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7" r:id="rId4"/>
    <p:sldId id="266" r:id="rId5"/>
    <p:sldId id="264" r:id="rId6"/>
    <p:sldId id="265" r:id="rId7"/>
    <p:sldId id="259" r:id="rId8"/>
    <p:sldId id="258" r:id="rId9"/>
    <p:sldId id="260" r:id="rId10"/>
    <p:sldId id="262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8"/>
    <p:restoredTop sz="94671"/>
  </p:normalViewPr>
  <p:slideViewPr>
    <p:cSldViewPr snapToGrid="0" snapToObjects="1">
      <p:cViewPr varScale="1">
        <p:scale>
          <a:sx n="50" d="100"/>
          <a:sy n="50" d="100"/>
        </p:scale>
        <p:origin x="176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AF3BB-8743-B349-880A-0B75B260DE03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B63FD-230A-4E4D-818A-5C071B3EA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2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B63FD-230A-4E4D-818A-5C071B3EA8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4420" y="718478"/>
            <a:ext cx="10711180" cy="2541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Binding Sites of SOX Family Transcription FACTORs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79" y="4422744"/>
            <a:ext cx="8637072" cy="977621"/>
          </a:xfrm>
        </p:spPr>
        <p:txBody>
          <a:bodyPr/>
          <a:lstStyle/>
          <a:p>
            <a:r>
              <a:rPr lang="en-US" dirty="0" smtClean="0"/>
              <a:t>Debduth </a:t>
            </a:r>
            <a:r>
              <a:rPr lang="en-US" dirty="0" err="1" smtClean="0"/>
              <a:t>Bardhan</a:t>
            </a:r>
            <a:r>
              <a:rPr lang="en-US" dirty="0" smtClean="0"/>
              <a:t> Pijush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0" name="Picture 2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288199"/>
            <a:ext cx="4960442" cy="36955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787400"/>
            <a:ext cx="4176511" cy="106635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Relationship between location on chromosome and number of binding sites?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Does not appear to have much of a relationship</a:t>
            </a:r>
          </a:p>
          <a:p>
            <a:r>
              <a:rPr lang="en-US" dirty="0"/>
              <a:t>Coefficient of Determination was found to be </a:t>
            </a:r>
            <a:r>
              <a:rPr lang="en-US" dirty="0" smtClean="0"/>
              <a:t>0.228</a:t>
            </a:r>
            <a:endParaRPr lang="en-US" dirty="0"/>
          </a:p>
          <a:p>
            <a:r>
              <a:rPr lang="en-US" dirty="0" smtClean="0"/>
              <a:t>The transcription factors with sites near the end of the chromosomes varied in number of binding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7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0" name="Picture 2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288199"/>
            <a:ext cx="4960442" cy="36955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200" dirty="0"/>
              <a:t>Relationship between Location on chromosome and Length of binding site?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R^2 = </a:t>
            </a:r>
            <a:r>
              <a:rPr lang="en-US" dirty="0" smtClean="0"/>
              <a:t>0.005, </a:t>
            </a:r>
            <a:r>
              <a:rPr lang="en-US" dirty="0"/>
              <a:t>extremely uncorrelated</a:t>
            </a:r>
          </a:p>
        </p:txBody>
      </p:sp>
    </p:spTree>
    <p:extLst>
      <p:ext uri="{BB962C8B-B14F-4D97-AF65-F5344CB8AC3E}">
        <p14:creationId xmlns:p14="http://schemas.microsoft.com/office/powerpoint/2010/main" val="247472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considerable number of Sox family transcription factors that are located near the telomeres</a:t>
            </a:r>
          </a:p>
          <a:p>
            <a:pPr lvl="1"/>
            <a:r>
              <a:rPr lang="en-US" dirty="0"/>
              <a:t>Gives indication that they might be related</a:t>
            </a:r>
          </a:p>
          <a:p>
            <a:pPr lvl="1"/>
            <a:r>
              <a:rPr lang="en-US" dirty="0"/>
              <a:t>But, the length of the binding sequences have no correlation with the location of the last binding </a:t>
            </a:r>
            <a:r>
              <a:rPr lang="en-US" dirty="0" smtClean="0"/>
              <a:t>site</a:t>
            </a:r>
          </a:p>
          <a:p>
            <a:r>
              <a:rPr lang="en-US" dirty="0" smtClean="0"/>
              <a:t>There is no correlation between the number of binding sites for each transcription factor and the location of the last binding site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6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SOX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family of transcription factors organized together by the presence of the HMG-box binding domain (part of protein)</a:t>
            </a:r>
          </a:p>
          <a:p>
            <a:pPr lvl="1"/>
            <a:r>
              <a:rPr lang="en-US" dirty="0"/>
              <a:t>The Sox genes are organized together because it has the HMG-box of a gene responsible for </a:t>
            </a:r>
            <a:r>
              <a:rPr lang="en-US" dirty="0" smtClean="0"/>
              <a:t>initiation </a:t>
            </a:r>
            <a:r>
              <a:rPr lang="en-US" dirty="0"/>
              <a:t>of male sex-determination (SRY)</a:t>
            </a:r>
          </a:p>
          <a:p>
            <a:pPr lvl="1"/>
            <a:r>
              <a:rPr lang="en-US" dirty="0"/>
              <a:t>Sox = </a:t>
            </a:r>
            <a:r>
              <a:rPr lang="en-US" u="sng" dirty="0"/>
              <a:t>S</a:t>
            </a:r>
            <a:r>
              <a:rPr lang="en-US" dirty="0"/>
              <a:t>RY-related HMG </a:t>
            </a:r>
            <a:r>
              <a:rPr lang="en-US" dirty="0" smtClean="0"/>
              <a:t>b</a:t>
            </a:r>
            <a:r>
              <a:rPr lang="en-US" u="sng" dirty="0" smtClean="0"/>
              <a:t>ox</a:t>
            </a:r>
            <a:endParaRPr lang="en-US" dirty="0" smtClean="0"/>
          </a:p>
          <a:p>
            <a:r>
              <a:rPr lang="en-US" dirty="0" smtClean="0"/>
              <a:t>The family regulates cell fate decisions during development </a:t>
            </a:r>
          </a:p>
          <a:p>
            <a:pPr lvl="1"/>
            <a:r>
              <a:rPr lang="en-US" dirty="0"/>
              <a:t>Sex determination and neuronal </a:t>
            </a:r>
            <a:r>
              <a:rPr lang="en-US" dirty="0" smtClean="0"/>
              <a:t>development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19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Telomeres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region of a repetitive sequence (TTAGGG) at the end of a chromosome</a:t>
            </a:r>
          </a:p>
          <a:p>
            <a:pPr lvl="1"/>
            <a:r>
              <a:rPr lang="en-US" dirty="0" smtClean="0"/>
              <a:t>Protects the chromosome from fusing with other chromosomes and deterioration</a:t>
            </a:r>
          </a:p>
          <a:p>
            <a:r>
              <a:rPr lang="en-US" dirty="0" smtClean="0"/>
              <a:t>A decrease in telomere length happens over aging</a:t>
            </a:r>
          </a:p>
          <a:p>
            <a:pPr lvl="1"/>
            <a:r>
              <a:rPr lang="en-US" dirty="0" smtClean="0"/>
              <a:t>11 kb at birth to 4 kb in old age</a:t>
            </a:r>
          </a:p>
          <a:p>
            <a:r>
              <a:rPr lang="en-US" dirty="0" smtClean="0"/>
              <a:t>Sox2 is responsible for pluripotency of embryonic (undifferentiated) and neural stem cells</a:t>
            </a:r>
          </a:p>
          <a:p>
            <a:pPr lvl="1"/>
            <a:r>
              <a:rPr lang="en-US" dirty="0" smtClean="0"/>
              <a:t>Telomerase, an enzyme that replenishes the telomere cap of the DNA, present only in certain types of cells like stem cells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6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binding sites of Sox family transcription factors near the end of the chromosome?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If so, are the shorter binding sites in that </a:t>
            </a:r>
            <a:r>
              <a:rPr lang="en-US" dirty="0" smtClean="0"/>
              <a:t>region?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Since these regions go through much insertion and deletions, perhaps shorter binding sites would be present </a:t>
            </a:r>
            <a:r>
              <a:rPr lang="en-US" dirty="0" smtClean="0"/>
              <a:t>in the </a:t>
            </a:r>
            <a:r>
              <a:rPr lang="en-US" dirty="0" err="1" smtClean="0"/>
              <a:t>telomeric</a:t>
            </a:r>
            <a:r>
              <a:rPr lang="en-US" dirty="0" smtClean="0"/>
              <a:t> region?</a:t>
            </a:r>
          </a:p>
          <a:p>
            <a:r>
              <a:rPr lang="en-US" dirty="0" smtClean="0"/>
              <a:t>Is there any link to the location of the transcription factors’ last binding site to the number of binding sites on the chromosome for the specific transcription factor?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8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99" y="2218934"/>
            <a:ext cx="3454413" cy="2556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218934"/>
            <a:ext cx="7416799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MotifDb</a:t>
            </a:r>
            <a:r>
              <a:rPr lang="en-US" dirty="0"/>
              <a:t> used to gather the position frequency matrices for </a:t>
            </a:r>
            <a:r>
              <a:rPr lang="en-US" dirty="0" err="1"/>
              <a:t>H.sapiens</a:t>
            </a:r>
            <a:r>
              <a:rPr lang="en-US" dirty="0"/>
              <a:t> from the Sox family and the jolma2013 database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Only Sox2, 7, 8, 9, 10, 14, 15, 18, 21 present in the database </a:t>
            </a:r>
          </a:p>
          <a:p>
            <a:pPr>
              <a:lnSpc>
                <a:spcPct val="110000"/>
              </a:lnSpc>
            </a:pPr>
            <a:r>
              <a:rPr lang="en-US" dirty="0"/>
              <a:t>Sequence logos used to represent each transcription factor’s binding site sequence based on the </a:t>
            </a:r>
            <a:r>
              <a:rPr lang="en-US" dirty="0" smtClean="0"/>
              <a:t>PFM (Sox9 shown to the right)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UCSC database </a:t>
            </a:r>
            <a:r>
              <a:rPr lang="en-US" dirty="0" err="1" smtClean="0"/>
              <a:t>wasused</a:t>
            </a:r>
            <a:r>
              <a:rPr lang="en-US" dirty="0" smtClean="0"/>
              <a:t> for the </a:t>
            </a:r>
            <a:r>
              <a:rPr lang="en-US" dirty="0" err="1" smtClean="0"/>
              <a:t>H.sapiens</a:t>
            </a:r>
            <a:r>
              <a:rPr lang="en-US" dirty="0" smtClean="0"/>
              <a:t> genome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Biostrings</a:t>
            </a:r>
            <a:r>
              <a:rPr lang="en-US" dirty="0" smtClean="0"/>
              <a:t> package was used to match the transcription factor sequences to each respective chromosome’s sequence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0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was collected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16" y="2498332"/>
            <a:ext cx="11404599" cy="3450613"/>
          </a:xfrm>
        </p:spPr>
        <p:txBody>
          <a:bodyPr/>
          <a:lstStyle/>
          <a:p>
            <a:r>
              <a:rPr lang="en-US" dirty="0" smtClean="0"/>
              <a:t>From the matching of the TFBS sequence to the chromosome:</a:t>
            </a:r>
          </a:p>
          <a:p>
            <a:pPr lvl="1"/>
            <a:r>
              <a:rPr lang="en-US" dirty="0" smtClean="0"/>
              <a:t>The counts of matches were collected (number of binding sites)</a:t>
            </a:r>
          </a:p>
          <a:p>
            <a:pPr lvl="1"/>
            <a:r>
              <a:rPr lang="en-US" dirty="0" smtClean="0"/>
              <a:t>The start site of the last binding site for each TF was collected </a:t>
            </a:r>
            <a:r>
              <a:rPr lang="mr-IN" dirty="0" smtClean="0"/>
              <a:t>–</a:t>
            </a:r>
            <a:r>
              <a:rPr lang="en-US" dirty="0" smtClean="0"/>
              <a:t> weighted by the length of the chromosome, giving a percentile</a:t>
            </a:r>
          </a:p>
          <a:p>
            <a:pPr lvl="1"/>
            <a:r>
              <a:rPr lang="en-US" dirty="0" smtClean="0"/>
              <a:t>The length of each transcription factor’s binding site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0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684119"/>
            <a:ext cx="9603275" cy="2578761"/>
          </a:xfrm>
        </p:spPr>
        <p:txBody>
          <a:bodyPr/>
          <a:lstStyle/>
          <a:p>
            <a:pPr algn="ctr"/>
            <a:r>
              <a:rPr lang="en-US" sz="6600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5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7" name="Picture 2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11" y="946917"/>
            <a:ext cx="4960442" cy="36955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593" y="797853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Start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5732"/>
            <a:ext cx="5461000" cy="345061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900" dirty="0"/>
              <a:t>Sox2, Sox14, </a:t>
            </a:r>
            <a:r>
              <a:rPr lang="en-US" sz="1900" dirty="0" smtClean="0"/>
              <a:t>Sox21, Sox8, Sox9 </a:t>
            </a:r>
            <a:r>
              <a:rPr lang="en-US" sz="1900" dirty="0"/>
              <a:t>and Sox18 all had start sites in the </a:t>
            </a:r>
            <a:r>
              <a:rPr lang="en-US" sz="1900" dirty="0" smtClean="0"/>
              <a:t>last 1 or 2 percentile </a:t>
            </a:r>
            <a:r>
              <a:rPr lang="en-US" sz="1900" dirty="0" smtClean="0"/>
              <a:t>of </a:t>
            </a:r>
            <a:r>
              <a:rPr lang="en-US" sz="1900" dirty="0"/>
              <a:t>the chromosome, compared to the others</a:t>
            </a:r>
            <a:r>
              <a:rPr lang="en-US" sz="1900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700" dirty="0" smtClean="0"/>
              <a:t>This is near the telomere</a:t>
            </a:r>
            <a:endParaRPr lang="en-US" sz="1700" dirty="0"/>
          </a:p>
          <a:p>
            <a:pPr marL="285750" indent="-285750">
              <a:buFont typeface="Arial" charset="0"/>
              <a:buChar char="•"/>
            </a:pPr>
            <a:r>
              <a:rPr lang="en-US" sz="1900" dirty="0"/>
              <a:t>A t-test was ran between those </a:t>
            </a:r>
            <a:r>
              <a:rPr lang="en-US" sz="1900" dirty="0" smtClean="0"/>
              <a:t>6 transcription </a:t>
            </a:r>
            <a:r>
              <a:rPr lang="en-US" sz="1900" dirty="0"/>
              <a:t>factors </a:t>
            </a:r>
            <a:r>
              <a:rPr lang="en-US" sz="1900" dirty="0" smtClean="0"/>
              <a:t>against the </a:t>
            </a:r>
            <a:r>
              <a:rPr lang="en-US" sz="1900" dirty="0"/>
              <a:t>others, giving a p-value of </a:t>
            </a:r>
            <a:r>
              <a:rPr lang="en-US" sz="1900" dirty="0" smtClean="0"/>
              <a:t>0.08738 , </a:t>
            </a:r>
            <a:r>
              <a:rPr lang="en-US" sz="1900" dirty="0"/>
              <a:t>meaning that it would be significant if the alpha value were considered to be 0.1. </a:t>
            </a:r>
            <a:endParaRPr lang="en-US" sz="19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700" dirty="0" smtClean="0"/>
              <a:t>Larger sample size needed of all the Sox family (better database)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14804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Binding Site Count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Sox8, Sox10, and Sox15 had less than 50 binding sites each for their respective chromosomes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50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142</TotalTime>
  <Words>617</Words>
  <Application>Microsoft Macintosh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Mangal</vt:lpstr>
      <vt:lpstr>Arial</vt:lpstr>
      <vt:lpstr>Gallery</vt:lpstr>
      <vt:lpstr>Analysis of Binding Sites of SOX Family Transcription FACTORs</vt:lpstr>
      <vt:lpstr>SOX FAMILY</vt:lpstr>
      <vt:lpstr>Telomeres</vt:lpstr>
      <vt:lpstr>Hypotheses</vt:lpstr>
      <vt:lpstr>Methods</vt:lpstr>
      <vt:lpstr>What data was collected</vt:lpstr>
      <vt:lpstr>RESULTS</vt:lpstr>
      <vt:lpstr>Start sites</vt:lpstr>
      <vt:lpstr>Binding Site Count</vt:lpstr>
      <vt:lpstr>Relationship between location on chromosome and number of binding sites?</vt:lpstr>
      <vt:lpstr>Relationship between Location on chromosome and Length of binding site?</vt:lpstr>
      <vt:lpstr>Conclusion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Binding Sites of SOX Family Transcription Factions</dc:title>
  <dc:creator>Debduth B Pijush</dc:creator>
  <cp:lastModifiedBy>Debduth B Pijush</cp:lastModifiedBy>
  <cp:revision>13</cp:revision>
  <cp:lastPrinted>2017-05-04T15:20:41Z</cp:lastPrinted>
  <dcterms:created xsi:type="dcterms:W3CDTF">2017-05-04T12:58:05Z</dcterms:created>
  <dcterms:modified xsi:type="dcterms:W3CDTF">2017-05-04T15:20:51Z</dcterms:modified>
</cp:coreProperties>
</file>