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HDFS Data ingestion from csv files and transfer data from hive used for analysis using spark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Spark to distribute data across cluster and parallel processing of the data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a4840f181b_0_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a4840f181b_0_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a4840f181b_0_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"/>
          <p:cNvSpPr txBox="1"/>
          <p:nvPr>
            <p:ph idx="1" type="subTitle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1303920" y="1990080"/>
            <a:ext cx="703008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2" type="body"/>
          </p:nvPr>
        </p:nvSpPr>
        <p:spPr>
          <a:xfrm>
            <a:off x="1303920" y="3317760"/>
            <a:ext cx="703008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2"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3" type="body"/>
          </p:nvPr>
        </p:nvSpPr>
        <p:spPr>
          <a:xfrm>
            <a:off x="1303920" y="3317760"/>
            <a:ext cx="343044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4" type="body"/>
          </p:nvPr>
        </p:nvSpPr>
        <p:spPr>
          <a:xfrm>
            <a:off x="4906440" y="3317760"/>
            <a:ext cx="343044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1303920" y="1990080"/>
            <a:ext cx="226332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2" type="body"/>
          </p:nvPr>
        </p:nvSpPr>
        <p:spPr>
          <a:xfrm>
            <a:off x="3680640" y="1990080"/>
            <a:ext cx="226332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3" type="body"/>
          </p:nvPr>
        </p:nvSpPr>
        <p:spPr>
          <a:xfrm>
            <a:off x="6057720" y="1990080"/>
            <a:ext cx="226332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4" type="body"/>
          </p:nvPr>
        </p:nvSpPr>
        <p:spPr>
          <a:xfrm>
            <a:off x="1303920" y="3317760"/>
            <a:ext cx="226332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5" type="body"/>
          </p:nvPr>
        </p:nvSpPr>
        <p:spPr>
          <a:xfrm>
            <a:off x="3680640" y="3317760"/>
            <a:ext cx="226332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6" type="body"/>
          </p:nvPr>
        </p:nvSpPr>
        <p:spPr>
          <a:xfrm>
            <a:off x="6057720" y="3317760"/>
            <a:ext cx="226332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1303920" y="598680"/>
            <a:ext cx="7030080" cy="4632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3" type="body"/>
          </p:nvPr>
        </p:nvSpPr>
        <p:spPr>
          <a:xfrm>
            <a:off x="1303920" y="3317760"/>
            <a:ext cx="343044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2"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3" type="body"/>
          </p:nvPr>
        </p:nvSpPr>
        <p:spPr>
          <a:xfrm>
            <a:off x="4906440" y="3317760"/>
            <a:ext cx="343044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2"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3" type="body"/>
          </p:nvPr>
        </p:nvSpPr>
        <p:spPr>
          <a:xfrm>
            <a:off x="1303920" y="3317760"/>
            <a:ext cx="703008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1303920" y="1990080"/>
            <a:ext cx="703008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2" type="body"/>
          </p:nvPr>
        </p:nvSpPr>
        <p:spPr>
          <a:xfrm>
            <a:off x="1303920" y="3317760"/>
            <a:ext cx="703008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2"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3" type="body"/>
          </p:nvPr>
        </p:nvSpPr>
        <p:spPr>
          <a:xfrm>
            <a:off x="1303920" y="3317760"/>
            <a:ext cx="343044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4" type="body"/>
          </p:nvPr>
        </p:nvSpPr>
        <p:spPr>
          <a:xfrm>
            <a:off x="4906440" y="3317760"/>
            <a:ext cx="343044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1303920" y="1990080"/>
            <a:ext cx="226332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2" type="body"/>
          </p:nvPr>
        </p:nvSpPr>
        <p:spPr>
          <a:xfrm>
            <a:off x="3680640" y="1990080"/>
            <a:ext cx="226332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3" type="body"/>
          </p:nvPr>
        </p:nvSpPr>
        <p:spPr>
          <a:xfrm>
            <a:off x="6057720" y="1990080"/>
            <a:ext cx="226332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4" type="body"/>
          </p:nvPr>
        </p:nvSpPr>
        <p:spPr>
          <a:xfrm>
            <a:off x="1303920" y="3317760"/>
            <a:ext cx="226332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5" type="body"/>
          </p:nvPr>
        </p:nvSpPr>
        <p:spPr>
          <a:xfrm>
            <a:off x="3680640" y="3317760"/>
            <a:ext cx="226332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6" type="body"/>
          </p:nvPr>
        </p:nvSpPr>
        <p:spPr>
          <a:xfrm>
            <a:off x="6057720" y="3317760"/>
            <a:ext cx="226332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"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" type="body"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2" type="body"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idx="1" type="subTitle"/>
          </p:nvPr>
        </p:nvSpPr>
        <p:spPr>
          <a:xfrm>
            <a:off x="1303920" y="598680"/>
            <a:ext cx="7030080" cy="4632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3" type="body"/>
          </p:nvPr>
        </p:nvSpPr>
        <p:spPr>
          <a:xfrm>
            <a:off x="1303920" y="3317760"/>
            <a:ext cx="343044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" type="body"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3" type="body"/>
          </p:nvPr>
        </p:nvSpPr>
        <p:spPr>
          <a:xfrm>
            <a:off x="4906440" y="3317760"/>
            <a:ext cx="343044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3" type="body"/>
          </p:nvPr>
        </p:nvSpPr>
        <p:spPr>
          <a:xfrm>
            <a:off x="1303920" y="3317760"/>
            <a:ext cx="7030080" cy="121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919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7342920" y="3409560"/>
            <a:ext cx="1691280" cy="1732320"/>
            <a:chOff x="7342920" y="3409560"/>
            <a:chExt cx="1691280" cy="1732320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7342920" y="4453560"/>
              <a:ext cx="316440" cy="688320"/>
              <a:chOff x="7342920" y="4453560"/>
              <a:chExt cx="316440" cy="688320"/>
            </a:xfrm>
          </p:grpSpPr>
          <p:sp>
            <p:nvSpPr>
              <p:cNvPr id="12" name="Google Shape;12;p1"/>
              <p:cNvSpPr/>
              <p:nvPr/>
            </p:nvSpPr>
            <p:spPr>
              <a:xfrm>
                <a:off x="7342920" y="4453560"/>
                <a:ext cx="316440" cy="68832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7342920" y="4801680"/>
                <a:ext cx="316440" cy="340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1"/>
            <p:cNvGrpSpPr/>
            <p:nvPr/>
          </p:nvGrpSpPr>
          <p:grpSpPr>
            <a:xfrm>
              <a:off x="7801200" y="4105800"/>
              <a:ext cx="316440" cy="1036080"/>
              <a:chOff x="7801200" y="4105800"/>
              <a:chExt cx="316440" cy="1036080"/>
            </a:xfrm>
          </p:grpSpPr>
          <p:sp>
            <p:nvSpPr>
              <p:cNvPr id="15" name="Google Shape;15;p1"/>
              <p:cNvSpPr/>
              <p:nvPr/>
            </p:nvSpPr>
            <p:spPr>
              <a:xfrm>
                <a:off x="7801200" y="4453560"/>
                <a:ext cx="316440" cy="68832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7801200" y="4105800"/>
                <a:ext cx="316440" cy="103608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7801200" y="4801680"/>
                <a:ext cx="316440" cy="340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1"/>
            <p:cNvGrpSpPr/>
            <p:nvPr/>
          </p:nvGrpSpPr>
          <p:grpSpPr>
            <a:xfrm>
              <a:off x="8259480" y="3757680"/>
              <a:ext cx="316440" cy="1384200"/>
              <a:chOff x="8259480" y="3757680"/>
              <a:chExt cx="316440" cy="1384200"/>
            </a:xfrm>
          </p:grpSpPr>
          <p:sp>
            <p:nvSpPr>
              <p:cNvPr id="19" name="Google Shape;19;p1"/>
              <p:cNvSpPr/>
              <p:nvPr/>
            </p:nvSpPr>
            <p:spPr>
              <a:xfrm>
                <a:off x="8259480" y="4453560"/>
                <a:ext cx="316440" cy="68832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8259480" y="3757680"/>
                <a:ext cx="316440" cy="1384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8259480" y="4105800"/>
                <a:ext cx="316440" cy="103608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8259480" y="4801680"/>
                <a:ext cx="316440" cy="340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1"/>
            <p:cNvGrpSpPr/>
            <p:nvPr/>
          </p:nvGrpSpPr>
          <p:grpSpPr>
            <a:xfrm>
              <a:off x="8717760" y="3409560"/>
              <a:ext cx="316440" cy="1732320"/>
              <a:chOff x="8717760" y="3409560"/>
              <a:chExt cx="316440" cy="1732320"/>
            </a:xfrm>
          </p:grpSpPr>
          <p:sp>
            <p:nvSpPr>
              <p:cNvPr id="24" name="Google Shape;24;p1"/>
              <p:cNvSpPr/>
              <p:nvPr/>
            </p:nvSpPr>
            <p:spPr>
              <a:xfrm>
                <a:off x="8717760" y="4453560"/>
                <a:ext cx="316440" cy="68832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8717760" y="3757680"/>
                <a:ext cx="316440" cy="1384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8717760" y="4105800"/>
                <a:ext cx="316440" cy="103608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8717760" y="3409560"/>
                <a:ext cx="316440" cy="173232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8717760" y="4801680"/>
                <a:ext cx="316440" cy="340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1"/>
          <p:cNvGrpSpPr/>
          <p:nvPr/>
        </p:nvGrpSpPr>
        <p:grpSpPr>
          <a:xfrm>
            <a:off x="5043456" y="-144"/>
            <a:ext cx="3813984" cy="3838835"/>
            <a:chOff x="5043456" y="-144"/>
            <a:chExt cx="3813984" cy="3838835"/>
          </a:xfrm>
        </p:grpSpPr>
        <p:sp>
          <p:nvSpPr>
            <p:cNvPr id="30" name="Google Shape;30;p1"/>
            <p:cNvSpPr/>
            <p:nvPr/>
          </p:nvSpPr>
          <p:spPr>
            <a:xfrm>
              <a:off x="8461080" y="1817640"/>
              <a:ext cx="396360" cy="396360"/>
            </a:xfrm>
            <a:prstGeom prst="ellipse">
              <a:avLst/>
            </a:pr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9830400">
              <a:off x="6470280" y="3480840"/>
              <a:ext cx="319680" cy="319680"/>
            </a:xfrm>
            <a:prstGeom prst="ellipse">
              <a:avLst/>
            </a:pr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1"/>
            <p:cNvGrpSpPr/>
            <p:nvPr/>
          </p:nvGrpSpPr>
          <p:grpSpPr>
            <a:xfrm>
              <a:off x="7648200" y="2704320"/>
              <a:ext cx="634680" cy="634680"/>
              <a:chOff x="7648200" y="2704320"/>
              <a:chExt cx="634680" cy="634680"/>
            </a:xfrm>
          </p:grpSpPr>
          <p:sp>
            <p:nvSpPr>
              <p:cNvPr id="33" name="Google Shape;33;p1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ellipse">
                <a:avLst/>
              </a:prstGeom>
              <a:solidFill>
                <a:srgbClr val="FFFFFF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rgbClr val="FFFFFF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1"/>
              <p:cNvSpPr/>
              <p:nvPr/>
            </p:nvSpPr>
            <p:spPr>
              <a:xfrm rot="5400000">
                <a:off x="7768800" y="2824920"/>
                <a:ext cx="393840" cy="393840"/>
              </a:xfrm>
              <a:prstGeom prst="ellipse">
                <a:avLst/>
              </a:prstGeom>
              <a:solidFill>
                <a:srgbClr val="FFFFFF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1"/>
            <p:cNvSpPr/>
            <p:nvPr/>
          </p:nvSpPr>
          <p:spPr>
            <a:xfrm>
              <a:off x="8461080" y="1817640"/>
              <a:ext cx="396360" cy="39636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1"/>
            <p:cNvGrpSpPr/>
            <p:nvPr/>
          </p:nvGrpSpPr>
          <p:grpSpPr>
            <a:xfrm>
              <a:off x="7952765" y="179645"/>
              <a:ext cx="872630" cy="872630"/>
              <a:chOff x="7952765" y="179645"/>
              <a:chExt cx="872630" cy="872630"/>
            </a:xfrm>
          </p:grpSpPr>
          <p:sp>
            <p:nvSpPr>
              <p:cNvPr id="38" name="Google Shape;38;p1"/>
              <p:cNvSpPr/>
              <p:nvPr/>
            </p:nvSpPr>
            <p:spPr>
              <a:xfrm rot="-8647800">
                <a:off x="8076600" y="303480"/>
                <a:ext cx="624960" cy="624960"/>
              </a:xfrm>
              <a:prstGeom prst="ellipse">
                <a:avLst/>
              </a:prstGeom>
              <a:solidFill>
                <a:srgbClr val="FFFFFF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 rot="-8647800">
                <a:off x="8076600" y="303480"/>
                <a:ext cx="624960" cy="624960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rgbClr val="FFFFFF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1"/>
            <p:cNvSpPr/>
            <p:nvPr/>
          </p:nvSpPr>
          <p:spPr>
            <a:xfrm>
              <a:off x="5400000" y="356400"/>
              <a:ext cx="2576520" cy="2576520"/>
            </a:xfrm>
            <a:prstGeom prst="ellipse">
              <a:avLst/>
            </a:pr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2043600">
              <a:off x="5503680" y="460080"/>
              <a:ext cx="2369160" cy="2369160"/>
            </a:xfrm>
            <a:prstGeom prst="ellipse">
              <a:avLst/>
            </a:pr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5399640" y="360360"/>
              <a:ext cx="2576520" cy="257652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 rot="2044800">
              <a:off x="5911560" y="867600"/>
              <a:ext cx="1553760" cy="1553760"/>
            </a:xfrm>
            <a:prstGeom prst="ellipse">
              <a:avLst/>
            </a:prstGeom>
            <a:solidFill>
              <a:srgbClr val="599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5399640" y="356400"/>
              <a:ext cx="2576520" cy="257652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9830400">
              <a:off x="6470280" y="3480840"/>
              <a:ext cx="319680" cy="31968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1"/>
          <p:cNvSpPr txBox="1"/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"/>
          <p:cNvSpPr txBox="1"/>
          <p:nvPr>
            <p:ph idx="12"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99" name="Google Shape;99;p14"/>
            <p:cNvSpPr/>
            <p:nvPr/>
          </p:nvSpPr>
          <p:spPr>
            <a:xfrm rot="-5400000">
              <a:off x="828720" y="502560"/>
              <a:ext cx="593640" cy="59364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rgbClr val="424242">
                <a:alpha val="1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 rot="-5400000">
              <a:off x="626040" y="299520"/>
              <a:ext cx="999000" cy="9990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rgbClr val="424242">
                <a:alpha val="1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media.istockphoto.com/id/1215768524/vector/all-the-world-lock-down-and-stay-at-home-with-cross-line-lock-down-and-physical-distancing.jpg?s=612x612&amp;w=0&amp;k=20&amp;c=IMUtLnhL9T4Du9ncS5osxslfWGG9VGNMApOyY-qG0tY=" TargetMode="External"/><Relationship Id="rId4" Type="http://schemas.openxmlformats.org/officeDocument/2006/relationships/hyperlink" Target="https://www.google.com/url?sa=i&amp;url=https%3A%2F%2Fdatafloq.com%2Fread%2Feverything-you-need-to-know-about-big-data-2020%2F&amp;psig=AOvVaw1nNAfqlgVI2UFsb8RPO47v&amp;ust=1670017670722000&amp;source=images&amp;cd=vfe&amp;ved=0CA8QjRxqFwoTCLjkreKy2fsCFQAAAAAdAAAAABAE" TargetMode="External"/><Relationship Id="rId5" Type="http://schemas.openxmlformats.org/officeDocument/2006/relationships/hyperlink" Target="https://bigdataprogrammers.com/load-csv-file-in-hiv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/>
        </p:nvSpPr>
        <p:spPr>
          <a:xfrm>
            <a:off x="199080" y="487080"/>
            <a:ext cx="5131440" cy="166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COVID-19 </a:t>
            </a:r>
            <a:br>
              <a:rPr b="0" i="0" lang="en" sz="1800" u="none" cap="none" strike="noStrike"/>
            </a:br>
            <a:r>
              <a:rPr b="1" i="0" lang="en" sz="36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Big-Data Analysis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818640" y="3722760"/>
            <a:ext cx="3753000" cy="1197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			         CWID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Debdyuti Das			886676550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Shriya Bannikop			885196238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70200" y="2455560"/>
            <a:ext cx="5811120" cy="813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Course:</a:t>
            </a: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CPSC 531- Advanced Database Management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 No:</a:t>
            </a: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strike="noStrik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Table Creation-Hive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6"/>
          <p:cNvSpPr txBox="1"/>
          <p:nvPr/>
        </p:nvSpPr>
        <p:spPr>
          <a:xfrm>
            <a:off x="180720" y="3133080"/>
            <a:ext cx="3629880" cy="1804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63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Times New Roman"/>
              <a:buChar char="●"/>
            </a:pPr>
            <a:r>
              <a:rPr b="0" lang="en" sz="1500" strike="noStrike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csv file to HDFS location from local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3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Times New Roman"/>
              <a:buChar char="●"/>
            </a:pPr>
            <a:r>
              <a:rPr b="0" lang="en" sz="1500" strike="noStrike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table in hive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3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Times New Roman"/>
              <a:buChar char="●"/>
            </a:pPr>
            <a:r>
              <a:rPr b="0" lang="en" sz="1500" strike="noStrike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data into table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36"/>
          <p:cNvPicPr preferRelativeResize="0"/>
          <p:nvPr/>
        </p:nvPicPr>
        <p:blipFill rotWithShape="1">
          <a:blip r:embed="rId3">
            <a:alphaModFix/>
          </a:blip>
          <a:srcRect b="0" l="4778" r="0" t="0"/>
          <a:stretch/>
        </p:blipFill>
        <p:spPr>
          <a:xfrm>
            <a:off x="3810600" y="1598040"/>
            <a:ext cx="5297040" cy="312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6"/>
          <p:cNvPicPr preferRelativeResize="0"/>
          <p:nvPr/>
        </p:nvPicPr>
        <p:blipFill rotWithShape="1">
          <a:blip r:embed="rId4">
            <a:alphaModFix/>
          </a:blip>
          <a:srcRect b="45599" l="4297" r="17423" t="0"/>
          <a:stretch/>
        </p:blipFill>
        <p:spPr>
          <a:xfrm>
            <a:off x="108360" y="1598040"/>
            <a:ext cx="3702240" cy="144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/>
        </p:nvSpPr>
        <p:spPr>
          <a:xfrm>
            <a:off x="1424160" y="533880"/>
            <a:ext cx="72720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strike="noStrik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Moving Data from Hive to Spark for Analysis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8400">
            <a:off x="1527840" y="1524240"/>
            <a:ext cx="6463800" cy="350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strike="noStrik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MapReduce-Hive, HDFS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38"/>
          <p:cNvPicPr preferRelativeResize="0"/>
          <p:nvPr/>
        </p:nvPicPr>
        <p:blipFill rotWithShape="1">
          <a:blip r:embed="rId3">
            <a:alphaModFix/>
          </a:blip>
          <a:srcRect b="0" l="4040" r="0" t="2731"/>
          <a:stretch/>
        </p:blipFill>
        <p:spPr>
          <a:xfrm>
            <a:off x="722160" y="1598040"/>
            <a:ext cx="8304840" cy="348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/>
        </p:nvSpPr>
        <p:spPr>
          <a:xfrm>
            <a:off x="2015640" y="2361600"/>
            <a:ext cx="6071400" cy="187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strike="noStrik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Analysis-Spark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strike="noStrik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Data Cleaning</a:t>
            </a:r>
            <a:br>
              <a:rPr lang="en" sz="1800"/>
            </a:b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0"/>
          <p:cNvSpPr txBox="1"/>
          <p:nvPr/>
        </p:nvSpPr>
        <p:spPr>
          <a:xfrm>
            <a:off x="6329520" y="1990080"/>
            <a:ext cx="2814120" cy="11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0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oto Sans Symbols"/>
              <a:buAutoNum type="arabicPeriod"/>
            </a:pPr>
            <a:r>
              <a:rPr b="0" lang="en" sz="1300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Fill na with unknown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oto Sans Symbols"/>
              <a:buAutoNum type="arabicPeriod"/>
            </a:pPr>
            <a:r>
              <a:rPr b="0" lang="en" sz="1300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Filter data 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oto Sans Symbols"/>
              <a:buAutoNum type="arabicPeriod"/>
            </a:pPr>
            <a:r>
              <a:rPr b="0" lang="en" sz="1300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Convert string data to date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40"/>
          <p:cNvPicPr preferRelativeResize="0"/>
          <p:nvPr/>
        </p:nvPicPr>
        <p:blipFill rotWithShape="1">
          <a:blip r:embed="rId3">
            <a:alphaModFix/>
          </a:blip>
          <a:srcRect b="8957" l="0" r="34636" t="0"/>
          <a:stretch/>
        </p:blipFill>
        <p:spPr>
          <a:xfrm>
            <a:off x="1384920" y="1236600"/>
            <a:ext cx="4722120" cy="3697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strike="noStrik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Data exploration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1"/>
          <p:cNvSpPr txBox="1"/>
          <p:nvPr/>
        </p:nvSpPr>
        <p:spPr>
          <a:xfrm>
            <a:off x="4862880" y="3043080"/>
            <a:ext cx="3471120" cy="17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0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oto Sans Symbols"/>
              <a:buAutoNum type="arabicPeriod"/>
            </a:pPr>
            <a:r>
              <a:rPr b="0" lang="en" sz="1300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Find top 5 countries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oto Sans Symbols"/>
              <a:buAutoNum type="arabicPeriod"/>
            </a:pPr>
            <a:r>
              <a:rPr b="0" lang="en" sz="1300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Pivot table by country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oto Sans Symbols"/>
              <a:buAutoNum type="arabicPeriod"/>
            </a:pPr>
            <a:r>
              <a:rPr b="0" lang="en" sz="1300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Number of cases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41"/>
          <p:cNvPicPr preferRelativeResize="0"/>
          <p:nvPr/>
        </p:nvPicPr>
        <p:blipFill rotWithShape="1">
          <a:blip r:embed="rId3">
            <a:alphaModFix/>
          </a:blip>
          <a:srcRect b="14090" l="0" r="63523" t="59808"/>
          <a:stretch/>
        </p:blipFill>
        <p:spPr>
          <a:xfrm>
            <a:off x="4862880" y="1441800"/>
            <a:ext cx="3334320" cy="13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1"/>
          <p:cNvPicPr preferRelativeResize="0"/>
          <p:nvPr/>
        </p:nvPicPr>
        <p:blipFill rotWithShape="1">
          <a:blip r:embed="rId4">
            <a:alphaModFix/>
          </a:blip>
          <a:srcRect b="7509" l="0" r="64875" t="22357"/>
          <a:stretch/>
        </p:blipFill>
        <p:spPr>
          <a:xfrm>
            <a:off x="1303920" y="1374480"/>
            <a:ext cx="3210480" cy="36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strike="noStrik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Data Preparation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2"/>
          <p:cNvSpPr txBox="1"/>
          <p:nvPr/>
        </p:nvSpPr>
        <p:spPr>
          <a:xfrm>
            <a:off x="5030280" y="1990080"/>
            <a:ext cx="3303720" cy="254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0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lang="en" sz="1300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Scaling values to remove outliers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42"/>
          <p:cNvPicPr preferRelativeResize="0"/>
          <p:nvPr/>
        </p:nvPicPr>
        <p:blipFill rotWithShape="1">
          <a:blip r:embed="rId3">
            <a:alphaModFix/>
          </a:blip>
          <a:srcRect b="29532" l="0" r="47773" t="11245"/>
          <a:stretch/>
        </p:blipFill>
        <p:spPr>
          <a:xfrm>
            <a:off x="425160" y="1785600"/>
            <a:ext cx="4486320" cy="2837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strike="noStrik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Analysis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43"/>
          <p:cNvPicPr preferRelativeResize="0"/>
          <p:nvPr/>
        </p:nvPicPr>
        <p:blipFill rotWithShape="1">
          <a:blip r:embed="rId3">
            <a:alphaModFix/>
          </a:blip>
          <a:srcRect b="0" l="0" r="5212" t="0"/>
          <a:stretch/>
        </p:blipFill>
        <p:spPr>
          <a:xfrm>
            <a:off x="376560" y="1696320"/>
            <a:ext cx="4354200" cy="312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960" y="2513160"/>
            <a:ext cx="4148640" cy="2311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strike="noStrik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Confirmed Cases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4"/>
          <p:cNvSpPr txBox="1"/>
          <p:nvPr/>
        </p:nvSpPr>
        <p:spPr>
          <a:xfrm>
            <a:off x="4653720" y="1410120"/>
            <a:ext cx="4331160" cy="13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0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lang="en" sz="1300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Top 10 country sorted by maximum number of confirmed covid cases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lang="en" sz="1300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Confirmed covid cases in year 2020 for each country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240" y="3287880"/>
            <a:ext cx="3946320" cy="1757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800" y="1598040"/>
            <a:ext cx="3642480" cy="165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21720" y="2583360"/>
            <a:ext cx="3212280" cy="255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strike="noStrik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Active Cases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5"/>
          <p:cNvSpPr txBox="1"/>
          <p:nvPr/>
        </p:nvSpPr>
        <p:spPr>
          <a:xfrm>
            <a:off x="865440" y="141012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0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lang="en" sz="1300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Top 10 country sorted by number of active covid cases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lang="en" sz="1300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Total number of active cases in each country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240" y="2474640"/>
            <a:ext cx="4273920" cy="235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733480"/>
            <a:ext cx="4388400" cy="1933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Background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436680" y="1598040"/>
            <a:ext cx="8142120" cy="293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risk of coronavirus was still increasing even after the government had taken several measures worldwide to minimize the Covid-19 spread. The transmission chain's severity was deemed broken only when no new case was reported in an area. The only way to break the transmission chain is to impose a Lockdown.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3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Times New Roman"/>
              <a:buChar char="●"/>
            </a:pPr>
            <a:r>
              <a:rPr b="0" i="0" lang="en" sz="1500" u="none" cap="none" strike="noStrike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 trend in the data based on the increasing number of cases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3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Times New Roman"/>
              <a:buChar char="●"/>
            </a:pPr>
            <a:r>
              <a:rPr b="0" i="0" lang="en" sz="1500" u="none" cap="none" strike="noStrike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 imposing lockdown a right decision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3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Times New Roman"/>
              <a:buChar char="●"/>
            </a:pPr>
            <a:r>
              <a:rPr b="0" i="0" lang="en" sz="1500" u="none" cap="none" strike="noStrike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countries which imposed lockdown and analyse the variation in the number of covid 19 cases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strike="noStrik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Deaths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6"/>
          <p:cNvSpPr txBox="1"/>
          <p:nvPr/>
        </p:nvSpPr>
        <p:spPr>
          <a:xfrm>
            <a:off x="322560" y="1470240"/>
            <a:ext cx="8404560" cy="123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0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lang="en" sz="1300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Top 10 country sorted by covid death rate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lang="en" sz="1300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Total number of deaths in each country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1480" y="2772000"/>
            <a:ext cx="4308120" cy="2128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440" y="2853000"/>
            <a:ext cx="4308120" cy="2128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strike="noStrik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Future Scope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7"/>
          <p:cNvSpPr txBox="1"/>
          <p:nvPr/>
        </p:nvSpPr>
        <p:spPr>
          <a:xfrm>
            <a:off x="1303920" y="1990080"/>
            <a:ext cx="3602520" cy="1849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2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700"/>
              <a:buFont typeface="Times New Roman"/>
              <a:buChar char="●"/>
            </a:pPr>
            <a:r>
              <a:rPr b="0" lang="en" sz="1700" strike="noStrike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 Analysis</a:t>
            </a:r>
            <a:endParaRPr b="0" sz="1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2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700"/>
              <a:buFont typeface="Times New Roman"/>
              <a:buChar char="●"/>
            </a:pPr>
            <a:r>
              <a:rPr b="0" lang="en" sz="1700" strike="noStrike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Apache Sqoop integration</a:t>
            </a:r>
            <a:endParaRPr b="0" sz="1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2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700"/>
              <a:buFont typeface="Times New Roman"/>
              <a:buChar char="●"/>
            </a:pPr>
            <a:r>
              <a:rPr b="0" lang="en" sz="1700" strike="noStrike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integration</a:t>
            </a:r>
            <a:endParaRPr b="0" sz="1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2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700"/>
              <a:buFont typeface="Times New Roman"/>
              <a:buChar char="●"/>
            </a:pPr>
            <a:r>
              <a:rPr b="0" lang="en" sz="1700" strike="noStrike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 b="0" sz="1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sz="1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47"/>
          <p:cNvPicPr preferRelativeResize="0"/>
          <p:nvPr/>
        </p:nvPicPr>
        <p:blipFill rotWithShape="1">
          <a:blip r:embed="rId3">
            <a:alphaModFix/>
          </a:blip>
          <a:srcRect b="0" l="57326" r="0" t="35435"/>
          <a:stretch/>
        </p:blipFill>
        <p:spPr>
          <a:xfrm>
            <a:off x="5054760" y="2571840"/>
            <a:ext cx="4010400" cy="248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strike="noStrik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References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8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0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lang="en" sz="1300" u="sng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https://media.istockphoto.com/id/1215768524/vector/all-the-world-lock-down-and-stay-at-home-with-cross-line-lock-down-and-physical-distancing.jpg?s=612x612&amp;w=0&amp;k=20&amp;c=IMUtLnhL9T4Du9ncS5osxslfWGG9VGNMApOyY-qG0tY=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lang="en" sz="1300" u="sng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https://www.google.com/url?sa=i&amp;url=https%3A%2F%2Fdatafloq.com%2Fread%2Feverything-you-need-to-know-about-big-data-2020%2F&amp;psig=AOvVaw1nNAfqlgVI2UFsb8RPO47v&amp;ust=1670017670722000&amp;source=images&amp;cd=vfe&amp;ved=0CA8QjRxqFwoTCLjkreKy2fsCFQAAAAAdAAAAABAE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0" lang="en" sz="1300" u="sng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https://bigdataprogrammers.com/load-csv-file-in-hive/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Problem Statement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855360" y="1598040"/>
            <a:ext cx="7478640" cy="254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compare and analyze the variation in the number of COVID-19 cases in countries which imposed complete lockdown with restriction rules and observe the trend.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4080" y="2571840"/>
            <a:ext cx="4200840" cy="236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Architecture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274320" y="1715400"/>
            <a:ext cx="3017160" cy="3231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 data technologies utilised in Cluster created on Google Cloud platform(dataproc) </a:t>
            </a:r>
            <a:endParaRPr sz="15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63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Times New Roman"/>
              <a:buChar char="●"/>
            </a:pPr>
            <a:r>
              <a:rPr b="0" i="0" lang="en" sz="1500" u="none" cap="none" strike="noStrike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.csv files as input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Times New Roman"/>
              <a:buChar char="●"/>
            </a:pPr>
            <a:r>
              <a:rPr b="0" i="0" lang="en" sz="1500" u="none" cap="none" strike="noStrike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ingested into HDFS</a:t>
            </a:r>
            <a:r>
              <a:rPr lang="en" sz="15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stored in google cloud storage buckets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3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Times New Roman"/>
              <a:buChar char="●"/>
            </a:pPr>
            <a:r>
              <a:rPr b="0" i="0" lang="en" sz="1500" u="none" cap="none" strike="noStrike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Data in Hive</a:t>
            </a:r>
            <a:r>
              <a:rPr lang="en" sz="15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i="0" lang="en" sz="1500" u="none" cap="none" strike="noStrike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Spark for analysis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Times New Roman"/>
              <a:buChar char="●"/>
            </a:pPr>
            <a:r>
              <a:rPr b="0" i="0" lang="en" sz="1500" u="none" cap="none" strike="noStrike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Analysed data visualised in Google Colab, jupyter notebook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30"/>
          <p:cNvPicPr preferRelativeResize="0"/>
          <p:nvPr/>
        </p:nvPicPr>
        <p:blipFill rotWithShape="1">
          <a:blip r:embed="rId3">
            <a:alphaModFix/>
          </a:blip>
          <a:srcRect b="13156" l="0" r="0" t="0"/>
          <a:stretch/>
        </p:blipFill>
        <p:spPr>
          <a:xfrm>
            <a:off x="3339875" y="1389550"/>
            <a:ext cx="5457001" cy="34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Technologies and Tools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1"/>
          <p:cNvSpPr txBox="1"/>
          <p:nvPr/>
        </p:nvSpPr>
        <p:spPr>
          <a:xfrm>
            <a:off x="1226880" y="1486080"/>
            <a:ext cx="7458840" cy="15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64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Storage System</a:t>
            </a: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Hadoop Distributed File System</a:t>
            </a:r>
            <a:endParaRPr sz="1500"/>
          </a:p>
          <a:p>
            <a:pPr indent="-32364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Platform:</a:t>
            </a: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Google Cloud Cluster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4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processing System:</a:t>
            </a: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Apache spark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39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ETL Tools:</a:t>
            </a: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Hive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39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Google Colab,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upyter notebook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 rotWithShape="1">
          <a:blip r:embed="rId3">
            <a:alphaModFix/>
          </a:blip>
          <a:srcRect b="18423" l="8175" r="9983" t="23935"/>
          <a:stretch/>
        </p:blipFill>
        <p:spPr>
          <a:xfrm>
            <a:off x="1037875" y="2948801"/>
            <a:ext cx="7381451" cy="190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Dataset Schema</a:t>
            </a:r>
            <a:br>
              <a:rPr b="0" i="0" lang="en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2"/>
          <p:cNvSpPr txBox="1"/>
          <p:nvPr/>
        </p:nvSpPr>
        <p:spPr>
          <a:xfrm>
            <a:off x="4572000" y="1790640"/>
            <a:ext cx="3615480" cy="1561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63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Times New Roman"/>
              <a:buChar char="●"/>
            </a:pPr>
            <a:r>
              <a:rPr b="0" i="0" lang="en" sz="1500" u="none" cap="none" strike="noStrike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Source: WHO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3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Times New Roman"/>
              <a:buChar char="●"/>
            </a:pPr>
            <a:r>
              <a:rPr b="0" i="0" lang="en" sz="1500" u="none" cap="none" strike="noStrike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format: .csv file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160" y="1598040"/>
            <a:ext cx="3552480" cy="156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8520" y="94320"/>
            <a:ext cx="4425120" cy="156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0280" y="3160080"/>
            <a:ext cx="3989880" cy="152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2"/>
          <p:cNvPicPr preferRelativeResize="0"/>
          <p:nvPr/>
        </p:nvPicPr>
        <p:blipFill rotWithShape="1">
          <a:blip r:embed="rId6">
            <a:alphaModFix/>
          </a:blip>
          <a:srcRect b="0" l="0" r="-4546" t="-4545"/>
          <a:stretch/>
        </p:blipFill>
        <p:spPr>
          <a:xfrm>
            <a:off x="4718520" y="2442600"/>
            <a:ext cx="3791520" cy="264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Data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760" y="1598040"/>
            <a:ext cx="7126200" cy="165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8200" y="3316320"/>
            <a:ext cx="6797880" cy="1826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/>
        </p:nvSpPr>
        <p:spPr>
          <a:xfrm>
            <a:off x="1321857" y="411475"/>
            <a:ext cx="7030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Google Cloud cluster creation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4"/>
          <p:cNvSpPr txBox="1"/>
          <p:nvPr/>
        </p:nvSpPr>
        <p:spPr>
          <a:xfrm>
            <a:off x="1321920" y="864000"/>
            <a:ext cx="7030080" cy="36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200" y="1539725"/>
            <a:ext cx="7704124" cy="347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1303920" y="1990080"/>
            <a:ext cx="7030200" cy="254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675" y="1754425"/>
            <a:ext cx="7111776" cy="321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5"/>
          <p:cNvSpPr txBox="1"/>
          <p:nvPr/>
        </p:nvSpPr>
        <p:spPr>
          <a:xfrm>
            <a:off x="1175682" y="519250"/>
            <a:ext cx="7030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Google Cloud </a:t>
            </a: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Storage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