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2"/>
  </p:notesMasterIdLst>
  <p:sldIdLst>
    <p:sldId id="261" r:id="rId2"/>
    <p:sldId id="262" r:id="rId3"/>
    <p:sldId id="263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8" r:id="rId15"/>
    <p:sldId id="264" r:id="rId16"/>
    <p:sldId id="276" r:id="rId17"/>
    <p:sldId id="277" r:id="rId18"/>
    <p:sldId id="265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E8397-6545-4894-AF66-BE2E6DE8167D}" type="datetimeFigureOut">
              <a:rPr lang="en-US" smtClean="0"/>
              <a:t>7/26/23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C18F-AD02-4331-9DE2-71AA210B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5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ffectLst/>
              </a:rPr>
              <a:t>Kaggle Score: 0.655604</a:t>
            </a:r>
            <a:br>
              <a:rPr lang="en-US"/>
            </a:br>
            <a:r>
              <a:rPr lang="en-US"/>
              <a:t>Accuracy on the Train Set: </a:t>
            </a:r>
            <a:r>
              <a:rPr lang="en-US">
                <a:effectLst/>
              </a:rPr>
              <a:t>0.744094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EC18F-AD02-4331-9DE2-71AA210B02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67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ffectLst/>
              </a:rPr>
              <a:t>Kaggle Score: 0.655604</a:t>
            </a:r>
            <a:br>
              <a:rPr lang="en-US"/>
            </a:br>
            <a:r>
              <a:rPr lang="en-US"/>
              <a:t>Accuracy on the Train Set: </a:t>
            </a:r>
            <a:r>
              <a:rPr lang="en-US">
                <a:effectLst/>
              </a:rPr>
              <a:t>0.744094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EC18F-AD02-4331-9DE2-71AA210B02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35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Based on these results, the customer is most likely to default when </a:t>
            </a:r>
          </a:p>
          <a:p>
            <a:pPr marL="285750" indent="-285750">
              <a:buFontTx/>
              <a:buChar char="-"/>
            </a:pPr>
            <a:r>
              <a:rPr lang="en-US" sz="1200"/>
              <a:t>A high number of enquiries to Credit Bureau about the client one day before application</a:t>
            </a:r>
          </a:p>
          <a:p>
            <a:pPr marL="285750" indent="-285750">
              <a:buFontTx/>
              <a:buChar char="-"/>
            </a:pPr>
            <a:endParaRPr lang="en-US" sz="1200"/>
          </a:p>
          <a:p>
            <a:pPr marL="285750" indent="-285750">
              <a:buFontTx/>
              <a:buChar char="-"/>
            </a:pPr>
            <a:r>
              <a:rPr lang="en-US" sz="1200"/>
              <a:t>Client provided work phone</a:t>
            </a:r>
          </a:p>
          <a:p>
            <a:pPr marL="285750" indent="-285750">
              <a:buFontTx/>
              <a:buChar char="-"/>
            </a:pPr>
            <a:endParaRPr lang="en-US" sz="1200"/>
          </a:p>
          <a:p>
            <a:pPr marL="285750" indent="-285750">
              <a:buFontTx/>
              <a:buChar char="-"/>
            </a:pPr>
            <a:r>
              <a:rPr lang="en-US" sz="1200"/>
              <a:t>Suggests that the quality of region is a strong indicator of whether a customer will default. Less rated regions may have more likelihood of default.</a:t>
            </a:r>
          </a:p>
          <a:p>
            <a:pPr marL="285750" indent="-285750">
              <a:buFontTx/>
              <a:buChar char="-"/>
            </a:pPr>
            <a:endParaRPr lang="en-US" sz="1200"/>
          </a:p>
          <a:p>
            <a:pPr marL="285750" indent="-285750">
              <a:buFontTx/>
              <a:buChar char="-"/>
            </a:pPr>
            <a:r>
              <a:rPr lang="en-US" sz="1200"/>
              <a:t>Higher price of goods that the loans were given. </a:t>
            </a:r>
          </a:p>
          <a:p>
            <a:pPr marL="285750" indent="-285750">
              <a:buFontTx/>
              <a:buChar char="-"/>
            </a:pPr>
            <a:endParaRPr lang="en-US" sz="1200"/>
          </a:p>
          <a:p>
            <a:pPr marL="285750" indent="-285750">
              <a:buFontTx/>
              <a:buChar char="-"/>
            </a:pPr>
            <a:r>
              <a:rPr lang="en-US" sz="1200"/>
              <a:t>Higher number of enquiries to Credit Bureau about the client on hour before</a:t>
            </a:r>
          </a:p>
          <a:p>
            <a:pPr marL="285750" indent="-285750">
              <a:buFontTx/>
              <a:buChar char="-"/>
            </a:pPr>
            <a:endParaRPr lang="en-US" sz="1200"/>
          </a:p>
          <a:p>
            <a:r>
              <a:rPr lang="en-US" sz="1200"/>
              <a:t>- If the  permanent address does not match the contact address then they are more likely to default. </a:t>
            </a:r>
          </a:p>
          <a:p>
            <a:endParaRPr lang="en-US" sz="12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EC18F-AD02-4331-9DE2-71AA210B02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6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3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1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88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8840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58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02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67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2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3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3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2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3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9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8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5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02FD-9267-D0D9-885B-852E87C6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>
                <a:solidFill>
                  <a:srgbClr val="FFFFFF"/>
                </a:solidFill>
              </a:rPr>
              <a:t>Home Credit:</a:t>
            </a:r>
            <a:br>
              <a:rPr lang="en-US" sz="8000">
                <a:solidFill>
                  <a:srgbClr val="FFFFFF"/>
                </a:solidFill>
              </a:rPr>
            </a:br>
            <a:r>
              <a:rPr lang="en-US" sz="8000">
                <a:solidFill>
                  <a:srgbClr val="FFFFFF"/>
                </a:solidFill>
              </a:rPr>
              <a:t>Borrower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0E005-13DF-ECF6-A6B7-8FDE6BBCF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34" y="5096193"/>
            <a:ext cx="11783331" cy="16430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cap="all" dirty="0"/>
              <a:t>Group 2</a:t>
            </a:r>
          </a:p>
          <a:p>
            <a:pPr marL="0" indent="0" algn="ctr">
              <a:buNone/>
            </a:pPr>
            <a:r>
              <a:rPr lang="en-US" sz="2400" cap="all" dirty="0"/>
              <a:t>   JUSTIN HAMILTON, SAMPOORNAA GHOSH, </a:t>
            </a:r>
          </a:p>
          <a:p>
            <a:pPr marL="0" indent="0" algn="ctr">
              <a:buNone/>
            </a:pPr>
            <a:r>
              <a:rPr lang="en-US" sz="2400" cap="all" dirty="0"/>
              <a:t>   DEBAYAN DUTTA, AND RACHEL BUTTERFIELD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09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62BD-DF47-43F3-9FEF-04812545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08204" cy="1400530"/>
          </a:xfrm>
        </p:spPr>
        <p:txBody>
          <a:bodyPr/>
          <a:lstStyle/>
          <a:p>
            <a:r>
              <a:rPr lang="en-US" sz="4000" cap="all">
                <a:solidFill>
                  <a:srgbClr val="FFFFFF"/>
                </a:solidFill>
              </a:rPr>
              <a:t>Works well for home credit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6BBC-F59D-A0EB-945A-F4AA2436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Model non-linear relationships</a:t>
            </a:r>
          </a:p>
          <a:p>
            <a:pPr>
              <a:buClr>
                <a:srgbClr val="8AD0D6"/>
              </a:buClr>
            </a:pPr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Handle large datasets</a:t>
            </a:r>
          </a:p>
          <a:p>
            <a:pPr>
              <a:buClr>
                <a:srgbClr val="8AD0D6"/>
              </a:buClr>
            </a:pPr>
            <a:r>
              <a:rPr lang="en-US" sz="2400">
                <a:solidFill>
                  <a:srgbClr val="FFFFFF"/>
                </a:solidFill>
              </a:rPr>
              <a:t>Computationally</a:t>
            </a:r>
            <a:r>
              <a:rPr lang="en-US" sz="2400"/>
              <a:t> efficient (fast)</a:t>
            </a:r>
            <a:endParaRPr lang="en-US" sz="2400">
              <a:solidFill>
                <a:srgbClr val="7F7F7F"/>
              </a:solidFill>
            </a:endParaRPr>
          </a:p>
          <a:p>
            <a:pPr lvl="2">
              <a:buClr>
                <a:srgbClr val="8AD0D6"/>
              </a:buClr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8143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62BD-DF47-43F3-9FEF-04812545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83463" cy="1400530"/>
          </a:xfrm>
        </p:spPr>
        <p:txBody>
          <a:bodyPr/>
          <a:lstStyle/>
          <a:p>
            <a:r>
              <a:rPr lang="en-US" sz="4000" cap="all">
                <a:solidFill>
                  <a:srgbClr val="FFFFFF"/>
                </a:solidFill>
              </a:rPr>
              <a:t>Works well for home credit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6BBC-F59D-A0EB-945A-F4AA2436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Model non-linear relationships</a:t>
            </a:r>
          </a:p>
          <a:p>
            <a:pPr>
              <a:buClr>
                <a:srgbClr val="8AD0D6"/>
              </a:buClr>
            </a:pPr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Handle large datasets</a:t>
            </a:r>
          </a:p>
          <a:p>
            <a:pPr>
              <a:buClr>
                <a:srgbClr val="8AD0D6"/>
              </a:buClr>
            </a:pPr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Computationally efficient (fast)</a:t>
            </a:r>
          </a:p>
          <a:p>
            <a:pPr>
              <a:buClr>
                <a:srgbClr val="8AD0D6"/>
              </a:buClr>
            </a:pPr>
            <a:r>
              <a:rPr lang="en-US" sz="2400"/>
              <a:t>Less sensitive to outliers</a:t>
            </a:r>
            <a:endParaRPr lang="en-US" sz="24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2">
              <a:buClr>
                <a:srgbClr val="8AD0D6"/>
              </a:buClr>
            </a:pP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62877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62BD-DF47-43F3-9FEF-04812545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21093" cy="1400530"/>
          </a:xfrm>
        </p:spPr>
        <p:txBody>
          <a:bodyPr/>
          <a:lstStyle/>
          <a:p>
            <a:r>
              <a:rPr lang="en-US" sz="4000" cap="all">
                <a:solidFill>
                  <a:srgbClr val="FFFFFF"/>
                </a:solidFill>
              </a:rPr>
              <a:t>Works well for home credit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6BBC-F59D-A0EB-945A-F4AA2436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Model non-linear relationships</a:t>
            </a:r>
          </a:p>
          <a:p>
            <a:pPr>
              <a:buClr>
                <a:srgbClr val="8AD0D6"/>
              </a:buClr>
            </a:pPr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Handle large datasets</a:t>
            </a:r>
          </a:p>
          <a:p>
            <a:pPr>
              <a:buClr>
                <a:srgbClr val="8AD0D6"/>
              </a:buClr>
            </a:pPr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Computationally efficient (fast)</a:t>
            </a:r>
          </a:p>
          <a:p>
            <a:pPr>
              <a:buClr>
                <a:srgbClr val="8AD0D6"/>
              </a:buClr>
            </a:pPr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Less sensitive to outliers</a:t>
            </a:r>
          </a:p>
          <a:p>
            <a:pPr>
              <a:buClr>
                <a:srgbClr val="8AD0D6"/>
              </a:buClr>
            </a:pPr>
            <a:r>
              <a:rPr lang="en-US" sz="2400"/>
              <a:t>Handle data imbalance by oversampling</a:t>
            </a:r>
            <a:endParaRPr lang="en-US" sz="24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2">
              <a:buClr>
                <a:srgbClr val="8AD0D6"/>
              </a:buClr>
            </a:pPr>
            <a:endParaRPr lang="en-US" sz="2600"/>
          </a:p>
        </p:txBody>
      </p:sp>
      <p:pic>
        <p:nvPicPr>
          <p:cNvPr id="4" name="Picture 4" descr="A graph with blue bars&#10;&#10;Description automatically generated">
            <a:extLst>
              <a:ext uri="{FF2B5EF4-FFF2-40B4-BE49-F238E27FC236}">
                <a16:creationId xmlns:a16="http://schemas.microsoft.com/office/drawing/2014/main" id="{75C82B7E-C755-0A20-E8E1-F767174DA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312" y="1715524"/>
            <a:ext cx="3517106" cy="1947658"/>
          </a:xfrm>
          <a:prstGeom prst="rect">
            <a:avLst/>
          </a:prstGeom>
        </p:spPr>
      </p:pic>
      <p:pic>
        <p:nvPicPr>
          <p:cNvPr id="5" name="Picture 5" descr="A graph of a distribution of variable&#10;&#10;Description automatically generated">
            <a:extLst>
              <a:ext uri="{FF2B5EF4-FFF2-40B4-BE49-F238E27FC236}">
                <a16:creationId xmlns:a16="http://schemas.microsoft.com/office/drawing/2014/main" id="{408F4F1F-FEAF-4FB2-068D-1F9D0AD52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153" y="3982285"/>
            <a:ext cx="3517106" cy="226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6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62BD-DF47-43F3-9FEF-04812545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21093" cy="1400530"/>
          </a:xfrm>
        </p:spPr>
        <p:txBody>
          <a:bodyPr/>
          <a:lstStyle/>
          <a:p>
            <a:r>
              <a:rPr lang="en-US" sz="4000" cap="all">
                <a:solidFill>
                  <a:srgbClr val="FFFFFF"/>
                </a:solidFill>
              </a:rPr>
              <a:t>Works well for home credit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6BBC-F59D-A0EB-945A-F4AA24367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4" y="1933856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Model non-linear relationships</a:t>
            </a:r>
          </a:p>
          <a:p>
            <a:pPr>
              <a:buClr>
                <a:srgbClr val="8AD0D6"/>
              </a:buClr>
            </a:pPr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Handle large datasets</a:t>
            </a:r>
          </a:p>
          <a:p>
            <a:pPr>
              <a:buClr>
                <a:srgbClr val="8AD0D6"/>
              </a:buClr>
            </a:pPr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Computationally efficient (fast)</a:t>
            </a:r>
          </a:p>
          <a:p>
            <a:pPr>
              <a:buClr>
                <a:srgbClr val="8AD0D6"/>
              </a:buClr>
            </a:pPr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Less sensitive to outliers</a:t>
            </a:r>
          </a:p>
          <a:p>
            <a:pPr>
              <a:buClr>
                <a:srgbClr val="8AD0D6"/>
              </a:buClr>
            </a:pPr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Handle data imbalance by oversampling</a:t>
            </a:r>
          </a:p>
          <a:p>
            <a:pPr>
              <a:buClr>
                <a:srgbClr val="8AD0D6"/>
              </a:buClr>
            </a:pPr>
            <a:r>
              <a:rPr lang="en-US" sz="2400"/>
              <a:t>Able to access important features</a:t>
            </a:r>
            <a:endParaRPr lang="en-US" sz="24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2">
              <a:buClr>
                <a:srgbClr val="8AD0D6"/>
              </a:buClr>
            </a:pPr>
            <a:endParaRPr lang="en-US" sz="2600"/>
          </a:p>
        </p:txBody>
      </p:sp>
      <p:pic>
        <p:nvPicPr>
          <p:cNvPr id="5" name="Picture 5" descr="A graph of blue and black text&#10;&#10;Description automatically generated">
            <a:extLst>
              <a:ext uri="{FF2B5EF4-FFF2-40B4-BE49-F238E27FC236}">
                <a16:creationId xmlns:a16="http://schemas.microsoft.com/office/drawing/2014/main" id="{930E2468-8C28-8ABB-74A5-440B090FA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301" y="2019121"/>
            <a:ext cx="4864038" cy="280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0A79EC3-0D71-9E46-132F-C5B57880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54905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Results: Scores</a:t>
            </a:r>
            <a:endParaRPr lang="en-US" b="0" i="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AAC04A-FCE6-75EB-61F3-51635CB4BC5E}"/>
              </a:ext>
            </a:extLst>
          </p:cNvPr>
          <p:cNvSpPr txBox="1"/>
          <p:nvPr/>
        </p:nvSpPr>
        <p:spPr>
          <a:xfrm>
            <a:off x="808957" y="4518034"/>
            <a:ext cx="4934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800" b="0" i="0" u="none" strike="noStrike">
                <a:effectLst/>
                <a:latin typeface="Arial" panose="020B0604020202020204" pitchFamily="34" charset="0"/>
              </a:rPr>
              <a:t> </a:t>
            </a:r>
            <a:r>
              <a:rPr lang="en-US" sz="4800"/>
              <a:t>Kaggle Score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E11398-FFB2-ECF8-D420-52D7DC056FCC}"/>
              </a:ext>
            </a:extLst>
          </p:cNvPr>
          <p:cNvSpPr txBox="1"/>
          <p:nvPr/>
        </p:nvSpPr>
        <p:spPr>
          <a:xfrm>
            <a:off x="7097463" y="3429000"/>
            <a:ext cx="3787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6600">
                <a:latin typeface="Arial" panose="020B0604020202020204" pitchFamily="34" charset="0"/>
              </a:rPr>
              <a:t>.669</a:t>
            </a:r>
            <a:endParaRPr lang="en-US" sz="6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0E577-8465-8A98-656D-67C22D7B9337}"/>
              </a:ext>
            </a:extLst>
          </p:cNvPr>
          <p:cNvSpPr txBox="1"/>
          <p:nvPr/>
        </p:nvSpPr>
        <p:spPr>
          <a:xfrm>
            <a:off x="6938210" y="4298416"/>
            <a:ext cx="3787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6600" b="0" i="0" u="none" strike="noStrike">
                <a:effectLst/>
                <a:latin typeface="Arial" panose="020B0604020202020204" pitchFamily="34" charset="0"/>
              </a:rPr>
              <a:t> </a:t>
            </a:r>
            <a:r>
              <a:rPr lang="en-US" sz="4800" b="0">
                <a:effectLst/>
              </a:rPr>
              <a:t>AUC</a:t>
            </a:r>
            <a:endParaRPr lang="en-US" sz="4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A1D47-B439-2BD5-3EBF-A8D7DBBCDCAB}"/>
              </a:ext>
            </a:extLst>
          </p:cNvPr>
          <p:cNvSpPr txBox="1"/>
          <p:nvPr/>
        </p:nvSpPr>
        <p:spPr>
          <a:xfrm>
            <a:off x="2116389" y="3429000"/>
            <a:ext cx="3787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6600">
                <a:latin typeface="Arial" panose="020B0604020202020204" pitchFamily="34" charset="0"/>
              </a:rPr>
              <a:t>.656</a:t>
            </a:r>
            <a:endParaRPr lang="en-US" sz="6600"/>
          </a:p>
        </p:txBody>
      </p:sp>
    </p:spTree>
    <p:extLst>
      <p:ext uri="{BB962C8B-B14F-4D97-AF65-F5344CB8AC3E}">
        <p14:creationId xmlns:p14="http://schemas.microsoft.com/office/powerpoint/2010/main" val="48106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0A79EC3-0D71-9E46-132F-C5B57880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Results: 10 ATTRIBUTES OF default</a:t>
            </a:r>
            <a:endParaRPr lang="en-US" b="0" i="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CD51E-6A04-1378-F311-3BF5C78BDF23}"/>
              </a:ext>
            </a:extLst>
          </p:cNvPr>
          <p:cNvSpPr txBox="1"/>
          <p:nvPr/>
        </p:nvSpPr>
        <p:spPr>
          <a:xfrm>
            <a:off x="856387" y="1330907"/>
            <a:ext cx="6266307" cy="41961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400">
              <a:latin typeface="+mj-lt"/>
              <a:ea typeface="+mj-ea"/>
              <a:cs typeface="+mj-cs"/>
            </a:endParaRPr>
          </a:p>
          <a:p>
            <a:pPr marL="457200" indent="-45720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arenR"/>
            </a:pPr>
            <a:r>
              <a:rPr lang="en-US" sz="2400">
                <a:latin typeface="+mj-lt"/>
                <a:ea typeface="+mj-ea"/>
                <a:cs typeface="+mj-cs"/>
              </a:rPr>
              <a:t>EXT_SOURCE_3 </a:t>
            </a:r>
          </a:p>
          <a:p>
            <a:pPr marL="457200" indent="-45720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arenR"/>
            </a:pPr>
            <a:r>
              <a:rPr lang="en-US" sz="2400">
                <a:latin typeface="+mj-lt"/>
                <a:ea typeface="+mj-ea"/>
                <a:cs typeface="+mj-cs"/>
              </a:rPr>
              <a:t>EXT_SOURCE_2 </a:t>
            </a:r>
          </a:p>
          <a:p>
            <a:pPr marL="457200" indent="-45720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arenR"/>
            </a:pPr>
            <a:r>
              <a:rPr lang="en-US" sz="2400">
                <a:latin typeface="+mj-lt"/>
                <a:ea typeface="+mj-ea"/>
                <a:cs typeface="+mj-cs"/>
              </a:rPr>
              <a:t>AMT_REQ_CREDIT_BUREAU_DAY </a:t>
            </a:r>
          </a:p>
          <a:p>
            <a:pPr marL="457200" indent="-45720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arenR"/>
            </a:pPr>
            <a:r>
              <a:rPr lang="en-US" sz="2400">
                <a:latin typeface="+mj-lt"/>
                <a:ea typeface="+mj-ea"/>
                <a:cs typeface="+mj-cs"/>
              </a:rPr>
              <a:t>FLAG_EMP_PHONE </a:t>
            </a:r>
          </a:p>
          <a:p>
            <a:pPr marL="457200" indent="-45720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arenR"/>
            </a:pPr>
            <a:r>
              <a:rPr lang="en-US" sz="2400">
                <a:latin typeface="+mj-lt"/>
                <a:ea typeface="+mj-ea"/>
                <a:cs typeface="+mj-cs"/>
              </a:rPr>
              <a:t>FLAG_DOCUMENT_3  </a:t>
            </a:r>
          </a:p>
          <a:p>
            <a:pPr marL="457200" indent="-45720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arenR"/>
            </a:pPr>
            <a:r>
              <a:rPr lang="en-US" sz="2400">
                <a:latin typeface="+mj-lt"/>
                <a:ea typeface="+mj-ea"/>
                <a:cs typeface="+mj-cs"/>
              </a:rPr>
              <a:t>FLAG_DOCUMENT_16 </a:t>
            </a:r>
          </a:p>
          <a:p>
            <a:pPr marL="457200" indent="-45720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arenR"/>
            </a:pPr>
            <a:r>
              <a:rPr lang="en-US" sz="2400">
                <a:latin typeface="+mj-lt"/>
                <a:ea typeface="+mj-ea"/>
                <a:cs typeface="+mj-cs"/>
              </a:rPr>
              <a:t>REGION_RATING_CLIENT_W_CITY </a:t>
            </a:r>
          </a:p>
          <a:p>
            <a:pPr marL="457200" indent="-45720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arenR"/>
            </a:pPr>
            <a:r>
              <a:rPr lang="en-US" sz="2400">
                <a:latin typeface="+mj-lt"/>
                <a:ea typeface="+mj-ea"/>
                <a:cs typeface="+mj-cs"/>
              </a:rPr>
              <a:t>AMT_GOODS_PRICE  </a:t>
            </a:r>
          </a:p>
          <a:p>
            <a:pPr marL="457200" indent="-45720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arenR"/>
            </a:pPr>
            <a:r>
              <a:rPr lang="en-US" sz="2400">
                <a:latin typeface="+mj-lt"/>
                <a:ea typeface="+mj-ea"/>
                <a:cs typeface="+mj-cs"/>
              </a:rPr>
              <a:t>AMT_REQ_CREDIT_BUREAU_HOUR </a:t>
            </a:r>
          </a:p>
          <a:p>
            <a:pPr marL="457200" indent="-45720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arenR"/>
            </a:pPr>
            <a:r>
              <a:rPr lang="en-US" sz="2400">
                <a:latin typeface="+mj-lt"/>
                <a:ea typeface="+mj-ea"/>
                <a:cs typeface="+mj-cs"/>
              </a:rPr>
              <a:t>REG_CITY_NOT_LIVE_CITY </a:t>
            </a:r>
          </a:p>
          <a:p>
            <a:pPr marL="342900" indent="-34290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400">
              <a:latin typeface="+mj-lt"/>
              <a:ea typeface="+mj-ea"/>
              <a:cs typeface="+mj-cs"/>
            </a:endParaRPr>
          </a:p>
        </p:txBody>
      </p:sp>
      <p:pic>
        <p:nvPicPr>
          <p:cNvPr id="8" name="Graphic 7" descr="Exclamation mark with solid fill">
            <a:extLst>
              <a:ext uri="{FF2B5EF4-FFF2-40B4-BE49-F238E27FC236}">
                <a16:creationId xmlns:a16="http://schemas.microsoft.com/office/drawing/2014/main" id="{DE8C1E8A-01BF-68FF-A1E8-D5413F92C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7261" y="2323817"/>
            <a:ext cx="2989057" cy="29890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445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8EC60D-9AAA-9773-8A4B-4BE19425FD26}"/>
              </a:ext>
            </a:extLst>
          </p:cNvPr>
          <p:cNvSpPr txBox="1"/>
          <p:nvPr/>
        </p:nvSpPr>
        <p:spPr>
          <a:xfrm>
            <a:off x="696663" y="1314449"/>
            <a:ext cx="7108371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endParaRPr lang="en-US" sz="2400" b="0">
              <a:effectLst/>
            </a:endParaRPr>
          </a:p>
          <a:p>
            <a:pPr marL="514350" indent="-514350" fontAlgn="base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arenR"/>
            </a:pPr>
            <a:r>
              <a:rPr lang="en-US" sz="2400" b="0" i="0" u="none" strike="noStrike">
                <a:effectLst/>
              </a:rPr>
              <a:t>AMT_REQ_CREDIT_BUREAU_DAY</a:t>
            </a:r>
            <a:r>
              <a:rPr lang="en-US" sz="2400"/>
              <a:t> </a:t>
            </a:r>
            <a:endParaRPr lang="en-US" sz="2400" b="0" i="0" u="none" strike="noStrike">
              <a:effectLst/>
            </a:endParaRPr>
          </a:p>
          <a:p>
            <a:pPr marL="514350" indent="-514350" rtl="0" fontAlgn="base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arenR"/>
            </a:pPr>
            <a:endParaRPr lang="en-US" sz="2400" b="0" i="0" u="none" strike="noStrike">
              <a:effectLst/>
            </a:endParaRPr>
          </a:p>
          <a:p>
            <a:pPr marL="514350" indent="-514350" fontAlgn="base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arenR"/>
            </a:pPr>
            <a:r>
              <a:rPr lang="en-US" sz="2400" b="0" i="0" u="none" strike="noStrike">
                <a:effectLst/>
              </a:rPr>
              <a:t>FLAG_EMP_PHONE</a:t>
            </a:r>
            <a:r>
              <a:rPr lang="en-US" sz="2400"/>
              <a:t> </a:t>
            </a:r>
            <a:endParaRPr lang="en-US" sz="2400" b="0" i="0" u="none" strike="noStrike">
              <a:effectLst/>
            </a:endParaRPr>
          </a:p>
          <a:p>
            <a:pPr marL="514350" indent="-514350" rtl="0" fontAlgn="base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arenR"/>
            </a:pPr>
            <a:endParaRPr lang="en-US" sz="2400" b="0" i="0" u="none" strike="noStrike">
              <a:effectLst/>
            </a:endParaRPr>
          </a:p>
          <a:p>
            <a:pPr marL="514350" indent="-514350" fontAlgn="base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arenR"/>
            </a:pPr>
            <a:r>
              <a:rPr lang="en-US" sz="2400" b="0" i="0" u="none" strike="noStrike">
                <a:effectLst/>
              </a:rPr>
              <a:t>REGION_RATING_CLIENT_W_CITY</a:t>
            </a:r>
            <a:r>
              <a:rPr lang="en-US" sz="2400"/>
              <a:t> </a:t>
            </a:r>
            <a:endParaRPr lang="en-US" sz="2400" b="0" i="0" u="none" strike="noStrike">
              <a:effectLst/>
            </a:endParaRPr>
          </a:p>
          <a:p>
            <a:pPr marL="514350" indent="-514350" rtl="0" fontAlgn="base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arenR"/>
            </a:pPr>
            <a:endParaRPr lang="en-US" sz="2400" b="0" i="0" u="none" strike="noStrike">
              <a:effectLst/>
            </a:endParaRPr>
          </a:p>
          <a:p>
            <a:pPr marL="514350" indent="-514350" fontAlgn="base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arenR"/>
            </a:pPr>
            <a:r>
              <a:rPr lang="en-US" sz="2400" b="0" i="0" u="none" strike="noStrike">
                <a:effectLst/>
              </a:rPr>
              <a:t>AMT_GOODS_PRICE  </a:t>
            </a:r>
            <a:r>
              <a:rPr lang="en-US" sz="2400"/>
              <a:t> </a:t>
            </a:r>
            <a:endParaRPr lang="en-US" sz="2400" b="0" i="0" u="none" strike="noStrike">
              <a:effectLst/>
            </a:endParaRPr>
          </a:p>
          <a:p>
            <a:pPr marL="514350" indent="-514350" rtl="0" fontAlgn="base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arenR"/>
            </a:pPr>
            <a:endParaRPr lang="en-US" sz="2400" b="0" i="0" u="none" strike="noStrike">
              <a:effectLst/>
            </a:endParaRPr>
          </a:p>
          <a:p>
            <a:pPr marL="514350" indent="-514350" fontAlgn="base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arenR"/>
            </a:pPr>
            <a:r>
              <a:rPr lang="en-US" sz="2400" b="0" i="0" u="none" strike="noStrike">
                <a:effectLst/>
              </a:rPr>
              <a:t>AMT_REQ_CREDIT_BUREAU_HOUR</a:t>
            </a:r>
            <a:r>
              <a:rPr lang="en-US" sz="2400"/>
              <a:t> </a:t>
            </a:r>
            <a:endParaRPr lang="en-US" sz="2400" b="0" i="0" u="none" strike="noStrike">
              <a:effectLst/>
            </a:endParaRPr>
          </a:p>
          <a:p>
            <a:pPr marL="514350" indent="-514350" rtl="0" fontAlgn="base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arenR"/>
            </a:pPr>
            <a:endParaRPr lang="en-US" sz="2400" b="0" i="0" u="none" strike="noStrike">
              <a:effectLst/>
            </a:endParaRPr>
          </a:p>
          <a:p>
            <a:pPr marL="514350" indent="-514350" rtl="0" fontAlgn="base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arenR"/>
            </a:pPr>
            <a:r>
              <a:rPr lang="en-US" sz="2400" b="0" i="0" u="none" strike="noStrike">
                <a:effectLst/>
              </a:rPr>
              <a:t>REG_CITY_NOT_LIVE_CITY  </a:t>
            </a:r>
          </a:p>
          <a:p>
            <a:pPr marL="285750" indent="-28575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C442BA-0DC0-FF30-76B4-53EFC4FF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13132"/>
            <a:ext cx="9404723" cy="1400530"/>
          </a:xfrm>
        </p:spPr>
        <p:txBody>
          <a:bodyPr/>
          <a:lstStyle/>
          <a:p>
            <a:r>
              <a:rPr lang="en-US" sz="4000" cap="all">
                <a:solidFill>
                  <a:srgbClr val="FFFFFF"/>
                </a:solidFill>
              </a:rPr>
              <a:t>Results: 6 Key ATTRIBUTES OF default</a:t>
            </a:r>
            <a:endParaRPr lang="en-US"/>
          </a:p>
        </p:txBody>
      </p:sp>
      <p:pic>
        <p:nvPicPr>
          <p:cNvPr id="8" name="Graphic 7" descr="Good Idea with solid fill">
            <a:extLst>
              <a:ext uri="{FF2B5EF4-FFF2-40B4-BE49-F238E27FC236}">
                <a16:creationId xmlns:a16="http://schemas.microsoft.com/office/drawing/2014/main" id="{B85A4112-1287-4961-658E-381F06AFE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9541" y="2343228"/>
            <a:ext cx="3083261" cy="30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2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EC25-1B37-F9E8-D0A8-D8F39D92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13132"/>
            <a:ext cx="9404723" cy="1400530"/>
          </a:xfrm>
        </p:spPr>
        <p:txBody>
          <a:bodyPr/>
          <a:lstStyle/>
          <a:p>
            <a:r>
              <a:rPr lang="en-US" sz="4000" cap="all">
                <a:solidFill>
                  <a:srgbClr val="FFFFFF"/>
                </a:solidFill>
              </a:rPr>
              <a:t>Results: ATTRIBUTES OF default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7ABF3-7BBF-4BDC-4C6D-FF1739D501B8}"/>
              </a:ext>
            </a:extLst>
          </p:cNvPr>
          <p:cNvSpPr txBox="1"/>
          <p:nvPr/>
        </p:nvSpPr>
        <p:spPr>
          <a:xfrm>
            <a:off x="228600" y="1238614"/>
            <a:ext cx="9346907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/>
              <a:t>Many enquiries to Credit Bureau 1 day before application</a:t>
            </a:r>
          </a:p>
          <a:p>
            <a:pPr marL="342900" indent="-3429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endParaRPr lang="en-US" sz="2400"/>
          </a:p>
          <a:p>
            <a:pPr marL="342900" indent="-3429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/>
              <a:t>Client provided work phone</a:t>
            </a:r>
          </a:p>
          <a:p>
            <a:pPr marL="342900" indent="-3429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endParaRPr lang="en-US" sz="2400"/>
          </a:p>
          <a:p>
            <a:pPr marL="342900" indent="-3429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/>
              <a:t>Low Rated Regions</a:t>
            </a:r>
          </a:p>
          <a:p>
            <a:pPr marL="342900" indent="-3429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endParaRPr lang="en-US" sz="2400"/>
          </a:p>
          <a:p>
            <a:pPr marL="342900" indent="-3429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/>
              <a:t>High Price of Goods</a:t>
            </a:r>
          </a:p>
          <a:p>
            <a:pPr marL="342900" indent="-3429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endParaRPr lang="en-US" sz="2400"/>
          </a:p>
          <a:p>
            <a:pPr marL="342900" indent="-3429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/>
              <a:t>Many enquiries to Credit Bureau 1 hour before application</a:t>
            </a:r>
          </a:p>
          <a:p>
            <a:pPr marL="342900" indent="-3429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endParaRPr lang="en-US" sz="2400"/>
          </a:p>
          <a:p>
            <a:pPr marL="342900" indent="-3429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/>
              <a:t>Permanent Address ≠ Contact Address</a:t>
            </a:r>
          </a:p>
        </p:txBody>
      </p:sp>
      <p:pic>
        <p:nvPicPr>
          <p:cNvPr id="5" name="Graphic 4" descr="Loan with solid fill">
            <a:extLst>
              <a:ext uri="{FF2B5EF4-FFF2-40B4-BE49-F238E27FC236}">
                <a16:creationId xmlns:a16="http://schemas.microsoft.com/office/drawing/2014/main" id="{AEC5B2B8-B908-9E99-8390-9CE7DA3D2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4650" y="2486650"/>
            <a:ext cx="3066107" cy="337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6091-F15E-D363-09AF-8A908476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all">
                <a:solidFill>
                  <a:srgbClr val="FFFFFF"/>
                </a:solidFill>
              </a:rPr>
              <a:t>Business value 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ADE5-AD11-B439-1160-81BAA4CE0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8AD0D6"/>
              </a:buClr>
              <a:buNone/>
            </a:pPr>
            <a:endParaRPr lang="en-US"/>
          </a:p>
          <a:p>
            <a:pPr>
              <a:buClr>
                <a:srgbClr val="8AD0D6"/>
              </a:buClr>
            </a:pPr>
            <a:r>
              <a:rPr lang="en-US" sz="2400"/>
              <a:t>LIMITATIONS: </a:t>
            </a:r>
          </a:p>
          <a:p>
            <a:pPr marL="0" indent="0">
              <a:buNone/>
            </a:pPr>
            <a:r>
              <a:rPr lang="en-US" sz="2400"/>
              <a:t>     Data collection can be streamlined. </a:t>
            </a:r>
          </a:p>
          <a:p>
            <a:pPr marL="0" indent="0">
              <a:buNone/>
            </a:pPr>
            <a:r>
              <a:rPr lang="en-US" sz="2400"/>
              <a:t>     Data validation at source is a necessity for the dataset. </a:t>
            </a:r>
          </a:p>
          <a:p>
            <a:pPr>
              <a:buClr>
                <a:srgbClr val="8AD0D6"/>
              </a:buClr>
            </a:pPr>
            <a:endParaRPr lang="en-US" sz="2400"/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5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6091-F15E-D363-09AF-8A908476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all">
                <a:solidFill>
                  <a:srgbClr val="FFFFFF"/>
                </a:solidFill>
              </a:rPr>
              <a:t>Business value 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ADE5-AD11-B439-1160-81BAA4CE0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482447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8AD0D6"/>
              </a:buClr>
              <a:buNone/>
            </a:pPr>
            <a:endParaRPr lang="en-US"/>
          </a:p>
          <a:p>
            <a:pPr>
              <a:buClr>
                <a:srgbClr val="8AD0D6"/>
              </a:buClr>
            </a:pPr>
            <a:r>
              <a:rPr lang="en-US" sz="2400"/>
              <a:t>RECOMMENDATIONS: Gathering the details related to the important features derived from the model is crucial for more accurate defaulter identification. </a:t>
            </a:r>
          </a:p>
          <a:p>
            <a:pPr>
              <a:buClr>
                <a:srgbClr val="8AD0D6"/>
              </a:buClr>
            </a:pPr>
            <a:endParaRPr lang="en-US" sz="2400"/>
          </a:p>
          <a:p>
            <a:pPr>
              <a:buClr>
                <a:srgbClr val="8AD0D6"/>
              </a:buClr>
            </a:pPr>
            <a:r>
              <a:rPr lang="en-US" sz="2400"/>
              <a:t>17% increase in correctly predicting default compared to 50/50 guess. 17% increase captures defaulters that would normally receive a loan which translates to savings for Home Credit.</a:t>
            </a:r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B3F7-3BF0-617D-EEDA-6B846231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all">
                <a:solidFill>
                  <a:srgbClr val="FFFFFF"/>
                </a:solidFill>
              </a:rPr>
              <a:t>THE BUSINESS PROBLEM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8AD7-E0CD-0215-687F-010460ECF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489248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CHALLENGE : Potential risk of loan default .</a:t>
            </a:r>
          </a:p>
          <a:p>
            <a:pPr>
              <a:buClr>
                <a:srgbClr val="8AD0D6"/>
              </a:buClr>
            </a:pPr>
            <a:endParaRPr lang="en-US" sz="2400" dirty="0"/>
          </a:p>
          <a:p>
            <a:pPr>
              <a:buClr>
                <a:srgbClr val="8AD0D6"/>
              </a:buClr>
            </a:pPr>
            <a:r>
              <a:rPr lang="en-US" sz="2400" dirty="0"/>
              <a:t>MISSION : Develop a robust default prediction system.</a:t>
            </a:r>
          </a:p>
          <a:p>
            <a:pPr>
              <a:buClr>
                <a:srgbClr val="8AD0D6"/>
              </a:buClr>
            </a:pPr>
            <a:endParaRPr lang="en-US" sz="2400" dirty="0"/>
          </a:p>
          <a:p>
            <a:pPr>
              <a:buClr>
                <a:srgbClr val="8AD0D6"/>
              </a:buClr>
            </a:pPr>
            <a:r>
              <a:rPr lang="en-US" sz="2400" dirty="0"/>
              <a:t>IMPACT : Informed lending decisions for improved portfolio management.</a:t>
            </a:r>
          </a:p>
        </p:txBody>
      </p:sp>
    </p:spTree>
    <p:extLst>
      <p:ext uri="{BB962C8B-B14F-4D97-AF65-F5344CB8AC3E}">
        <p14:creationId xmlns:p14="http://schemas.microsoft.com/office/powerpoint/2010/main" val="84232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6091-F15E-D363-09AF-8A908476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991" y="3035599"/>
            <a:ext cx="6333809" cy="78680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EBEBEB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1669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62BD-DF47-43F3-9FEF-04812545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all">
                <a:solidFill>
                  <a:srgbClr val="FFFFFF"/>
                </a:solidFill>
              </a:rPr>
              <a:t>The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6BBC-F59D-A0EB-945A-F4AA2436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Gradient Boosted Tree Model</a:t>
            </a:r>
          </a:p>
        </p:txBody>
      </p:sp>
      <p:pic>
        <p:nvPicPr>
          <p:cNvPr id="9" name="Picture 9" descr="A black background with squares&#10;&#10;Description automatically generated">
            <a:extLst>
              <a:ext uri="{FF2B5EF4-FFF2-40B4-BE49-F238E27FC236}">
                <a16:creationId xmlns:a16="http://schemas.microsoft.com/office/drawing/2014/main" id="{59B7F91E-A035-E65C-DD64-03895CA1E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093" y="2360779"/>
            <a:ext cx="3495430" cy="222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0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62BD-DF47-43F3-9FEF-04812545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all">
                <a:solidFill>
                  <a:srgbClr val="FFFFFF"/>
                </a:solidFill>
              </a:rPr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6BBC-F59D-A0EB-945A-F4AA2436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Gradient Boosted Tree Model</a:t>
            </a:r>
          </a:p>
          <a:p>
            <a:pPr lvl="1">
              <a:buClr>
                <a:srgbClr val="8AD0D6"/>
              </a:buClr>
            </a:pPr>
            <a:r>
              <a:rPr lang="en-US" sz="2400">
                <a:solidFill>
                  <a:srgbClr val="FFFFFF"/>
                </a:solidFill>
              </a:rPr>
              <a:t>Builds</a:t>
            </a:r>
            <a:r>
              <a:rPr lang="en-US" sz="2400"/>
              <a:t> decision trees</a:t>
            </a:r>
          </a:p>
        </p:txBody>
      </p:sp>
      <p:pic>
        <p:nvPicPr>
          <p:cNvPr id="5" name="Picture 9" descr="A black background with squares&#10;&#10;Description automatically generated">
            <a:extLst>
              <a:ext uri="{FF2B5EF4-FFF2-40B4-BE49-F238E27FC236}">
                <a16:creationId xmlns:a16="http://schemas.microsoft.com/office/drawing/2014/main" id="{AF9FD631-5561-506D-2FD3-F3F1A5B96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093" y="2360779"/>
            <a:ext cx="3495430" cy="222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2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62BD-DF47-43F3-9FEF-04812545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all">
                <a:solidFill>
                  <a:srgbClr val="FFFFFF"/>
                </a:solidFill>
              </a:rPr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6BBC-F59D-A0EB-945A-F4AA2436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Gradient Boosted Tree</a:t>
            </a:r>
          </a:p>
          <a:p>
            <a:pPr lvl="1">
              <a:buClr>
                <a:srgbClr val="8AD0D6"/>
              </a:buClr>
            </a:pPr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Builds decision trees</a:t>
            </a:r>
          </a:p>
          <a:p>
            <a:pPr lvl="1">
              <a:buClr>
                <a:srgbClr val="8AD0D6"/>
              </a:buClr>
            </a:pPr>
            <a:r>
              <a:rPr lang="en-US" sz="2400">
                <a:solidFill>
                  <a:srgbClr val="FFFFFF"/>
                </a:solidFill>
              </a:rPr>
              <a:t>Learns</a:t>
            </a:r>
            <a:r>
              <a:rPr lang="en-US" sz="2400"/>
              <a:t> from mistakes</a:t>
            </a:r>
            <a:endParaRPr lang="en-US" sz="2400">
              <a:solidFill>
                <a:srgbClr val="7F7F7F"/>
              </a:solidFill>
            </a:endParaRPr>
          </a:p>
        </p:txBody>
      </p:sp>
      <p:pic>
        <p:nvPicPr>
          <p:cNvPr id="5" name="Picture 9" descr="A black background with squares&#10;&#10;Description automatically generated">
            <a:extLst>
              <a:ext uri="{FF2B5EF4-FFF2-40B4-BE49-F238E27FC236}">
                <a16:creationId xmlns:a16="http://schemas.microsoft.com/office/drawing/2014/main" id="{675697CC-66FF-B4B9-E053-3013A5A33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093" y="2360779"/>
            <a:ext cx="3495430" cy="222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5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62BD-DF47-43F3-9FEF-04812545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all">
                <a:solidFill>
                  <a:srgbClr val="FFFFFF"/>
                </a:solidFill>
              </a:rPr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6BBC-F59D-A0EB-945A-F4AA2436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Gradient Boosted Tree</a:t>
            </a:r>
          </a:p>
          <a:p>
            <a:pPr lvl="1">
              <a:buClr>
                <a:srgbClr val="8AD0D6"/>
              </a:buClr>
            </a:pPr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Builds decision trees</a:t>
            </a:r>
          </a:p>
          <a:p>
            <a:pPr lvl="1">
              <a:buClr>
                <a:srgbClr val="8AD0D6"/>
              </a:buClr>
            </a:pPr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Learns from mistakes</a:t>
            </a:r>
          </a:p>
          <a:p>
            <a:pPr lvl="1">
              <a:buClr>
                <a:srgbClr val="8AD0D6"/>
              </a:buClr>
            </a:pPr>
            <a:r>
              <a:rPr lang="en-US" sz="2400">
                <a:solidFill>
                  <a:srgbClr val="FFFFFF"/>
                </a:solidFill>
              </a:rPr>
              <a:t>Evaluates</a:t>
            </a:r>
            <a:r>
              <a:rPr lang="en-US" sz="2400"/>
              <a:t> as a whole</a:t>
            </a:r>
            <a:endParaRPr lang="en-US" sz="240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9" descr="A black background with squares&#10;&#10;Description automatically generated">
            <a:extLst>
              <a:ext uri="{FF2B5EF4-FFF2-40B4-BE49-F238E27FC236}">
                <a16:creationId xmlns:a16="http://schemas.microsoft.com/office/drawing/2014/main" id="{43C6B007-51CD-7256-2F5C-6F5D78991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093" y="2360779"/>
            <a:ext cx="3495430" cy="222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2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62BD-DF47-43F3-9FEF-04812545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all">
                <a:solidFill>
                  <a:srgbClr val="FFFFFF"/>
                </a:solidFill>
              </a:rPr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6BBC-F59D-A0EB-945A-F4AA2436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Gradient Boosted Tree</a:t>
            </a:r>
          </a:p>
          <a:p>
            <a:pPr lvl="1">
              <a:buClr>
                <a:srgbClr val="8AD0D6"/>
              </a:buClr>
            </a:pPr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Builds decision trees</a:t>
            </a:r>
          </a:p>
          <a:p>
            <a:pPr lvl="1">
              <a:buClr>
                <a:srgbClr val="8AD0D6"/>
              </a:buClr>
            </a:pPr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Learns from mistakes</a:t>
            </a:r>
          </a:p>
          <a:p>
            <a:pPr lvl="1">
              <a:buClr>
                <a:srgbClr val="8AD0D6"/>
              </a:buClr>
            </a:pPr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Evaluates as a whole</a:t>
            </a:r>
          </a:p>
          <a:p>
            <a:pPr lvl="1">
              <a:buClr>
                <a:srgbClr val="8AD0D6"/>
              </a:buClr>
            </a:pPr>
            <a:r>
              <a:rPr lang="en-US" sz="2400">
                <a:solidFill>
                  <a:srgbClr val="FFFFFF"/>
                </a:solidFill>
              </a:rPr>
              <a:t>Increases</a:t>
            </a:r>
            <a:r>
              <a:rPr lang="en-US" sz="2400"/>
              <a:t> accuracy</a:t>
            </a:r>
            <a:endParaRPr lang="en-US">
              <a:solidFill>
                <a:srgbClr val="7F7F7F"/>
              </a:solidFill>
            </a:endParaRPr>
          </a:p>
        </p:txBody>
      </p:sp>
      <p:pic>
        <p:nvPicPr>
          <p:cNvPr id="5" name="Picture 9" descr="A black background with squares&#10;&#10;Description automatically generated">
            <a:extLst>
              <a:ext uri="{FF2B5EF4-FFF2-40B4-BE49-F238E27FC236}">
                <a16:creationId xmlns:a16="http://schemas.microsoft.com/office/drawing/2014/main" id="{654558BA-17E2-DDEB-005B-1FC7D0C28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093" y="2360779"/>
            <a:ext cx="3495430" cy="222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4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62BD-DF47-43F3-9FEF-04812545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55241" cy="1400530"/>
          </a:xfrm>
        </p:spPr>
        <p:txBody>
          <a:bodyPr/>
          <a:lstStyle/>
          <a:p>
            <a:r>
              <a:rPr lang="en-US" sz="4000" cap="all">
                <a:solidFill>
                  <a:srgbClr val="FFFFFF"/>
                </a:solidFill>
              </a:rPr>
              <a:t>Works well for home credit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6BBC-F59D-A0EB-945A-F4AA2436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Can model non-linear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26485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62BD-DF47-43F3-9FEF-04812545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17611" cy="1400530"/>
          </a:xfrm>
        </p:spPr>
        <p:txBody>
          <a:bodyPr/>
          <a:lstStyle/>
          <a:p>
            <a:r>
              <a:rPr lang="en-US" sz="4000" cap="all">
                <a:solidFill>
                  <a:srgbClr val="FFFFFF"/>
                </a:solidFill>
              </a:rPr>
              <a:t>Works well for home credit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6BBC-F59D-A0EB-945A-F4AA2436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chemeClr val="bg1">
                    <a:lumMod val="50000"/>
                    <a:lumOff val="50000"/>
                  </a:schemeClr>
                </a:solidFill>
              </a:rPr>
              <a:t>Model non-linear relationships</a:t>
            </a:r>
          </a:p>
          <a:p>
            <a:pPr>
              <a:buClr>
                <a:srgbClr val="8AD0D6"/>
              </a:buClr>
            </a:pPr>
            <a:r>
              <a:rPr lang="en-US" sz="2400"/>
              <a:t>Handle large datasets</a:t>
            </a:r>
          </a:p>
          <a:p>
            <a:pPr lvl="2">
              <a:buClr>
                <a:srgbClr val="8AD0D6"/>
              </a:buClr>
            </a:pP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57746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656</Words>
  <Application>Microsoft Office PowerPoint</Application>
  <PresentationFormat>Widescreen</PresentationFormat>
  <Paragraphs>127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Ion</vt:lpstr>
      <vt:lpstr>Home Credit: Borrower Analysis</vt:lpstr>
      <vt:lpstr>THE BUSINESS PROBLEM</vt:lpstr>
      <vt:lpstr>The model</vt:lpstr>
      <vt:lpstr>How it works</vt:lpstr>
      <vt:lpstr>How it works</vt:lpstr>
      <vt:lpstr>How it works</vt:lpstr>
      <vt:lpstr>How it works</vt:lpstr>
      <vt:lpstr>Works well for home credit data</vt:lpstr>
      <vt:lpstr>Works well for home credit data</vt:lpstr>
      <vt:lpstr>Works well for home credit data</vt:lpstr>
      <vt:lpstr>Works well for home credit data</vt:lpstr>
      <vt:lpstr>Works well for home credit data</vt:lpstr>
      <vt:lpstr>Works well for home credit data</vt:lpstr>
      <vt:lpstr>Results: Scores</vt:lpstr>
      <vt:lpstr>Results: 10 ATTRIBUTES OF default</vt:lpstr>
      <vt:lpstr>Results: 6 Key ATTRIBUTES OF default</vt:lpstr>
      <vt:lpstr>Results: ATTRIBUTES OF default</vt:lpstr>
      <vt:lpstr>Business value </vt:lpstr>
      <vt:lpstr>Business value 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JUSTIN HAMILTON</cp:lastModifiedBy>
  <cp:revision>2</cp:revision>
  <dcterms:created xsi:type="dcterms:W3CDTF">2023-07-18T02:27:34Z</dcterms:created>
  <dcterms:modified xsi:type="dcterms:W3CDTF">2023-07-26T21:11:32Z</dcterms:modified>
</cp:coreProperties>
</file>