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2" r:id="rId1"/>
  </p:sldMasterIdLst>
  <p:sldIdLst>
    <p:sldId id="256" r:id="rId2"/>
    <p:sldId id="257" r:id="rId3"/>
    <p:sldId id="258" r:id="rId4"/>
    <p:sldId id="266" r:id="rId5"/>
    <p:sldId id="267" r:id="rId6"/>
    <p:sldId id="269" r:id="rId7"/>
    <p:sldId id="271" r:id="rId8"/>
    <p:sldId id="272" r:id="rId9"/>
    <p:sldId id="270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9">
          <p15:clr>
            <a:srgbClr val="A4A3A4"/>
          </p15:clr>
        </p15:guide>
        <p15:guide id="2" pos="38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0000"/>
  </p:normalViewPr>
  <p:slideViewPr>
    <p:cSldViewPr snapToGrid="0" snapToObjects="1">
      <p:cViewPr varScale="1">
        <p:scale>
          <a:sx n="146" d="100"/>
          <a:sy n="146" d="100"/>
        </p:scale>
        <p:origin x="1050" y="120"/>
      </p:cViewPr>
      <p:guideLst>
        <p:guide orient="horz" pos="2149"/>
        <p:guide pos="38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5786453"/>
            <a:ext cx="12191999" cy="71455"/>
            <a:chOff x="0" y="5786453"/>
            <a:chExt cx="9144000" cy="71455"/>
          </a:xfrm>
        </p:grpSpPr>
        <p:sp>
          <p:nvSpPr>
            <p:cNvPr id="8" name="직사각형 7"/>
            <p:cNvSpPr/>
            <p:nvPr/>
          </p:nvSpPr>
          <p:spPr>
            <a:xfrm rot="16200000">
              <a:off x="4536281" y="1250173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9" name="그림 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5786453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그룹 9"/>
          <p:cNvGrpSpPr/>
          <p:nvPr/>
        </p:nvGrpSpPr>
        <p:grpSpPr>
          <a:xfrm>
            <a:off x="0" y="1500157"/>
            <a:ext cx="12191999" cy="71455"/>
            <a:chOff x="0" y="1000108"/>
            <a:chExt cx="9144000" cy="71455"/>
          </a:xfrm>
        </p:grpSpPr>
        <p:sp>
          <p:nvSpPr>
            <p:cNvPr id="11" name="직사각형 10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2" name="그림 11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그룹 12"/>
          <p:cNvGrpSpPr/>
          <p:nvPr/>
        </p:nvGrpSpPr>
        <p:grpSpPr>
          <a:xfrm>
            <a:off x="11048285" y="-5644"/>
            <a:ext cx="95999" cy="6863644"/>
            <a:chOff x="8286214" y="-5644"/>
            <a:chExt cx="72000" cy="6863644"/>
          </a:xfrm>
        </p:grpSpPr>
        <p:sp>
          <p:nvSpPr>
            <p:cNvPr id="14" name="직사각형 13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5" name="그림 14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 l="11720" r="87500"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sp>
        <p:nvSpPr>
          <p:cNvPr id="16" name="직사각형 15"/>
          <p:cNvSpPr/>
          <p:nvPr/>
        </p:nvSpPr>
        <p:spPr>
          <a:xfrm rot="16200000">
            <a:off x="5988838" y="-4845685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7" name="그림 16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1141282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직사각형 17"/>
          <p:cNvSpPr/>
          <p:nvPr/>
        </p:nvSpPr>
        <p:spPr>
          <a:xfrm>
            <a:off x="47621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9" name="그림 18" descr="pattern.pn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rcRect/>
          <a:stretch>
            <a:fillRect/>
          </a:stretch>
        </p:blipFill>
        <p:spPr>
          <a:xfrm>
            <a:off x="476210" y="0"/>
            <a:ext cx="286019" cy="685800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238215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1" name="그림 20" descr="pattern.png"/>
          <p:cNvPicPr>
            <a:picLocks noChangeAspect="1"/>
          </p:cNvPicPr>
          <p:nvPr/>
        </p:nvPicPr>
        <p:blipFill rotWithShape="1">
          <a:blip r:embed="rId6">
            <a:alphaModFix/>
            <a:lum/>
          </a:blip>
          <a:srcRect/>
          <a:stretch>
            <a:fillRect/>
          </a:stretch>
        </p:blipFill>
        <p:spPr>
          <a:xfrm>
            <a:off x="1238215" y="0"/>
            <a:ext cx="287866" cy="6858000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 rot="16200000">
            <a:off x="5988838" y="-559389"/>
            <a:ext cx="214314" cy="12191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그림 23" descr="pattern.png"/>
          <p:cNvPicPr>
            <a:picLocks noChangeAspect="1"/>
          </p:cNvPicPr>
          <p:nvPr/>
        </p:nvPicPr>
        <p:blipFill rotWithShape="1">
          <a:blip r:embed="rId4">
            <a:alphaModFix/>
            <a:lum/>
          </a:blip>
          <a:srcRect/>
          <a:stretch>
            <a:fillRect/>
          </a:stretch>
        </p:blipFill>
        <p:spPr>
          <a:xfrm>
            <a:off x="0" y="5427577"/>
            <a:ext cx="12191999" cy="2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직사각형 24"/>
          <p:cNvSpPr/>
          <p:nvPr/>
        </p:nvSpPr>
        <p:spPr>
          <a:xfrm>
            <a:off x="476210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직사각형 25"/>
          <p:cNvSpPr/>
          <p:nvPr/>
        </p:nvSpPr>
        <p:spPr>
          <a:xfrm>
            <a:off x="1238215" y="5429264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직사각형 26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8" name="직사각형 27"/>
          <p:cNvSpPr/>
          <p:nvPr/>
        </p:nvSpPr>
        <p:spPr>
          <a:xfrm>
            <a:off x="1238215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4469" y="3100965"/>
            <a:ext cx="9334565" cy="957706"/>
          </a:xfrm>
        </p:spPr>
        <p:txBody>
          <a:bodyPr/>
          <a:lstStyle>
            <a:lvl1pPr algn="l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14469" y="2571744"/>
            <a:ext cx="8534399" cy="571504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32" name="날짜 개체 틀 31"/>
          <p:cNvSpPr>
            <a:spLocks noGrp="1"/>
          </p:cNvSpPr>
          <p:nvPr>
            <p:ph type="dt" sz="half" idx="2"/>
          </p:nvPr>
        </p:nvSpPr>
        <p:spPr>
          <a:xfrm>
            <a:off x="1523967" y="6356350"/>
            <a:ext cx="19304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8E373E1-B59C-467E-81F6-8282A2291EEC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33" name="바닥글 개체 틀 32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4" name="슬라이드 번호 개체 틀 33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간지" type="objOnly" preserve="1">
  <p:cSld name="간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7" name="직사각형 6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8" name="그림 7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0" y="1500157"/>
            <a:ext cx="12191999" cy="71455"/>
            <a:chOff x="0" y="1000108"/>
            <a:chExt cx="9144000" cy="71455"/>
          </a:xfrm>
        </p:grpSpPr>
        <p:sp>
          <p:nvSpPr>
            <p:cNvPr id="10" name="직사각형 9"/>
            <p:cNvSpPr/>
            <p:nvPr/>
          </p:nvSpPr>
          <p:spPr>
            <a:xfrm rot="16200000">
              <a:off x="4536281" y="-3536172"/>
              <a:ext cx="71438" cy="914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rcRect/>
            <a:stretch>
              <a:fillRect/>
            </a:stretch>
          </p:blipFill>
          <p:spPr>
            <a:xfrm>
              <a:off x="0" y="1000108"/>
              <a:ext cx="9144000" cy="7145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그룹 11"/>
          <p:cNvGrpSpPr/>
          <p:nvPr/>
        </p:nvGrpSpPr>
        <p:grpSpPr>
          <a:xfrm>
            <a:off x="0" y="1141282"/>
            <a:ext cx="12191999" cy="216000"/>
            <a:chOff x="0" y="1141282"/>
            <a:chExt cx="9144000" cy="216000"/>
          </a:xfrm>
        </p:grpSpPr>
        <p:sp>
          <p:nvSpPr>
            <p:cNvPr id="13" name="직사각형 12"/>
            <p:cNvSpPr/>
            <p:nvPr/>
          </p:nvSpPr>
          <p:spPr>
            <a:xfrm rot="16200000">
              <a:off x="4464843" y="-3321876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" name="그림 13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1141282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그룹 14"/>
          <p:cNvGrpSpPr/>
          <p:nvPr/>
        </p:nvGrpSpPr>
        <p:grpSpPr>
          <a:xfrm>
            <a:off x="476210" y="0"/>
            <a:ext cx="286019" cy="6858000"/>
            <a:chOff x="357158" y="0"/>
            <a:chExt cx="214515" cy="6858000"/>
          </a:xfrm>
        </p:grpSpPr>
        <p:sp>
          <p:nvSpPr>
            <p:cNvPr id="16" name="직사각형 15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7" name="그림 16" descr="pattern.png"/>
            <p:cNvPicPr>
              <a:picLocks noChangeAspect="1"/>
            </p:cNvPicPr>
            <p:nvPr/>
          </p:nvPicPr>
          <p:blipFill rotWithShape="1">
            <a:blip r:embed="rId5">
              <a:alphaModFix/>
              <a:lum/>
            </a:blip>
            <a:srcRect/>
            <a:stretch>
              <a:fillRect/>
            </a:stretch>
          </p:blipFill>
          <p:spPr>
            <a:xfrm>
              <a:off x="357158" y="0"/>
              <a:ext cx="214515" cy="6858000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1333466" y="0"/>
            <a:ext cx="287866" cy="6858000"/>
            <a:chOff x="8501090" y="0"/>
            <a:chExt cx="215900" cy="6858000"/>
          </a:xfrm>
        </p:grpSpPr>
        <p:sp>
          <p:nvSpPr>
            <p:cNvPr id="19" name="직사각형 18"/>
            <p:cNvSpPr/>
            <p:nvPr/>
          </p:nvSpPr>
          <p:spPr>
            <a:xfrm>
              <a:off x="8501090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0" name="그림 19" descr="pattern.png"/>
            <p:cNvPicPr>
              <a:picLocks noChangeAspect="1"/>
            </p:cNvPicPr>
            <p:nvPr/>
          </p:nvPicPr>
          <p:blipFill rotWithShape="1">
            <a:blip r:embed="rId6">
              <a:alphaModFix/>
              <a:lum/>
            </a:blip>
            <a:srcRect/>
            <a:stretch>
              <a:fillRect/>
            </a:stretch>
          </p:blipFill>
          <p:spPr>
            <a:xfrm>
              <a:off x="8501090" y="0"/>
              <a:ext cx="215900" cy="6858000"/>
            </a:xfrm>
            <a:prstGeom prst="rect">
              <a:avLst/>
            </a:prstGeom>
          </p:spPr>
        </p:pic>
      </p:grpSp>
      <p:grpSp>
        <p:nvGrpSpPr>
          <p:cNvPr id="21" name="그룹 20"/>
          <p:cNvGrpSpPr/>
          <p:nvPr/>
        </p:nvGrpSpPr>
        <p:grpSpPr>
          <a:xfrm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2" name="직사각형 21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3" name="그림 22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rcRect/>
            <a:stretch>
              <a:fillRect/>
            </a:stretch>
          </p:blipFill>
          <p:spPr>
            <a:xfrm>
              <a:off x="0" y="5427577"/>
              <a:ext cx="91440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직사각형 23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5" name="직사각형 24"/>
          <p:cNvSpPr/>
          <p:nvPr/>
        </p:nvSpPr>
        <p:spPr>
          <a:xfrm>
            <a:off x="1333466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6" name="직사각형 25"/>
          <p:cNvSpPr/>
          <p:nvPr/>
        </p:nvSpPr>
        <p:spPr>
          <a:xfrm>
            <a:off x="476210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7" name="직사각형 26"/>
          <p:cNvSpPr/>
          <p:nvPr/>
        </p:nvSpPr>
        <p:spPr>
          <a:xfrm>
            <a:off x="1333466" y="114296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09719" y="2357430"/>
            <a:ext cx="10001319" cy="1470025"/>
          </a:xfrm>
        </p:spPr>
        <p:txBody>
          <a:bodyPr/>
          <a:lstStyle>
            <a:lvl1pPr>
              <a:defRPr sz="52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1" name="날짜 개체 틀 30"/>
          <p:cNvSpPr>
            <a:spLocks noGrp="1"/>
          </p:cNvSpPr>
          <p:nvPr>
            <p:ph type="dt" sz="half" idx="2"/>
          </p:nvPr>
        </p:nvSpPr>
        <p:spPr>
          <a:xfrm>
            <a:off x="1619218" y="6356350"/>
            <a:ext cx="18351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A19075-7CA5-4C26-807D-91B3A7D91656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32" name="바닥글 개체 틀 31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3" name="슬라이드 번호 개체 틀 32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목차" type="clipArtAndTx" preserve="1">
  <p:cSld name="목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952463" y="-5644"/>
            <a:ext cx="95999" cy="6863644"/>
            <a:chOff x="8286214" y="-5644"/>
            <a:chExt cx="72000" cy="6863644"/>
          </a:xfrm>
        </p:grpSpPr>
        <p:sp>
          <p:nvSpPr>
            <p:cNvPr id="18" name="직사각형 17"/>
            <p:cNvSpPr/>
            <p:nvPr/>
          </p:nvSpPr>
          <p:spPr>
            <a:xfrm rot="10800000" flipV="1">
              <a:off x="8286214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9" name="그림 18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/>
            <a:stretch>
              <a:fillRect/>
            </a:stretch>
          </p:blipFill>
          <p:spPr>
            <a:xfrm>
              <a:off x="8286750" y="0"/>
              <a:ext cx="71464" cy="6858000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0" y="1784240"/>
            <a:ext cx="12191999" cy="216000"/>
            <a:chOff x="0" y="5427577"/>
            <a:chExt cx="9144000" cy="216000"/>
          </a:xfrm>
        </p:grpSpPr>
        <p:sp>
          <p:nvSpPr>
            <p:cNvPr id="21" name="직사각형 20"/>
            <p:cNvSpPr/>
            <p:nvPr/>
          </p:nvSpPr>
          <p:spPr>
            <a:xfrm rot="16200000">
              <a:off x="4464843" y="964420"/>
              <a:ext cx="214314" cy="9144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2" name="그림 21" descr="pattern.png"/>
            <p:cNvPicPr>
              <a:picLocks noChangeAspect="1"/>
            </p:cNvPicPr>
            <p:nvPr/>
          </p:nvPicPr>
          <p:blipFill rotWithShape="1">
            <a:blip r:embed="rId3">
              <a:alphaModFix/>
              <a:lum/>
            </a:blip>
            <a:stretch>
              <a:fillRect/>
            </a:stretch>
          </p:blipFill>
          <p:spPr>
            <a:xfrm>
              <a:off x="0" y="5427577"/>
              <a:ext cx="9144000" cy="20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그룹 22"/>
          <p:cNvGrpSpPr/>
          <p:nvPr/>
        </p:nvGrpSpPr>
        <p:grpSpPr>
          <a:xfrm>
            <a:off x="476210" y="0"/>
            <a:ext cx="285751" cy="6858000"/>
            <a:chOff x="357158" y="0"/>
            <a:chExt cx="214314" cy="6858000"/>
          </a:xfrm>
        </p:grpSpPr>
        <p:sp>
          <p:nvSpPr>
            <p:cNvPr id="24" name="직사각형 23"/>
            <p:cNvSpPr/>
            <p:nvPr/>
          </p:nvSpPr>
          <p:spPr>
            <a:xfrm>
              <a:off x="357158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25" name="그림 24" descr="pattern.png"/>
            <p:cNvPicPr>
              <a:picLocks noChangeAspect="1"/>
            </p:cNvPicPr>
            <p:nvPr/>
          </p:nvPicPr>
          <p:blipFill rotWithShape="1">
            <a:blip r:embed="rId4">
              <a:alphaModFix/>
              <a:lum/>
            </a:blip>
            <a:stretch>
              <a:fillRect/>
            </a:stretch>
          </p:blipFill>
          <p:spPr>
            <a:xfrm>
              <a:off x="357158" y="0"/>
              <a:ext cx="209550" cy="685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직사각형 25"/>
          <p:cNvSpPr/>
          <p:nvPr/>
        </p:nvSpPr>
        <p:spPr>
          <a:xfrm>
            <a:off x="476210" y="1785927"/>
            <a:ext cx="287999" cy="21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7" y="500042"/>
            <a:ext cx="9620317" cy="1143000"/>
          </a:xfrm>
        </p:spPr>
        <p:txBody>
          <a:bodyPr/>
          <a:lstStyle>
            <a:lvl1pPr algn="ctr">
              <a:defRPr sz="44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/>
          </p:nvPr>
        </p:nvSpPr>
        <p:spPr>
          <a:xfrm>
            <a:off x="3238501" y="2500313"/>
            <a:ext cx="6191250" cy="3214687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</a:p>
          <a:p>
            <a:pPr lvl="0">
              <a:defRPr lang="ko-KR" altLang="en-US"/>
            </a:pPr>
            <a:r>
              <a:rPr lang="ko-KR" altLang="en-US"/>
              <a:t>둘째 목차</a:t>
            </a:r>
          </a:p>
          <a:p>
            <a:pPr lvl="0">
              <a:defRPr lang="ko-KR" altLang="en-US"/>
            </a:pPr>
            <a:r>
              <a:rPr lang="ko-KR" altLang="en-US"/>
              <a:t>셋째 목차</a:t>
            </a:r>
          </a:p>
          <a:p>
            <a:pPr lvl="0">
              <a:defRPr lang="ko-KR" altLang="en-US"/>
            </a:pPr>
            <a:r>
              <a:rPr lang="ko-KR" altLang="en-US"/>
              <a:t>넷째 목차</a:t>
            </a:r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807C2DD-4D99-4FE6-9879-F803D6D1DF57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31" name="바닥글 개체 틀 30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32" name="슬라이드 번호 개체 틀 31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563099" y="274638"/>
            <a:ext cx="1771687" cy="5851525"/>
          </a:xfrm>
        </p:spPr>
        <p:txBody>
          <a:bodyPr vert="eaVert"/>
          <a:lstStyle>
            <a:lvl1pPr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7472CE9-B8EB-4679-83AE-41385D2D6FE1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15" name="바닥글 개체 틀 1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6" name="슬라이드 번호 개체 틀 1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59718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1409679" y="-5644"/>
            <a:ext cx="591861" cy="6863644"/>
            <a:chOff x="8557260" y="-5644"/>
            <a:chExt cx="443896" cy="6863644"/>
          </a:xfrm>
        </p:grpSpPr>
        <p:sp>
          <p:nvSpPr>
            <p:cNvPr id="8" name="직사각형 7"/>
            <p:cNvSpPr/>
            <p:nvPr/>
          </p:nvSpPr>
          <p:spPr>
            <a:xfrm rot="10800000" flipV="1">
              <a:off x="8571966" y="-5644"/>
              <a:ext cx="72000" cy="684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786842" y="0"/>
              <a:ext cx="214314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tretch>
              <a:fillRect/>
            </a:stretch>
          </p:blipFill>
          <p:spPr>
            <a:xfrm>
              <a:off x="8557260" y="0"/>
              <a:ext cx="443896" cy="685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buClr>
                <a:schemeClr val="tx2"/>
              </a:buClr>
              <a:defRPr/>
            </a:lvl3pPr>
            <a:lvl5pPr>
              <a:buFont typeface="Arial"/>
              <a:buChar char="«"/>
              <a:defRPr/>
            </a:lvl5pPr>
            <a:lvl6pPr>
              <a:buFont typeface="Arial"/>
              <a:buChar char="«"/>
              <a:defRPr/>
            </a:lvl6pPr>
            <a:lvl7pPr>
              <a:buFont typeface="Arial"/>
              <a:buChar char="«"/>
              <a:defRPr/>
            </a:lvl7pPr>
            <a:lvl8pPr>
              <a:buFont typeface="Arial"/>
              <a:buChar char="«"/>
              <a:defRPr/>
            </a:lvl8pPr>
            <a:lvl9pPr>
              <a:buFont typeface="Arial"/>
              <a:buChar char="«"/>
              <a:defRPr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1" name="날짜 개체 틀 10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F1591C6-AF10-4DAF-8E5D-638E6E4F1527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빈 화면" type="blank" preserve="1">
  <p:cSld name="빈 화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날짜 개체 틀 8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94E55DD-F103-4410-B26F-629AFAFC9633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-5644"/>
            <a:ext cx="12191999" cy="6863644"/>
            <a:chOff x="0" y="-5644"/>
            <a:chExt cx="9144000" cy="6863644"/>
          </a:xfrm>
        </p:grpSpPr>
        <p:grpSp>
          <p:nvGrpSpPr>
            <p:cNvPr id="8" name="그룹 7"/>
            <p:cNvGrpSpPr/>
            <p:nvPr/>
          </p:nvGrpSpPr>
          <p:grpSpPr>
            <a:xfrm>
              <a:off x="714348" y="-5644"/>
              <a:ext cx="72000" cy="6863644"/>
              <a:chOff x="8286214" y="-5644"/>
              <a:chExt cx="72000" cy="6863644"/>
            </a:xfrm>
          </p:grpSpPr>
          <p:sp>
            <p:nvSpPr>
              <p:cNvPr id="34" name="직사각형 33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5" name="그림 34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0" y="5786453"/>
              <a:ext cx="9144000" cy="71455"/>
              <a:chOff x="0" y="5786453"/>
              <a:chExt cx="9144000" cy="71455"/>
            </a:xfrm>
          </p:grpSpPr>
          <p:sp>
            <p:nvSpPr>
              <p:cNvPr id="32" name="직사각형 31"/>
              <p:cNvSpPr/>
              <p:nvPr/>
            </p:nvSpPr>
            <p:spPr>
              <a:xfrm rot="16200000">
                <a:off x="4536281" y="1250173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3" name="그림 32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5786453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" name="그룹 9"/>
            <p:cNvGrpSpPr/>
            <p:nvPr/>
          </p:nvGrpSpPr>
          <p:grpSpPr>
            <a:xfrm>
              <a:off x="0" y="1500157"/>
              <a:ext cx="9144000" cy="71455"/>
              <a:chOff x="0" y="1000108"/>
              <a:chExt cx="9144000" cy="71455"/>
            </a:xfrm>
          </p:grpSpPr>
          <p:sp>
            <p:nvSpPr>
              <p:cNvPr id="30" name="직사각형 29"/>
              <p:cNvSpPr/>
              <p:nvPr/>
            </p:nvSpPr>
            <p:spPr>
              <a:xfrm rot="16200000">
                <a:off x="4536281" y="-3536172"/>
                <a:ext cx="71438" cy="9144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31" name="그림 30" descr="pattern.png"/>
              <p:cNvPicPr>
                <a:picLocks noChangeAspect="1"/>
              </p:cNvPicPr>
              <p:nvPr/>
            </p:nvPicPr>
            <p:blipFill rotWithShape="1">
              <a:blip r:embed="rId3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000108"/>
                <a:ext cx="9144000" cy="7145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8286214" y="-5644"/>
              <a:ext cx="72000" cy="6863644"/>
              <a:chOff x="8286214" y="-5644"/>
              <a:chExt cx="72000" cy="6863644"/>
            </a:xfrm>
          </p:grpSpPr>
          <p:sp>
            <p:nvSpPr>
              <p:cNvPr id="28" name="직사각형 27"/>
              <p:cNvSpPr/>
              <p:nvPr/>
            </p:nvSpPr>
            <p:spPr>
              <a:xfrm rot="10800000" flipV="1">
                <a:off x="8286214" y="-5644"/>
                <a:ext cx="72000" cy="684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9" name="그림 28" descr="pattern.png"/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8286750" y="0"/>
                <a:ext cx="71464" cy="6858000"/>
              </a:xfrm>
              <a:prstGeom prst="rect">
                <a:avLst/>
              </a:prstGeom>
            </p:spPr>
          </p:pic>
        </p:grpSp>
        <p:grpSp>
          <p:nvGrpSpPr>
            <p:cNvPr id="12" name="그룹 11"/>
            <p:cNvGrpSpPr/>
            <p:nvPr/>
          </p:nvGrpSpPr>
          <p:grpSpPr>
            <a:xfrm>
              <a:off x="0" y="1141282"/>
              <a:ext cx="9144000" cy="216000"/>
              <a:chOff x="0" y="1141282"/>
              <a:chExt cx="9144000" cy="216000"/>
            </a:xfrm>
          </p:grpSpPr>
          <p:sp>
            <p:nvSpPr>
              <p:cNvPr id="26" name="직사각형 25"/>
              <p:cNvSpPr/>
              <p:nvPr/>
            </p:nvSpPr>
            <p:spPr>
              <a:xfrm rot="16200000">
                <a:off x="4464843" y="-3321876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7" name="그림 26" descr="pattern.png"/>
              <p:cNvPicPr>
                <a:picLocks noChangeAspect="1"/>
              </p:cNvPicPr>
              <p:nvPr/>
            </p:nvPicPr>
            <p:blipFill rotWithShape="1">
              <a:blip r:embed="rId4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0" y="1141282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" name="그룹 12"/>
            <p:cNvGrpSpPr/>
            <p:nvPr/>
          </p:nvGrpSpPr>
          <p:grpSpPr>
            <a:xfrm>
              <a:off x="357158" y="0"/>
              <a:ext cx="214515" cy="6858000"/>
              <a:chOff x="357158" y="0"/>
              <a:chExt cx="214515" cy="6858000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357158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5" name="그림 24" descr="pattern.png"/>
              <p:cNvPicPr>
                <a:picLocks noChangeAspect="1"/>
              </p:cNvPicPr>
              <p:nvPr/>
            </p:nvPicPr>
            <p:blipFill rotWithShape="1">
              <a:blip r:embed="rId5">
                <a:alphaModFix/>
                <a:lum/>
              </a:blip>
              <a:srcRect/>
              <a:stretch>
                <a:fillRect/>
              </a:stretch>
            </p:blipFill>
            <p:spPr>
              <a:xfrm>
                <a:off x="357158" y="0"/>
                <a:ext cx="214515" cy="6858000"/>
              </a:xfrm>
              <a:prstGeom prst="rect">
                <a:avLst/>
              </a:prstGeom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8501090" y="0"/>
              <a:ext cx="215900" cy="6858000"/>
              <a:chOff x="8501090" y="0"/>
              <a:chExt cx="215900" cy="6858000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8501090" y="0"/>
                <a:ext cx="214314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3" name="그림 22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l="10140" r="87500"/>
              <a:stretch>
                <a:fillRect/>
              </a:stretch>
            </p:blipFill>
            <p:spPr>
              <a:xfrm>
                <a:off x="8501090" y="0"/>
                <a:ext cx="215900" cy="6858000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0" y="5427577"/>
              <a:ext cx="9144000" cy="216000"/>
              <a:chOff x="0" y="5427577"/>
              <a:chExt cx="9144000" cy="216000"/>
            </a:xfrm>
          </p:grpSpPr>
          <p:sp>
            <p:nvSpPr>
              <p:cNvPr id="20" name="직사각형 19"/>
              <p:cNvSpPr/>
              <p:nvPr/>
            </p:nvSpPr>
            <p:spPr>
              <a:xfrm rot="16200000">
                <a:off x="4464843" y="964420"/>
                <a:ext cx="214314" cy="9144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pic>
            <p:nvPicPr>
              <p:cNvPr id="21" name="그림 20" descr="pattern.png"/>
              <p:cNvPicPr>
                <a:picLocks noChangeAspect="1"/>
              </p:cNvPicPr>
              <p:nvPr/>
            </p:nvPicPr>
            <p:blipFill rotWithShape="1">
              <a:blip r:embed="rId6">
                <a:alphaModFix/>
                <a:lum/>
              </a:blip>
              <a:srcRect t="9310" b="87440"/>
              <a:stretch>
                <a:fillRect/>
              </a:stretch>
            </p:blipFill>
            <p:spPr>
              <a:xfrm>
                <a:off x="0" y="5427577"/>
                <a:ext cx="9144000" cy="216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" name="직사각형 15"/>
            <p:cNvSpPr/>
            <p:nvPr/>
          </p:nvSpPr>
          <p:spPr>
            <a:xfrm>
              <a:off x="357158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8501090" y="5429264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57158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501090" y="1142967"/>
              <a:ext cx="216000" cy="216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2847295"/>
            <a:ext cx="10181201" cy="928705"/>
          </a:xfrm>
        </p:spPr>
        <p:txBody>
          <a:bodyPr anchor="t"/>
          <a:lstStyle>
            <a:lvl1pPr algn="ctr">
              <a:defRPr sz="50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3786201"/>
            <a:ext cx="10181201" cy="428617"/>
          </a:xfrm>
        </p:spPr>
        <p:txBody>
          <a:bodyPr anchor="b">
            <a:no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39" name="날짜 개체 틀 38"/>
          <p:cNvSpPr>
            <a:spLocks noGrp="1"/>
          </p:cNvSpPr>
          <p:nvPr>
            <p:ph type="dt" sz="half" idx="2"/>
          </p:nvPr>
        </p:nvSpPr>
        <p:spPr>
          <a:xfrm>
            <a:off x="1047714" y="6356350"/>
            <a:ext cx="24066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902C6C6-3F84-4215-81C0-F77F11079D01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40" name="바닥글 개체 틀 39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41" name="슬라이드 번호 개체 틀 40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3114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294723"/>
            <a:ext cx="5384799" cy="490511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8BE6D62-A22D-4D23-8202-C9BA0C58EC33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13" name="바닥글 개체 틀 12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E89667E5-30FF-44AF-A3B0-C0E00F8497C7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142984"/>
            <a:ext cx="10972799" cy="502527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53AD9840-9A57-471A-A75C-A77D1FBC8A42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09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2"/>
          </p:nvPr>
        </p:nvSpPr>
        <p:spPr>
          <a:xfrm>
            <a:off x="6197599" y="1286190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3"/>
          </p:nvPr>
        </p:nvSpPr>
        <p:spPr>
          <a:xfrm>
            <a:off x="608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6196037" y="3790019"/>
            <a:ext cx="5384799" cy="240024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A3801A92-6E33-49B7-9DEB-C26B4B81EA87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그림 및 설명" type="picTx" preserve="1">
  <p:cSld name="그림 및 설명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214422"/>
            <a:ext cx="12191999" cy="219091"/>
            <a:chOff x="0" y="1214422"/>
            <a:chExt cx="9144000" cy="219091"/>
          </a:xfrm>
        </p:grpSpPr>
        <p:sp>
          <p:nvSpPr>
            <p:cNvPr id="9" name="직사각형 8"/>
            <p:cNvSpPr/>
            <p:nvPr/>
          </p:nvSpPr>
          <p:spPr>
            <a:xfrm>
              <a:off x="0" y="1214422"/>
              <a:ext cx="9144000" cy="714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0" y="1357298"/>
              <a:ext cx="9144000" cy="7143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1" name="그림 10" descr="pattern.png"/>
            <p:cNvPicPr>
              <a:picLocks noChangeAspect="1"/>
            </p:cNvPicPr>
            <p:nvPr/>
          </p:nvPicPr>
          <p:blipFill rotWithShape="1">
            <a:blip r:embed="rId2">
              <a:alphaModFix/>
              <a:lum/>
            </a:blip>
            <a:srcRect t="17710" b="79100"/>
            <a:stretch>
              <a:fillRect/>
            </a:stretch>
          </p:blipFill>
          <p:spPr>
            <a:xfrm>
              <a:off x="0" y="1214422"/>
              <a:ext cx="9144000" cy="219091"/>
            </a:xfrm>
            <a:prstGeom prst="rect">
              <a:avLst/>
            </a:prstGeom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2721" y="326571"/>
            <a:ext cx="9949191" cy="770804"/>
          </a:xfrm>
        </p:spPr>
        <p:txBody>
          <a:bodyPr anchor="ctr">
            <a:noAutofit/>
          </a:bodyPr>
          <a:lstStyle>
            <a:lvl1pPr algn="ctr">
              <a:defRPr sz="4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2636485" y="1567543"/>
            <a:ext cx="6821663" cy="3837186"/>
          </a:xfrm>
          <a:solidFill>
            <a:srgbClr val="41320B"/>
          </a:solidFill>
          <a:ln w="12700">
            <a:solidFill>
              <a:schemeClr val="accent1"/>
            </a:solidFill>
          </a:ln>
        </p:spPr>
        <p:txBody>
          <a:bodyPr vert="horz" lIns="91440" tIns="45720" rIns="91440" bIns="45720"/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636486" y="5394489"/>
            <a:ext cx="6821661" cy="750560"/>
          </a:xfrm>
          <a:solidFill>
            <a:schemeClr val="tx2"/>
          </a:solidFill>
        </p:spPr>
        <p:txBody>
          <a:bodyPr vert="horz" lIns="91440" tIns="45720" rIns="91440" bIns="45720"/>
          <a:lstStyle>
            <a:lvl1pPr marL="0" indent="0">
              <a:buNone/>
              <a:defRPr lang="ko-KR" altLang="en-US" sz="1600" kern="1200" smtClean="0">
                <a:solidFill>
                  <a:srgbClr val="41320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1063125" latinLnBrk="1" hangingPunct="1">
              <a:spcBef>
                <a:spcPct val="20000"/>
              </a:spcBef>
              <a:buClr>
                <a:schemeClr val="tx2"/>
              </a:buClr>
              <a:buSzPct val="100000"/>
              <a:buFont typeface="Wingdings"/>
              <a:buNone/>
              <a:defRPr lang="ko-KR" altLang="en-US"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15" name="날짜 개체 틀 14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9DA2569A-5781-48D7-9EAE-A2AE01CEDC8F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16" name="바닥글 개체 틀 15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17" name="슬라이드 번호 개체 틀 16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무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 rot="10800000" flipV="1">
            <a:off x="380959" y="3881"/>
            <a:ext cx="95999" cy="68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51" name="직사각형 50"/>
          <p:cNvSpPr/>
          <p:nvPr/>
        </p:nvSpPr>
        <p:spPr>
          <a:xfrm>
            <a:off x="0" y="0"/>
            <a:ext cx="28575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C6445276-2BD3-4BFF-A7B8-B6C3F0E8B446}" type="datetime1">
              <a:rPr lang="ko-KR" altLang="en-US"/>
              <a:pPr>
                <a:defRPr lang="ko-KR" altLang="en-US"/>
              </a:pPr>
              <a:t>2024-10-14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  <p:pic>
        <p:nvPicPr>
          <p:cNvPr id="12" name="그림 11" descr="pattern.png"/>
          <p:cNvPicPr>
            <a:picLocks noChangeAspect="1"/>
          </p:cNvPicPr>
          <p:nvPr/>
        </p:nvPicPr>
        <p:blipFill rotWithShape="1">
          <a:blip r:embed="rId14">
            <a:alphaModFix/>
            <a:lum/>
          </a:blip>
          <a:srcRect/>
          <a:stretch>
            <a:fillRect/>
          </a:stretch>
        </p:blipFill>
        <p:spPr>
          <a:xfrm>
            <a:off x="0" y="0"/>
            <a:ext cx="474133" cy="6858000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4400" b="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44500" indent="-2159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Wingdings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73100" indent="-2286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Wingdings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01700" indent="-241300" algn="l" defTabSz="914400" rtl="0" eaLnBrk="1" latinLnBrk="1" hangingPunct="1">
        <a:spcBef>
          <a:spcPct val="20000"/>
        </a:spcBef>
        <a:buClr>
          <a:schemeClr val="tx2">
            <a:lumMod val="90000"/>
            <a:lumOff val="10000"/>
          </a:schemeClr>
        </a:buClr>
        <a:buSzPct val="100000"/>
        <a:buFont typeface="Arial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079500" indent="-177800" algn="l" defTabSz="914400" rtl="0" eaLnBrk="1" latinLnBrk="1" hangingPunct="1">
        <a:spcBef>
          <a:spcPct val="20000"/>
        </a:spcBef>
        <a:buClr>
          <a:schemeClr val="tx2"/>
        </a:buClr>
        <a:buSzPct val="100000"/>
        <a:buFont typeface="Arial"/>
        <a:buChar char="«"/>
        <a:defRPr lang="ko-KR" altLang="en-US" sz="1600" kern="1200" dirty="0">
          <a:solidFill>
            <a:schemeClr val="tx2"/>
          </a:solidFill>
          <a:latin typeface="+mn-lt"/>
          <a:ea typeface="+mn-ea"/>
          <a:cs typeface="+mn-cs"/>
        </a:defRPr>
      </a:lvl5pPr>
      <a:lvl6pPr marL="13081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524000" indent="-1778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7018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879600" indent="-165100" algn="l" defTabSz="914400" rtl="0" eaLnBrk="1" latinLnBrk="1" hangingPunct="1">
        <a:spcBef>
          <a:spcPct val="20000"/>
        </a:spcBef>
        <a:buClr>
          <a:schemeClr val="tx2"/>
        </a:buClr>
        <a:buFont typeface="Tahoma"/>
        <a:buChar char="«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4469" y="3100965"/>
            <a:ext cx="9978509" cy="957706"/>
          </a:xfrm>
        </p:spPr>
        <p:txBody>
          <a:bodyPr/>
          <a:lstStyle/>
          <a:p>
            <a:pPr>
              <a:defRPr/>
            </a:pPr>
            <a:r>
              <a:rPr lang="ko-KR" altLang="en-US" sz="4000"/>
              <a:t>                  </a:t>
            </a:r>
            <a:r>
              <a:rPr lang="en-US" altLang="ko-KR" sz="4000"/>
              <a:t>     </a:t>
            </a:r>
            <a:r>
              <a:rPr lang="ko-KR" altLang="en-US" sz="4000"/>
              <a:t>   </a:t>
            </a:r>
            <a:r>
              <a:rPr lang="en-US" altLang="ko-KR" sz="4000"/>
              <a:t>‘CRUSH!!’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46160" y="5709390"/>
            <a:ext cx="5945840" cy="571504"/>
          </a:xfrm>
        </p:spPr>
        <p:txBody>
          <a:bodyPr/>
          <a:lstStyle/>
          <a:p>
            <a:pPr>
              <a:defRPr/>
            </a:pPr>
            <a:r>
              <a:rPr lang="ko-KR" altLang="en-US" sz="2000">
                <a:latin typeface="돋움"/>
                <a:ea typeface="돋움"/>
              </a:rPr>
              <a:t>제작자</a:t>
            </a:r>
            <a:r>
              <a:rPr lang="en-US" altLang="ko-KR" sz="2000">
                <a:latin typeface="돋움"/>
                <a:ea typeface="돋움"/>
              </a:rPr>
              <a:t>:</a:t>
            </a:r>
            <a:r>
              <a:rPr lang="ko-KR" altLang="en-US" sz="2000">
                <a:latin typeface="돋움"/>
                <a:ea typeface="돋움"/>
              </a:rPr>
              <a:t> </a:t>
            </a:r>
            <a:r>
              <a:rPr lang="en-US" altLang="ko-KR" sz="2000">
                <a:latin typeface="돋움"/>
                <a:ea typeface="돋움"/>
              </a:rPr>
              <a:t>20211400</a:t>
            </a:r>
            <a:r>
              <a:rPr lang="ko-KR" altLang="en-US" sz="2000">
                <a:latin typeface="돋움"/>
                <a:ea typeface="돋움"/>
              </a:rPr>
              <a:t> 김승우</a:t>
            </a:r>
          </a:p>
        </p:txBody>
      </p:sp>
    </p:spTree>
    <p:extLst>
      <p:ext uri="{BB962C8B-B14F-4D97-AF65-F5344CB8AC3E}">
        <p14:creationId xmlns:p14="http://schemas.microsoft.com/office/powerpoint/2010/main" val="349352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데이터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85860"/>
            <a:ext cx="5771341" cy="4913973"/>
          </a:xfrm>
        </p:spPr>
        <p:txBody>
          <a:bodyPr/>
          <a:lstStyle/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두 번째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방해물의 속성은 총 </a:t>
            </a:r>
            <a:r>
              <a:rPr lang="en-US" altLang="ko-KR" sz="2000">
                <a:solidFill>
                  <a:schemeClr val="lt1"/>
                </a:solidFill>
              </a:rPr>
              <a:t>4</a:t>
            </a:r>
            <a:r>
              <a:rPr lang="ko-KR" altLang="en-US" sz="2000">
                <a:solidFill>
                  <a:schemeClr val="lt1"/>
                </a:solidFill>
              </a:rPr>
              <a:t>가지로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하나는   이름이다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이것은 방해물이 벽인지 보스인지 구분할 수 있도록 해준다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이때 데이터는 문자를 사용하기 위해서 </a:t>
            </a:r>
            <a:r>
              <a:rPr lang="en-US" altLang="ko-KR" sz="2000">
                <a:solidFill>
                  <a:schemeClr val="lt1"/>
                </a:solidFill>
              </a:rPr>
              <a:t>string</a:t>
            </a:r>
            <a:r>
              <a:rPr lang="ko-KR" altLang="en-US" sz="2000">
                <a:solidFill>
                  <a:schemeClr val="lt1"/>
                </a:solidFill>
              </a:rPr>
              <a:t>을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  <a:p>
            <a:pPr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두번째 속성은 이 방해물이 있는 위치이다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제대로 배경내에 있고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플레이어와 서로 마주보는    위치에 있어야 하기 때문에 위치라는 속성이 필요하고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이때 위치의 데이터 타입은 좌표를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세번째 속성은 방해물의 크기이다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방해물이 화면밖으로 삐져나오거나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너무 작게 보이면 안되기 때문에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적당한 크기를 설정하기 위해 필요하고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이때 크기의 데이터 타입으론 정수를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2834" y="1242707"/>
            <a:ext cx="584916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3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데이터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85860"/>
            <a:ext cx="5771341" cy="5572140"/>
          </a:xfrm>
        </p:spPr>
        <p:txBody>
          <a:bodyPr/>
          <a:lstStyle/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세 번째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커맨드 버튼의 속성은 총 </a:t>
            </a:r>
            <a:r>
              <a:rPr lang="en-US" altLang="ko-KR" sz="2000">
                <a:solidFill>
                  <a:schemeClr val="lt1"/>
                </a:solidFill>
              </a:rPr>
              <a:t>3</a:t>
            </a:r>
            <a:r>
              <a:rPr lang="ko-KR" altLang="en-US" sz="2000">
                <a:solidFill>
                  <a:schemeClr val="lt1"/>
                </a:solidFill>
              </a:rPr>
              <a:t>가지로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하나는 버튼 종류이다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이것은 어느 것이 어떤 버튼인지 표기하기 위해서 존재한다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이때 데이터는 한글을 사용하든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영어를 사용하든 전부 문자를    사용하기 위해서 </a:t>
            </a:r>
            <a:r>
              <a:rPr lang="en-US" altLang="ko-KR" sz="2000">
                <a:solidFill>
                  <a:schemeClr val="lt1"/>
                </a:solidFill>
              </a:rPr>
              <a:t>string</a:t>
            </a:r>
            <a:r>
              <a:rPr lang="ko-KR" altLang="en-US" sz="2000">
                <a:solidFill>
                  <a:schemeClr val="lt1"/>
                </a:solidFill>
              </a:rPr>
              <a:t>을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  <a:p>
            <a:pPr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두번째는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활성화 상태이다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이것이 필요한 이유는 버튼이 활성화 되지 않았는데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눌리거나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눌렀는지 안눌려지는 오작동을 방지하기 위해서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그리고 제대로 눌렀는지 여부를 알기 위해서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데이터 타입은 누른것에 대해 참과 거짓을 확인하기 위해서 불리언</a:t>
            </a:r>
            <a:r>
              <a:rPr lang="en-US" altLang="ko-KR" sz="2000">
                <a:solidFill>
                  <a:schemeClr val="lt1"/>
                </a:solidFill>
              </a:rPr>
              <a:t>(boolean)</a:t>
            </a:r>
            <a:r>
              <a:rPr lang="ko-KR" altLang="en-US" sz="2000">
                <a:solidFill>
                  <a:schemeClr val="lt1"/>
                </a:solidFill>
              </a:rPr>
              <a:t>을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  <a:p>
            <a:pPr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세번째는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이 버튼이 있는 위치이다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위치는 플레이어와 방해물과 마찬가지로 데이터 타입을 좌표로 설정한다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2834" y="1242707"/>
            <a:ext cx="584916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40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데이터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85860"/>
            <a:ext cx="5771341" cy="5572140"/>
          </a:xfrm>
        </p:spPr>
        <p:txBody>
          <a:bodyPr/>
          <a:lstStyle/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네 번째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배경의 속성은 두 가지가 있으며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이는 이미지 파일과 속도이다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이때 이미지 파일에    문자열을 사용하는 이유는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이 이미지 파일에    사용되는 출처 및 파일의 이름을 기재하여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출력하기 위해서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문자열을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  <a:p>
            <a:pPr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그리고 두 번째론 속도인데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이 속도가 필요한 이유는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플레이어가 벽을 향해 걸어갈 때나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벽으로부터 도망칠때 배경이 스크롤되는 속도를 설정하기 위해서 사용되는 것이다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속도는 유리수보단 무리수가 더 많이 쓰이기 때문에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데이터 타입을 정수보단 실수를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2834" y="1242707"/>
            <a:ext cx="584916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데이터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85860"/>
            <a:ext cx="5771341" cy="5572140"/>
          </a:xfrm>
        </p:spPr>
        <p:txBody>
          <a:bodyPr/>
          <a:lstStyle/>
          <a:p>
            <a:pPr>
              <a:defRPr/>
            </a:pPr>
            <a:r>
              <a:rPr lang="ko-KR" altLang="en-US" sz="2000" dirty="0">
                <a:solidFill>
                  <a:schemeClr val="lt1"/>
                </a:solidFill>
              </a:rPr>
              <a:t>다섯 </a:t>
            </a:r>
            <a:r>
              <a:rPr lang="ko-KR" altLang="en-US" sz="2000" dirty="0" err="1">
                <a:solidFill>
                  <a:schemeClr val="lt1"/>
                </a:solidFill>
              </a:rPr>
              <a:t>번재</a:t>
            </a:r>
            <a:r>
              <a:rPr lang="en-US" altLang="ko-KR" sz="2000" dirty="0">
                <a:solidFill>
                  <a:schemeClr val="lt1"/>
                </a:solidFill>
              </a:rPr>
              <a:t>,</a:t>
            </a:r>
            <a:r>
              <a:rPr lang="ko-KR" altLang="en-US" sz="2000" dirty="0">
                <a:solidFill>
                  <a:schemeClr val="lt1"/>
                </a:solidFill>
              </a:rPr>
              <a:t> 체력 바는 속성이 </a:t>
            </a:r>
            <a:r>
              <a:rPr lang="en-US" altLang="ko-KR" sz="2000" dirty="0">
                <a:solidFill>
                  <a:schemeClr val="lt1"/>
                </a:solidFill>
              </a:rPr>
              <a:t>3</a:t>
            </a:r>
            <a:r>
              <a:rPr lang="ko-KR" altLang="en-US" sz="2000" dirty="0">
                <a:solidFill>
                  <a:schemeClr val="lt1"/>
                </a:solidFill>
              </a:rPr>
              <a:t>가지가 존재한다</a:t>
            </a:r>
            <a:r>
              <a:rPr lang="en-US" altLang="ko-KR" sz="2000" dirty="0">
                <a:solidFill>
                  <a:schemeClr val="lt1"/>
                </a:solidFill>
              </a:rPr>
              <a:t>.</a:t>
            </a:r>
            <a:r>
              <a:rPr lang="ko-KR" altLang="en-US" sz="2000" dirty="0">
                <a:solidFill>
                  <a:schemeClr val="lt1"/>
                </a:solidFill>
              </a:rPr>
              <a:t> 우선 플레이어가 가지고 있는 현재 체력</a:t>
            </a:r>
            <a:r>
              <a:rPr lang="en-US" altLang="ko-KR" sz="2000" dirty="0">
                <a:solidFill>
                  <a:schemeClr val="lt1"/>
                </a:solidFill>
              </a:rPr>
              <a:t>,</a:t>
            </a:r>
            <a:r>
              <a:rPr lang="ko-KR" altLang="en-US" sz="2000" dirty="0">
                <a:solidFill>
                  <a:schemeClr val="lt1"/>
                </a:solidFill>
              </a:rPr>
              <a:t> 이는   최대 체력과는 다르게 표기하기 위해 속성을 둘로 나누어서 사용한다</a:t>
            </a:r>
            <a:r>
              <a:rPr lang="en-US" altLang="ko-KR" sz="2000" dirty="0">
                <a:solidFill>
                  <a:schemeClr val="lt1"/>
                </a:solidFill>
              </a:rPr>
              <a:t>.</a:t>
            </a:r>
            <a:r>
              <a:rPr lang="ko-KR" altLang="en-US" sz="2000" dirty="0">
                <a:solidFill>
                  <a:schemeClr val="lt1"/>
                </a:solidFill>
              </a:rPr>
              <a:t> </a:t>
            </a:r>
            <a:endParaRPr lang="en-US" altLang="ko-KR" sz="2000" dirty="0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2000" dirty="0" smtClean="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 dirty="0" smtClean="0">
                <a:solidFill>
                  <a:schemeClr val="lt1"/>
                </a:solidFill>
              </a:rPr>
              <a:t>그리고 </a:t>
            </a:r>
            <a:r>
              <a:rPr lang="ko-KR" altLang="en-US" sz="2000" dirty="0">
                <a:solidFill>
                  <a:schemeClr val="lt1"/>
                </a:solidFill>
              </a:rPr>
              <a:t>이 속성은 실수보단 알아보기 쉬운 정수를 사용하기 때문에</a:t>
            </a:r>
            <a:r>
              <a:rPr lang="en-US" altLang="ko-KR" sz="2000" dirty="0">
                <a:solidFill>
                  <a:schemeClr val="lt1"/>
                </a:solidFill>
              </a:rPr>
              <a:t>,</a:t>
            </a:r>
            <a:r>
              <a:rPr lang="ko-KR" altLang="en-US" sz="2000" dirty="0">
                <a:solidFill>
                  <a:schemeClr val="lt1"/>
                </a:solidFill>
              </a:rPr>
              <a:t> 이 객체는 데이터 타입을 정수로 둔다</a:t>
            </a:r>
            <a:r>
              <a:rPr lang="en-US" altLang="ko-KR" sz="2000" dirty="0">
                <a:solidFill>
                  <a:schemeClr val="lt1"/>
                </a:solidFill>
              </a:rPr>
              <a:t>.</a:t>
            </a:r>
            <a:r>
              <a:rPr lang="ko-KR" altLang="en-US" sz="2000" dirty="0">
                <a:solidFill>
                  <a:schemeClr val="lt1"/>
                </a:solidFill>
              </a:rPr>
              <a:t> 최대 체력 또한</a:t>
            </a:r>
            <a:r>
              <a:rPr lang="en-US" altLang="ko-KR" sz="2000" dirty="0">
                <a:solidFill>
                  <a:schemeClr val="lt1"/>
                </a:solidFill>
              </a:rPr>
              <a:t>,</a:t>
            </a:r>
            <a:r>
              <a:rPr lang="ko-KR" altLang="en-US" sz="2000" dirty="0">
                <a:solidFill>
                  <a:schemeClr val="lt1"/>
                </a:solidFill>
              </a:rPr>
              <a:t> 마찬가지이다</a:t>
            </a:r>
            <a:r>
              <a:rPr lang="en-US" altLang="ko-KR" sz="2000" dirty="0">
                <a:solidFill>
                  <a:schemeClr val="lt1"/>
                </a:solidFill>
              </a:rPr>
              <a:t>.</a:t>
            </a:r>
            <a:r>
              <a:rPr lang="ko-KR" altLang="en-US" sz="2000" dirty="0">
                <a:solidFill>
                  <a:schemeClr val="lt1"/>
                </a:solidFill>
              </a:rPr>
              <a:t> 숫자로 표기하는 것이 눈에 잘 보이기 때문에</a:t>
            </a:r>
            <a:r>
              <a:rPr lang="en-US" altLang="ko-KR" sz="2000" dirty="0">
                <a:solidFill>
                  <a:schemeClr val="lt1"/>
                </a:solidFill>
              </a:rPr>
              <a:t>,</a:t>
            </a:r>
            <a:r>
              <a:rPr lang="ko-KR" altLang="en-US" sz="2000" dirty="0">
                <a:solidFill>
                  <a:schemeClr val="lt1"/>
                </a:solidFill>
              </a:rPr>
              <a:t> 최대 체력 또한 숫자로 표기한다</a:t>
            </a:r>
            <a:r>
              <a:rPr lang="en-US" altLang="ko-KR" sz="2000" dirty="0">
                <a:solidFill>
                  <a:schemeClr val="lt1"/>
                </a:solidFill>
              </a:rPr>
              <a:t>.</a:t>
            </a:r>
          </a:p>
          <a:p>
            <a:pPr>
              <a:defRPr/>
            </a:pPr>
            <a:endParaRPr lang="en-US" altLang="ko-KR" sz="2000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lt1"/>
                </a:solidFill>
              </a:rPr>
              <a:t>그리고 이 체력 바 또한</a:t>
            </a:r>
            <a:r>
              <a:rPr lang="en-US" altLang="ko-KR" sz="2000" dirty="0">
                <a:solidFill>
                  <a:schemeClr val="lt1"/>
                </a:solidFill>
              </a:rPr>
              <a:t>,</a:t>
            </a:r>
            <a:r>
              <a:rPr lang="ko-KR" altLang="en-US" sz="2000" dirty="0">
                <a:solidFill>
                  <a:schemeClr val="lt1"/>
                </a:solidFill>
              </a:rPr>
              <a:t> 하나의 객체이고 어느 한 지점에 위치해 있어야 하기 때문에 다른 객체와 마찬가지로 속성에 위치가 포함이 되어 있다</a:t>
            </a:r>
            <a:r>
              <a:rPr lang="en-US" altLang="ko-KR" sz="2000" dirty="0">
                <a:solidFill>
                  <a:schemeClr val="lt1"/>
                </a:solidFill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2834" y="1242707"/>
            <a:ext cx="584916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2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데이터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85860"/>
            <a:ext cx="5771341" cy="5572140"/>
          </a:xfrm>
        </p:spPr>
        <p:txBody>
          <a:bodyPr/>
          <a:lstStyle/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여섯 번째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목숨이다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이 목숨에는 </a:t>
            </a:r>
            <a:r>
              <a:rPr lang="en-US" altLang="ko-KR" sz="2000">
                <a:solidFill>
                  <a:schemeClr val="lt1"/>
                </a:solidFill>
              </a:rPr>
              <a:t>2</a:t>
            </a:r>
            <a:r>
              <a:rPr lang="ko-KR" altLang="en-US" sz="2000">
                <a:solidFill>
                  <a:schemeClr val="lt1"/>
                </a:solidFill>
              </a:rPr>
              <a:t>가지 속성이 존재한다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우선 처음인 남은 목숨은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말 그대로   현재 플레이어의 남은 목숨을 표기하기 위해 사용된다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이때 플레이어의 최대 목숨은 제한을 걸어놓지 않았기 때문에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목숨은 플레이어의 남은    목숨으로만 계산한다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그리고 위치도 기재된다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ko-KR" altLang="en-US" sz="2000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일곱번째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현재 층수이다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말 그대로 플레이어가 현재 있는 층 수를 나타내주는 역할을 하기 위한 층 번호는 숫자와 알파벳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둘 다 사용하기 때문에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데이터 타입으로는 문자열을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  <a:p>
            <a:pPr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두 번째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 난이도이다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현재 위치한 층수가 높아질 수록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게임의 난이도가 어려워진다고 하였기 때문에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현 게임의 난이도를 숫자로 표기하기 위해서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숫자를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그래서 난이도의 데이터 타입으로는 정수를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2834" y="1242707"/>
            <a:ext cx="584916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1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데이터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85860"/>
            <a:ext cx="5771341" cy="5572140"/>
          </a:xfrm>
        </p:spPr>
        <p:txBody>
          <a:bodyPr/>
          <a:lstStyle/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마지막 객체로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대미지가 있다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이때 대미지의   속성은 플레이어가 공격하는 대미지와 방해물이 공격해서 입는 대미지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그리고 공격으로 인하여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닳는 체력 감소까지 하여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3</a:t>
            </a:r>
            <a:r>
              <a:rPr lang="ko-KR" altLang="en-US" sz="2000">
                <a:solidFill>
                  <a:schemeClr val="lt1"/>
                </a:solidFill>
              </a:rPr>
              <a:t>개의 속성이 존재한다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  <a:p>
            <a:pPr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공격 대미지는 말그대로 플레이어가 방해물에게 가하는 대미지의 양을 말하고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이를 나타내기 위해선 숫자가 필요하기 때문에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데이터 타입으로는 정수를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  <a:p>
            <a:pPr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방어대미지도 마찬가지이다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플레이어가 방해물에게 가해진 대미지의 양을 나타내기 위해선 데이터 타입으로 정수를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  <a:p>
            <a:pPr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체력 감소는 이 방어 대미지가 체력에 값이 적용되어 줄어드는 체력이 몇 인지 숫자로 나타내기 위해서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데이터 타입으로 정수를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2834" y="1242707"/>
            <a:ext cx="584916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7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Q&amp;A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질문 받겠습니다</a:t>
            </a:r>
            <a:r>
              <a:rPr lang="en-US" altLang="ko-K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8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지금까지 들어주셔서 감사합니다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 </a:t>
            </a:r>
            <a:r>
              <a:rPr lang="ko-KR" altLang="en-US"/>
              <a:t>게임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우선 게임의 구성에 대해서 짚고 넘어가겠다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.</a:t>
            </a:r>
          </a:p>
          <a:p>
            <a:pPr>
              <a:defRPr/>
            </a:pP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이 게임 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‘CRUSH!!’</a:t>
            </a: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에서 등장하는 객체는 총 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8</a:t>
            </a: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가지로 종류는 플레이어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,</a:t>
            </a: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 방해물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,</a:t>
            </a: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 커맨드 버튼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,</a:t>
            </a: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 배경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,</a:t>
            </a: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 체력 바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,</a:t>
            </a: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 목숨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,</a:t>
            </a: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 현재 층수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,</a:t>
            </a: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 대미지 등이 있다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.</a:t>
            </a:r>
          </a:p>
          <a:p>
            <a:pPr>
              <a:defRPr/>
            </a:pPr>
            <a:r>
              <a:rPr lang="ko-KR" altLang="en-US" sz="2000" dirty="0">
                <a:solidFill>
                  <a:schemeClr val="lt1"/>
                </a:solidFill>
                <a:latin typeface="한컴 고딕"/>
                <a:ea typeface="한컴 고딕"/>
              </a:rPr>
              <a:t>각 객체가 하는 역할은 다음과 같다</a:t>
            </a:r>
            <a:r>
              <a:rPr lang="en-US" altLang="ko-KR" sz="2000" dirty="0">
                <a:solidFill>
                  <a:schemeClr val="lt1"/>
                </a:solidFill>
                <a:latin typeface="한컴 고딕"/>
                <a:ea typeface="한컴 고딕"/>
              </a:rPr>
              <a:t>.</a:t>
            </a:r>
          </a:p>
          <a:p>
            <a:pPr>
              <a:defRPr/>
            </a:pPr>
            <a:endParaRPr lang="en-US" altLang="ko-KR" sz="2000" dirty="0">
              <a:solidFill>
                <a:schemeClr val="lt1"/>
              </a:solidFill>
              <a:latin typeface="한컴 고딕"/>
              <a:ea typeface="한컴 고딕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59621"/>
              </p:ext>
            </p:extLst>
          </p:nvPr>
        </p:nvGraphicFramePr>
        <p:xfrm>
          <a:off x="468082" y="3125395"/>
          <a:ext cx="11723918" cy="34289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30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9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11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1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5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88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497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   객    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플레이어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   방해물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   커맨드 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     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  배    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  체력 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  목    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 현재 층수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대  미  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6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  위    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 화면 중앙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화면 상단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화면 하단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화면 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화면 좌측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   최상단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 체력 바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  왼쪽 방향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 화면 우측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   최상단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현재 층수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    좌측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274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상호 작용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위치 이동및 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플레이어를 가로 막음</a:t>
                      </a:r>
                      <a:r>
                        <a:rPr lang="en-US" altLang="ko-KR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플레이어가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어떤 행동을 하는지 정함</a:t>
                      </a:r>
                      <a:r>
                        <a:rPr lang="en-US" altLang="ko-KR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게임 내의 분위기 및 상황을 부여함</a:t>
                      </a:r>
                      <a:r>
                        <a:rPr lang="en-US" altLang="ko-KR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플레이어의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체력 상태를 나타냄</a:t>
                      </a:r>
                      <a:r>
                        <a:rPr lang="en-US" altLang="ko-KR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현재 컨티뉴 가능한 횟수를 나타냄</a:t>
                      </a:r>
                      <a:r>
                        <a:rPr lang="en-US" altLang="ko-KR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플레이어의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현재 위치를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나타냄</a:t>
                      </a:r>
                      <a:r>
                        <a:rPr lang="en-US" altLang="ko-KR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플레이어의 대미지양을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나타냄</a:t>
                      </a:r>
                      <a:r>
                        <a:rPr lang="en-US" altLang="ko-KR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3986"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   상    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대기 또는 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활성화 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또는 비활성화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타격 또는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도주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고정된 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상태</a:t>
                      </a:r>
                    </a:p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피격 시 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변환</a:t>
                      </a:r>
                    </a:p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게임 오버시 하나씩 소거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/>
                        <a:t>층 이동 시</a:t>
                      </a:r>
                    </a:p>
                    <a:p>
                      <a:pPr>
                        <a:defRPr/>
                      </a:pPr>
                      <a:r>
                        <a:rPr lang="ko-KR" altLang="en-US"/>
                        <a:t>숫자 증가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/>
                        <a:t>방해물 </a:t>
                      </a:r>
                    </a:p>
                    <a:p>
                      <a:pPr>
                        <a:defRPr/>
                      </a:pPr>
                      <a:r>
                        <a:rPr lang="ko-KR" altLang="en-US" dirty="0" err="1"/>
                        <a:t>격파시</a:t>
                      </a:r>
                      <a:r>
                        <a:rPr lang="ko-KR" altLang="en-US" dirty="0"/>
                        <a:t> </a:t>
                      </a:r>
                    </a:p>
                    <a:p>
                      <a:pPr>
                        <a:defRPr/>
                      </a:pPr>
                      <a:r>
                        <a:rPr lang="ko-KR" altLang="en-US" dirty="0"/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각 객체가 게임에 적용될 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071211"/>
            <a:ext cx="5835479" cy="5786788"/>
          </a:xfrm>
        </p:spPr>
        <p:txBody>
          <a:bodyPr/>
          <a:lstStyle/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①번은 보시는바와 같이 주먹을 쥐고 전진하고 있는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플레이어이다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 이때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 플레이어는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장애물을 격파하게 되면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앞으로 전진하면서 층이 높아지는시스템으로 설계하였다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②번은 장애물이다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대상은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50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의 배수가 아닌 층수에서는 전부 벽으로 지정되어있고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벽을 ③인 커맨드 버튼을 이용해서 부숴야하는 시스템으로 설계하였다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en-US" altLang="ko-KR" sz="18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③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번은 커맨드 버튼이다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 버튼은 총 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2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가지가 있고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각자 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‘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부수기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’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와 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‘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도망치기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’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 버튼 이다</a:t>
            </a:r>
            <a:r>
              <a:rPr kumimoji="0" lang="en-US" altLang="ko-KR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1800" b="0" i="0" u="none" strike="noStrike" kern="1200" cap="none" spc="0" normalizeH="0" baseline="0">
                <a:solidFill>
                  <a:schemeClr val="tx1"/>
                </a:solidFill>
                <a:latin typeface="한컴 고딕"/>
                <a:ea typeface="한컴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한컴 고딕"/>
              <a:ea typeface="한컴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②번에 도착했을때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‘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부수기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’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가 입력되면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⑧번의 양이 장애물의 체력보다 높을시 파괴되고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그렇지 않으면 ⑤번이 닳도록 설계하였고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‘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도망치기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’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가 입력되면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방향을 틀어 다른 ②가 있는 곳으로 이동하도록 설계하였다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45078" y="990600"/>
            <a:ext cx="5746921" cy="559909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645490" y="4596148"/>
            <a:ext cx="429295" cy="42929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9" name="타원 8"/>
          <p:cNvSpPr/>
          <p:nvPr/>
        </p:nvSpPr>
        <p:spPr>
          <a:xfrm>
            <a:off x="6445078" y="990600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5</a:t>
            </a:r>
          </a:p>
        </p:txBody>
      </p:sp>
      <p:sp>
        <p:nvSpPr>
          <p:cNvPr id="10" name="타원 9"/>
          <p:cNvSpPr/>
          <p:nvPr/>
        </p:nvSpPr>
        <p:spPr>
          <a:xfrm>
            <a:off x="10938455" y="2999704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4</a:t>
            </a:r>
          </a:p>
        </p:txBody>
      </p:sp>
      <p:sp>
        <p:nvSpPr>
          <p:cNvPr id="11" name="타원 10"/>
          <p:cNvSpPr/>
          <p:nvPr/>
        </p:nvSpPr>
        <p:spPr>
          <a:xfrm>
            <a:off x="9318538" y="856564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11153102" y="856564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7</a:t>
            </a:r>
          </a:p>
        </p:txBody>
      </p:sp>
      <p:sp>
        <p:nvSpPr>
          <p:cNvPr id="13" name="타원 12"/>
          <p:cNvSpPr/>
          <p:nvPr/>
        </p:nvSpPr>
        <p:spPr>
          <a:xfrm>
            <a:off x="9103890" y="3214352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2</a:t>
            </a:r>
          </a:p>
        </p:txBody>
      </p:sp>
      <p:sp>
        <p:nvSpPr>
          <p:cNvPr id="14" name="타원 13"/>
          <p:cNvSpPr/>
          <p:nvPr/>
        </p:nvSpPr>
        <p:spPr>
          <a:xfrm>
            <a:off x="9747834" y="5770537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3</a:t>
            </a:r>
          </a:p>
        </p:txBody>
      </p:sp>
      <p:sp>
        <p:nvSpPr>
          <p:cNvPr id="15" name="타원 14"/>
          <p:cNvSpPr/>
          <p:nvPr/>
        </p:nvSpPr>
        <p:spPr>
          <a:xfrm>
            <a:off x="8836786" y="5770537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3</a:t>
            </a:r>
          </a:p>
        </p:txBody>
      </p:sp>
      <p:sp>
        <p:nvSpPr>
          <p:cNvPr id="16" name="타원 15"/>
          <p:cNvSpPr/>
          <p:nvPr/>
        </p:nvSpPr>
        <p:spPr>
          <a:xfrm>
            <a:off x="10326170" y="775952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73936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각 객체가 게임에 적용될 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8" y="1285860"/>
            <a:ext cx="5835479" cy="4913973"/>
          </a:xfrm>
        </p:spPr>
        <p:txBody>
          <a:bodyPr/>
          <a:lstStyle/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④번은 배경이다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게임 내의 배경은 플레이어가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동굴에 갇혀 있는 걸 표현하기 위해서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동굴 배경을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설계하였다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⑤번은 체력 바 이다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체력 바는 ②를 타격 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대미지가 ②의 체력보다 낮을 시 칸이 줄어들고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만약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‘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도망치기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’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를 눌렀을 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체력의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8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분의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1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이 깎이도록 설계하였다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⑥번은 목숨이다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플레이어가 만약 ⑤번의 칸이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모두 소거가 되서 게임 오버가 될 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⑥이 하나라도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있다면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게임이 컨티뉴 될수 있도록 설계하였다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45078" y="990600"/>
            <a:ext cx="5746921" cy="559909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645490" y="4596148"/>
            <a:ext cx="429295" cy="42929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9" name="타원 8"/>
          <p:cNvSpPr/>
          <p:nvPr/>
        </p:nvSpPr>
        <p:spPr>
          <a:xfrm>
            <a:off x="6445078" y="990600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5</a:t>
            </a:r>
          </a:p>
        </p:txBody>
      </p:sp>
      <p:sp>
        <p:nvSpPr>
          <p:cNvPr id="10" name="타원 9"/>
          <p:cNvSpPr/>
          <p:nvPr/>
        </p:nvSpPr>
        <p:spPr>
          <a:xfrm>
            <a:off x="10938455" y="2999704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4</a:t>
            </a:r>
          </a:p>
        </p:txBody>
      </p:sp>
      <p:sp>
        <p:nvSpPr>
          <p:cNvPr id="11" name="타원 10"/>
          <p:cNvSpPr/>
          <p:nvPr/>
        </p:nvSpPr>
        <p:spPr>
          <a:xfrm>
            <a:off x="9318538" y="856564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11153102" y="856564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7</a:t>
            </a:r>
          </a:p>
        </p:txBody>
      </p:sp>
      <p:sp>
        <p:nvSpPr>
          <p:cNvPr id="13" name="타원 12"/>
          <p:cNvSpPr/>
          <p:nvPr/>
        </p:nvSpPr>
        <p:spPr>
          <a:xfrm>
            <a:off x="9103890" y="3214352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2</a:t>
            </a:r>
          </a:p>
        </p:txBody>
      </p:sp>
      <p:sp>
        <p:nvSpPr>
          <p:cNvPr id="14" name="타원 13"/>
          <p:cNvSpPr/>
          <p:nvPr/>
        </p:nvSpPr>
        <p:spPr>
          <a:xfrm>
            <a:off x="9747834" y="5770537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3</a:t>
            </a:r>
          </a:p>
        </p:txBody>
      </p:sp>
      <p:sp>
        <p:nvSpPr>
          <p:cNvPr id="15" name="타원 14"/>
          <p:cNvSpPr/>
          <p:nvPr/>
        </p:nvSpPr>
        <p:spPr>
          <a:xfrm>
            <a:off x="8836786" y="5770537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3</a:t>
            </a:r>
          </a:p>
        </p:txBody>
      </p:sp>
      <p:sp>
        <p:nvSpPr>
          <p:cNvPr id="16" name="타원 15"/>
          <p:cNvSpPr/>
          <p:nvPr/>
        </p:nvSpPr>
        <p:spPr>
          <a:xfrm>
            <a:off x="10326170" y="775952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407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각 객체가 게임에 적용될 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8" y="1285860"/>
            <a:ext cx="5835479" cy="4913973"/>
          </a:xfrm>
        </p:spPr>
        <p:txBody>
          <a:bodyPr/>
          <a:lstStyle/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⑦번은 현재 층수이다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보스층에 가기 위해선 현재 몇 층인지 알아야 하고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층이 높아질수록 난이도를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 조절해야 하기 때문에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저렇게 층수를 기재했다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⑧번은 대미지입니다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앞서 말씀드린 것처럼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②를 격파하기 위해선 필요 격파 대미지가 필요히다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 저 대미지 계수를 만들어 놓은 이유가 그것이다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 층이 올라가질수록 ②의 체력은 더욱 더 높아진다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 그래서 저 대미지 계수는 ②를 격파하면 할 수록 더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 증가하도록 설계하였다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45078" y="990600"/>
            <a:ext cx="5746921" cy="559909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7645490" y="4596148"/>
            <a:ext cx="429295" cy="429295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</a:p>
        </p:txBody>
      </p:sp>
      <p:sp>
        <p:nvSpPr>
          <p:cNvPr id="9" name="타원 8"/>
          <p:cNvSpPr/>
          <p:nvPr/>
        </p:nvSpPr>
        <p:spPr>
          <a:xfrm>
            <a:off x="6445078" y="990600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5</a:t>
            </a:r>
          </a:p>
        </p:txBody>
      </p:sp>
      <p:sp>
        <p:nvSpPr>
          <p:cNvPr id="10" name="타원 9"/>
          <p:cNvSpPr/>
          <p:nvPr/>
        </p:nvSpPr>
        <p:spPr>
          <a:xfrm>
            <a:off x="10938455" y="2999704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4</a:t>
            </a:r>
          </a:p>
        </p:txBody>
      </p:sp>
      <p:sp>
        <p:nvSpPr>
          <p:cNvPr id="11" name="타원 10"/>
          <p:cNvSpPr/>
          <p:nvPr/>
        </p:nvSpPr>
        <p:spPr>
          <a:xfrm>
            <a:off x="9318538" y="856564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6</a:t>
            </a:r>
          </a:p>
        </p:txBody>
      </p:sp>
      <p:sp>
        <p:nvSpPr>
          <p:cNvPr id="12" name="타원 11"/>
          <p:cNvSpPr/>
          <p:nvPr/>
        </p:nvSpPr>
        <p:spPr>
          <a:xfrm>
            <a:off x="11153102" y="856564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7</a:t>
            </a:r>
          </a:p>
        </p:txBody>
      </p:sp>
      <p:sp>
        <p:nvSpPr>
          <p:cNvPr id="13" name="타원 12"/>
          <p:cNvSpPr/>
          <p:nvPr/>
        </p:nvSpPr>
        <p:spPr>
          <a:xfrm>
            <a:off x="9103890" y="3214352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2</a:t>
            </a:r>
          </a:p>
        </p:txBody>
      </p:sp>
      <p:sp>
        <p:nvSpPr>
          <p:cNvPr id="14" name="타원 13"/>
          <p:cNvSpPr/>
          <p:nvPr/>
        </p:nvSpPr>
        <p:spPr>
          <a:xfrm>
            <a:off x="9747834" y="5770537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3</a:t>
            </a:r>
          </a:p>
        </p:txBody>
      </p:sp>
      <p:sp>
        <p:nvSpPr>
          <p:cNvPr id="15" name="타원 14"/>
          <p:cNvSpPr/>
          <p:nvPr/>
        </p:nvSpPr>
        <p:spPr>
          <a:xfrm>
            <a:off x="8836786" y="5770537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3</a:t>
            </a:r>
          </a:p>
        </p:txBody>
      </p:sp>
      <p:sp>
        <p:nvSpPr>
          <p:cNvPr id="16" name="타원 15"/>
          <p:cNvSpPr/>
          <p:nvPr/>
        </p:nvSpPr>
        <p:spPr>
          <a:xfrm>
            <a:off x="10326170" y="775952"/>
            <a:ext cx="429295" cy="429295"/>
          </a:xfrm>
          <a:prstGeom prst="ellipse">
            <a:avLst/>
          </a:prstGeom>
          <a:solidFill>
            <a:srgbClr val="E4C26C">
              <a:alpha val="100000"/>
            </a:srgbClr>
          </a:solidFill>
          <a:ln w="25400" cap="flat" cmpd="sng" algn="ctr">
            <a:solidFill>
              <a:srgbClr val="6E5D34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2E0432"/>
                </a:solidFill>
                <a:latin typeface="Tahoma"/>
                <a:ea typeface="함초롬돋움"/>
                <a:cs typeface="Tahoma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5600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799" cy="80171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순서도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77871" y="972013"/>
            <a:ext cx="5883253" cy="5885986"/>
          </a:xfrm>
        </p:spPr>
        <p:txBody>
          <a:bodyPr vert="horz" lIns="91440" tIns="45720" rIns="91440" bIns="45720"/>
          <a:lstStyle/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게임이 시작되면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배경이 생성됨과 동시에 플레이어도 생성이 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플레이어 동작 감지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즉 벽을 향해 걸어가는 모션을 감지함으로써 게임 루프가 시작된다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게임 루프 중 만약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체력이 모두 소진 될 경우에는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 죽은 걸로 간주되어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화면이 검은색으로 렌더링된다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endParaRPr kumimoji="0" lang="ko-KR" altLang="en-US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그리고 몇 초 지나고 나면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다시 부활했다는 걸 나타내기 위해서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목숨이 하나 지워지고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배경이 동굴로 돌아가게 된 후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다시 플레이어의 동작을 감지하게  되는 루프가 적용된다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endParaRPr kumimoji="0" lang="ko-KR" altLang="en-US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만약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목숨도 모두 소진할 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‘GAME OVER’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라는  문구와 함께 게임이 종료된다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61124" y="972013"/>
            <a:ext cx="5830875" cy="57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906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799" cy="80171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순서도 내의 게임 루프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77871" y="972013"/>
            <a:ext cx="5883253" cy="5885986"/>
          </a:xfrm>
        </p:spPr>
        <p:txBody>
          <a:bodyPr vert="horz" lIns="91440" tIns="45720" rIns="91440" bIns="45720"/>
          <a:lstStyle/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우선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적으로 간주되는 벽에 도달했을 때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객체가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업데이트되어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커맨드 버튼과 체력바가 나타나게 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커맨드 버튼의 조작 방식은 아이콘으로 나와있지만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     컴퓨터로 하게 된다면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A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버튼과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B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버튼을 이용한다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‘A’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버튼을 누를 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적의 상태가 업데이트 되면서    게임의 상태도 업데이트된다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이때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적이 체력보다  큰 대미지를 입었을 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객체 삭제가 확인이 되어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적이 죽은 것으로 판명나게 하기 위해 객체가 삭제되고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화면이 렌더링 되지만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그렇지 않을 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게임은 다시 커맨드 버튼 화면으로 돌아가는 형식으로 설정했다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반대로 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‘B'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버튼을 누르게 된다면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도망간것으로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간주되어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화면이 바로 바뀌게 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이때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객체가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먼저 삭제된 후에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객체가 업데이트된다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그 후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다른 화면으로 렌더링 되는 과정을 거친 후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다시 플레이어가 걷고 있는 것을 나타내기 위해서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r>
              <a:rPr kumimoji="0" lang="ko-KR" altLang="en-US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  플레이어의 동작을 감지하게 된다</a:t>
            </a:r>
            <a:r>
              <a:rPr kumimoji="0" lang="en-US" altLang="ko-KR" sz="2000" b="0" i="0" u="none" strike="noStrike" kern="1200" cap="none" spc="0" normalizeH="0" baseline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None/>
              <a:defRPr/>
            </a:pPr>
            <a:endParaRPr kumimoji="0" lang="en-US" altLang="ko-KR" sz="2000" b="0" i="0" u="none" strike="noStrike" kern="1200" cap="none" spc="0" normalizeH="0" baseline="0">
              <a:solidFill>
                <a:srgbClr val="F9F2E1"/>
              </a:solidFill>
              <a:latin typeface="한컴 고딕"/>
              <a:ea typeface="한컴 고딕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61124" y="972013"/>
            <a:ext cx="5830875" cy="577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11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799" cy="801710"/>
          </a:xfrm>
        </p:spPr>
        <p:txBody>
          <a:bodyPr/>
          <a:lstStyle/>
          <a:p>
            <a:pPr>
              <a:defRPr/>
            </a:pPr>
            <a:r>
              <a:rPr lang="en-US" altLang="ko-KR"/>
              <a:t>50</a:t>
            </a:r>
            <a:r>
              <a:rPr lang="ko-KR" altLang="en-US"/>
              <a:t>층에서 게임 루프</a:t>
            </a:r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77871" y="972013"/>
            <a:ext cx="6320961" cy="5885986"/>
          </a:xfrm>
        </p:spPr>
        <p:txBody>
          <a:bodyPr vert="horz" lIns="91440" tIns="45720" rIns="91440" bIns="45720"/>
          <a:lstStyle/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50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의 배수 층에서는 사진과 같이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‘A’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와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‘B’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의 기능이      기존의 것과 달라지게 되면서 동작하는 구조도 달라진다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‘A’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는 다음 스테이지로 넘어가는 기능이 사라졌기 때문에</a:t>
            </a:r>
            <a:r>
              <a:rPr kumimoji="0" lang="en-US" altLang="ko-KR" sz="2000" b="0" i="0" u="none" strike="noStrike" kern="1200" cap="none" spc="0" normalizeH="0" baseline="0" dirty="0" smtClean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en-US" altLang="ko-KR" sz="2000" b="0" i="0" u="none" strike="noStrike" kern="1200" cap="none" spc="0" normalizeH="0" dirty="0" smtClean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  <a:r>
              <a:rPr kumimoji="0" lang="ko-KR" altLang="en-US" sz="2000" b="0" i="0" u="none" strike="noStrike" kern="1200" cap="none" spc="0" normalizeH="0" dirty="0" smtClean="0">
                <a:solidFill>
                  <a:srgbClr val="F9F2E1"/>
                </a:solidFill>
                <a:latin typeface="한컴 고딕"/>
                <a:ea typeface="한컴 고딕"/>
              </a:rPr>
              <a:t>공격하다가 보스 몬스터의 체력이 모두 소진되어 </a:t>
            </a:r>
            <a:r>
              <a:rPr kumimoji="0" lang="ko-KR" altLang="en-US" sz="2000" b="0" i="0" u="none" strike="noStrike" kern="1200" cap="none" spc="0" normalizeH="0" baseline="0" dirty="0" smtClean="0">
                <a:solidFill>
                  <a:srgbClr val="F9F2E1"/>
                </a:solidFill>
                <a:latin typeface="한컴 고딕"/>
                <a:ea typeface="한컴 고딕"/>
              </a:rPr>
              <a:t>보스  몬스터 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객체가 </a:t>
            </a:r>
            <a:r>
              <a:rPr kumimoji="0" lang="ko-KR" altLang="en-US" sz="2000" b="0" i="0" u="none" strike="noStrike" kern="1200" cap="none" spc="0" normalizeH="0" baseline="0" dirty="0" err="1" smtClean="0">
                <a:solidFill>
                  <a:srgbClr val="F9F2E1"/>
                </a:solidFill>
                <a:latin typeface="한컴 고딕"/>
                <a:ea typeface="한컴 고딕"/>
              </a:rPr>
              <a:t>삭제되서</a:t>
            </a:r>
            <a:r>
              <a:rPr kumimoji="0" lang="ko-KR" altLang="en-US" sz="2000" b="0" i="0" u="none" strike="noStrike" kern="1200" cap="none" spc="0" normalizeH="0" baseline="0" dirty="0" smtClean="0">
                <a:solidFill>
                  <a:srgbClr val="F9F2E1"/>
                </a:solidFill>
                <a:latin typeface="한컴 고딕"/>
                <a:ea typeface="한컴 고딕"/>
              </a:rPr>
              <a:t> 화면이 </a:t>
            </a:r>
            <a:r>
              <a:rPr kumimoji="0" lang="ko-KR" altLang="en-US" sz="2000" b="0" i="0" u="none" strike="noStrike" kern="1200" cap="none" spc="0" normalizeH="0" baseline="0" dirty="0" err="1" smtClean="0">
                <a:solidFill>
                  <a:srgbClr val="F9F2E1"/>
                </a:solidFill>
                <a:latin typeface="한컴 고딕"/>
                <a:ea typeface="한컴 고딕"/>
              </a:rPr>
              <a:t>렌더링된</a:t>
            </a:r>
            <a:r>
              <a:rPr kumimoji="0" lang="ko-KR" altLang="en-US" sz="2000" b="0" i="0" u="none" strike="noStrike" kern="1200" cap="none" spc="0" normalizeH="0" baseline="0" dirty="0" smtClean="0">
                <a:solidFill>
                  <a:srgbClr val="F9F2E1"/>
                </a:solidFill>
                <a:latin typeface="한컴 고딕"/>
                <a:ea typeface="한컴 고딕"/>
              </a:rPr>
              <a:t> 후에</a:t>
            </a:r>
            <a:r>
              <a:rPr kumimoji="0" lang="en-US" altLang="ko-KR" sz="2000" b="0" i="0" u="none" strike="noStrike" kern="1200" cap="none" spc="0" normalizeH="0" baseline="0" dirty="0" smtClean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 dirty="0" smtClean="0">
                <a:solidFill>
                  <a:srgbClr val="F9F2E1"/>
                </a:solidFill>
                <a:latin typeface="한컴 고딕"/>
                <a:ea typeface="한컴 고딕"/>
              </a:rPr>
              <a:t> 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‘GAME CLEAR’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라는 문구를 남기고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 게임은 종료된다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‘B’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는 이번엔 도망가는 것이 아닌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 적의 공격으로부터     방어하는 기능으로 변경되었기 때문에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 플레이어 상태가 먼저 업데이트가 된 후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,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 공격으로부터 방어한 후에 다시 커맨드 버튼으로 되돌아 가는 루프로 설정되어 있다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F9F2E1"/>
              </a:solidFill>
              <a:latin typeface="한컴 고딕"/>
              <a:ea typeface="한컴 고딕"/>
            </a:endParaRP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체력과 목숨에 적용되는 루프도 </a:t>
            </a:r>
            <a:r>
              <a:rPr kumimoji="0" lang="ko-KR" altLang="en-US" sz="2000" b="0" i="0" u="none" strike="noStrike" kern="1200" cap="none" spc="0" normalizeH="0" baseline="0" dirty="0" err="1">
                <a:solidFill>
                  <a:srgbClr val="F9F2E1"/>
                </a:solidFill>
                <a:latin typeface="한컴 고딕"/>
                <a:ea typeface="한컴 고딕"/>
              </a:rPr>
              <a:t>기존것과</a:t>
            </a:r>
            <a:r>
              <a:rPr kumimoji="0" lang="ko-KR" altLang="en-US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 동일하다</a:t>
            </a:r>
            <a:r>
              <a:rPr kumimoji="0" lang="en-US" altLang="ko-KR" sz="2000" b="0" i="0" u="none" strike="noStrike" kern="1200" cap="none" spc="0" normalizeH="0" baseline="0" dirty="0">
                <a:solidFill>
                  <a:srgbClr val="F9F2E1"/>
                </a:solidFill>
                <a:latin typeface="한컴 고딕"/>
                <a:ea typeface="한컴 고딕"/>
              </a:rPr>
              <a:t>.</a:t>
            </a:r>
          </a:p>
          <a:p>
            <a:pPr marL="177800" indent="-1778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Wingdings"/>
              <a:buChar char="§"/>
              <a:defRPr/>
            </a:pPr>
            <a:endParaRPr kumimoji="0" lang="en-US" altLang="ko-KR" sz="2000" b="0" i="0" u="none" strike="noStrike" kern="1200" cap="none" spc="0" normalizeH="0" baseline="0" dirty="0">
              <a:solidFill>
                <a:srgbClr val="F9F2E1"/>
              </a:solidFill>
              <a:latin typeface="한컴 고딕"/>
              <a:ea typeface="한컴 고딕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07138" y="972013"/>
            <a:ext cx="4970739" cy="588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4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데이터 테이블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285860"/>
            <a:ext cx="5771341" cy="5572140"/>
          </a:xfrm>
        </p:spPr>
        <p:txBody>
          <a:bodyPr/>
          <a:lstStyle/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각 개체의 속성과 데이터 타입에 대한 설명이다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  <a:p>
            <a:pPr>
              <a:defRPr/>
            </a:pPr>
            <a:endParaRPr lang="en-US" altLang="ko-KR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우선 객체 중 첫 번째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플레이어의 속성으론 위치와 크기가 있다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위치의 역할은 플레이어의 손이 있는 위치를 말하는 것이다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이때 데이터는 </a:t>
            </a:r>
            <a:r>
              <a:rPr lang="en-US" altLang="ko-KR" sz="2000">
                <a:solidFill>
                  <a:schemeClr val="lt1"/>
                </a:solidFill>
              </a:rPr>
              <a:t>‘</a:t>
            </a:r>
            <a:r>
              <a:rPr lang="ko-KR" altLang="en-US" sz="2000">
                <a:solidFill>
                  <a:schemeClr val="lt1"/>
                </a:solidFill>
              </a:rPr>
              <a:t>어느 위치에 있어야 한다</a:t>
            </a:r>
            <a:r>
              <a:rPr lang="en-US" altLang="ko-KR" sz="2000">
                <a:solidFill>
                  <a:schemeClr val="lt1"/>
                </a:solidFill>
              </a:rPr>
              <a:t>’</a:t>
            </a:r>
            <a:r>
              <a:rPr lang="ko-KR" altLang="en-US" sz="2000">
                <a:solidFill>
                  <a:schemeClr val="lt1"/>
                </a:solidFill>
              </a:rPr>
              <a:t> 라는  데이터를 가지고 있어야 하기 때문에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좌표를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</a:t>
            </a:r>
          </a:p>
          <a:p>
            <a:pPr>
              <a:defRPr/>
            </a:pPr>
            <a:endParaRPr lang="ko-KR" altLang="en-US" sz="20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000">
                <a:solidFill>
                  <a:schemeClr val="lt1"/>
                </a:solidFill>
              </a:rPr>
              <a:t>크기의 역할은 플레이어의 손의 크기를 말하는 것이다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r>
              <a:rPr lang="ko-KR" altLang="en-US" sz="2000">
                <a:solidFill>
                  <a:schemeClr val="lt1"/>
                </a:solidFill>
              </a:rPr>
              <a:t> 설정 시플레이어의 손이 너무 크게 나오지 않게 하기 위해서</a:t>
            </a:r>
            <a:r>
              <a:rPr lang="en-US" altLang="ko-KR" sz="2000">
                <a:solidFill>
                  <a:schemeClr val="lt1"/>
                </a:solidFill>
              </a:rPr>
              <a:t>,</a:t>
            </a:r>
            <a:r>
              <a:rPr lang="ko-KR" altLang="en-US" sz="2000">
                <a:solidFill>
                  <a:schemeClr val="lt1"/>
                </a:solidFill>
              </a:rPr>
              <a:t> 플레이어의 손을 적당한 크기로 내보내기 위해서 값은 정수를 사용한다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42834" y="1242707"/>
            <a:ext cx="5849166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무늬">
  <a:themeElements>
    <a:clrScheme name="무늬">
      <a:dk1>
        <a:srgbClr val="2E0432"/>
      </a:dk1>
      <a:lt1>
        <a:srgbClr val="F9F2E1"/>
      </a:lt1>
      <a:dk2>
        <a:srgbClr val="171B24"/>
      </a:dk2>
      <a:lt2>
        <a:srgbClr val="BC9022"/>
      </a:lt2>
      <a:accent1>
        <a:srgbClr val="E4C26C"/>
      </a:accent1>
      <a:accent2>
        <a:srgbClr val="0E4434"/>
      </a:accent2>
      <a:accent3>
        <a:srgbClr val="4F7164"/>
      </a:accent3>
      <a:accent4>
        <a:srgbClr val="5F5F5F"/>
      </a:accent4>
      <a:accent5>
        <a:srgbClr val="DDDDDD"/>
      </a:accent5>
      <a:accent6>
        <a:srgbClr val="6A4870"/>
      </a:accent6>
      <a:hlink>
        <a:srgbClr val="4A45FF"/>
      </a:hlink>
      <a:folHlink>
        <a:srgbClr val="BE27BB"/>
      </a:folHlink>
    </a:clrScheme>
    <a:fontScheme name="무늬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Tahoma"/>
        <a:ea typeface=""/>
        <a:cs typeface="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무늬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</a:schemeClr>
            </a:gs>
            <a:gs pos="100000">
              <a:schemeClr val="phClr">
                <a:tint val="100000"/>
                <a:satMod val="350000"/>
              </a:schemeClr>
            </a:gs>
          </a:gsLst>
          <a:path path="rect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8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80000"/>
                <a:satMod val="100000"/>
              </a:schemeClr>
            </a:gs>
            <a:gs pos="100000">
              <a:schemeClr val="phClr">
                <a:shade val="50000"/>
                <a:satMod val="100000"/>
              </a:schemeClr>
            </a:gs>
          </a:gsLst>
          <a:path path="rect">
            <a:fillToRect r="80000" b="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1516</Words>
  <Application>Microsoft Office PowerPoint</Application>
  <PresentationFormat>와이드스크린</PresentationFormat>
  <Paragraphs>194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돋움</vt:lpstr>
      <vt:lpstr>한컴 고딕</vt:lpstr>
      <vt:lpstr>한컴 윤고딕 240</vt:lpstr>
      <vt:lpstr>함초롬돋움</vt:lpstr>
      <vt:lpstr>Arial</vt:lpstr>
      <vt:lpstr>Tahoma</vt:lpstr>
      <vt:lpstr>Wingdings</vt:lpstr>
      <vt:lpstr>무늬</vt:lpstr>
      <vt:lpstr>                          ‘CRUSH!!’</vt:lpstr>
      <vt:lpstr>1. 게임 구성</vt:lpstr>
      <vt:lpstr>각 객체가 게임에 적용될 시</vt:lpstr>
      <vt:lpstr>각 객체가 게임에 적용될 시</vt:lpstr>
      <vt:lpstr>각 객체가 게임에 적용될 시</vt:lpstr>
      <vt:lpstr>2. 순서도</vt:lpstr>
      <vt:lpstr>순서도 내의 게임 루프</vt:lpstr>
      <vt:lpstr>50층에서 게임 루프</vt:lpstr>
      <vt:lpstr>3.데이터 테이블</vt:lpstr>
      <vt:lpstr>3.데이터 테이블</vt:lpstr>
      <vt:lpstr>3.데이터 테이블</vt:lpstr>
      <vt:lpstr>3.데이터 테이블</vt:lpstr>
      <vt:lpstr>3.데이터 테이블</vt:lpstr>
      <vt:lpstr>3.데이터 테이블</vt:lpstr>
      <vt:lpstr>3.데이터 테이블</vt:lpstr>
      <vt:lpstr>Q&amp;A</vt:lpstr>
      <vt:lpstr>지금까지 들어주셔서 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CRUSH!!</dc:title>
  <cp:lastModifiedBy>user</cp:lastModifiedBy>
  <cp:revision>93</cp:revision>
  <dcterms:modified xsi:type="dcterms:W3CDTF">2024-10-14T04:09:43Z</dcterms:modified>
  <cp:version/>
</cp:coreProperties>
</file>