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8" r:id="rId9"/>
    <p:sldId id="271" r:id="rId10"/>
    <p:sldId id="28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6" r:id="rId20"/>
    <p:sldId id="287" r:id="rId21"/>
    <p:sldId id="288" r:id="rId22"/>
    <p:sldId id="289" r:id="rId23"/>
    <p:sldId id="291" r:id="rId24"/>
    <p:sldId id="280" r:id="rId25"/>
    <p:sldId id="283" r:id="rId26"/>
    <p:sldId id="284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02209-1D1E-D31F-F7E5-170AE9548AB9}"/>
              </a:ext>
            </a:extLst>
          </p:cNvPr>
          <p:cNvSpPr txBox="1"/>
          <p:nvPr/>
        </p:nvSpPr>
        <p:spPr>
          <a:xfrm>
            <a:off x="1244600" y="349250"/>
            <a:ext cx="9972675" cy="190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 manufacturing company produces two types of products, A and B, using two machines, M</a:t>
            </a:r>
            <a:r>
              <a:rPr lang="en-US" sz="1600" baseline="-25000" dirty="0"/>
              <a:t>1</a:t>
            </a:r>
            <a:r>
              <a:rPr lang="en-US" sz="1600" dirty="0"/>
              <a:t> and M</a:t>
            </a:r>
            <a:r>
              <a:rPr lang="en-US" sz="1600" baseline="-25000" dirty="0"/>
              <a:t>2</a:t>
            </a:r>
            <a:r>
              <a:rPr lang="en-US" sz="1600" dirty="0"/>
              <a:t>. Product A requires 5 hours on machine M</a:t>
            </a:r>
            <a:r>
              <a:rPr lang="en-US" sz="1600" baseline="-25000" dirty="0"/>
              <a:t>1</a:t>
            </a:r>
            <a:r>
              <a:rPr lang="en-US" sz="1600" dirty="0"/>
              <a:t> and no time on machine M</a:t>
            </a:r>
            <a:r>
              <a:rPr lang="en-US" sz="1600" baseline="-25000" dirty="0"/>
              <a:t>2</a:t>
            </a:r>
            <a:r>
              <a:rPr lang="en-US" sz="1600" dirty="0"/>
              <a:t>. Product B requires 1 hour on machine M</a:t>
            </a:r>
            <a:r>
              <a:rPr lang="en-US" sz="1600" baseline="-25000" dirty="0"/>
              <a:t>1</a:t>
            </a:r>
            <a:r>
              <a:rPr lang="en-US" sz="1600" dirty="0"/>
              <a:t> and 3 hours on machine M</a:t>
            </a:r>
            <a:r>
              <a:rPr lang="en-US" sz="1600" baseline="-25000" dirty="0"/>
              <a:t>2</a:t>
            </a:r>
            <a:r>
              <a:rPr lang="en-US" sz="1600" dirty="0"/>
              <a:t>. There are 16 hours per day available on machine M</a:t>
            </a:r>
            <a:r>
              <a:rPr lang="en-US" sz="1600" baseline="-25000" dirty="0"/>
              <a:t>1</a:t>
            </a:r>
            <a:r>
              <a:rPr lang="en-US" sz="1600" dirty="0"/>
              <a:t> and 30 hours on M</a:t>
            </a:r>
            <a:r>
              <a:rPr lang="en-US" sz="1600" baseline="-25000" dirty="0"/>
              <a:t>2</a:t>
            </a:r>
            <a:r>
              <a:rPr lang="en-US" sz="1600" dirty="0"/>
              <a:t>. Profit Margin from products A and B is Rs 14 and 20, respectively. What should be the daily production mix to optimize profit? Formulate the problem into mathematical modelling and solve it using the simplex method.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C6C3F-9B10-86EA-CE8B-25C11C23E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87585"/>
              </p:ext>
            </p:extLst>
          </p:nvPr>
        </p:nvGraphicFramePr>
        <p:xfrm>
          <a:off x="4584700" y="2669541"/>
          <a:ext cx="66325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859">
                  <a:extLst>
                    <a:ext uri="{9D8B030D-6E8A-4147-A177-3AD203B41FA5}">
                      <a16:colId xmlns:a16="http://schemas.microsoft.com/office/drawing/2014/main" val="2093243356"/>
                    </a:ext>
                  </a:extLst>
                </a:gridCol>
                <a:gridCol w="2210859">
                  <a:extLst>
                    <a:ext uri="{9D8B030D-6E8A-4147-A177-3AD203B41FA5}">
                      <a16:colId xmlns:a16="http://schemas.microsoft.com/office/drawing/2014/main" val="3726826813"/>
                    </a:ext>
                  </a:extLst>
                </a:gridCol>
                <a:gridCol w="2210859">
                  <a:extLst>
                    <a:ext uri="{9D8B030D-6E8A-4147-A177-3AD203B41FA5}">
                      <a16:colId xmlns:a16="http://schemas.microsoft.com/office/drawing/2014/main" val="95675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1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7694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4A4313-9380-55F2-1335-BE14EE1C2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8066"/>
              </p:ext>
            </p:extLst>
          </p:nvPr>
        </p:nvGraphicFramePr>
        <p:xfrm>
          <a:off x="1244600" y="2661724"/>
          <a:ext cx="285115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932433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72682681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Profit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368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Rs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1557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Rs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474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0CB723-55CF-4672-014E-AC4CBA378099}"/>
              </a:ext>
            </a:extLst>
          </p:cNvPr>
          <p:cNvSpPr txBox="1"/>
          <p:nvPr/>
        </p:nvSpPr>
        <p:spPr>
          <a:xfrm>
            <a:off x="7511145" y="305966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hours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D72D6-724A-F378-90F2-96D3506019C9}"/>
              </a:ext>
            </a:extLst>
          </p:cNvPr>
          <p:cNvSpPr txBox="1"/>
          <p:nvPr/>
        </p:nvSpPr>
        <p:spPr>
          <a:xfrm>
            <a:off x="7511145" y="3429029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07FA8-AE36-AC69-1DFF-8D2ACCD2A73D}"/>
              </a:ext>
            </a:extLst>
          </p:cNvPr>
          <p:cNvSpPr txBox="1"/>
          <p:nvPr/>
        </p:nvSpPr>
        <p:spPr>
          <a:xfrm>
            <a:off x="9886043" y="3041889"/>
            <a:ext cx="525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9C691-E61D-8917-625B-D63A34CFB8E6}"/>
              </a:ext>
            </a:extLst>
          </p:cNvPr>
          <p:cNvSpPr txBox="1"/>
          <p:nvPr/>
        </p:nvSpPr>
        <p:spPr>
          <a:xfrm>
            <a:off x="9647282" y="3420768"/>
            <a:ext cx="1002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B16C6-57F6-67D2-BFFD-23694184782B}"/>
              </a:ext>
            </a:extLst>
          </p:cNvPr>
          <p:cNvSpPr txBox="1"/>
          <p:nvPr/>
        </p:nvSpPr>
        <p:spPr>
          <a:xfrm>
            <a:off x="7265944" y="3775751"/>
            <a:ext cx="1394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16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0DB0E-2820-816F-2103-DB8E22608FD8}"/>
              </a:ext>
            </a:extLst>
          </p:cNvPr>
          <p:cNvSpPr txBox="1"/>
          <p:nvPr/>
        </p:nvSpPr>
        <p:spPr>
          <a:xfrm>
            <a:off x="9451340" y="3783569"/>
            <a:ext cx="1394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30 hours</a:t>
            </a:r>
          </a:p>
        </p:txBody>
      </p:sp>
    </p:spTree>
    <p:extLst>
      <p:ext uri="{BB962C8B-B14F-4D97-AF65-F5344CB8AC3E}">
        <p14:creationId xmlns:p14="http://schemas.microsoft.com/office/powerpoint/2010/main" val="195962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2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355" y="1187630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DA692-6EC2-68E1-BB85-181D3F06A9A5}"/>
              </a:ext>
            </a:extLst>
          </p:cNvPr>
          <p:cNvSpPr txBox="1"/>
          <p:nvPr/>
        </p:nvSpPr>
        <p:spPr>
          <a:xfrm>
            <a:off x="8336643" y="1604488"/>
            <a:ext cx="82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CB1BB-5E54-BEA4-C90C-B00A61B80DD3}"/>
              </a:ext>
            </a:extLst>
          </p:cNvPr>
          <p:cNvSpPr txBox="1"/>
          <p:nvPr/>
        </p:nvSpPr>
        <p:spPr>
          <a:xfrm>
            <a:off x="8332287" y="1965896"/>
            <a:ext cx="82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A4CB13-51F4-4E59-0D9A-79D9D965FCDB}"/>
              </a:ext>
            </a:extLst>
          </p:cNvPr>
          <p:cNvSpPr/>
          <p:nvPr/>
        </p:nvSpPr>
        <p:spPr>
          <a:xfrm>
            <a:off x="3808996" y="1990481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355" y="118763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DA692-6EC2-68E1-BB85-181D3F06A9A5}"/>
              </a:ext>
            </a:extLst>
          </p:cNvPr>
          <p:cNvSpPr txBox="1"/>
          <p:nvPr/>
        </p:nvSpPr>
        <p:spPr>
          <a:xfrm>
            <a:off x="8481413" y="1604488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CB1BB-5E54-BEA4-C90C-B00A61B80DD3}"/>
              </a:ext>
            </a:extLst>
          </p:cNvPr>
          <p:cNvSpPr txBox="1"/>
          <p:nvPr/>
        </p:nvSpPr>
        <p:spPr>
          <a:xfrm>
            <a:off x="8474438" y="196589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29613" y="1978096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16D7B-973A-E096-BB19-31F2D885E63E}"/>
              </a:ext>
            </a:extLst>
          </p:cNvPr>
          <p:cNvSpPr txBox="1"/>
          <p:nvPr/>
        </p:nvSpPr>
        <p:spPr>
          <a:xfrm>
            <a:off x="812800" y="3429000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CA6CF-2DEF-595F-BDD9-3704D1F63D99}"/>
              </a:ext>
            </a:extLst>
          </p:cNvPr>
          <p:cNvSpPr txBox="1"/>
          <p:nvPr/>
        </p:nvSpPr>
        <p:spPr>
          <a:xfrm>
            <a:off x="6990167" y="236803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501AAC-9537-5730-8FF5-DECE2B32F82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793280" y="406080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1B88E3-E1C9-7FC3-578D-E1AE014E7F1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451100" y="2129218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A644C3-92ED-E7B4-A558-00F06604CB64}"/>
              </a:ext>
            </a:extLst>
          </p:cNvPr>
          <p:cNvSpPr txBox="1"/>
          <p:nvPr/>
        </p:nvSpPr>
        <p:spPr>
          <a:xfrm>
            <a:off x="969363" y="4602148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Key Element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D7074B-EEED-5EA3-DD2F-A85BEA966C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607663" y="2113774"/>
            <a:ext cx="3061676" cy="265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355" y="118763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DA692-6EC2-68E1-BB85-181D3F06A9A5}"/>
              </a:ext>
            </a:extLst>
          </p:cNvPr>
          <p:cNvSpPr txBox="1"/>
          <p:nvPr/>
        </p:nvSpPr>
        <p:spPr>
          <a:xfrm>
            <a:off x="8481413" y="1604488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CB1BB-5E54-BEA4-C90C-B00A61B80DD3}"/>
              </a:ext>
            </a:extLst>
          </p:cNvPr>
          <p:cNvSpPr txBox="1"/>
          <p:nvPr/>
        </p:nvSpPr>
        <p:spPr>
          <a:xfrm>
            <a:off x="8474438" y="196589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29613" y="1978096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92249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67776" y="45673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C4569D-2B98-0615-E5E2-E207ECED6FD6}"/>
              </a:ext>
            </a:extLst>
          </p:cNvPr>
          <p:cNvSpPr txBox="1"/>
          <p:nvPr/>
        </p:nvSpPr>
        <p:spPr>
          <a:xfrm>
            <a:off x="812800" y="3429000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4CB99E-7281-188D-252E-3DCDA382C6CF}"/>
              </a:ext>
            </a:extLst>
          </p:cNvPr>
          <p:cNvSpPr txBox="1"/>
          <p:nvPr/>
        </p:nvSpPr>
        <p:spPr>
          <a:xfrm>
            <a:off x="6990167" y="236803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E19E5E-11E9-85C5-6339-52BD1AC03B0D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793280" y="406080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4D4856-50A0-B899-3B86-F1B388AD5BBC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2451100" y="2129218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355" y="118763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DA692-6EC2-68E1-BB85-181D3F06A9A5}"/>
              </a:ext>
            </a:extLst>
          </p:cNvPr>
          <p:cNvSpPr txBox="1"/>
          <p:nvPr/>
        </p:nvSpPr>
        <p:spPr>
          <a:xfrm>
            <a:off x="8481413" y="1604488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CB1BB-5E54-BEA4-C90C-B00A61B80DD3}"/>
              </a:ext>
            </a:extLst>
          </p:cNvPr>
          <p:cNvSpPr txBox="1"/>
          <p:nvPr/>
        </p:nvSpPr>
        <p:spPr>
          <a:xfrm>
            <a:off x="8474438" y="196589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29613" y="1978096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67776" y="45673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49539" y="45673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85369" y="45822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321199" y="4582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39012" y="4552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C0CEBECF-B26D-2243-F0AB-6F62CCDE84FC}"/>
              </a:ext>
            </a:extLst>
          </p:cNvPr>
          <p:cNvGraphicFramePr>
            <a:graphicFrameLocks noGrp="1"/>
          </p:cNvGraphicFramePr>
          <p:nvPr/>
        </p:nvGraphicFramePr>
        <p:xfrm>
          <a:off x="9714270" y="799953"/>
          <a:ext cx="19085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solidFill>
                            <a:sysClr val="windowText" lastClr="000000"/>
                          </a:solidFill>
                        </a:rPr>
                        <a:t>Selected Row,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Element / Key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08C6FB8-F6F8-3AAE-CEE8-2745A37A7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24628"/>
              </p:ext>
            </p:extLst>
          </p:nvPr>
        </p:nvGraphicFramePr>
        <p:xfrm>
          <a:off x="9714270" y="1539921"/>
          <a:ext cx="1908517" cy="279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69818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72226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68644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56256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942022-5ADF-F898-F36E-79BF58C9C2D4}"/>
              </a:ext>
            </a:extLst>
          </p:cNvPr>
          <p:cNvSpPr txBox="1"/>
          <p:nvPr/>
        </p:nvSpPr>
        <p:spPr>
          <a:xfrm>
            <a:off x="9668932" y="1619426"/>
            <a:ext cx="92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ysClr val="windowText" lastClr="000000"/>
                </a:solidFill>
              </a:rPr>
              <a:t>0/3 =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40D13-325B-65C2-BEAE-BB82F6B828D4}"/>
              </a:ext>
            </a:extLst>
          </p:cNvPr>
          <p:cNvSpPr txBox="1"/>
          <p:nvPr/>
        </p:nvSpPr>
        <p:spPr>
          <a:xfrm>
            <a:off x="9668932" y="2173036"/>
            <a:ext cx="1006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ysClr val="windowText" lastClr="000000"/>
                </a:solidFill>
              </a:rPr>
              <a:t>3/3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4E200A-8176-1090-7C6F-5C01173F6868}"/>
              </a:ext>
            </a:extLst>
          </p:cNvPr>
          <p:cNvSpPr txBox="1"/>
          <p:nvPr/>
        </p:nvSpPr>
        <p:spPr>
          <a:xfrm>
            <a:off x="9663982" y="2751147"/>
            <a:ext cx="91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ysClr val="windowText" lastClr="000000"/>
                </a:solidFill>
              </a:rPr>
              <a:t>0/3 =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5FA6FB-CEE3-EF5A-C264-001482CBF997}"/>
              </a:ext>
            </a:extLst>
          </p:cNvPr>
          <p:cNvSpPr txBox="1"/>
          <p:nvPr/>
        </p:nvSpPr>
        <p:spPr>
          <a:xfrm>
            <a:off x="9664509" y="3304757"/>
            <a:ext cx="1072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ysClr val="windowText" lastClr="000000"/>
                </a:solidFill>
              </a:rPr>
              <a:t>1/3 = 1/3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990AE9-9D05-8803-F0FD-C7B934AC175C}"/>
              </a:ext>
            </a:extLst>
          </p:cNvPr>
          <p:cNvSpPr txBox="1"/>
          <p:nvPr/>
        </p:nvSpPr>
        <p:spPr>
          <a:xfrm>
            <a:off x="9721115" y="3858367"/>
            <a:ext cx="127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ysClr val="windowText" lastClr="000000"/>
                </a:solidFill>
              </a:rPr>
              <a:t>30/3 = 10</a:t>
            </a:r>
          </a:p>
        </p:txBody>
      </p:sp>
    </p:spTree>
    <p:extLst>
      <p:ext uri="{BB962C8B-B14F-4D97-AF65-F5344CB8AC3E}">
        <p14:creationId xmlns:p14="http://schemas.microsoft.com/office/powerpoint/2010/main" val="9520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  <p:bldP spid="31" grpId="0"/>
      <p:bldP spid="46" grpId="0"/>
      <p:bldP spid="75" grpId="0"/>
      <p:bldP spid="77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355" y="118763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DA692-6EC2-68E1-BB85-181D3F06A9A5}"/>
              </a:ext>
            </a:extLst>
          </p:cNvPr>
          <p:cNvSpPr txBox="1"/>
          <p:nvPr/>
        </p:nvSpPr>
        <p:spPr>
          <a:xfrm>
            <a:off x="8481413" y="1604488"/>
            <a:ext cx="38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CB1BB-5E54-BEA4-C90C-B00A61B80DD3}"/>
              </a:ext>
            </a:extLst>
          </p:cNvPr>
          <p:cNvSpPr txBox="1"/>
          <p:nvPr/>
        </p:nvSpPr>
        <p:spPr>
          <a:xfrm>
            <a:off x="8474438" y="196589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29613" y="1978096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67776" y="45673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49539" y="45673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85369" y="45822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321199" y="4582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39012" y="4552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46320" y="41701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83918" y="4173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321199" y="41902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88319" y="41701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CAB9B7-6278-7D44-268E-135B54B92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65451"/>
              </p:ext>
            </p:extLst>
          </p:nvPr>
        </p:nvGraphicFramePr>
        <p:xfrm>
          <a:off x="436595" y="466301"/>
          <a:ext cx="190851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solidFill>
                            <a:sysClr val="windowText" lastClr="000000"/>
                          </a:solidFill>
                        </a:rPr>
                        <a:t>Non-selected Row,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Element – (Corresponding key Column element × Corresponding key Row Element / Key Element)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A22D930-12FD-9BD5-84BC-5D29725D0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43551"/>
              </p:ext>
            </p:extLst>
          </p:nvPr>
        </p:nvGraphicFramePr>
        <p:xfrm>
          <a:off x="429666" y="2491956"/>
          <a:ext cx="1908517" cy="279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69818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72226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68644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562568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70126A3D-0BBA-E951-8586-075A5B868E26}"/>
              </a:ext>
            </a:extLst>
          </p:cNvPr>
          <p:cNvSpPr txBox="1"/>
          <p:nvPr/>
        </p:nvSpPr>
        <p:spPr>
          <a:xfrm>
            <a:off x="424746" y="2619504"/>
            <a:ext cx="1908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5 – (0 × 1 / 3) = 5 – 0 = 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783E29-4309-0106-63BC-2313B4CDB4CA}"/>
              </a:ext>
            </a:extLst>
          </p:cNvPr>
          <p:cNvSpPr txBox="1"/>
          <p:nvPr/>
        </p:nvSpPr>
        <p:spPr>
          <a:xfrm>
            <a:off x="424746" y="3200421"/>
            <a:ext cx="206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 – (3 × 1 / 3) = 1 – 1 = 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3D5C8F-E204-F228-EAD9-17408817E2D5}"/>
              </a:ext>
            </a:extLst>
          </p:cNvPr>
          <p:cNvSpPr txBox="1"/>
          <p:nvPr/>
        </p:nvSpPr>
        <p:spPr>
          <a:xfrm>
            <a:off x="436595" y="3747745"/>
            <a:ext cx="2233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 – (0 × 1 / 3) = 1 – 0 =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F9F249-65C0-95B0-7976-B3959126AC05}"/>
              </a:ext>
            </a:extLst>
          </p:cNvPr>
          <p:cNvSpPr txBox="1"/>
          <p:nvPr/>
        </p:nvSpPr>
        <p:spPr>
          <a:xfrm>
            <a:off x="451010" y="4170110"/>
            <a:ext cx="1961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0 – (1 × 1 / 3) = 0 – 1/3 </a:t>
            </a:r>
          </a:p>
          <a:p>
            <a:r>
              <a:rPr lang="en-US" sz="1400" b="0" dirty="0">
                <a:solidFill>
                  <a:sysClr val="windowText" lastClr="000000"/>
                </a:solidFill>
              </a:rPr>
              <a:t>=  –1/3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B656D3-F3E8-8101-7C15-32080246A3FC}"/>
              </a:ext>
            </a:extLst>
          </p:cNvPr>
          <p:cNvSpPr txBox="1"/>
          <p:nvPr/>
        </p:nvSpPr>
        <p:spPr>
          <a:xfrm>
            <a:off x="451319" y="4713182"/>
            <a:ext cx="1386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16 – (30 × 1 / 3) </a:t>
            </a:r>
          </a:p>
          <a:p>
            <a:r>
              <a:rPr lang="en-US" sz="1400" b="0" dirty="0">
                <a:solidFill>
                  <a:sysClr val="windowText" lastClr="000000"/>
                </a:solidFill>
              </a:rPr>
              <a:t>= 16 – 10 = 6</a:t>
            </a:r>
          </a:p>
        </p:txBody>
      </p:sp>
    </p:spTree>
    <p:extLst>
      <p:ext uri="{BB962C8B-B14F-4D97-AF65-F5344CB8AC3E}">
        <p14:creationId xmlns:p14="http://schemas.microsoft.com/office/powerpoint/2010/main" val="42758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69" grpId="0"/>
      <p:bldP spid="71" grpId="0"/>
      <p:bldP spid="76" grpId="0"/>
      <p:bldP spid="80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67776" y="45673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49539" y="45673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85369" y="45822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321199" y="4582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39012" y="4552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46320" y="41701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83918" y="4173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321199" y="41902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88319" y="41701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79221" y="4890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58679" y="49260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536423" y="49396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322536" y="49382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41653" y="48869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8869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39012" y="48954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42F49E-738B-3080-9090-B1A69A16D9DC}"/>
              </a:ext>
            </a:extLst>
          </p:cNvPr>
          <p:cNvSpPr txBox="1"/>
          <p:nvPr/>
        </p:nvSpPr>
        <p:spPr>
          <a:xfrm>
            <a:off x="9784080" y="1975330"/>
            <a:ext cx="140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0*5+20*0=0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DFA1C3-EF1E-DC2B-573A-975022C9AB55}"/>
              </a:ext>
            </a:extLst>
          </p:cNvPr>
          <p:cNvSpPr txBox="1"/>
          <p:nvPr/>
        </p:nvSpPr>
        <p:spPr>
          <a:xfrm>
            <a:off x="9762237" y="2525359"/>
            <a:ext cx="162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0*0+20*1=20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96DD93-7B14-B2D7-98D3-DE988F7D0EEE}"/>
              </a:ext>
            </a:extLst>
          </p:cNvPr>
          <p:cNvSpPr txBox="1"/>
          <p:nvPr/>
        </p:nvSpPr>
        <p:spPr>
          <a:xfrm>
            <a:off x="9784080" y="3059668"/>
            <a:ext cx="162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0*1+20*0=0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7565D0-7042-F9D7-420E-96C269A394A1}"/>
              </a:ext>
            </a:extLst>
          </p:cNvPr>
          <p:cNvSpPr txBox="1"/>
          <p:nvPr/>
        </p:nvSpPr>
        <p:spPr>
          <a:xfrm>
            <a:off x="9784080" y="3611785"/>
            <a:ext cx="223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0*(-1/3)+20*(1/3)=20/3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4E5352-9AB7-7939-AF8F-0CFB6ACC8DF9}"/>
              </a:ext>
            </a:extLst>
          </p:cNvPr>
          <p:cNvSpPr txBox="1"/>
          <p:nvPr/>
        </p:nvSpPr>
        <p:spPr>
          <a:xfrm>
            <a:off x="9755298" y="4100803"/>
            <a:ext cx="22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0*6+20*(1/3)=20/3</a:t>
            </a:r>
          </a:p>
        </p:txBody>
      </p:sp>
    </p:spTree>
    <p:extLst>
      <p:ext uri="{BB962C8B-B14F-4D97-AF65-F5344CB8AC3E}">
        <p14:creationId xmlns:p14="http://schemas.microsoft.com/office/powerpoint/2010/main" val="8701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8" grpId="0"/>
      <p:bldP spid="59" grpId="0"/>
      <p:bldP spid="60" grpId="0"/>
      <p:bldP spid="61" grpId="0"/>
      <p:bldP spid="31" grpId="0"/>
      <p:bldP spid="46" grpId="0"/>
      <p:bldP spid="68" grpId="0"/>
      <p:bldP spid="70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67776" y="45673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49539" y="45673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85369" y="45822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321199" y="4582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39012" y="4552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46320" y="41701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83918" y="4173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321199" y="41902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88319" y="41701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79221" y="4890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84307" y="52788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58679" y="49260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536423" y="49396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322536" y="49382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41653" y="48869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8869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39012" y="48954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812798" y="52935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92782" y="53238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323271" y="53030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99033" y="52548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33" y="52548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EED16F-1490-4894-5C00-195B25975889}"/>
              </a:ext>
            </a:extLst>
          </p:cNvPr>
          <p:cNvSpPr txBox="1"/>
          <p:nvPr/>
        </p:nvSpPr>
        <p:spPr>
          <a:xfrm>
            <a:off x="10267405" y="1564493"/>
            <a:ext cx="121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14-0 = 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846BC-FE2F-FA70-5418-1DE6764CD0F0}"/>
              </a:ext>
            </a:extLst>
          </p:cNvPr>
          <p:cNvSpPr txBox="1"/>
          <p:nvPr/>
        </p:nvSpPr>
        <p:spPr>
          <a:xfrm>
            <a:off x="10236064" y="1975572"/>
            <a:ext cx="121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20-0 = 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70058E-A07E-29EE-985F-6EF9BC07A518}"/>
              </a:ext>
            </a:extLst>
          </p:cNvPr>
          <p:cNvSpPr txBox="1"/>
          <p:nvPr/>
        </p:nvSpPr>
        <p:spPr>
          <a:xfrm>
            <a:off x="10234718" y="2374011"/>
            <a:ext cx="121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0-0 =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34BB22-F5DD-BD34-F489-6383B6E2485A}"/>
              </a:ext>
            </a:extLst>
          </p:cNvPr>
          <p:cNvSpPr txBox="1"/>
          <p:nvPr/>
        </p:nvSpPr>
        <p:spPr>
          <a:xfrm>
            <a:off x="10234717" y="2729292"/>
            <a:ext cx="16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0-(20/3) = -20/3</a:t>
            </a:r>
          </a:p>
        </p:txBody>
      </p:sp>
    </p:spTree>
    <p:extLst>
      <p:ext uri="{BB962C8B-B14F-4D97-AF65-F5344CB8AC3E}">
        <p14:creationId xmlns:p14="http://schemas.microsoft.com/office/powerpoint/2010/main" val="3181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3" grpId="0"/>
      <p:bldP spid="64" grpId="0"/>
      <p:bldP spid="65" grpId="0"/>
      <p:bldP spid="12" grpId="0"/>
      <p:bldP spid="41" grpId="0"/>
      <p:bldP spid="71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67776" y="45673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49539" y="45673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85369" y="45822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321199" y="4582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5071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39012" y="4552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33" y="41008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46320" y="41701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83918" y="4173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321199" y="41902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88319" y="41701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79221" y="4890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84307" y="52788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58679" y="49260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536423" y="49396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322536" y="49382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41653" y="48869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53" y="48869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39012" y="48954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812798" y="52935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92782" y="53238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323271" y="53030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99033" y="52548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33" y="52548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06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15445"/>
              </p:ext>
            </p:extLst>
          </p:nvPr>
        </p:nvGraphicFramePr>
        <p:xfrm>
          <a:off x="2780393" y="7014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3965979" y="18139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29676" y="18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3965979" y="14650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086035" y="14976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11439" y="1862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47269" y="18771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283099" y="18771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00912" y="18472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08220" y="14650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45818" y="14680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283099" y="14851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50219" y="14650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41121" y="21849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46207" y="25737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20579" y="22209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498323" y="22345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284436" y="22331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00912" y="21903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774698" y="25884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54682" y="26187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285171" y="25979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780393" y="7014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4745134" y="109890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95903" y="1404198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3965979" y="18139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29676" y="18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3965979" y="14650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086035" y="14976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11439" y="1862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47269" y="18771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283099" y="18771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00912" y="18472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08220" y="14650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45818" y="14680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283099" y="14851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50219" y="14650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41121" y="21849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46207" y="25737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20579" y="22209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498323" y="22345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284436" y="22331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00912" y="21903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774698" y="25884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54682" y="26187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285171" y="25979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/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32739ED3-9A6D-1F43-CBAB-E04E619D906B}"/>
              </a:ext>
            </a:extLst>
          </p:cNvPr>
          <p:cNvSpPr txBox="1"/>
          <p:nvPr/>
        </p:nvSpPr>
        <p:spPr>
          <a:xfrm>
            <a:off x="8537119" y="1863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96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02209-1D1E-D31F-F7E5-170AE9548AB9}"/>
              </a:ext>
            </a:extLst>
          </p:cNvPr>
          <p:cNvSpPr txBox="1"/>
          <p:nvPr/>
        </p:nvSpPr>
        <p:spPr>
          <a:xfrm>
            <a:off x="1244600" y="349250"/>
            <a:ext cx="9972675" cy="190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 manufacturing company produces two types of products, A and B, using two machines, M</a:t>
            </a:r>
            <a:r>
              <a:rPr lang="en-US" sz="1600" baseline="-25000" dirty="0"/>
              <a:t>1</a:t>
            </a:r>
            <a:r>
              <a:rPr lang="en-US" sz="1600" dirty="0"/>
              <a:t> and M</a:t>
            </a:r>
            <a:r>
              <a:rPr lang="en-US" sz="1600" baseline="-25000" dirty="0"/>
              <a:t>2</a:t>
            </a:r>
            <a:r>
              <a:rPr lang="en-US" sz="1600" dirty="0"/>
              <a:t>. Product A requires 5 hours on machine M</a:t>
            </a:r>
            <a:r>
              <a:rPr lang="en-US" sz="1600" baseline="-25000" dirty="0"/>
              <a:t>1</a:t>
            </a:r>
            <a:r>
              <a:rPr lang="en-US" sz="1600" dirty="0"/>
              <a:t> and no time on machine M</a:t>
            </a:r>
            <a:r>
              <a:rPr lang="en-US" sz="1600" baseline="-25000" dirty="0"/>
              <a:t>2</a:t>
            </a:r>
            <a:r>
              <a:rPr lang="en-US" sz="1600" dirty="0"/>
              <a:t>. Product B requires 1 hour on machine M</a:t>
            </a:r>
            <a:r>
              <a:rPr lang="en-US" sz="1600" baseline="-25000" dirty="0"/>
              <a:t>1</a:t>
            </a:r>
            <a:r>
              <a:rPr lang="en-US" sz="1600" dirty="0"/>
              <a:t> and 3 hours on machine M</a:t>
            </a:r>
            <a:r>
              <a:rPr lang="en-US" sz="1600" baseline="-25000" dirty="0"/>
              <a:t>2</a:t>
            </a:r>
            <a:r>
              <a:rPr lang="en-US" sz="1600" dirty="0"/>
              <a:t>. There are 16 hours per day available on machine M</a:t>
            </a:r>
            <a:r>
              <a:rPr lang="en-US" sz="1600" baseline="-25000" dirty="0"/>
              <a:t>1</a:t>
            </a:r>
            <a:r>
              <a:rPr lang="en-US" sz="1600" dirty="0"/>
              <a:t> and 30 hours on M</a:t>
            </a:r>
            <a:r>
              <a:rPr lang="en-US" sz="1600" baseline="-25000" dirty="0"/>
              <a:t>2</a:t>
            </a:r>
            <a:r>
              <a:rPr lang="en-US" sz="1600" dirty="0"/>
              <a:t>. Profit Margin from products A and B is Rs 14 and 20, respectively. What should be the daily production mix to optimize profit? Formulate the problem into mathematical modelling and solve it using the simplex method.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4A4313-9380-55F2-1335-BE14EE1C2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26032"/>
              </p:ext>
            </p:extLst>
          </p:nvPr>
        </p:nvGraphicFramePr>
        <p:xfrm>
          <a:off x="1244598" y="3041341"/>
          <a:ext cx="9972676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169">
                  <a:extLst>
                    <a:ext uri="{9D8B030D-6E8A-4147-A177-3AD203B41FA5}">
                      <a16:colId xmlns:a16="http://schemas.microsoft.com/office/drawing/2014/main" val="2093243356"/>
                    </a:ext>
                  </a:extLst>
                </a:gridCol>
                <a:gridCol w="2493169">
                  <a:extLst>
                    <a:ext uri="{9D8B030D-6E8A-4147-A177-3AD203B41FA5}">
                      <a16:colId xmlns:a16="http://schemas.microsoft.com/office/drawing/2014/main" val="4207810872"/>
                    </a:ext>
                  </a:extLst>
                </a:gridCol>
                <a:gridCol w="2493169">
                  <a:extLst>
                    <a:ext uri="{9D8B030D-6E8A-4147-A177-3AD203B41FA5}">
                      <a16:colId xmlns:a16="http://schemas.microsoft.com/office/drawing/2014/main" val="3726826813"/>
                    </a:ext>
                  </a:extLst>
                </a:gridCol>
                <a:gridCol w="2493169">
                  <a:extLst>
                    <a:ext uri="{9D8B030D-6E8A-4147-A177-3AD203B41FA5}">
                      <a16:colId xmlns:a16="http://schemas.microsoft.com/office/drawing/2014/main" val="24402636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Profit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368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Rs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14x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1557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Rs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20x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47412"/>
                  </a:ext>
                </a:extLst>
              </a:tr>
              <a:tr h="49445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Profit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14x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baseline="0" dirty="0"/>
                        <a:t> + 20x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2195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448BE1-C619-66F0-52CD-FCA8D21D3FC5}"/>
              </a:ext>
            </a:extLst>
          </p:cNvPr>
          <p:cNvSpPr txBox="1"/>
          <p:nvPr/>
        </p:nvSpPr>
        <p:spPr>
          <a:xfrm>
            <a:off x="1244600" y="2489200"/>
            <a:ext cx="997267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Decision Variables</a:t>
            </a:r>
            <a:r>
              <a:rPr lang="en-US" sz="1600" dirty="0"/>
              <a:t>: Let </a:t>
            </a:r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  <a:r>
              <a:rPr lang="en-US" sz="1600" dirty="0"/>
              <a:t> be the number of units produced for products </a:t>
            </a:r>
            <a:r>
              <a:rPr lang="en-US" sz="1600" b="1" dirty="0"/>
              <a:t>A</a:t>
            </a:r>
            <a:r>
              <a:rPr lang="en-US" sz="1600" dirty="0"/>
              <a:t> and </a:t>
            </a:r>
            <a:r>
              <a:rPr lang="en-US" sz="1600" b="1" dirty="0"/>
              <a:t>B</a:t>
            </a:r>
            <a:r>
              <a:rPr lang="en-US" sz="1600" dirty="0"/>
              <a:t>, respectively.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7DD9B-3A29-4649-C013-0A2D72770FC5}"/>
              </a:ext>
            </a:extLst>
          </p:cNvPr>
          <p:cNvSpPr txBox="1"/>
          <p:nvPr/>
        </p:nvSpPr>
        <p:spPr>
          <a:xfrm>
            <a:off x="1244599" y="5261414"/>
            <a:ext cx="997267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Objective Function:</a:t>
            </a:r>
            <a:r>
              <a:rPr lang="en-US" sz="1600" dirty="0"/>
              <a:t> 	Maximize Z = 14x</a:t>
            </a:r>
            <a:r>
              <a:rPr lang="en-US" sz="1600" baseline="-25000" dirty="0"/>
              <a:t>1</a:t>
            </a:r>
            <a:r>
              <a:rPr lang="en-US" sz="1600" dirty="0"/>
              <a:t> + 20 x</a:t>
            </a:r>
            <a:r>
              <a:rPr lang="en-US" sz="16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43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780393" y="7014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4745134" y="109890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95903" y="1404198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3965979" y="18139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29676" y="18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3965979" y="14650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086035" y="14976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11439" y="1862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47269" y="18771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283099" y="18771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00912" y="18472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08220" y="14650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45818" y="14680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283099" y="14851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50219" y="14650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41121" y="21849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46207" y="25737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20579" y="22209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498323" y="22345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284436" y="22331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00912" y="21903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774698" y="25884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54682" y="26187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285171" y="25979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/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32739ED3-9A6D-1F43-CBAB-E04E619D906B}"/>
              </a:ext>
            </a:extLst>
          </p:cNvPr>
          <p:cNvSpPr txBox="1"/>
          <p:nvPr/>
        </p:nvSpPr>
        <p:spPr>
          <a:xfrm>
            <a:off x="8537119" y="1863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/>
        </p:nvGraphicFramePr>
        <p:xfrm>
          <a:off x="2806428" y="329994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780393" y="7014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4745134" y="109890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95903" y="1404198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3965979" y="18139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29676" y="18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3965979" y="14650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086035" y="14976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11439" y="1862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47269" y="18771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283099" y="18771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00912" y="18472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08220" y="14650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45818" y="14680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283099" y="14851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50219" y="14650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41121" y="21849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46207" y="25737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20579" y="22209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498323" y="22345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284436" y="22331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00912" y="21903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774698" y="25884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54682" y="26187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285171" y="25979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/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32739ED3-9A6D-1F43-CBAB-E04E619D906B}"/>
              </a:ext>
            </a:extLst>
          </p:cNvPr>
          <p:cNvSpPr txBox="1"/>
          <p:nvPr/>
        </p:nvSpPr>
        <p:spPr>
          <a:xfrm>
            <a:off x="8537119" y="1863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/>
        </p:nvGraphicFramePr>
        <p:xfrm>
          <a:off x="2806428" y="329994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44C03-289A-6B56-7011-608A0CD33CAD}"/>
              </a:ext>
            </a:extLst>
          </p:cNvPr>
          <p:cNvSpPr txBox="1"/>
          <p:nvPr/>
        </p:nvSpPr>
        <p:spPr>
          <a:xfrm>
            <a:off x="3992014" y="4412464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C5090-161F-1B4B-01AB-80AAE53EC85C}"/>
              </a:ext>
            </a:extLst>
          </p:cNvPr>
          <p:cNvSpPr txBox="1"/>
          <p:nvPr/>
        </p:nvSpPr>
        <p:spPr>
          <a:xfrm>
            <a:off x="3055711" y="446073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6BB4E-1C35-D63F-D432-5FE0002299DA}"/>
              </a:ext>
            </a:extLst>
          </p:cNvPr>
          <p:cNvSpPr txBox="1"/>
          <p:nvPr/>
        </p:nvSpPr>
        <p:spPr>
          <a:xfrm>
            <a:off x="3992014" y="40634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D3B1E-C570-214F-3215-1682CC4079D4}"/>
              </a:ext>
            </a:extLst>
          </p:cNvPr>
          <p:cNvSpPr txBox="1"/>
          <p:nvPr/>
        </p:nvSpPr>
        <p:spPr>
          <a:xfrm>
            <a:off x="3048570" y="4096095"/>
            <a:ext cx="4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910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46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780393" y="7014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4745134" y="109890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95903" y="1404198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3965979" y="18139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29676" y="18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3965979" y="14650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086035" y="14976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11439" y="1862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47269" y="18771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283099" y="18771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00912" y="18472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08220" y="14650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45818" y="14680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283099" y="14851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50219" y="14650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41121" y="21849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46207" y="25737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20579" y="22209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498323" y="22345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284436" y="22331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00912" y="21903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774698" y="25884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54682" y="26187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285171" y="25979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/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32739ED3-9A6D-1F43-CBAB-E04E619D906B}"/>
              </a:ext>
            </a:extLst>
          </p:cNvPr>
          <p:cNvSpPr txBox="1"/>
          <p:nvPr/>
        </p:nvSpPr>
        <p:spPr>
          <a:xfrm>
            <a:off x="8537119" y="1863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/>
        </p:nvGraphicFramePr>
        <p:xfrm>
          <a:off x="2806428" y="329994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44C03-289A-6B56-7011-608A0CD33CAD}"/>
              </a:ext>
            </a:extLst>
          </p:cNvPr>
          <p:cNvSpPr txBox="1"/>
          <p:nvPr/>
        </p:nvSpPr>
        <p:spPr>
          <a:xfrm>
            <a:off x="3992014" y="4412464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C5090-161F-1B4B-01AB-80AAE53EC85C}"/>
              </a:ext>
            </a:extLst>
          </p:cNvPr>
          <p:cNvSpPr txBox="1"/>
          <p:nvPr/>
        </p:nvSpPr>
        <p:spPr>
          <a:xfrm>
            <a:off x="3055711" y="446073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6BB4E-1C35-D63F-D432-5FE0002299DA}"/>
              </a:ext>
            </a:extLst>
          </p:cNvPr>
          <p:cNvSpPr txBox="1"/>
          <p:nvPr/>
        </p:nvSpPr>
        <p:spPr>
          <a:xfrm>
            <a:off x="3992014" y="40634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D3B1E-C570-214F-3215-1682CC4079D4}"/>
              </a:ext>
            </a:extLst>
          </p:cNvPr>
          <p:cNvSpPr txBox="1"/>
          <p:nvPr/>
        </p:nvSpPr>
        <p:spPr>
          <a:xfrm>
            <a:off x="3048570" y="4096095"/>
            <a:ext cx="4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/>
              <p:nvPr/>
            </p:nvSpPr>
            <p:spPr>
              <a:xfrm>
                <a:off x="6886968" y="399418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68" y="3994185"/>
                <a:ext cx="339634" cy="410369"/>
              </a:xfrm>
              <a:prstGeom prst="rect">
                <a:avLst/>
              </a:prstGeom>
              <a:blipFill>
                <a:blip r:embed="rId7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59004E6-3AAE-0251-9051-313197120CE6}"/>
              </a:ext>
            </a:extLst>
          </p:cNvPr>
          <p:cNvSpPr txBox="1"/>
          <p:nvPr/>
        </p:nvSpPr>
        <p:spPr>
          <a:xfrm>
            <a:off x="4834255" y="406349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DD51B-A37A-76EE-207D-22C93257A763}"/>
              </a:ext>
            </a:extLst>
          </p:cNvPr>
          <p:cNvSpPr txBox="1"/>
          <p:nvPr/>
        </p:nvSpPr>
        <p:spPr>
          <a:xfrm>
            <a:off x="5571853" y="406648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/>
              <p:nvPr/>
            </p:nvSpPr>
            <p:spPr>
              <a:xfrm>
                <a:off x="6280332" y="400957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32" y="4009571"/>
                <a:ext cx="339634" cy="41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E9D774D3-6B36-9E61-03BC-BE10F95A4CF2}"/>
              </a:ext>
            </a:extLst>
          </p:cNvPr>
          <p:cNvGraphicFramePr>
            <a:graphicFrameLocks noGrp="1"/>
          </p:cNvGraphicFramePr>
          <p:nvPr/>
        </p:nvGraphicFramePr>
        <p:xfrm>
          <a:off x="9603639" y="701462"/>
          <a:ext cx="19085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solidFill>
                            <a:sysClr val="windowText" lastClr="000000"/>
                          </a:solidFill>
                        </a:rPr>
                        <a:t>Selected Row,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Element / Key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6A10287F-89F1-8899-C5E8-F5EEE100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17214"/>
              </p:ext>
            </p:extLst>
          </p:nvPr>
        </p:nvGraphicFramePr>
        <p:xfrm>
          <a:off x="9603639" y="1441430"/>
          <a:ext cx="1908517" cy="279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69818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72226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68644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5625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EE1D27-9DAF-435E-D6C2-DF512568F09D}"/>
              </a:ext>
            </a:extLst>
          </p:cNvPr>
          <p:cNvSpPr txBox="1"/>
          <p:nvPr/>
        </p:nvSpPr>
        <p:spPr>
          <a:xfrm>
            <a:off x="9659595" y="1600887"/>
            <a:ext cx="8430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ysClr val="windowText" lastClr="000000"/>
                </a:solidFill>
              </a:rPr>
              <a:t>5/5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254C-30F5-3FAB-6643-399FD0511C4F}"/>
              </a:ext>
            </a:extLst>
          </p:cNvPr>
          <p:cNvSpPr txBox="1"/>
          <p:nvPr/>
        </p:nvSpPr>
        <p:spPr>
          <a:xfrm>
            <a:off x="9625225" y="2098898"/>
            <a:ext cx="93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ysClr val="windowText" lastClr="000000"/>
                </a:solidFill>
              </a:rPr>
              <a:t>0/5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6F20B-4CE2-3B62-0BAC-0B9B343B4646}"/>
              </a:ext>
            </a:extLst>
          </p:cNvPr>
          <p:cNvSpPr txBox="1"/>
          <p:nvPr/>
        </p:nvSpPr>
        <p:spPr>
          <a:xfrm>
            <a:off x="9577604" y="2668045"/>
            <a:ext cx="11720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ysClr val="windowText" lastClr="000000"/>
                </a:solidFill>
              </a:rPr>
              <a:t>1/5 = 1/5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D07758-8C47-9046-D6C1-C4E0F2CF7717}"/>
                  </a:ext>
                </a:extLst>
              </p:cNvPr>
              <p:cNvSpPr txBox="1"/>
              <p:nvPr/>
            </p:nvSpPr>
            <p:spPr>
              <a:xfrm>
                <a:off x="9577604" y="3199010"/>
                <a:ext cx="2338432" cy="397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>
                    <a:solidFill>
                      <a:sysClr val="windowText" lastClr="000000"/>
                    </a:solidFill>
                  </a:rPr>
                  <a:t>(-1/3) / 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 ∗5</m:t>
                        </m:r>
                      </m:den>
                    </m:f>
                  </m:oMath>
                </a14:m>
                <a:r>
                  <a:rPr lang="en-US" sz="1400" b="0" dirty="0">
                    <a:solidFill>
                      <a:sysClr val="windowText" lastClr="000000"/>
                    </a:solidFill>
                  </a:rPr>
                  <a:t> =  -1/15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D07758-8C47-9046-D6C1-C4E0F2CF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604" y="3199010"/>
                <a:ext cx="2338432" cy="397866"/>
              </a:xfrm>
              <a:prstGeom prst="rect">
                <a:avLst/>
              </a:prstGeom>
              <a:blipFill>
                <a:blip r:embed="rId9"/>
                <a:stretch>
                  <a:fillRect l="-781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0531301-C3CB-3C59-9891-AD8DA8ADE101}"/>
              </a:ext>
            </a:extLst>
          </p:cNvPr>
          <p:cNvSpPr txBox="1"/>
          <p:nvPr/>
        </p:nvSpPr>
        <p:spPr>
          <a:xfrm>
            <a:off x="9603267" y="3821590"/>
            <a:ext cx="11207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ysClr val="windowText" lastClr="000000"/>
                </a:solidFill>
              </a:rPr>
              <a:t>6/5 = 6/5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4BBAFD-6F93-3798-7EE1-20F10A6B95C1}"/>
                  </a:ext>
                </a:extLst>
              </p:cNvPr>
              <p:cNvSpPr txBox="1"/>
              <p:nvPr/>
            </p:nvSpPr>
            <p:spPr>
              <a:xfrm>
                <a:off x="7750219" y="4002095"/>
                <a:ext cx="339634" cy="42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4BBAFD-6F93-3798-7EE1-20F10A6B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219" y="4002095"/>
                <a:ext cx="339634" cy="424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85" grpId="0"/>
      <p:bldP spid="3" grpId="0"/>
      <p:bldP spid="6" grpId="0"/>
      <p:bldP spid="10" grpId="0"/>
      <p:bldP spid="13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780393" y="7014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4745134" y="109890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95903" y="1404198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3965979" y="18139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29676" y="18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3965979" y="14650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086035" y="14976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11439" y="1862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47269" y="18771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283099" y="18771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00912" y="18472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08220" y="14650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45818" y="14680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283099" y="14851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50219" y="14650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41121" y="21849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46207" y="25737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20579" y="22209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498323" y="22345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284436" y="22331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00912" y="21903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774698" y="25884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54682" y="26187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285171" y="25979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/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32739ED3-9A6D-1F43-CBAB-E04E619D906B}"/>
              </a:ext>
            </a:extLst>
          </p:cNvPr>
          <p:cNvSpPr txBox="1"/>
          <p:nvPr/>
        </p:nvSpPr>
        <p:spPr>
          <a:xfrm>
            <a:off x="8537119" y="1863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/>
        </p:nvGraphicFramePr>
        <p:xfrm>
          <a:off x="2806428" y="329994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44C03-289A-6B56-7011-608A0CD33CAD}"/>
              </a:ext>
            </a:extLst>
          </p:cNvPr>
          <p:cNvSpPr txBox="1"/>
          <p:nvPr/>
        </p:nvSpPr>
        <p:spPr>
          <a:xfrm>
            <a:off x="3992014" y="4412464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C5090-161F-1B4B-01AB-80AAE53EC85C}"/>
              </a:ext>
            </a:extLst>
          </p:cNvPr>
          <p:cNvSpPr txBox="1"/>
          <p:nvPr/>
        </p:nvSpPr>
        <p:spPr>
          <a:xfrm>
            <a:off x="3055711" y="446073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6BB4E-1C35-D63F-D432-5FE0002299DA}"/>
              </a:ext>
            </a:extLst>
          </p:cNvPr>
          <p:cNvSpPr txBox="1"/>
          <p:nvPr/>
        </p:nvSpPr>
        <p:spPr>
          <a:xfrm>
            <a:off x="3992014" y="40634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D3B1E-C570-214F-3215-1682CC4079D4}"/>
              </a:ext>
            </a:extLst>
          </p:cNvPr>
          <p:cNvSpPr txBox="1"/>
          <p:nvPr/>
        </p:nvSpPr>
        <p:spPr>
          <a:xfrm>
            <a:off x="3048570" y="4096095"/>
            <a:ext cx="4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/>
              <p:nvPr/>
            </p:nvSpPr>
            <p:spPr>
              <a:xfrm>
                <a:off x="6886968" y="399418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68" y="3994185"/>
                <a:ext cx="339634" cy="410369"/>
              </a:xfrm>
              <a:prstGeom prst="rect">
                <a:avLst/>
              </a:prstGeom>
              <a:blipFill>
                <a:blip r:embed="rId7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59004E6-3AAE-0251-9051-313197120CE6}"/>
              </a:ext>
            </a:extLst>
          </p:cNvPr>
          <p:cNvSpPr txBox="1"/>
          <p:nvPr/>
        </p:nvSpPr>
        <p:spPr>
          <a:xfrm>
            <a:off x="4834255" y="406349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DD51B-A37A-76EE-207D-22C93257A763}"/>
              </a:ext>
            </a:extLst>
          </p:cNvPr>
          <p:cNvSpPr txBox="1"/>
          <p:nvPr/>
        </p:nvSpPr>
        <p:spPr>
          <a:xfrm>
            <a:off x="5571853" y="406648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/>
              <p:nvPr/>
            </p:nvSpPr>
            <p:spPr>
              <a:xfrm>
                <a:off x="6280332" y="400957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32" y="4009571"/>
                <a:ext cx="339634" cy="41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4BBAFD-6F93-3798-7EE1-20F10A6B95C1}"/>
                  </a:ext>
                </a:extLst>
              </p:cNvPr>
              <p:cNvSpPr txBox="1"/>
              <p:nvPr/>
            </p:nvSpPr>
            <p:spPr>
              <a:xfrm>
                <a:off x="7750219" y="4002095"/>
                <a:ext cx="339634" cy="42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4BBAFD-6F93-3798-7EE1-20F10A6B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219" y="4002095"/>
                <a:ext cx="339634" cy="424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65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F18E6-30B1-9D6E-8667-6C6FB0B68F3B}"/>
              </a:ext>
            </a:extLst>
          </p:cNvPr>
          <p:cNvGraphicFramePr>
            <a:graphicFrameLocks noGrp="1"/>
          </p:cNvGraphicFramePr>
          <p:nvPr/>
        </p:nvGraphicFramePr>
        <p:xfrm>
          <a:off x="2780393" y="7014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4745134" y="1098900"/>
            <a:ext cx="389728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8B526B-2252-7D65-2AF3-95EAAD6A897A}"/>
              </a:ext>
            </a:extLst>
          </p:cNvPr>
          <p:cNvSpPr/>
          <p:nvPr/>
        </p:nvSpPr>
        <p:spPr>
          <a:xfrm>
            <a:off x="3695903" y="1404198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95E7D-11D2-F1CD-B1BD-1C6BD4ED6B0A}"/>
              </a:ext>
            </a:extLst>
          </p:cNvPr>
          <p:cNvSpPr txBox="1"/>
          <p:nvPr/>
        </p:nvSpPr>
        <p:spPr>
          <a:xfrm>
            <a:off x="3965979" y="18139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40D1F-FD75-1B32-172B-A9EB1260D431}"/>
              </a:ext>
            </a:extLst>
          </p:cNvPr>
          <p:cNvSpPr txBox="1"/>
          <p:nvPr/>
        </p:nvSpPr>
        <p:spPr>
          <a:xfrm>
            <a:off x="3029676" y="18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59A97-9AA7-5E72-7318-AC4E3ED0F1A4}"/>
              </a:ext>
            </a:extLst>
          </p:cNvPr>
          <p:cNvSpPr txBox="1"/>
          <p:nvPr/>
        </p:nvSpPr>
        <p:spPr>
          <a:xfrm>
            <a:off x="3965979" y="14650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0C45D-567A-9588-CAA3-851DBED02FE0}"/>
              </a:ext>
            </a:extLst>
          </p:cNvPr>
          <p:cNvSpPr txBox="1"/>
          <p:nvPr/>
        </p:nvSpPr>
        <p:spPr>
          <a:xfrm>
            <a:off x="3086035" y="14976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F0C00-1963-BF1A-6511-6BFE7824F377}"/>
              </a:ext>
            </a:extLst>
          </p:cNvPr>
          <p:cNvSpPr txBox="1"/>
          <p:nvPr/>
        </p:nvSpPr>
        <p:spPr>
          <a:xfrm>
            <a:off x="4811439" y="1862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7ED8C-B8D5-2692-7FDC-EEC4E266C380}"/>
              </a:ext>
            </a:extLst>
          </p:cNvPr>
          <p:cNvSpPr txBox="1"/>
          <p:nvPr/>
        </p:nvSpPr>
        <p:spPr>
          <a:xfrm>
            <a:off x="5547269" y="187716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78BCF-8FEF-7B3D-BC14-60B922CB912C}"/>
              </a:ext>
            </a:extLst>
          </p:cNvPr>
          <p:cNvSpPr txBox="1"/>
          <p:nvPr/>
        </p:nvSpPr>
        <p:spPr>
          <a:xfrm>
            <a:off x="6283099" y="18771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/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02FDB3-D152-AA6C-C9C0-89960704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180205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4132FC-8603-43C9-EE11-81A3F8439A0F}"/>
              </a:ext>
            </a:extLst>
          </p:cNvPr>
          <p:cNvSpPr txBox="1"/>
          <p:nvPr/>
        </p:nvSpPr>
        <p:spPr>
          <a:xfrm>
            <a:off x="7700912" y="18472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/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470EB9-4BD1-7FAD-C12E-005D11B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139570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211A147-0EC4-E8C5-A93A-84AA6C1836B8}"/>
              </a:ext>
            </a:extLst>
          </p:cNvPr>
          <p:cNvSpPr txBox="1"/>
          <p:nvPr/>
        </p:nvSpPr>
        <p:spPr>
          <a:xfrm>
            <a:off x="4808220" y="14650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D1184-037A-0491-11E8-9FFA20047C86}"/>
              </a:ext>
            </a:extLst>
          </p:cNvPr>
          <p:cNvSpPr txBox="1"/>
          <p:nvPr/>
        </p:nvSpPr>
        <p:spPr>
          <a:xfrm>
            <a:off x="5545818" y="14680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1365D-B8E9-9CBF-F707-C4A3D6B90D07}"/>
              </a:ext>
            </a:extLst>
          </p:cNvPr>
          <p:cNvSpPr txBox="1"/>
          <p:nvPr/>
        </p:nvSpPr>
        <p:spPr>
          <a:xfrm>
            <a:off x="6283099" y="148515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E919-6D7B-DA3F-D5CB-41DBC2AD0F7F}"/>
              </a:ext>
            </a:extLst>
          </p:cNvPr>
          <p:cNvSpPr txBox="1"/>
          <p:nvPr/>
        </p:nvSpPr>
        <p:spPr>
          <a:xfrm>
            <a:off x="7750219" y="146501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D46C6-4741-D58D-C5CC-FF36720FE839}"/>
              </a:ext>
            </a:extLst>
          </p:cNvPr>
          <p:cNvSpPr txBox="1"/>
          <p:nvPr/>
        </p:nvSpPr>
        <p:spPr>
          <a:xfrm>
            <a:off x="3941121" y="21849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E5B5F-D3A4-BAC1-25D3-3199B1B16264}"/>
              </a:ext>
            </a:extLst>
          </p:cNvPr>
          <p:cNvSpPr txBox="1"/>
          <p:nvPr/>
        </p:nvSpPr>
        <p:spPr>
          <a:xfrm>
            <a:off x="3846207" y="25737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17452-9AF2-40E8-7B1C-ED4646722F61}"/>
              </a:ext>
            </a:extLst>
          </p:cNvPr>
          <p:cNvSpPr txBox="1"/>
          <p:nvPr/>
        </p:nvSpPr>
        <p:spPr>
          <a:xfrm>
            <a:off x="4820579" y="222096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84309-C15A-341F-CA7E-EE2E84247105}"/>
              </a:ext>
            </a:extLst>
          </p:cNvPr>
          <p:cNvSpPr txBox="1"/>
          <p:nvPr/>
        </p:nvSpPr>
        <p:spPr>
          <a:xfrm>
            <a:off x="5498323" y="22345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2143E-E293-CE8B-41DD-51105D320B04}"/>
              </a:ext>
            </a:extLst>
          </p:cNvPr>
          <p:cNvSpPr txBox="1"/>
          <p:nvPr/>
        </p:nvSpPr>
        <p:spPr>
          <a:xfrm>
            <a:off x="6284436" y="22331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/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1799F4-E917-8FE0-36E3-6BEB651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53" y="2181831"/>
                <a:ext cx="339634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BAD066C-D2CB-D74D-5077-9887C097950F}"/>
              </a:ext>
            </a:extLst>
          </p:cNvPr>
          <p:cNvSpPr txBox="1"/>
          <p:nvPr/>
        </p:nvSpPr>
        <p:spPr>
          <a:xfrm>
            <a:off x="7700912" y="2190335"/>
            <a:ext cx="5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4799-2923-88C6-2406-09047D99E839}"/>
              </a:ext>
            </a:extLst>
          </p:cNvPr>
          <p:cNvSpPr txBox="1"/>
          <p:nvPr/>
        </p:nvSpPr>
        <p:spPr>
          <a:xfrm>
            <a:off x="4774698" y="25884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0AFD3-FE1E-69A6-25F4-B066ED8D31ED}"/>
              </a:ext>
            </a:extLst>
          </p:cNvPr>
          <p:cNvSpPr txBox="1"/>
          <p:nvPr/>
        </p:nvSpPr>
        <p:spPr>
          <a:xfrm>
            <a:off x="5554682" y="26187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3AA98-50B8-9CC7-5349-6FAC0931944F}"/>
              </a:ext>
            </a:extLst>
          </p:cNvPr>
          <p:cNvSpPr txBox="1"/>
          <p:nvPr/>
        </p:nvSpPr>
        <p:spPr>
          <a:xfrm>
            <a:off x="6285171" y="25979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/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EE2FEC-D35D-52AC-5615-720EDC78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33" y="2549796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/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5449AB-7EB0-00A4-D8C6-474F76D6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98" y="1404197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32739ED3-9A6D-1F43-CBAB-E04E619D906B}"/>
              </a:ext>
            </a:extLst>
          </p:cNvPr>
          <p:cNvSpPr txBox="1"/>
          <p:nvPr/>
        </p:nvSpPr>
        <p:spPr>
          <a:xfrm>
            <a:off x="8537119" y="1863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/>
        </p:nvGraphicFramePr>
        <p:xfrm>
          <a:off x="2806428" y="3299944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44C03-289A-6B56-7011-608A0CD33CAD}"/>
              </a:ext>
            </a:extLst>
          </p:cNvPr>
          <p:cNvSpPr txBox="1"/>
          <p:nvPr/>
        </p:nvSpPr>
        <p:spPr>
          <a:xfrm>
            <a:off x="3992014" y="4412464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C5090-161F-1B4B-01AB-80AAE53EC85C}"/>
              </a:ext>
            </a:extLst>
          </p:cNvPr>
          <p:cNvSpPr txBox="1"/>
          <p:nvPr/>
        </p:nvSpPr>
        <p:spPr>
          <a:xfrm>
            <a:off x="3055711" y="446073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6BB4E-1C35-D63F-D432-5FE0002299DA}"/>
              </a:ext>
            </a:extLst>
          </p:cNvPr>
          <p:cNvSpPr txBox="1"/>
          <p:nvPr/>
        </p:nvSpPr>
        <p:spPr>
          <a:xfrm>
            <a:off x="3992014" y="40634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D3B1E-C570-214F-3215-1682CC4079D4}"/>
              </a:ext>
            </a:extLst>
          </p:cNvPr>
          <p:cNvSpPr txBox="1"/>
          <p:nvPr/>
        </p:nvSpPr>
        <p:spPr>
          <a:xfrm>
            <a:off x="3048570" y="4096095"/>
            <a:ext cx="4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644353-3D22-3796-A4EE-5C1DC5EA49B9}"/>
              </a:ext>
            </a:extLst>
          </p:cNvPr>
          <p:cNvSpPr txBox="1"/>
          <p:nvPr/>
        </p:nvSpPr>
        <p:spPr>
          <a:xfrm>
            <a:off x="4837474" y="446073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0C1D98-A99B-BD58-219B-AD301E5E417D}"/>
              </a:ext>
            </a:extLst>
          </p:cNvPr>
          <p:cNvSpPr txBox="1"/>
          <p:nvPr/>
        </p:nvSpPr>
        <p:spPr>
          <a:xfrm>
            <a:off x="5573304" y="447564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D2A930-44B3-2670-F3A3-0E80B1281D10}"/>
              </a:ext>
            </a:extLst>
          </p:cNvPr>
          <p:cNvSpPr txBox="1"/>
          <p:nvPr/>
        </p:nvSpPr>
        <p:spPr>
          <a:xfrm>
            <a:off x="6309134" y="447564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/>
              <p:nvPr/>
            </p:nvSpPr>
            <p:spPr>
              <a:xfrm>
                <a:off x="7029588" y="4400534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588" y="4400534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AE03C0DC-D69E-1C99-4494-C29087F8A401}"/>
              </a:ext>
            </a:extLst>
          </p:cNvPr>
          <p:cNvSpPr txBox="1"/>
          <p:nvPr/>
        </p:nvSpPr>
        <p:spPr>
          <a:xfrm>
            <a:off x="7726947" y="44457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/>
              <p:nvPr/>
            </p:nvSpPr>
            <p:spPr>
              <a:xfrm>
                <a:off x="6886968" y="399418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68" y="3994185"/>
                <a:ext cx="339634" cy="410369"/>
              </a:xfrm>
              <a:prstGeom prst="rect">
                <a:avLst/>
              </a:prstGeom>
              <a:blipFill>
                <a:blip r:embed="rId7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59004E6-3AAE-0251-9051-313197120CE6}"/>
              </a:ext>
            </a:extLst>
          </p:cNvPr>
          <p:cNvSpPr txBox="1"/>
          <p:nvPr/>
        </p:nvSpPr>
        <p:spPr>
          <a:xfrm>
            <a:off x="4834255" y="406349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DD51B-A37A-76EE-207D-22C93257A763}"/>
              </a:ext>
            </a:extLst>
          </p:cNvPr>
          <p:cNvSpPr txBox="1"/>
          <p:nvPr/>
        </p:nvSpPr>
        <p:spPr>
          <a:xfrm>
            <a:off x="5571853" y="406648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/>
              <p:nvPr/>
            </p:nvSpPr>
            <p:spPr>
              <a:xfrm>
                <a:off x="7747452" y="4015718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52" y="4015718"/>
                <a:ext cx="339634" cy="424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/>
              <p:nvPr/>
            </p:nvSpPr>
            <p:spPr>
              <a:xfrm>
                <a:off x="6280332" y="4009571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32" y="4009571"/>
                <a:ext cx="339634" cy="41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68114-5F8D-4BBE-65F3-AEBDAE831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14322"/>
              </p:ext>
            </p:extLst>
          </p:nvPr>
        </p:nvGraphicFramePr>
        <p:xfrm>
          <a:off x="474687" y="366199"/>
          <a:ext cx="190851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solidFill>
                            <a:sysClr val="windowText" lastClr="000000"/>
                          </a:solidFill>
                        </a:rPr>
                        <a:t>Non-selected Row,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Element – (Corresponding key Column element × Corresponding key Row Element / Key Element)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19A37A-1C68-CF85-01C4-50845BB5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16218"/>
              </p:ext>
            </p:extLst>
          </p:nvPr>
        </p:nvGraphicFramePr>
        <p:xfrm>
          <a:off x="467758" y="2391854"/>
          <a:ext cx="1908517" cy="279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69818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72226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68644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562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E0777B-A329-094D-5189-CAC0FBA45A04}"/>
              </a:ext>
            </a:extLst>
          </p:cNvPr>
          <p:cNvSpPr txBox="1"/>
          <p:nvPr/>
        </p:nvSpPr>
        <p:spPr>
          <a:xfrm>
            <a:off x="489096" y="2492720"/>
            <a:ext cx="1850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0 – (0 × 5/5) = 0 – 0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8E7B1-E75F-818C-ABCC-D1DE5395E55D}"/>
              </a:ext>
            </a:extLst>
          </p:cNvPr>
          <p:cNvSpPr txBox="1"/>
          <p:nvPr/>
        </p:nvSpPr>
        <p:spPr>
          <a:xfrm>
            <a:off x="474687" y="3089056"/>
            <a:ext cx="1917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 – (0 × 0 / 5) = 1 – 0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DBA08-225C-9319-CADF-C2BE2D9B87E2}"/>
              </a:ext>
            </a:extLst>
          </p:cNvPr>
          <p:cNvSpPr txBox="1"/>
          <p:nvPr/>
        </p:nvSpPr>
        <p:spPr>
          <a:xfrm>
            <a:off x="474687" y="3633857"/>
            <a:ext cx="2095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0 – (1 × 0 / 5) = 0 – 0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250ED-A5E6-1E42-5258-E6B2663B05AF}"/>
              </a:ext>
            </a:extLst>
          </p:cNvPr>
          <p:cNvSpPr txBox="1"/>
          <p:nvPr/>
        </p:nvSpPr>
        <p:spPr>
          <a:xfrm>
            <a:off x="529764" y="4114202"/>
            <a:ext cx="1748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1/3 – (-1/3*0/5) </a:t>
            </a:r>
          </a:p>
          <a:p>
            <a:r>
              <a:rPr lang="en-US" sz="1400" b="0" dirty="0">
                <a:solidFill>
                  <a:sysClr val="windowText" lastClr="000000"/>
                </a:solidFill>
              </a:rPr>
              <a:t>= 1/3 -0 = 1/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1536E-9FDF-7BBA-D39C-480B8F6EE0D8}"/>
              </a:ext>
            </a:extLst>
          </p:cNvPr>
          <p:cNvSpPr txBox="1"/>
          <p:nvPr/>
        </p:nvSpPr>
        <p:spPr>
          <a:xfrm>
            <a:off x="493032" y="4682683"/>
            <a:ext cx="1581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10 – 6 * 0 / 5 </a:t>
            </a:r>
          </a:p>
          <a:p>
            <a:r>
              <a:rPr lang="en-US" sz="1400" b="0" dirty="0">
                <a:solidFill>
                  <a:sysClr val="windowText" lastClr="000000"/>
                </a:solidFill>
              </a:rPr>
              <a:t>= 10 – 0 = 10</a:t>
            </a:r>
          </a:p>
        </p:txBody>
      </p:sp>
    </p:spTree>
    <p:extLst>
      <p:ext uri="{BB962C8B-B14F-4D97-AF65-F5344CB8AC3E}">
        <p14:creationId xmlns:p14="http://schemas.microsoft.com/office/powerpoint/2010/main" val="1205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6" grpId="0"/>
      <p:bldP spid="8" grpId="0"/>
      <p:bldP spid="10" grpId="0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937"/>
              </p:ext>
            </p:extLst>
          </p:nvPr>
        </p:nvGraphicFramePr>
        <p:xfrm>
          <a:off x="2819492" y="1484207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44C03-289A-6B56-7011-608A0CD33CAD}"/>
              </a:ext>
            </a:extLst>
          </p:cNvPr>
          <p:cNvSpPr txBox="1"/>
          <p:nvPr/>
        </p:nvSpPr>
        <p:spPr>
          <a:xfrm>
            <a:off x="4005078" y="2596727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C5090-161F-1B4B-01AB-80AAE53EC85C}"/>
              </a:ext>
            </a:extLst>
          </p:cNvPr>
          <p:cNvSpPr txBox="1"/>
          <p:nvPr/>
        </p:nvSpPr>
        <p:spPr>
          <a:xfrm>
            <a:off x="3068775" y="264499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6BB4E-1C35-D63F-D432-5FE0002299DA}"/>
              </a:ext>
            </a:extLst>
          </p:cNvPr>
          <p:cNvSpPr txBox="1"/>
          <p:nvPr/>
        </p:nvSpPr>
        <p:spPr>
          <a:xfrm>
            <a:off x="4005078" y="224775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D3B1E-C570-214F-3215-1682CC4079D4}"/>
              </a:ext>
            </a:extLst>
          </p:cNvPr>
          <p:cNvSpPr txBox="1"/>
          <p:nvPr/>
        </p:nvSpPr>
        <p:spPr>
          <a:xfrm>
            <a:off x="3061634" y="2280358"/>
            <a:ext cx="4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644353-3D22-3796-A4EE-5C1DC5EA49B9}"/>
              </a:ext>
            </a:extLst>
          </p:cNvPr>
          <p:cNvSpPr txBox="1"/>
          <p:nvPr/>
        </p:nvSpPr>
        <p:spPr>
          <a:xfrm>
            <a:off x="4850538" y="264499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0C1D98-A99B-BD58-219B-AD301E5E417D}"/>
              </a:ext>
            </a:extLst>
          </p:cNvPr>
          <p:cNvSpPr txBox="1"/>
          <p:nvPr/>
        </p:nvSpPr>
        <p:spPr>
          <a:xfrm>
            <a:off x="5586368" y="265991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D2A930-44B3-2670-F3A3-0E80B1281D10}"/>
              </a:ext>
            </a:extLst>
          </p:cNvPr>
          <p:cNvSpPr txBox="1"/>
          <p:nvPr/>
        </p:nvSpPr>
        <p:spPr>
          <a:xfrm>
            <a:off x="6322198" y="26599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/>
              <p:nvPr/>
            </p:nvSpPr>
            <p:spPr>
              <a:xfrm>
                <a:off x="7042652" y="2584797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52" y="2584797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AE03C0DC-D69E-1C99-4494-C29087F8A401}"/>
              </a:ext>
            </a:extLst>
          </p:cNvPr>
          <p:cNvSpPr txBox="1"/>
          <p:nvPr/>
        </p:nvSpPr>
        <p:spPr>
          <a:xfrm>
            <a:off x="7740011" y="26300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/>
              <p:nvPr/>
            </p:nvSpPr>
            <p:spPr>
              <a:xfrm>
                <a:off x="6900032" y="2178448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32" y="2178448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59004E6-3AAE-0251-9051-313197120CE6}"/>
              </a:ext>
            </a:extLst>
          </p:cNvPr>
          <p:cNvSpPr txBox="1"/>
          <p:nvPr/>
        </p:nvSpPr>
        <p:spPr>
          <a:xfrm>
            <a:off x="4847319" y="224775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DD51B-A37A-76EE-207D-22C93257A763}"/>
              </a:ext>
            </a:extLst>
          </p:cNvPr>
          <p:cNvSpPr txBox="1"/>
          <p:nvPr/>
        </p:nvSpPr>
        <p:spPr>
          <a:xfrm>
            <a:off x="5584917" y="22507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896DD0-2003-FE3B-9D1B-6132A514A2C9}"/>
              </a:ext>
            </a:extLst>
          </p:cNvPr>
          <p:cNvSpPr txBox="1"/>
          <p:nvPr/>
        </p:nvSpPr>
        <p:spPr>
          <a:xfrm>
            <a:off x="3980220" y="29676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07-7C64-F035-5F41-0E5B5EDC8FD6}"/>
              </a:ext>
            </a:extLst>
          </p:cNvPr>
          <p:cNvSpPr txBox="1"/>
          <p:nvPr/>
        </p:nvSpPr>
        <p:spPr>
          <a:xfrm>
            <a:off x="5537422" y="30172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62EA44-7CD7-934C-82F1-9C580DD6BBBD}"/>
                  </a:ext>
                </a:extLst>
              </p:cNvPr>
              <p:cNvSpPr txBox="1"/>
              <p:nvPr/>
            </p:nvSpPr>
            <p:spPr>
              <a:xfrm>
                <a:off x="7042652" y="2964576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86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62EA44-7CD7-934C-82F1-9C580DD6B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52" y="2964576"/>
                <a:ext cx="339634" cy="424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/>
              <p:nvPr/>
            </p:nvSpPr>
            <p:spPr>
              <a:xfrm>
                <a:off x="7760516" y="2199981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16" y="2199981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/>
              <p:nvPr/>
            </p:nvSpPr>
            <p:spPr>
              <a:xfrm>
                <a:off x="6293396" y="2193834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96" y="2193834"/>
                <a:ext cx="339634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3F6A21E-7811-C546-2EF3-A496DCBAB424}"/>
              </a:ext>
            </a:extLst>
          </p:cNvPr>
          <p:cNvSpPr txBox="1"/>
          <p:nvPr/>
        </p:nvSpPr>
        <p:spPr>
          <a:xfrm>
            <a:off x="4802683" y="30158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F29946B-3C4C-4682-C183-84473922D4F6}"/>
                  </a:ext>
                </a:extLst>
              </p:cNvPr>
              <p:cNvSpPr txBox="1"/>
              <p:nvPr/>
            </p:nvSpPr>
            <p:spPr>
              <a:xfrm>
                <a:off x="7740470" y="295277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1084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F29946B-3C4C-4682-C183-84473922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70" y="2952775"/>
                <a:ext cx="339634" cy="410369"/>
              </a:xfrm>
              <a:prstGeom prst="rect">
                <a:avLst/>
              </a:prstGeom>
              <a:blipFill>
                <a:blip r:embed="rId7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0814A01-12B3-E664-04A7-4BBAA152D1C0}"/>
              </a:ext>
            </a:extLst>
          </p:cNvPr>
          <p:cNvSpPr txBox="1"/>
          <p:nvPr/>
        </p:nvSpPr>
        <p:spPr>
          <a:xfrm>
            <a:off x="9914709" y="1484207"/>
            <a:ext cx="17896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14*1+20*0 =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7BA7B-246F-3649-4B84-7765EA9D27FB}"/>
              </a:ext>
            </a:extLst>
          </p:cNvPr>
          <p:cNvSpPr txBox="1"/>
          <p:nvPr/>
        </p:nvSpPr>
        <p:spPr>
          <a:xfrm>
            <a:off x="9914708" y="2042538"/>
            <a:ext cx="17896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14*0+20*1 = 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2351C-A002-27BB-CC27-F132A83ADE51}"/>
              </a:ext>
            </a:extLst>
          </p:cNvPr>
          <p:cNvSpPr txBox="1"/>
          <p:nvPr/>
        </p:nvSpPr>
        <p:spPr>
          <a:xfrm>
            <a:off x="9914708" y="2644998"/>
            <a:ext cx="201095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14*(1/5)+20*0 = 14/5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CB7DB-2E11-F2BF-22E5-830280FF3C17}"/>
                  </a:ext>
                </a:extLst>
              </p:cNvPr>
              <p:cNvSpPr txBox="1"/>
              <p:nvPr/>
            </p:nvSpPr>
            <p:spPr>
              <a:xfrm>
                <a:off x="6297145" y="293146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CB7DB-2E11-F2BF-22E5-830280FF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45" y="2931460"/>
                <a:ext cx="339634" cy="424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173B9A-410C-AB83-483C-50E8CAF5B0BB}"/>
              </a:ext>
            </a:extLst>
          </p:cNvPr>
          <p:cNvSpPr txBox="1"/>
          <p:nvPr/>
        </p:nvSpPr>
        <p:spPr>
          <a:xfrm>
            <a:off x="9466158" y="3163264"/>
            <a:ext cx="24595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14*(-1/15)+20*(1/3) = 86/15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462F5-C203-3D34-A5F6-23558162CC53}"/>
              </a:ext>
            </a:extLst>
          </p:cNvPr>
          <p:cNvSpPr txBox="1"/>
          <p:nvPr/>
        </p:nvSpPr>
        <p:spPr>
          <a:xfrm>
            <a:off x="9481162" y="3693893"/>
            <a:ext cx="24595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14*(6/5)+20*10 = 1084/5</a:t>
            </a:r>
          </a:p>
        </p:txBody>
      </p:sp>
    </p:spTree>
    <p:extLst>
      <p:ext uri="{BB962C8B-B14F-4D97-AF65-F5344CB8AC3E}">
        <p14:creationId xmlns:p14="http://schemas.microsoft.com/office/powerpoint/2010/main" val="11992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1" grpId="0"/>
      <p:bldP spid="86" grpId="0"/>
      <p:bldP spid="89" grpId="0"/>
      <p:bldP spid="2" grpId="0" animBg="1"/>
      <p:bldP spid="3" grpId="0" animBg="1"/>
      <p:bldP spid="5" grpId="0" animBg="1"/>
      <p:bldP spid="7" grpId="0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/>
        </p:nvGraphicFramePr>
        <p:xfrm>
          <a:off x="2819492" y="1484207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44C03-289A-6B56-7011-608A0CD33CAD}"/>
              </a:ext>
            </a:extLst>
          </p:cNvPr>
          <p:cNvSpPr txBox="1"/>
          <p:nvPr/>
        </p:nvSpPr>
        <p:spPr>
          <a:xfrm>
            <a:off x="4005078" y="2596727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C5090-161F-1B4B-01AB-80AAE53EC85C}"/>
              </a:ext>
            </a:extLst>
          </p:cNvPr>
          <p:cNvSpPr txBox="1"/>
          <p:nvPr/>
        </p:nvSpPr>
        <p:spPr>
          <a:xfrm>
            <a:off x="3068775" y="264499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6BB4E-1C35-D63F-D432-5FE0002299DA}"/>
              </a:ext>
            </a:extLst>
          </p:cNvPr>
          <p:cNvSpPr txBox="1"/>
          <p:nvPr/>
        </p:nvSpPr>
        <p:spPr>
          <a:xfrm>
            <a:off x="4005078" y="224775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D3B1E-C570-214F-3215-1682CC4079D4}"/>
              </a:ext>
            </a:extLst>
          </p:cNvPr>
          <p:cNvSpPr txBox="1"/>
          <p:nvPr/>
        </p:nvSpPr>
        <p:spPr>
          <a:xfrm>
            <a:off x="3061634" y="2280358"/>
            <a:ext cx="4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644353-3D22-3796-A4EE-5C1DC5EA49B9}"/>
              </a:ext>
            </a:extLst>
          </p:cNvPr>
          <p:cNvSpPr txBox="1"/>
          <p:nvPr/>
        </p:nvSpPr>
        <p:spPr>
          <a:xfrm>
            <a:off x="4850538" y="264499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0C1D98-A99B-BD58-219B-AD301E5E417D}"/>
              </a:ext>
            </a:extLst>
          </p:cNvPr>
          <p:cNvSpPr txBox="1"/>
          <p:nvPr/>
        </p:nvSpPr>
        <p:spPr>
          <a:xfrm>
            <a:off x="5586368" y="265991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D2A930-44B3-2670-F3A3-0E80B1281D10}"/>
              </a:ext>
            </a:extLst>
          </p:cNvPr>
          <p:cNvSpPr txBox="1"/>
          <p:nvPr/>
        </p:nvSpPr>
        <p:spPr>
          <a:xfrm>
            <a:off x="6322198" y="26599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/>
              <p:nvPr/>
            </p:nvSpPr>
            <p:spPr>
              <a:xfrm>
                <a:off x="7042652" y="2584797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52" y="2584797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AE03C0DC-D69E-1C99-4494-C29087F8A401}"/>
              </a:ext>
            </a:extLst>
          </p:cNvPr>
          <p:cNvSpPr txBox="1"/>
          <p:nvPr/>
        </p:nvSpPr>
        <p:spPr>
          <a:xfrm>
            <a:off x="7740011" y="26300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/>
              <p:nvPr/>
            </p:nvSpPr>
            <p:spPr>
              <a:xfrm>
                <a:off x="6900032" y="2178448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32" y="2178448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59004E6-3AAE-0251-9051-313197120CE6}"/>
              </a:ext>
            </a:extLst>
          </p:cNvPr>
          <p:cNvSpPr txBox="1"/>
          <p:nvPr/>
        </p:nvSpPr>
        <p:spPr>
          <a:xfrm>
            <a:off x="4847319" y="224775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DD51B-A37A-76EE-207D-22C93257A763}"/>
              </a:ext>
            </a:extLst>
          </p:cNvPr>
          <p:cNvSpPr txBox="1"/>
          <p:nvPr/>
        </p:nvSpPr>
        <p:spPr>
          <a:xfrm>
            <a:off x="5584917" y="22507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896DD0-2003-FE3B-9D1B-6132A514A2C9}"/>
              </a:ext>
            </a:extLst>
          </p:cNvPr>
          <p:cNvSpPr txBox="1"/>
          <p:nvPr/>
        </p:nvSpPr>
        <p:spPr>
          <a:xfrm>
            <a:off x="3980220" y="29676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45141-FC39-8954-0E4E-D83AB2ED4035}"/>
              </a:ext>
            </a:extLst>
          </p:cNvPr>
          <p:cNvSpPr txBox="1"/>
          <p:nvPr/>
        </p:nvSpPr>
        <p:spPr>
          <a:xfrm>
            <a:off x="3885306" y="3356448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07-7C64-F035-5F41-0E5B5EDC8FD6}"/>
              </a:ext>
            </a:extLst>
          </p:cNvPr>
          <p:cNvSpPr txBox="1"/>
          <p:nvPr/>
        </p:nvSpPr>
        <p:spPr>
          <a:xfrm>
            <a:off x="5537422" y="30172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62EA44-7CD7-934C-82F1-9C580DD6BBBD}"/>
                  </a:ext>
                </a:extLst>
              </p:cNvPr>
              <p:cNvSpPr txBox="1"/>
              <p:nvPr/>
            </p:nvSpPr>
            <p:spPr>
              <a:xfrm>
                <a:off x="7042652" y="2964576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86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62EA44-7CD7-934C-82F1-9C580DD6B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52" y="2964576"/>
                <a:ext cx="339634" cy="424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F7583F4-6942-6889-CD79-D0FA177ADE02}"/>
              </a:ext>
            </a:extLst>
          </p:cNvPr>
          <p:cNvSpPr txBox="1"/>
          <p:nvPr/>
        </p:nvSpPr>
        <p:spPr>
          <a:xfrm>
            <a:off x="4885851" y="33631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1AE38-8AAA-EFDA-C255-1DEFAEDC7B9D}"/>
                  </a:ext>
                </a:extLst>
              </p:cNvPr>
              <p:cNvSpPr txBox="1"/>
              <p:nvPr/>
            </p:nvSpPr>
            <p:spPr>
              <a:xfrm>
                <a:off x="6900032" y="3332541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86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1AE38-8AAA-EFDA-C255-1DEFAEDC7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32" y="3332541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/>
              <p:nvPr/>
            </p:nvSpPr>
            <p:spPr>
              <a:xfrm>
                <a:off x="7760516" y="2199981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16" y="2199981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/>
              <p:nvPr/>
            </p:nvSpPr>
            <p:spPr>
              <a:xfrm>
                <a:off x="6293396" y="2193834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96" y="2193834"/>
                <a:ext cx="339634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3F6A21E-7811-C546-2EF3-A496DCBAB424}"/>
              </a:ext>
            </a:extLst>
          </p:cNvPr>
          <p:cNvSpPr txBox="1"/>
          <p:nvPr/>
        </p:nvSpPr>
        <p:spPr>
          <a:xfrm>
            <a:off x="4802683" y="30158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38C93A-96CA-84AA-F2CC-0B77121CFFFB}"/>
              </a:ext>
            </a:extLst>
          </p:cNvPr>
          <p:cNvSpPr txBox="1"/>
          <p:nvPr/>
        </p:nvSpPr>
        <p:spPr>
          <a:xfrm>
            <a:off x="5592218" y="33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BF69F8C-3745-2E72-33AE-D18CDECE5692}"/>
                  </a:ext>
                </a:extLst>
              </p:cNvPr>
              <p:cNvSpPr txBox="1"/>
              <p:nvPr/>
            </p:nvSpPr>
            <p:spPr>
              <a:xfrm>
                <a:off x="6176579" y="332297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BF69F8C-3745-2E72-33AE-D18CDECE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79" y="3322970"/>
                <a:ext cx="339634" cy="424988"/>
              </a:xfrm>
              <a:prstGeom prst="rect">
                <a:avLst/>
              </a:prstGeom>
              <a:blipFill>
                <a:blip r:embed="rId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F29946B-3C4C-4682-C183-84473922D4F6}"/>
                  </a:ext>
                </a:extLst>
              </p:cNvPr>
              <p:cNvSpPr txBox="1"/>
              <p:nvPr/>
            </p:nvSpPr>
            <p:spPr>
              <a:xfrm>
                <a:off x="7740470" y="295277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1084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F29946B-3C4C-4682-C183-84473922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70" y="2952775"/>
                <a:ext cx="339634" cy="410369"/>
              </a:xfrm>
              <a:prstGeom prst="rect">
                <a:avLst/>
              </a:prstGeom>
              <a:blipFill>
                <a:blip r:embed="rId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CB7DB-2E11-F2BF-22E5-830280FF3C17}"/>
                  </a:ext>
                </a:extLst>
              </p:cNvPr>
              <p:cNvSpPr txBox="1"/>
              <p:nvPr/>
            </p:nvSpPr>
            <p:spPr>
              <a:xfrm>
                <a:off x="6297145" y="293146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CB7DB-2E11-F2BF-22E5-830280FF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45" y="2931460"/>
                <a:ext cx="339634" cy="4249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9E72D7-A755-A305-3AEA-87F33117938B}"/>
              </a:ext>
            </a:extLst>
          </p:cNvPr>
          <p:cNvSpPr txBox="1"/>
          <p:nvPr/>
        </p:nvSpPr>
        <p:spPr>
          <a:xfrm>
            <a:off x="9823269" y="1789611"/>
            <a:ext cx="14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– 14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ACB3A-312C-F823-6EC8-CA295A16F532}"/>
              </a:ext>
            </a:extLst>
          </p:cNvPr>
          <p:cNvSpPr txBox="1"/>
          <p:nvPr/>
        </p:nvSpPr>
        <p:spPr>
          <a:xfrm>
            <a:off x="9823269" y="2247036"/>
            <a:ext cx="14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– 20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29624-D61B-1F4E-AF2D-3D625B11E0D7}"/>
              </a:ext>
            </a:extLst>
          </p:cNvPr>
          <p:cNvSpPr txBox="1"/>
          <p:nvPr/>
        </p:nvSpPr>
        <p:spPr>
          <a:xfrm>
            <a:off x="9823268" y="2706472"/>
            <a:ext cx="19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14/15 = -14/15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DC591-7EE0-3D72-3AC4-C872ECCAD11A}"/>
              </a:ext>
            </a:extLst>
          </p:cNvPr>
          <p:cNvSpPr txBox="1"/>
          <p:nvPr/>
        </p:nvSpPr>
        <p:spPr>
          <a:xfrm>
            <a:off x="9823267" y="3171782"/>
            <a:ext cx="205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86/15 = -86/15</a:t>
            </a:r>
          </a:p>
        </p:txBody>
      </p:sp>
    </p:spTree>
    <p:extLst>
      <p:ext uri="{BB962C8B-B14F-4D97-AF65-F5344CB8AC3E}">
        <p14:creationId xmlns:p14="http://schemas.microsoft.com/office/powerpoint/2010/main" val="19071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7" grpId="0"/>
      <p:bldP spid="88" grpId="0"/>
      <p:bldP spid="4" grpId="0"/>
      <p:bldP spid="6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C3B66F-0063-9604-25CD-EEA54DACDC74}"/>
              </a:ext>
            </a:extLst>
          </p:cNvPr>
          <p:cNvGraphicFramePr>
            <a:graphicFrameLocks noGrp="1"/>
          </p:cNvGraphicFramePr>
          <p:nvPr/>
        </p:nvGraphicFramePr>
        <p:xfrm>
          <a:off x="2819492" y="1484207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44C03-289A-6B56-7011-608A0CD33CAD}"/>
              </a:ext>
            </a:extLst>
          </p:cNvPr>
          <p:cNvSpPr txBox="1"/>
          <p:nvPr/>
        </p:nvSpPr>
        <p:spPr>
          <a:xfrm>
            <a:off x="4005078" y="2596727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C5090-161F-1B4B-01AB-80AAE53EC85C}"/>
              </a:ext>
            </a:extLst>
          </p:cNvPr>
          <p:cNvSpPr txBox="1"/>
          <p:nvPr/>
        </p:nvSpPr>
        <p:spPr>
          <a:xfrm>
            <a:off x="3068775" y="264499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6BB4E-1C35-D63F-D432-5FE0002299DA}"/>
              </a:ext>
            </a:extLst>
          </p:cNvPr>
          <p:cNvSpPr txBox="1"/>
          <p:nvPr/>
        </p:nvSpPr>
        <p:spPr>
          <a:xfrm>
            <a:off x="4005078" y="224775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D3B1E-C570-214F-3215-1682CC4079D4}"/>
              </a:ext>
            </a:extLst>
          </p:cNvPr>
          <p:cNvSpPr txBox="1"/>
          <p:nvPr/>
        </p:nvSpPr>
        <p:spPr>
          <a:xfrm>
            <a:off x="3061634" y="2280358"/>
            <a:ext cx="4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644353-3D22-3796-A4EE-5C1DC5EA49B9}"/>
              </a:ext>
            </a:extLst>
          </p:cNvPr>
          <p:cNvSpPr txBox="1"/>
          <p:nvPr/>
        </p:nvSpPr>
        <p:spPr>
          <a:xfrm>
            <a:off x="4850538" y="264499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0C1D98-A99B-BD58-219B-AD301E5E417D}"/>
              </a:ext>
            </a:extLst>
          </p:cNvPr>
          <p:cNvSpPr txBox="1"/>
          <p:nvPr/>
        </p:nvSpPr>
        <p:spPr>
          <a:xfrm>
            <a:off x="5586368" y="265991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D2A930-44B3-2670-F3A3-0E80B1281D10}"/>
              </a:ext>
            </a:extLst>
          </p:cNvPr>
          <p:cNvSpPr txBox="1"/>
          <p:nvPr/>
        </p:nvSpPr>
        <p:spPr>
          <a:xfrm>
            <a:off x="6322198" y="265991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/>
              <p:nvPr/>
            </p:nvSpPr>
            <p:spPr>
              <a:xfrm>
                <a:off x="7042652" y="2584797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B2E179-D005-08C6-5452-7D329DB1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52" y="2584797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AE03C0DC-D69E-1C99-4494-C29087F8A401}"/>
              </a:ext>
            </a:extLst>
          </p:cNvPr>
          <p:cNvSpPr txBox="1"/>
          <p:nvPr/>
        </p:nvSpPr>
        <p:spPr>
          <a:xfrm>
            <a:off x="7740011" y="26300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/>
              <p:nvPr/>
            </p:nvSpPr>
            <p:spPr>
              <a:xfrm>
                <a:off x="6900032" y="2178448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F5602A-748A-324A-5383-8E76E5A7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32" y="2178448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59004E6-3AAE-0251-9051-313197120CE6}"/>
              </a:ext>
            </a:extLst>
          </p:cNvPr>
          <p:cNvSpPr txBox="1"/>
          <p:nvPr/>
        </p:nvSpPr>
        <p:spPr>
          <a:xfrm>
            <a:off x="4847319" y="224775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2DD51B-A37A-76EE-207D-22C93257A763}"/>
              </a:ext>
            </a:extLst>
          </p:cNvPr>
          <p:cNvSpPr txBox="1"/>
          <p:nvPr/>
        </p:nvSpPr>
        <p:spPr>
          <a:xfrm>
            <a:off x="5584917" y="22507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896DD0-2003-FE3B-9D1B-6132A514A2C9}"/>
              </a:ext>
            </a:extLst>
          </p:cNvPr>
          <p:cNvSpPr txBox="1"/>
          <p:nvPr/>
        </p:nvSpPr>
        <p:spPr>
          <a:xfrm>
            <a:off x="3980220" y="29676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45141-FC39-8954-0E4E-D83AB2ED4035}"/>
              </a:ext>
            </a:extLst>
          </p:cNvPr>
          <p:cNvSpPr txBox="1"/>
          <p:nvPr/>
        </p:nvSpPr>
        <p:spPr>
          <a:xfrm>
            <a:off x="3885306" y="3356448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07-7C64-F035-5F41-0E5B5EDC8FD6}"/>
              </a:ext>
            </a:extLst>
          </p:cNvPr>
          <p:cNvSpPr txBox="1"/>
          <p:nvPr/>
        </p:nvSpPr>
        <p:spPr>
          <a:xfrm>
            <a:off x="5537422" y="30172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62EA44-7CD7-934C-82F1-9C580DD6BBBD}"/>
                  </a:ext>
                </a:extLst>
              </p:cNvPr>
              <p:cNvSpPr txBox="1"/>
              <p:nvPr/>
            </p:nvSpPr>
            <p:spPr>
              <a:xfrm>
                <a:off x="7042652" y="2964576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86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62EA44-7CD7-934C-82F1-9C580DD6B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52" y="2964576"/>
                <a:ext cx="339634" cy="424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F7583F4-6942-6889-CD79-D0FA177ADE02}"/>
              </a:ext>
            </a:extLst>
          </p:cNvPr>
          <p:cNvSpPr txBox="1"/>
          <p:nvPr/>
        </p:nvSpPr>
        <p:spPr>
          <a:xfrm>
            <a:off x="4885851" y="33631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1AE38-8AAA-EFDA-C255-1DEFAEDC7B9D}"/>
                  </a:ext>
                </a:extLst>
              </p:cNvPr>
              <p:cNvSpPr txBox="1"/>
              <p:nvPr/>
            </p:nvSpPr>
            <p:spPr>
              <a:xfrm>
                <a:off x="6900032" y="3332541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86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C1AE38-8AAA-EFDA-C255-1DEFAEDC7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32" y="3332541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/>
              <p:nvPr/>
            </p:nvSpPr>
            <p:spPr>
              <a:xfrm>
                <a:off x="7760516" y="2199981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E153B8-4A23-0B58-5A83-E4D1E8D8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16" y="2199981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/>
              <p:nvPr/>
            </p:nvSpPr>
            <p:spPr>
              <a:xfrm>
                <a:off x="6293396" y="2193834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BB5ACB-5CBE-E997-D6ED-39A0B082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96" y="2193834"/>
                <a:ext cx="339634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3F6A21E-7811-C546-2EF3-A496DCBAB424}"/>
              </a:ext>
            </a:extLst>
          </p:cNvPr>
          <p:cNvSpPr txBox="1"/>
          <p:nvPr/>
        </p:nvSpPr>
        <p:spPr>
          <a:xfrm>
            <a:off x="4802683" y="30158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38C93A-96CA-84AA-F2CC-0B77121CFFFB}"/>
              </a:ext>
            </a:extLst>
          </p:cNvPr>
          <p:cNvSpPr txBox="1"/>
          <p:nvPr/>
        </p:nvSpPr>
        <p:spPr>
          <a:xfrm>
            <a:off x="5592218" y="33622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BF69F8C-3745-2E72-33AE-D18CDECE5692}"/>
                  </a:ext>
                </a:extLst>
              </p:cNvPr>
              <p:cNvSpPr txBox="1"/>
              <p:nvPr/>
            </p:nvSpPr>
            <p:spPr>
              <a:xfrm>
                <a:off x="6176579" y="332297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BF69F8C-3745-2E72-33AE-D18CDECE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79" y="3322970"/>
                <a:ext cx="339634" cy="424988"/>
              </a:xfrm>
              <a:prstGeom prst="rect">
                <a:avLst/>
              </a:prstGeom>
              <a:blipFill>
                <a:blip r:embed="rId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F29946B-3C4C-4682-C183-84473922D4F6}"/>
                  </a:ext>
                </a:extLst>
              </p:cNvPr>
              <p:cNvSpPr txBox="1"/>
              <p:nvPr/>
            </p:nvSpPr>
            <p:spPr>
              <a:xfrm>
                <a:off x="7740470" y="295277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1084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F29946B-3C4C-4682-C183-84473922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70" y="2952775"/>
                <a:ext cx="339634" cy="410369"/>
              </a:xfrm>
              <a:prstGeom prst="rect">
                <a:avLst/>
              </a:prstGeom>
              <a:blipFill>
                <a:blip r:embed="rId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CB7DB-2E11-F2BF-22E5-830280FF3C17}"/>
                  </a:ext>
                </a:extLst>
              </p:cNvPr>
              <p:cNvSpPr txBox="1"/>
              <p:nvPr/>
            </p:nvSpPr>
            <p:spPr>
              <a:xfrm>
                <a:off x="6297145" y="293146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CB7DB-2E11-F2BF-22E5-830280FF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45" y="2931460"/>
                <a:ext cx="339634" cy="4249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E824FDD-B5A7-0763-0C0B-1A4AF04933C5}"/>
              </a:ext>
            </a:extLst>
          </p:cNvPr>
          <p:cNvSpPr txBox="1"/>
          <p:nvPr/>
        </p:nvSpPr>
        <p:spPr>
          <a:xfrm>
            <a:off x="2819492" y="4143392"/>
            <a:ext cx="6339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6/5 =1.2, x</a:t>
            </a:r>
            <a:r>
              <a:rPr lang="en-US" baseline="-25000" dirty="0"/>
              <a:t>2</a:t>
            </a:r>
            <a:r>
              <a:rPr lang="en-US" dirty="0"/>
              <a:t> = 10, Z</a:t>
            </a:r>
            <a:r>
              <a:rPr lang="en-US" baseline="-25000" dirty="0"/>
              <a:t>j</a:t>
            </a:r>
            <a:r>
              <a:rPr lang="en-US" dirty="0"/>
              <a:t> = 1084 / 5 = 216.8</a:t>
            </a:r>
          </a:p>
        </p:txBody>
      </p:sp>
    </p:spTree>
    <p:extLst>
      <p:ext uri="{BB962C8B-B14F-4D97-AF65-F5344CB8AC3E}">
        <p14:creationId xmlns:p14="http://schemas.microsoft.com/office/powerpoint/2010/main" val="291345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02209-1D1E-D31F-F7E5-170AE9548AB9}"/>
              </a:ext>
            </a:extLst>
          </p:cNvPr>
          <p:cNvSpPr txBox="1"/>
          <p:nvPr/>
        </p:nvSpPr>
        <p:spPr>
          <a:xfrm>
            <a:off x="1244600" y="349250"/>
            <a:ext cx="9972675" cy="1846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550" dirty="0"/>
              <a:t>A manufacturing company produces two types of products, A and B, using two machines, M</a:t>
            </a:r>
            <a:r>
              <a:rPr lang="en-US" sz="1550" baseline="-25000" dirty="0"/>
              <a:t>1</a:t>
            </a:r>
            <a:r>
              <a:rPr lang="en-US" sz="1550" dirty="0"/>
              <a:t> and M</a:t>
            </a:r>
            <a:r>
              <a:rPr lang="en-US" sz="1550" baseline="-25000" dirty="0"/>
              <a:t>2</a:t>
            </a:r>
            <a:r>
              <a:rPr lang="en-US" sz="1550" dirty="0"/>
              <a:t>. Product A requires 5 hours on machine M</a:t>
            </a:r>
            <a:r>
              <a:rPr lang="en-US" sz="1550" baseline="-25000" dirty="0"/>
              <a:t>1</a:t>
            </a:r>
            <a:r>
              <a:rPr lang="en-US" sz="1550" dirty="0"/>
              <a:t> and no time on machine M</a:t>
            </a:r>
            <a:r>
              <a:rPr lang="en-US" sz="1550" baseline="-25000" dirty="0"/>
              <a:t>2</a:t>
            </a:r>
            <a:r>
              <a:rPr lang="en-US" sz="1550" dirty="0"/>
              <a:t>. Product B requires 1 hour on machine M</a:t>
            </a:r>
            <a:r>
              <a:rPr lang="en-US" sz="1550" baseline="-25000" dirty="0"/>
              <a:t>1</a:t>
            </a:r>
            <a:r>
              <a:rPr lang="en-US" sz="1550" dirty="0"/>
              <a:t> and 3 hours on machine M</a:t>
            </a:r>
            <a:r>
              <a:rPr lang="en-US" sz="1550" baseline="-25000" dirty="0"/>
              <a:t>2</a:t>
            </a:r>
            <a:r>
              <a:rPr lang="en-US" sz="1550" dirty="0"/>
              <a:t>. There are 16 hours per day available on machine M</a:t>
            </a:r>
            <a:r>
              <a:rPr lang="en-US" sz="1550" baseline="-25000" dirty="0"/>
              <a:t>1</a:t>
            </a:r>
            <a:r>
              <a:rPr lang="en-US" sz="1550" dirty="0"/>
              <a:t> and 30 hours on M</a:t>
            </a:r>
            <a:r>
              <a:rPr lang="en-US" sz="1550" baseline="-25000" dirty="0"/>
              <a:t>2</a:t>
            </a:r>
            <a:r>
              <a:rPr lang="en-US" sz="1550" dirty="0"/>
              <a:t>. Profit Margin from products A and B is Rs 14 and 20, respectively. What should be the daily production mix to optimize profit? Formulate the problem into mathematical modelling and solve it using the simplex method.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C6C3F-9B10-86EA-CE8B-25C11C23E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49054"/>
              </p:ext>
            </p:extLst>
          </p:nvPr>
        </p:nvGraphicFramePr>
        <p:xfrm>
          <a:off x="1244600" y="2471420"/>
          <a:ext cx="9972676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169">
                  <a:extLst>
                    <a:ext uri="{9D8B030D-6E8A-4147-A177-3AD203B41FA5}">
                      <a16:colId xmlns:a16="http://schemas.microsoft.com/office/drawing/2014/main" val="2093243356"/>
                    </a:ext>
                  </a:extLst>
                </a:gridCol>
                <a:gridCol w="2493169">
                  <a:extLst>
                    <a:ext uri="{9D8B030D-6E8A-4147-A177-3AD203B41FA5}">
                      <a16:colId xmlns:a16="http://schemas.microsoft.com/office/drawing/2014/main" val="757427506"/>
                    </a:ext>
                  </a:extLst>
                </a:gridCol>
                <a:gridCol w="2493169">
                  <a:extLst>
                    <a:ext uri="{9D8B030D-6E8A-4147-A177-3AD203B41FA5}">
                      <a16:colId xmlns:a16="http://schemas.microsoft.com/office/drawing/2014/main" val="3726826813"/>
                    </a:ext>
                  </a:extLst>
                </a:gridCol>
                <a:gridCol w="2493169">
                  <a:extLst>
                    <a:ext uri="{9D8B030D-6E8A-4147-A177-3AD203B41FA5}">
                      <a16:colId xmlns:a16="http://schemas.microsoft.com/office/drawing/2014/main" val="956753278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368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1557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4741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16 hours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 hours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7694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448BE1-C619-66F0-52CD-FCA8D21D3FC5}"/>
              </a:ext>
            </a:extLst>
          </p:cNvPr>
          <p:cNvSpPr txBox="1"/>
          <p:nvPr/>
        </p:nvSpPr>
        <p:spPr>
          <a:xfrm>
            <a:off x="1244600" y="4140200"/>
            <a:ext cx="9972675" cy="222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pPr lvl="1"/>
            <a:r>
              <a:rPr lang="en-US" sz="1600" b="1" dirty="0"/>
              <a:t>Constraints: (</a:t>
            </a:r>
            <a:r>
              <a:rPr lang="en-US" sz="1600" dirty="0"/>
              <a:t>i). Total Limitations on Machine M</a:t>
            </a:r>
            <a:r>
              <a:rPr lang="en-US" sz="1600" baseline="-25000" dirty="0"/>
              <a:t>1</a:t>
            </a:r>
            <a:r>
              <a:rPr lang="en-US" sz="1600" dirty="0"/>
              <a:t>, and (ii). Total Limitations on Machine M</a:t>
            </a:r>
            <a:r>
              <a:rPr lang="en-US" sz="1600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5x</a:t>
            </a:r>
            <a:r>
              <a:rPr lang="en-US" sz="1600" baseline="-25000" dirty="0"/>
              <a:t>1</a:t>
            </a:r>
            <a:r>
              <a:rPr lang="en-US" sz="1600" dirty="0"/>
              <a:t> + 1x</a:t>
            </a:r>
            <a:r>
              <a:rPr lang="en-US" sz="1600" baseline="-25000" dirty="0"/>
              <a:t>2</a:t>
            </a:r>
            <a:r>
              <a:rPr lang="en-US" sz="1600" dirty="0"/>
              <a:t> ≤ 16	(Constraint on Machine M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0x</a:t>
            </a:r>
            <a:r>
              <a:rPr lang="en-US" sz="1600" baseline="-25000" dirty="0"/>
              <a:t>1</a:t>
            </a:r>
            <a:r>
              <a:rPr lang="en-US" sz="1600" dirty="0"/>
              <a:t> + 3x</a:t>
            </a:r>
            <a:r>
              <a:rPr lang="en-US" sz="1600" baseline="-25000" dirty="0"/>
              <a:t>2</a:t>
            </a:r>
            <a:r>
              <a:rPr lang="en-US" sz="1600" dirty="0"/>
              <a:t> ≤ 30	(Constraint on Machine M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 ≥ 0	(Non-Negative Constraint)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03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02209-1D1E-D31F-F7E5-170AE9548AB9}"/>
              </a:ext>
            </a:extLst>
          </p:cNvPr>
          <p:cNvSpPr txBox="1"/>
          <p:nvPr/>
        </p:nvSpPr>
        <p:spPr>
          <a:xfrm>
            <a:off x="1244600" y="237687"/>
            <a:ext cx="9972675" cy="190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 manufacturing company produces two types of products, A and B, using two machines, M</a:t>
            </a:r>
            <a:r>
              <a:rPr lang="en-US" sz="1600" baseline="-25000" dirty="0"/>
              <a:t>1</a:t>
            </a:r>
            <a:r>
              <a:rPr lang="en-US" sz="1600" dirty="0"/>
              <a:t> and M</a:t>
            </a:r>
            <a:r>
              <a:rPr lang="en-US" sz="1600" baseline="-25000" dirty="0"/>
              <a:t>2</a:t>
            </a:r>
            <a:r>
              <a:rPr lang="en-US" sz="1600" dirty="0"/>
              <a:t>. Product A requires 5 hours on machine M</a:t>
            </a:r>
            <a:r>
              <a:rPr lang="en-US" sz="1600" baseline="-25000" dirty="0"/>
              <a:t>1</a:t>
            </a:r>
            <a:r>
              <a:rPr lang="en-US" sz="1600" dirty="0"/>
              <a:t> and no time on machine M</a:t>
            </a:r>
            <a:r>
              <a:rPr lang="en-US" sz="1600" baseline="-25000" dirty="0"/>
              <a:t>2</a:t>
            </a:r>
            <a:r>
              <a:rPr lang="en-US" sz="1600" dirty="0"/>
              <a:t>. Product B requires 1 hour on machine M</a:t>
            </a:r>
            <a:r>
              <a:rPr lang="en-US" sz="1600" baseline="-25000" dirty="0"/>
              <a:t>1</a:t>
            </a:r>
            <a:r>
              <a:rPr lang="en-US" sz="1600" dirty="0"/>
              <a:t> and 3 hours on machine M</a:t>
            </a:r>
            <a:r>
              <a:rPr lang="en-US" sz="1600" baseline="-25000" dirty="0"/>
              <a:t>2</a:t>
            </a:r>
            <a:r>
              <a:rPr lang="en-US" sz="1600" dirty="0"/>
              <a:t>. There are 16 hours per day available on machine M</a:t>
            </a:r>
            <a:r>
              <a:rPr lang="en-US" sz="1600" baseline="-25000" dirty="0"/>
              <a:t>1</a:t>
            </a:r>
            <a:r>
              <a:rPr lang="en-US" sz="1600" dirty="0"/>
              <a:t> and 30 hours on M</a:t>
            </a:r>
            <a:r>
              <a:rPr lang="en-US" sz="1600" baseline="-25000" dirty="0"/>
              <a:t>2</a:t>
            </a:r>
            <a:r>
              <a:rPr lang="en-US" sz="1600" dirty="0"/>
              <a:t>. Profit Margin from products A and B is Rs 14 and 20, respectively. What should be the daily production mix to optimize profit? Formulate the problem into mathematical modelling and solve it using the simplex method.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48BE1-C619-66F0-52CD-FCA8D21D3FC5}"/>
              </a:ext>
            </a:extLst>
          </p:cNvPr>
          <p:cNvSpPr txBox="1"/>
          <p:nvPr/>
        </p:nvSpPr>
        <p:spPr>
          <a:xfrm>
            <a:off x="1244600" y="3810000"/>
            <a:ext cx="9972675" cy="2882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Solution</a:t>
            </a:r>
          </a:p>
          <a:p>
            <a:r>
              <a:rPr lang="en-US" sz="1600" dirty="0"/>
              <a:t>Let </a:t>
            </a:r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  <a:r>
              <a:rPr lang="en-US" sz="1600" dirty="0"/>
              <a:t> be the number of units produced for products </a:t>
            </a:r>
            <a:r>
              <a:rPr lang="en-US" sz="1600" b="1" dirty="0"/>
              <a:t>A</a:t>
            </a:r>
            <a:r>
              <a:rPr lang="en-US" sz="1600" dirty="0"/>
              <a:t> and </a:t>
            </a:r>
            <a:r>
              <a:rPr lang="en-US" sz="1600" b="1" dirty="0"/>
              <a:t>B</a:t>
            </a:r>
            <a:r>
              <a:rPr lang="en-US" sz="1600" dirty="0"/>
              <a:t>, respectively.</a:t>
            </a:r>
          </a:p>
          <a:p>
            <a:endParaRPr lang="en-US" sz="1600" dirty="0"/>
          </a:p>
          <a:p>
            <a:r>
              <a:rPr lang="en-US" sz="1600" dirty="0"/>
              <a:t>Maximize </a:t>
            </a:r>
            <a:r>
              <a:rPr lang="en-US" sz="1600" b="1" dirty="0"/>
              <a:t>Z = 14x</a:t>
            </a:r>
            <a:r>
              <a:rPr lang="en-US" sz="1600" b="1" baseline="-25000" dirty="0"/>
              <a:t>1</a:t>
            </a:r>
            <a:r>
              <a:rPr lang="en-US" sz="1600" b="1" dirty="0"/>
              <a:t> + 20 x</a:t>
            </a:r>
            <a:r>
              <a:rPr lang="en-US" sz="1600" b="1" baseline="-25000" dirty="0"/>
              <a:t>2</a:t>
            </a:r>
          </a:p>
          <a:p>
            <a:endParaRPr lang="en-US" sz="1600" baseline="-25000" dirty="0"/>
          </a:p>
          <a:p>
            <a:r>
              <a:rPr lang="en-US" sz="1600" dirty="0"/>
              <a:t>Subject to Constraints, </a:t>
            </a:r>
            <a:endParaRPr lang="en-US" sz="1600" baseline="-25000" dirty="0"/>
          </a:p>
          <a:p>
            <a:endParaRPr lang="en-US" sz="1600" baseline="-25000" dirty="0"/>
          </a:p>
          <a:p>
            <a:r>
              <a:rPr lang="en-US" sz="1600" b="1" dirty="0"/>
              <a:t>5x</a:t>
            </a:r>
            <a:r>
              <a:rPr lang="en-US" sz="1600" b="1" baseline="-25000" dirty="0"/>
              <a:t>1</a:t>
            </a:r>
            <a:r>
              <a:rPr lang="en-US" sz="1600" b="1" dirty="0"/>
              <a:t> + x</a:t>
            </a:r>
            <a:r>
              <a:rPr lang="en-US" sz="1600" b="1" baseline="-25000" dirty="0"/>
              <a:t>2</a:t>
            </a:r>
            <a:r>
              <a:rPr lang="en-US" sz="1600" b="1" dirty="0"/>
              <a:t> ≤ 16	</a:t>
            </a:r>
          </a:p>
          <a:p>
            <a:r>
              <a:rPr lang="en-US" sz="1600" b="1" dirty="0"/>
              <a:t>3x</a:t>
            </a:r>
            <a:r>
              <a:rPr lang="en-US" sz="1600" b="1" baseline="-25000" dirty="0"/>
              <a:t>2</a:t>
            </a:r>
            <a:r>
              <a:rPr lang="en-US" sz="1600" b="1" dirty="0"/>
              <a:t> ≤ 30</a:t>
            </a:r>
            <a:r>
              <a:rPr lang="en-US" sz="1600" dirty="0"/>
              <a:t>	</a:t>
            </a:r>
          </a:p>
          <a:p>
            <a:endParaRPr lang="en-US" sz="1600" dirty="0"/>
          </a:p>
          <a:p>
            <a:r>
              <a:rPr lang="en-US" sz="1600" dirty="0"/>
              <a:t>where 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 ≥ 0	</a:t>
            </a:r>
            <a:endParaRPr lang="en-US" sz="1600" baseline="-25000" dirty="0"/>
          </a:p>
          <a:p>
            <a:r>
              <a:rPr lang="en-US" sz="1600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6B6AF8-2BA3-AF51-7058-A1F15698A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3239"/>
              </p:ext>
            </p:extLst>
          </p:nvPr>
        </p:nvGraphicFramePr>
        <p:xfrm>
          <a:off x="5055326" y="2297973"/>
          <a:ext cx="616194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83">
                  <a:extLst>
                    <a:ext uri="{9D8B030D-6E8A-4147-A177-3AD203B41FA5}">
                      <a16:colId xmlns:a16="http://schemas.microsoft.com/office/drawing/2014/main" val="2093243356"/>
                    </a:ext>
                  </a:extLst>
                </a:gridCol>
                <a:gridCol w="2053983">
                  <a:extLst>
                    <a:ext uri="{9D8B030D-6E8A-4147-A177-3AD203B41FA5}">
                      <a16:colId xmlns:a16="http://schemas.microsoft.com/office/drawing/2014/main" val="3726826813"/>
                    </a:ext>
                  </a:extLst>
                </a:gridCol>
                <a:gridCol w="2053983">
                  <a:extLst>
                    <a:ext uri="{9D8B030D-6E8A-4147-A177-3AD203B41FA5}">
                      <a16:colId xmlns:a16="http://schemas.microsoft.com/office/drawing/2014/main" val="956753278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M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368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155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4741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16 hours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 hours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7694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C3D62C-72B7-9E0E-1BCC-E316206A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44943"/>
              </p:ext>
            </p:extLst>
          </p:nvPr>
        </p:nvGraphicFramePr>
        <p:xfrm>
          <a:off x="1244600" y="2297973"/>
          <a:ext cx="328821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106">
                  <a:extLst>
                    <a:ext uri="{9D8B030D-6E8A-4147-A177-3AD203B41FA5}">
                      <a16:colId xmlns:a16="http://schemas.microsoft.com/office/drawing/2014/main" val="2093243356"/>
                    </a:ext>
                  </a:extLst>
                </a:gridCol>
                <a:gridCol w="1644106">
                  <a:extLst>
                    <a:ext uri="{9D8B030D-6E8A-4147-A177-3AD203B41FA5}">
                      <a16:colId xmlns:a16="http://schemas.microsoft.com/office/drawing/2014/main" val="372682681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Profit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368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Rs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1557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Rs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14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2705100" y="1816160"/>
            <a:ext cx="6654800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14x</a:t>
            </a:r>
            <a:r>
              <a:rPr lang="en-US" b="1" baseline="-25000" dirty="0"/>
              <a:t>1</a:t>
            </a:r>
            <a:r>
              <a:rPr lang="en-US" b="1" dirty="0"/>
              <a:t> + 20 x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sz="2000" b="1" dirty="0"/>
              <a:t>5x</a:t>
            </a:r>
            <a:r>
              <a:rPr lang="en-US" sz="2000" b="1" baseline="-25000" dirty="0"/>
              <a:t>1</a:t>
            </a:r>
            <a:r>
              <a:rPr lang="en-US" sz="2000" b="1" dirty="0"/>
              <a:t> + x</a:t>
            </a:r>
            <a:r>
              <a:rPr lang="en-US" sz="2000" b="1" baseline="-25000" dirty="0"/>
              <a:t>2</a:t>
            </a:r>
            <a:r>
              <a:rPr lang="en-US" sz="2000" b="1" dirty="0"/>
              <a:t> ≤ 16	</a:t>
            </a:r>
          </a:p>
          <a:p>
            <a:pPr lvl="1"/>
            <a:r>
              <a:rPr lang="en-US" sz="2000" b="1" dirty="0"/>
              <a:t>3x</a:t>
            </a:r>
            <a:r>
              <a:rPr lang="en-US" sz="2000" b="1" baseline="-25000" dirty="0"/>
              <a:t>2</a:t>
            </a:r>
            <a:r>
              <a:rPr lang="en-US" sz="2000" b="1" dirty="0"/>
              <a:t> ≤ 30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61C78-4DAA-B990-EA8A-D883D2B32A0E}"/>
              </a:ext>
            </a:extLst>
          </p:cNvPr>
          <p:cNvSpPr txBox="1"/>
          <p:nvPr/>
        </p:nvSpPr>
        <p:spPr>
          <a:xfrm>
            <a:off x="1109662" y="546160"/>
            <a:ext cx="9972675" cy="1559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Maximize </a:t>
            </a:r>
            <a:r>
              <a:rPr lang="en-US" b="1" dirty="0"/>
              <a:t>Z = 14x</a:t>
            </a:r>
            <a:r>
              <a:rPr lang="en-US" b="1" baseline="-25000" dirty="0"/>
              <a:t>1</a:t>
            </a:r>
            <a:r>
              <a:rPr lang="en-US" b="1" dirty="0"/>
              <a:t> + 20 x</a:t>
            </a:r>
            <a:r>
              <a:rPr lang="en-US" b="1" baseline="-25000" dirty="0"/>
              <a:t>2</a:t>
            </a:r>
          </a:p>
          <a:p>
            <a:endParaRPr lang="en-US" sz="1600" baseline="-25000" dirty="0"/>
          </a:p>
          <a:p>
            <a:r>
              <a:rPr lang="en-US" sz="1600" dirty="0"/>
              <a:t>Subject to Constraints, </a:t>
            </a:r>
            <a:endParaRPr lang="en-US" sz="1600" baseline="-25000" dirty="0"/>
          </a:p>
          <a:p>
            <a:endParaRPr lang="en-US" sz="1600" baseline="-25000" dirty="0"/>
          </a:p>
          <a:p>
            <a:r>
              <a:rPr lang="en-US" sz="2000" b="1" dirty="0"/>
              <a:t>5x</a:t>
            </a:r>
            <a:r>
              <a:rPr lang="en-US" sz="2000" b="1" baseline="-25000" dirty="0"/>
              <a:t>1</a:t>
            </a:r>
            <a:r>
              <a:rPr lang="en-US" sz="2000" b="1" dirty="0"/>
              <a:t> + x</a:t>
            </a:r>
            <a:r>
              <a:rPr lang="en-US" sz="2000" b="1" baseline="-25000" dirty="0"/>
              <a:t>2</a:t>
            </a:r>
            <a:r>
              <a:rPr lang="en-US" sz="2000" b="1" dirty="0"/>
              <a:t> ≤ 16	</a:t>
            </a:r>
          </a:p>
          <a:p>
            <a:r>
              <a:rPr lang="en-US" sz="2000" b="1" dirty="0"/>
              <a:t>3x</a:t>
            </a:r>
            <a:r>
              <a:rPr lang="en-US" sz="2000" b="1" baseline="-25000" dirty="0"/>
              <a:t>2</a:t>
            </a:r>
            <a:r>
              <a:rPr lang="en-US" sz="2000" b="1" dirty="0"/>
              <a:t> ≤ 30</a:t>
            </a:r>
            <a:r>
              <a:rPr lang="en-US" sz="1600" dirty="0"/>
              <a:t>	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DD14C-91B8-E266-D73D-AA8B5E485DD1}"/>
              </a:ext>
            </a:extLst>
          </p:cNvPr>
          <p:cNvSpPr txBox="1"/>
          <p:nvPr/>
        </p:nvSpPr>
        <p:spPr>
          <a:xfrm>
            <a:off x="1109662" y="3536434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5x</a:t>
            </a:r>
            <a:r>
              <a:rPr lang="en-US" sz="1800" b="1" baseline="-25000" dirty="0"/>
              <a:t>1</a:t>
            </a:r>
            <a:r>
              <a:rPr lang="en-US" sz="1800" b="1" dirty="0"/>
              <a:t> + x</a:t>
            </a:r>
            <a:r>
              <a:rPr lang="en-US" sz="1800" b="1" baseline="-25000" dirty="0"/>
              <a:t>2</a:t>
            </a:r>
            <a:r>
              <a:rPr lang="en-US" sz="1800" b="1" dirty="0"/>
              <a:t> ≤ 16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3719F-1B19-111F-83D2-5D8DD7DC4889}"/>
              </a:ext>
            </a:extLst>
          </p:cNvPr>
          <p:cNvSpPr txBox="1"/>
          <p:nvPr/>
        </p:nvSpPr>
        <p:spPr>
          <a:xfrm>
            <a:off x="2938462" y="3536434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5x</a:t>
            </a:r>
            <a:r>
              <a:rPr lang="en-US" sz="1800" b="1" baseline="-25000" dirty="0"/>
              <a:t>1</a:t>
            </a:r>
            <a:r>
              <a:rPr lang="en-US" sz="1800" b="1" dirty="0"/>
              <a:t> + x</a:t>
            </a:r>
            <a:r>
              <a:rPr lang="en-US" sz="1800" b="1" baseline="-25000" dirty="0"/>
              <a:t>2</a:t>
            </a:r>
            <a:r>
              <a:rPr lang="en-US" sz="1800" b="1" dirty="0"/>
              <a:t> + S</a:t>
            </a:r>
            <a:r>
              <a:rPr lang="en-US" sz="1800" b="1" baseline="-25000" dirty="0"/>
              <a:t>1</a:t>
            </a:r>
            <a:r>
              <a:rPr lang="en-US" sz="1800" b="1" dirty="0"/>
              <a:t> = 16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91D3F-37FC-8270-B568-F09255F67D1E}"/>
              </a:ext>
            </a:extLst>
          </p:cNvPr>
          <p:cNvSpPr txBox="1"/>
          <p:nvPr/>
        </p:nvSpPr>
        <p:spPr>
          <a:xfrm>
            <a:off x="1109662" y="3950573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3x</a:t>
            </a:r>
            <a:r>
              <a:rPr lang="en-US" sz="1800" b="1" baseline="-25000" dirty="0"/>
              <a:t>2</a:t>
            </a:r>
            <a:r>
              <a:rPr lang="en-US" sz="1800" b="1" dirty="0"/>
              <a:t> ≤ 30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E785C-5666-4FFF-C56E-DAA71AE0A012}"/>
              </a:ext>
            </a:extLst>
          </p:cNvPr>
          <p:cNvSpPr txBox="1"/>
          <p:nvPr/>
        </p:nvSpPr>
        <p:spPr>
          <a:xfrm>
            <a:off x="2938462" y="3950573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3x</a:t>
            </a:r>
            <a:r>
              <a:rPr lang="en-US" sz="1800" b="1" baseline="-25000" dirty="0"/>
              <a:t>2</a:t>
            </a:r>
            <a:r>
              <a:rPr lang="en-US" sz="1800" b="1" dirty="0"/>
              <a:t> + S</a:t>
            </a:r>
            <a:r>
              <a:rPr lang="en-US" sz="1800" b="1" baseline="-25000" dirty="0"/>
              <a:t>2</a:t>
            </a:r>
            <a:r>
              <a:rPr lang="en-US" sz="1800" b="1" dirty="0"/>
              <a:t> =  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1B67-8517-6F77-A54B-7C1490B6D7E4}"/>
              </a:ext>
            </a:extLst>
          </p:cNvPr>
          <p:cNvSpPr txBox="1"/>
          <p:nvPr/>
        </p:nvSpPr>
        <p:spPr>
          <a:xfrm>
            <a:off x="1109662" y="2684939"/>
            <a:ext cx="41608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Maximize </a:t>
            </a:r>
            <a:r>
              <a:rPr lang="en-US" sz="1800" b="1" dirty="0"/>
              <a:t>Z = 14x</a:t>
            </a:r>
            <a:r>
              <a:rPr lang="en-US" sz="1800" b="1" baseline="-25000" dirty="0"/>
              <a:t>1</a:t>
            </a:r>
            <a:r>
              <a:rPr lang="en-US" sz="1800" b="1" dirty="0"/>
              <a:t> + 20 x</a:t>
            </a:r>
            <a:r>
              <a:rPr lang="en-US" sz="1800" b="1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07D78-1F37-C5A0-3F71-0CDA44F72CDA}"/>
              </a:ext>
            </a:extLst>
          </p:cNvPr>
          <p:cNvSpPr txBox="1"/>
          <p:nvPr/>
        </p:nvSpPr>
        <p:spPr>
          <a:xfrm>
            <a:off x="3606800" y="2684939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1</a:t>
            </a:r>
            <a:r>
              <a:rPr lang="en-US" sz="1800" b="1" dirty="0"/>
              <a:t>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98350-0586-CED4-E977-9B5338C596EB}"/>
              </a:ext>
            </a:extLst>
          </p:cNvPr>
          <p:cNvSpPr txBox="1"/>
          <p:nvPr/>
        </p:nvSpPr>
        <p:spPr>
          <a:xfrm>
            <a:off x="4155281" y="2684939"/>
            <a:ext cx="81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4B612-21FA-5C05-B1E7-4A47F4F9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586560"/>
            <a:ext cx="7901637" cy="1478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A5585-D975-4C82-EB7C-ABB973C1EB19}"/>
              </a:ext>
            </a:extLst>
          </p:cNvPr>
          <p:cNvSpPr txBox="1"/>
          <p:nvPr/>
        </p:nvSpPr>
        <p:spPr>
          <a:xfrm>
            <a:off x="1109662" y="3088124"/>
            <a:ext cx="41608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Subject to Constraints, </a:t>
            </a:r>
            <a:endParaRPr lang="en-US" sz="1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0468A-DABC-4573-D4A5-23C786421C17}"/>
              </a:ext>
            </a:extLst>
          </p:cNvPr>
          <p:cNvSpPr txBox="1"/>
          <p:nvPr/>
        </p:nvSpPr>
        <p:spPr>
          <a:xfrm>
            <a:off x="5875987" y="3628290"/>
            <a:ext cx="5994400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14x</a:t>
            </a:r>
            <a:r>
              <a:rPr lang="en-US" b="1" baseline="-25000" dirty="0"/>
              <a:t>1</a:t>
            </a:r>
            <a:r>
              <a:rPr lang="en-US" b="1" dirty="0"/>
              <a:t> + 20x</a:t>
            </a:r>
            <a:r>
              <a:rPr lang="en-US" b="1" baseline="-25000" dirty="0"/>
              <a:t>2 </a:t>
            </a:r>
            <a:r>
              <a:rPr lang="en-US" b="1" dirty="0"/>
              <a:t>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5x</a:t>
            </a:r>
            <a:r>
              <a:rPr lang="en-US" sz="2000" b="1" baseline="-25000" dirty="0"/>
              <a:t>1</a:t>
            </a:r>
            <a:r>
              <a:rPr lang="en-US" sz="2000" b="1" dirty="0"/>
              <a:t> + 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16</a:t>
            </a:r>
            <a:endParaRPr lang="en-US" sz="2000" dirty="0"/>
          </a:p>
          <a:p>
            <a:pPr lvl="1"/>
            <a:r>
              <a:rPr lang="en-US" sz="2000" b="1" dirty="0"/>
              <a:t>3x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2</a:t>
            </a:r>
            <a:r>
              <a:rPr lang="en-US" sz="2000" b="1" dirty="0"/>
              <a:t> = 30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6" grpId="0"/>
      <p:bldP spid="18" grpId="0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10BCF-3E97-DD81-72C9-B05E7D4E17F3}"/>
              </a:ext>
            </a:extLst>
          </p:cNvPr>
          <p:cNvSpPr txBox="1"/>
          <p:nvPr/>
        </p:nvSpPr>
        <p:spPr>
          <a:xfrm>
            <a:off x="1320800" y="548591"/>
            <a:ext cx="4051300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14x</a:t>
            </a:r>
            <a:r>
              <a:rPr lang="en-US" b="1" baseline="-25000" dirty="0"/>
              <a:t>1</a:t>
            </a:r>
            <a:r>
              <a:rPr lang="en-US" b="1" dirty="0"/>
              <a:t> + 20 x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sz="2000" b="1" dirty="0"/>
              <a:t>5x</a:t>
            </a:r>
            <a:r>
              <a:rPr lang="en-US" sz="2000" b="1" baseline="-25000" dirty="0"/>
              <a:t>1</a:t>
            </a:r>
            <a:r>
              <a:rPr lang="en-US" sz="2000" b="1" dirty="0"/>
              <a:t> + x</a:t>
            </a:r>
            <a:r>
              <a:rPr lang="en-US" sz="2000" b="1" baseline="-25000" dirty="0"/>
              <a:t>2</a:t>
            </a:r>
            <a:r>
              <a:rPr lang="en-US" sz="2000" b="1" dirty="0"/>
              <a:t> ≤ 16	</a:t>
            </a:r>
          </a:p>
          <a:p>
            <a:pPr lvl="1"/>
            <a:r>
              <a:rPr lang="en-US" sz="2000" b="1" dirty="0"/>
              <a:t>3x</a:t>
            </a:r>
            <a:r>
              <a:rPr lang="en-US" sz="2000" b="1" baseline="-25000" dirty="0"/>
              <a:t>2</a:t>
            </a:r>
            <a:r>
              <a:rPr lang="en-US" sz="2000" b="1" dirty="0"/>
              <a:t> ≤ 30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FC5F3-3510-C3F3-24B7-1256DCBD388C}"/>
              </a:ext>
            </a:extLst>
          </p:cNvPr>
          <p:cNvSpPr txBox="1"/>
          <p:nvPr/>
        </p:nvSpPr>
        <p:spPr>
          <a:xfrm>
            <a:off x="5372100" y="548590"/>
            <a:ext cx="4267200" cy="26366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14x</a:t>
            </a:r>
            <a:r>
              <a:rPr lang="en-US" b="1" baseline="-25000" dirty="0"/>
              <a:t>1</a:t>
            </a:r>
            <a:r>
              <a:rPr lang="en-US" b="1" dirty="0"/>
              <a:t> + 20x</a:t>
            </a:r>
            <a:r>
              <a:rPr lang="en-US" b="1" baseline="-25000" dirty="0"/>
              <a:t>2 </a:t>
            </a:r>
            <a:r>
              <a:rPr lang="en-US" b="1" dirty="0"/>
              <a:t>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5x</a:t>
            </a:r>
            <a:r>
              <a:rPr lang="en-US" sz="2000" b="1" baseline="-25000" dirty="0"/>
              <a:t>1</a:t>
            </a:r>
            <a:r>
              <a:rPr lang="en-US" sz="2000" b="1" dirty="0"/>
              <a:t> + 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16</a:t>
            </a:r>
            <a:endParaRPr lang="en-US" sz="2000" dirty="0"/>
          </a:p>
          <a:p>
            <a:pPr lvl="1"/>
            <a:r>
              <a:rPr lang="en-US" sz="2000" b="1" dirty="0"/>
              <a:t>3x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2</a:t>
            </a:r>
            <a:r>
              <a:rPr lang="en-US" sz="2000" b="1" dirty="0"/>
              <a:t> = 30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F0F15-FFE4-03F6-8CEF-99B7913C4847}"/>
              </a:ext>
            </a:extLst>
          </p:cNvPr>
          <p:cNvSpPr txBox="1"/>
          <p:nvPr/>
        </p:nvSpPr>
        <p:spPr>
          <a:xfrm>
            <a:off x="5372100" y="3185209"/>
            <a:ext cx="4267200" cy="20621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14x</a:t>
            </a:r>
            <a:r>
              <a:rPr lang="en-US" b="1" baseline="-25000" dirty="0"/>
              <a:t>1</a:t>
            </a:r>
            <a:r>
              <a:rPr lang="en-US" b="1" dirty="0"/>
              <a:t> + 20x</a:t>
            </a:r>
            <a:r>
              <a:rPr lang="en-US" b="1" baseline="-25000" dirty="0"/>
              <a:t>2 </a:t>
            </a:r>
            <a:r>
              <a:rPr lang="en-US" b="1" dirty="0"/>
              <a:t>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r>
              <a:rPr lang="en-US" sz="2000" b="1" dirty="0"/>
              <a:t>         5x</a:t>
            </a:r>
            <a:r>
              <a:rPr lang="en-US" sz="2000" b="1" baseline="-25000" dirty="0"/>
              <a:t>1</a:t>
            </a:r>
            <a:r>
              <a:rPr lang="en-US" sz="2000" b="1" dirty="0"/>
              <a:t> + 1x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 </a:t>
            </a:r>
            <a:r>
              <a:rPr lang="en-US" sz="2000" b="1" dirty="0"/>
              <a:t>= 16</a:t>
            </a:r>
            <a:endParaRPr lang="en-US" sz="2000" dirty="0"/>
          </a:p>
          <a:p>
            <a:pPr lvl="1"/>
            <a:r>
              <a:rPr lang="en-US" sz="2000" b="1" dirty="0"/>
              <a:t>0x</a:t>
            </a:r>
            <a:r>
              <a:rPr lang="en-US" sz="2000" b="1" baseline="-25000" dirty="0"/>
              <a:t>1</a:t>
            </a:r>
            <a:r>
              <a:rPr lang="en-US" sz="2000" b="1" dirty="0"/>
              <a:t> + 3x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</a:t>
            </a:r>
            <a:r>
              <a:rPr lang="en-US" sz="2000" b="1" dirty="0"/>
              <a:t> + 1S</a:t>
            </a:r>
            <a:r>
              <a:rPr lang="en-US" sz="2000" b="1" baseline="-25000" dirty="0"/>
              <a:t>2</a:t>
            </a:r>
            <a:r>
              <a:rPr lang="en-US" sz="2000" b="1" dirty="0"/>
              <a:t> = 30</a:t>
            </a:r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1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69896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95BDA-E9A8-D8AA-6BB1-A753C7F50496}"/>
              </a:ext>
            </a:extLst>
          </p:cNvPr>
          <p:cNvSpPr txBox="1"/>
          <p:nvPr/>
        </p:nvSpPr>
        <p:spPr>
          <a:xfrm>
            <a:off x="2818494" y="3642403"/>
            <a:ext cx="633929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14x</a:t>
            </a:r>
            <a:r>
              <a:rPr lang="en-US" b="1" baseline="-25000" dirty="0"/>
              <a:t>1</a:t>
            </a:r>
            <a:r>
              <a:rPr lang="en-US" b="1" dirty="0"/>
              <a:t> + 20x</a:t>
            </a:r>
            <a:r>
              <a:rPr lang="en-US" b="1" baseline="-25000" dirty="0"/>
              <a:t>2 </a:t>
            </a:r>
            <a:r>
              <a:rPr lang="en-US" b="1" dirty="0"/>
              <a:t>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r>
              <a:rPr lang="en-US" sz="2000" b="1" dirty="0"/>
              <a:t>         5x</a:t>
            </a:r>
            <a:r>
              <a:rPr lang="en-US" sz="2000" b="1" baseline="-25000" dirty="0"/>
              <a:t>1</a:t>
            </a:r>
            <a:r>
              <a:rPr lang="en-US" sz="2000" b="1" dirty="0"/>
              <a:t> + 1x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 </a:t>
            </a:r>
            <a:r>
              <a:rPr lang="en-US" sz="2000" b="1" dirty="0"/>
              <a:t>= 16</a:t>
            </a:r>
            <a:endParaRPr lang="en-US" sz="2000" dirty="0"/>
          </a:p>
          <a:p>
            <a:pPr lvl="1"/>
            <a:r>
              <a:rPr lang="en-US" sz="2000" b="1" dirty="0"/>
              <a:t>0x</a:t>
            </a:r>
            <a:r>
              <a:rPr lang="en-US" sz="2000" b="1" baseline="-25000" dirty="0"/>
              <a:t>1</a:t>
            </a:r>
            <a:r>
              <a:rPr lang="en-US" sz="2000" b="1" dirty="0"/>
              <a:t> + 3x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</a:t>
            </a:r>
            <a:r>
              <a:rPr lang="en-US" sz="2000" b="1" dirty="0"/>
              <a:t> + 1S</a:t>
            </a:r>
            <a:r>
              <a:rPr lang="en-US" sz="2000" b="1" baseline="-25000" dirty="0"/>
              <a:t>2</a:t>
            </a:r>
            <a:r>
              <a:rPr lang="en-US" sz="2000" b="1" dirty="0"/>
              <a:t> = 30</a:t>
            </a:r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5" y="1410604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0×5+0×0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5" y="2055380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0×1+0×3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0×16 + 0×30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14 – 0 = 14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20 – 0 = 20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0" y="19753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899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29009" y="27100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355" y="1187630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DA692-6EC2-68E1-BB85-181D3F06A9A5}"/>
              </a:ext>
            </a:extLst>
          </p:cNvPr>
          <p:cNvSpPr txBox="1"/>
          <p:nvPr/>
        </p:nvSpPr>
        <p:spPr>
          <a:xfrm>
            <a:off x="8336643" y="1604488"/>
            <a:ext cx="82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16/1=16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CB1BB-5E54-BEA4-C90C-B00A61B80DD3}"/>
              </a:ext>
            </a:extLst>
          </p:cNvPr>
          <p:cNvSpPr txBox="1"/>
          <p:nvPr/>
        </p:nvSpPr>
        <p:spPr>
          <a:xfrm>
            <a:off x="8332287" y="1965896"/>
            <a:ext cx="82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30/3=10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17050-5604-C989-116E-1C589211550D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CB53DC-4B27-CC04-3463-EAF243CB25D5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22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4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2419</Words>
  <Application>Microsoft Office PowerPoint</Application>
  <PresentationFormat>Widescreen</PresentationFormat>
  <Paragraphs>1163</Paragraphs>
  <Slides>27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66</cp:revision>
  <dcterms:created xsi:type="dcterms:W3CDTF">2024-09-03T04:45:19Z</dcterms:created>
  <dcterms:modified xsi:type="dcterms:W3CDTF">2024-09-03T14:25:58Z</dcterms:modified>
</cp:coreProperties>
</file>