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68" r:id="rId4"/>
    <p:sldId id="294" r:id="rId5"/>
    <p:sldId id="304" r:id="rId6"/>
    <p:sldId id="305" r:id="rId7"/>
    <p:sldId id="295" r:id="rId8"/>
    <p:sldId id="306" r:id="rId9"/>
    <p:sldId id="307" r:id="rId10"/>
    <p:sldId id="296" r:id="rId11"/>
    <p:sldId id="308" r:id="rId12"/>
    <p:sldId id="309"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C275-0695-71AD-543E-9DDAAF677B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C16562-6BD9-B172-5B65-839A3460F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9845735-B7E3-4509-FB44-DA69DCD707B2}"/>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5" name="Footer Placeholder 4">
            <a:extLst>
              <a:ext uri="{FF2B5EF4-FFF2-40B4-BE49-F238E27FC236}">
                <a16:creationId xmlns:a16="http://schemas.microsoft.com/office/drawing/2014/main" id="{43DB2E6D-4851-6420-5596-63ED4E97D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5606D-78F4-F884-1437-96AB4ADD0BCB}"/>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60392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B8CB-9C54-D254-30A2-75742E6EA6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726CEC4-0046-1528-B65E-5D6C02C1C8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84BD56-888F-C49F-8558-67D1BDBC795B}"/>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5" name="Footer Placeholder 4">
            <a:extLst>
              <a:ext uri="{FF2B5EF4-FFF2-40B4-BE49-F238E27FC236}">
                <a16:creationId xmlns:a16="http://schemas.microsoft.com/office/drawing/2014/main" id="{74B40652-7BDC-A43A-5974-0D4058762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BEF8D-43AE-68F1-7B5A-C57FC780432C}"/>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299873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F1B07-48FE-9C33-4385-9B731654808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0B5747-F63E-2840-A1F0-8A579292F9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0E22E6-8B2A-9AAE-5606-8248CAAE273D}"/>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5" name="Footer Placeholder 4">
            <a:extLst>
              <a:ext uri="{FF2B5EF4-FFF2-40B4-BE49-F238E27FC236}">
                <a16:creationId xmlns:a16="http://schemas.microsoft.com/office/drawing/2014/main" id="{97C4E42E-5BFE-3D89-1476-E1BF9726A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DEE4E-089E-A94E-2AD5-642B172B07BA}"/>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196040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2E03-91EA-5864-F5B6-B3442ADD6E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6A8FAA9-5730-7DA8-6950-77C05EF42F5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F6BE0A-89B8-2C97-DD6A-622E305E8737}"/>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5" name="Footer Placeholder 4">
            <a:extLst>
              <a:ext uri="{FF2B5EF4-FFF2-40B4-BE49-F238E27FC236}">
                <a16:creationId xmlns:a16="http://schemas.microsoft.com/office/drawing/2014/main" id="{A9AB913B-FEEF-B001-755E-9D1358A4E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5D8CC-5516-130F-D30F-7C4D905B9DCC}"/>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381710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5593-76CB-5CA2-1F3B-A86363BFAAD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C64DBD-A9CF-6F6F-4322-12535AB5C9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D85FDB-CE98-FA19-35F9-233A01CE1B74}"/>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5" name="Footer Placeholder 4">
            <a:extLst>
              <a:ext uri="{FF2B5EF4-FFF2-40B4-BE49-F238E27FC236}">
                <a16:creationId xmlns:a16="http://schemas.microsoft.com/office/drawing/2014/main" id="{04ADF1F0-BE9B-89A0-99EB-8F02CCB46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4DAE-3240-E67C-A278-5044847EDF03}"/>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74616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EB5-0CAC-F5F2-B569-9097FA90FC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7513E4-7612-26B2-6833-50804DEAAE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4F58EB6-4FAA-FF90-922D-1160AD092D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935184E-09D1-FF9D-BD17-3ED233CAEFEA}"/>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6" name="Footer Placeholder 5">
            <a:extLst>
              <a:ext uri="{FF2B5EF4-FFF2-40B4-BE49-F238E27FC236}">
                <a16:creationId xmlns:a16="http://schemas.microsoft.com/office/drawing/2014/main" id="{DFEA1D45-58F3-7D37-F537-A33AFD031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4E52B-C5D9-2F0F-E332-A72326CD0A5B}"/>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203160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2ABD-9E79-02CF-1388-33EB99E6B59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FFA073-D6A6-A579-2AC4-ED42AF391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BF428F-464D-8D89-EC37-151C0C3ACA7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C9B75E-745F-F323-C1E7-A8CCF76BC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9950D6-7062-7D8A-3E9A-0CC0446FEE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1C41AB-8325-CF66-966F-4F3894FB65DC}"/>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8" name="Footer Placeholder 7">
            <a:extLst>
              <a:ext uri="{FF2B5EF4-FFF2-40B4-BE49-F238E27FC236}">
                <a16:creationId xmlns:a16="http://schemas.microsoft.com/office/drawing/2014/main" id="{85356C2D-2BFA-0F23-8F64-A07FFA8F6C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93E177-AA38-810B-33ED-05CE1CE60F8A}"/>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124306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5D9D-0FF1-7AFC-C694-D8532E4A89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FD12D49-46F5-AA66-2CA2-1216D4D017B7}"/>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4" name="Footer Placeholder 3">
            <a:extLst>
              <a:ext uri="{FF2B5EF4-FFF2-40B4-BE49-F238E27FC236}">
                <a16:creationId xmlns:a16="http://schemas.microsoft.com/office/drawing/2014/main" id="{4086D736-5668-930A-3062-4E5CC5E870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74529F-6312-007F-30A5-11AB84C1C848}"/>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365790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C3608-A808-890B-F031-4C98DBEDF11A}"/>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3" name="Footer Placeholder 2">
            <a:extLst>
              <a:ext uri="{FF2B5EF4-FFF2-40B4-BE49-F238E27FC236}">
                <a16:creationId xmlns:a16="http://schemas.microsoft.com/office/drawing/2014/main" id="{B3660459-7654-402D-EE6E-6721B4C116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BEC2C4-4A32-FA19-5494-22892B3B63DB}"/>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184804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51C0-437A-08E4-9591-C304B265C5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B11719-A1C3-D879-7965-90A2191E1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670C486-A74B-9AA9-CB01-CA2AC056A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18A592-9BD4-457C-BA81-57BC7D69DD82}"/>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6" name="Footer Placeholder 5">
            <a:extLst>
              <a:ext uri="{FF2B5EF4-FFF2-40B4-BE49-F238E27FC236}">
                <a16:creationId xmlns:a16="http://schemas.microsoft.com/office/drawing/2014/main" id="{1E3FC387-A380-2982-F547-173C713AF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3DB429-736E-F179-A14F-8E9FF6027090}"/>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416906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59A3-EEA0-FF65-EE36-2476E80CC0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EF6318-1C43-26B4-443E-112ACEECD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587FA6-8C27-50BA-2A60-6D3280751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A2E4AE-1812-116F-14BF-F095C94A4BAF}"/>
              </a:ext>
            </a:extLst>
          </p:cNvPr>
          <p:cNvSpPr>
            <a:spLocks noGrp="1"/>
          </p:cNvSpPr>
          <p:nvPr>
            <p:ph type="dt" sz="half" idx="10"/>
          </p:nvPr>
        </p:nvSpPr>
        <p:spPr/>
        <p:txBody>
          <a:bodyPr/>
          <a:lstStyle/>
          <a:p>
            <a:fld id="{7884F2E7-2686-48FA-8241-C9BF2142807C}" type="datetimeFigureOut">
              <a:rPr lang="en-US" smtClean="0"/>
              <a:t>9/6/2024</a:t>
            </a:fld>
            <a:endParaRPr lang="en-US"/>
          </a:p>
        </p:txBody>
      </p:sp>
      <p:sp>
        <p:nvSpPr>
          <p:cNvPr id="6" name="Footer Placeholder 5">
            <a:extLst>
              <a:ext uri="{FF2B5EF4-FFF2-40B4-BE49-F238E27FC236}">
                <a16:creationId xmlns:a16="http://schemas.microsoft.com/office/drawing/2014/main" id="{9245B6B3-5CE8-3EF7-A806-AFA329C46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A53E0-70E8-E632-7E67-2C25C02CD170}"/>
              </a:ext>
            </a:extLst>
          </p:cNvPr>
          <p:cNvSpPr>
            <a:spLocks noGrp="1"/>
          </p:cNvSpPr>
          <p:nvPr>
            <p:ph type="sldNum" sz="quarter" idx="12"/>
          </p:nvPr>
        </p:nvSpPr>
        <p:spPr/>
        <p:txBody>
          <a:bodyPr/>
          <a:lstStyle/>
          <a:p>
            <a:fld id="{1816B5D6-E8BC-4DDD-853F-37B509AE077B}" type="slidenum">
              <a:rPr lang="en-US" smtClean="0"/>
              <a:t>‹#›</a:t>
            </a:fld>
            <a:endParaRPr lang="en-US"/>
          </a:p>
        </p:txBody>
      </p:sp>
    </p:spTree>
    <p:extLst>
      <p:ext uri="{BB962C8B-B14F-4D97-AF65-F5344CB8AC3E}">
        <p14:creationId xmlns:p14="http://schemas.microsoft.com/office/powerpoint/2010/main" val="414504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8F840-810D-AF22-7555-1D2DB4F57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AD5304-06DA-B716-61F8-51418FD56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07B6A7-11EE-C09B-BAC9-697ACACAF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84F2E7-2686-48FA-8241-C9BF2142807C}" type="datetimeFigureOut">
              <a:rPr lang="en-US" smtClean="0"/>
              <a:t>9/6/2024</a:t>
            </a:fld>
            <a:endParaRPr lang="en-US"/>
          </a:p>
        </p:txBody>
      </p:sp>
      <p:sp>
        <p:nvSpPr>
          <p:cNvPr id="5" name="Footer Placeholder 4">
            <a:extLst>
              <a:ext uri="{FF2B5EF4-FFF2-40B4-BE49-F238E27FC236}">
                <a16:creationId xmlns:a16="http://schemas.microsoft.com/office/drawing/2014/main" id="{4A6EC808-E59D-E88B-2468-21C6E2373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E5EC79-ACE7-EC1C-B461-DCC9BBB27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16B5D6-E8BC-4DDD-853F-37B509AE077B}" type="slidenum">
              <a:rPr lang="en-US" smtClean="0"/>
              <a:t>‹#›</a:t>
            </a:fld>
            <a:endParaRPr lang="en-US"/>
          </a:p>
        </p:txBody>
      </p:sp>
    </p:spTree>
    <p:extLst>
      <p:ext uri="{BB962C8B-B14F-4D97-AF65-F5344CB8AC3E}">
        <p14:creationId xmlns:p14="http://schemas.microsoft.com/office/powerpoint/2010/main" val="108340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902209-1D1E-D31F-F7E5-170AE9548AB9}"/>
              </a:ext>
            </a:extLst>
          </p:cNvPr>
          <p:cNvSpPr txBox="1"/>
          <p:nvPr/>
        </p:nvSpPr>
        <p:spPr>
          <a:xfrm>
            <a:off x="1333499" y="542487"/>
            <a:ext cx="9972675" cy="1534203"/>
          </a:xfrm>
          <a:prstGeom prst="rect">
            <a:avLst/>
          </a:prstGeom>
          <a:solidFill>
            <a:schemeClr val="bg1">
              <a:lumMod val="85000"/>
            </a:schemeClr>
          </a:solidFill>
        </p:spPr>
        <p:txBody>
          <a:bodyPr wrap="square" rtlCol="0">
            <a:spAutoFit/>
          </a:bodyPr>
          <a:lstStyle/>
          <a:p>
            <a:pPr>
              <a:lnSpc>
                <a:spcPct val="150000"/>
              </a:lnSpc>
            </a:pPr>
            <a:r>
              <a:rPr lang="en-US" sz="1600" dirty="0"/>
              <a:t>Rajesh wishes to buy new frames and has two models, F1 costing Rs 100 and F2 costing Rs 200. He wants to buy frames not more than 30 and can spend up to Rs 4000 only. He can make a profit of Rs 20 from frame F1 and Rs 50 from F2. Formulate the problem as linear programming. How many frames of each model would he buy? Solve it using the simplex method to maximize the profit. </a:t>
            </a:r>
          </a:p>
        </p:txBody>
      </p:sp>
      <p:sp>
        <p:nvSpPr>
          <p:cNvPr id="7" name="TextBox 6">
            <a:extLst>
              <a:ext uri="{FF2B5EF4-FFF2-40B4-BE49-F238E27FC236}">
                <a16:creationId xmlns:a16="http://schemas.microsoft.com/office/drawing/2014/main" id="{DA448BE1-C619-66F0-52CD-FCA8D21D3FC5}"/>
              </a:ext>
            </a:extLst>
          </p:cNvPr>
          <p:cNvSpPr txBox="1"/>
          <p:nvPr/>
        </p:nvSpPr>
        <p:spPr>
          <a:xfrm>
            <a:off x="1333499" y="2076690"/>
            <a:ext cx="9972675" cy="2882840"/>
          </a:xfrm>
          <a:prstGeom prst="rect">
            <a:avLst/>
          </a:prstGeom>
          <a:solidFill>
            <a:schemeClr val="accent2">
              <a:lumMod val="40000"/>
              <a:lumOff val="60000"/>
            </a:schemeClr>
          </a:solidFill>
        </p:spPr>
        <p:txBody>
          <a:bodyPr wrap="square" rtlCol="0">
            <a:spAutoFit/>
          </a:bodyPr>
          <a:lstStyle/>
          <a:p>
            <a:r>
              <a:rPr lang="en-US" sz="1600" b="1" u="sng" dirty="0"/>
              <a:t>Solution</a:t>
            </a:r>
          </a:p>
          <a:p>
            <a:r>
              <a:rPr lang="en-US" sz="1600" dirty="0"/>
              <a:t>Decision variables: Let </a:t>
            </a:r>
            <a:r>
              <a:rPr lang="en-US" sz="1600" b="1" dirty="0"/>
              <a:t>x</a:t>
            </a:r>
            <a:r>
              <a:rPr lang="en-US" sz="1600" b="1" baseline="-25000" dirty="0"/>
              <a:t>1</a:t>
            </a:r>
            <a:r>
              <a:rPr lang="en-US" sz="1600" b="1" dirty="0"/>
              <a:t> </a:t>
            </a:r>
            <a:r>
              <a:rPr lang="en-US" sz="1600" dirty="0"/>
              <a:t>and </a:t>
            </a:r>
            <a:r>
              <a:rPr lang="en-US" sz="1600" b="1" dirty="0"/>
              <a:t>x</a:t>
            </a:r>
            <a:r>
              <a:rPr lang="en-US" sz="1600" b="1" baseline="-25000" dirty="0"/>
              <a:t>2</a:t>
            </a:r>
            <a:r>
              <a:rPr lang="en-US" sz="1600" dirty="0"/>
              <a:t> be the number of units produced for products </a:t>
            </a:r>
            <a:r>
              <a:rPr lang="en-US" sz="1600" b="1" dirty="0"/>
              <a:t>A</a:t>
            </a:r>
            <a:r>
              <a:rPr lang="en-US" sz="1600" dirty="0"/>
              <a:t> and </a:t>
            </a:r>
            <a:r>
              <a:rPr lang="en-US" sz="1600" b="1" dirty="0"/>
              <a:t>B</a:t>
            </a:r>
            <a:r>
              <a:rPr lang="en-US" sz="1600" dirty="0"/>
              <a:t>, respectively.</a:t>
            </a:r>
          </a:p>
          <a:p>
            <a:endParaRPr lang="en-US" sz="1600" dirty="0"/>
          </a:p>
          <a:p>
            <a:r>
              <a:rPr lang="en-US" sz="1600" dirty="0"/>
              <a:t>Objective Function: Maximize </a:t>
            </a:r>
            <a:r>
              <a:rPr lang="en-US" sz="1600" b="1" dirty="0"/>
              <a:t>Z = 20x</a:t>
            </a:r>
            <a:r>
              <a:rPr lang="en-US" sz="1600" b="1" baseline="-25000" dirty="0"/>
              <a:t>1</a:t>
            </a:r>
            <a:r>
              <a:rPr lang="en-US" sz="1600" b="1" dirty="0"/>
              <a:t> + 50x</a:t>
            </a:r>
            <a:r>
              <a:rPr lang="en-US" sz="1600" b="1" baseline="-25000" dirty="0"/>
              <a:t>2</a:t>
            </a:r>
          </a:p>
          <a:p>
            <a:endParaRPr lang="en-US" sz="1600" baseline="-25000" dirty="0"/>
          </a:p>
          <a:p>
            <a:r>
              <a:rPr lang="en-US" sz="1600" dirty="0"/>
              <a:t>Constraints: </a:t>
            </a:r>
            <a:endParaRPr lang="en-US" sz="1600" baseline="-25000" dirty="0"/>
          </a:p>
          <a:p>
            <a:endParaRPr lang="en-US" sz="1600" baseline="-25000" dirty="0"/>
          </a:p>
          <a:p>
            <a:r>
              <a:rPr lang="en-US" sz="1600" b="1" dirty="0"/>
              <a:t>x</a:t>
            </a:r>
            <a:r>
              <a:rPr lang="en-US" sz="1600" b="1" baseline="-25000" dirty="0"/>
              <a:t>1</a:t>
            </a:r>
            <a:r>
              <a:rPr lang="en-US" sz="1600" b="1" dirty="0"/>
              <a:t> + x</a:t>
            </a:r>
            <a:r>
              <a:rPr lang="en-US" sz="1600" b="1" baseline="-25000" dirty="0"/>
              <a:t>2</a:t>
            </a:r>
            <a:r>
              <a:rPr lang="en-US" sz="1600" b="1" dirty="0"/>
              <a:t> ≤ 30      </a:t>
            </a:r>
            <a:r>
              <a:rPr lang="en-US" sz="1600" dirty="0"/>
              <a:t>(He wants to buy no more than 30)</a:t>
            </a:r>
            <a:r>
              <a:rPr lang="en-US" sz="1600" b="1" dirty="0"/>
              <a:t>	</a:t>
            </a:r>
          </a:p>
          <a:p>
            <a:r>
              <a:rPr lang="en-US" sz="1600" b="1" dirty="0"/>
              <a:t>100x</a:t>
            </a:r>
            <a:r>
              <a:rPr lang="en-US" sz="1600" b="1" baseline="-25000" dirty="0"/>
              <a:t>1 </a:t>
            </a:r>
            <a:r>
              <a:rPr lang="en-US" sz="1600" b="1" dirty="0"/>
              <a:t>+ 200</a:t>
            </a:r>
            <a:r>
              <a:rPr lang="en-US" sz="1600" b="1" baseline="-25000" dirty="0"/>
              <a:t>2</a:t>
            </a:r>
            <a:r>
              <a:rPr lang="en-US" sz="1600" b="1" dirty="0"/>
              <a:t> ≤ 4000   </a:t>
            </a:r>
            <a:r>
              <a:rPr lang="en-US" sz="1600" dirty="0"/>
              <a:t> (He can  only spend up to Rs 4000)	</a:t>
            </a:r>
          </a:p>
          <a:p>
            <a:endParaRPr lang="en-US" sz="1600" dirty="0"/>
          </a:p>
          <a:p>
            <a:r>
              <a:rPr lang="en-US" sz="1600" dirty="0"/>
              <a:t>Where x</a:t>
            </a:r>
            <a:r>
              <a:rPr lang="en-US" sz="1600" baseline="-25000" dirty="0"/>
              <a:t>1</a:t>
            </a:r>
            <a:r>
              <a:rPr lang="en-US" sz="1600" dirty="0"/>
              <a:t>, x</a:t>
            </a:r>
            <a:r>
              <a:rPr lang="en-US" sz="1600" baseline="-25000" dirty="0"/>
              <a:t>2</a:t>
            </a:r>
            <a:r>
              <a:rPr lang="en-US" sz="1600" dirty="0"/>
              <a:t> ≥ 0	(He can’t buy the negative amount of frames)</a:t>
            </a:r>
            <a:endParaRPr lang="en-US" sz="1600" baseline="-25000" dirty="0"/>
          </a:p>
          <a:p>
            <a:r>
              <a:rPr lang="en-US" sz="1600" dirty="0"/>
              <a:t> </a:t>
            </a:r>
          </a:p>
        </p:txBody>
      </p:sp>
    </p:spTree>
    <p:extLst>
      <p:ext uri="{BB962C8B-B14F-4D97-AF65-F5344CB8AC3E}">
        <p14:creationId xmlns:p14="http://schemas.microsoft.com/office/powerpoint/2010/main" val="104335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5BE085-744D-0BCE-7CA3-1B9B38F04DDA}"/>
              </a:ext>
            </a:extLst>
          </p:cNvPr>
          <p:cNvGraphicFramePr>
            <a:graphicFrameLocks noGrp="1"/>
          </p:cNvGraphicFramePr>
          <p:nvPr>
            <p:extLst>
              <p:ext uri="{D42A27DB-BD31-4B8C-83A1-F6EECF244321}">
                <p14:modId xmlns:p14="http://schemas.microsoft.com/office/powerpoint/2010/main" val="1290972318"/>
              </p:ext>
            </p:extLst>
          </p:nvPr>
        </p:nvGraphicFramePr>
        <p:xfrm>
          <a:off x="762179" y="3436613"/>
          <a:ext cx="11051178" cy="3026228"/>
        </p:xfrm>
        <a:graphic>
          <a:graphicData uri="http://schemas.openxmlformats.org/drawingml/2006/table">
            <a:tbl>
              <a:tblPr firstRow="1" bandRow="1">
                <a:tableStyleId>{5940675A-B579-460E-94D1-54222C63F5DA}</a:tableStyleId>
              </a:tblPr>
              <a:tblGrid>
                <a:gridCol w="1841863">
                  <a:extLst>
                    <a:ext uri="{9D8B030D-6E8A-4147-A177-3AD203B41FA5}">
                      <a16:colId xmlns:a16="http://schemas.microsoft.com/office/drawing/2014/main" val="593624767"/>
                    </a:ext>
                  </a:extLst>
                </a:gridCol>
                <a:gridCol w="1841863">
                  <a:extLst>
                    <a:ext uri="{9D8B030D-6E8A-4147-A177-3AD203B41FA5}">
                      <a16:colId xmlns:a16="http://schemas.microsoft.com/office/drawing/2014/main" val="3449501462"/>
                    </a:ext>
                  </a:extLst>
                </a:gridCol>
                <a:gridCol w="1841863">
                  <a:extLst>
                    <a:ext uri="{9D8B030D-6E8A-4147-A177-3AD203B41FA5}">
                      <a16:colId xmlns:a16="http://schemas.microsoft.com/office/drawing/2014/main" val="78894318"/>
                    </a:ext>
                  </a:extLst>
                </a:gridCol>
                <a:gridCol w="1841863">
                  <a:extLst>
                    <a:ext uri="{9D8B030D-6E8A-4147-A177-3AD203B41FA5}">
                      <a16:colId xmlns:a16="http://schemas.microsoft.com/office/drawing/2014/main" val="1110717451"/>
                    </a:ext>
                  </a:extLst>
                </a:gridCol>
                <a:gridCol w="1841863">
                  <a:extLst>
                    <a:ext uri="{9D8B030D-6E8A-4147-A177-3AD203B41FA5}">
                      <a16:colId xmlns:a16="http://schemas.microsoft.com/office/drawing/2014/main" val="1287976342"/>
                    </a:ext>
                  </a:extLst>
                </a:gridCol>
                <a:gridCol w="1841863">
                  <a:extLst>
                    <a:ext uri="{9D8B030D-6E8A-4147-A177-3AD203B41FA5}">
                      <a16:colId xmlns:a16="http://schemas.microsoft.com/office/drawing/2014/main" val="2985533690"/>
                    </a:ext>
                  </a:extLst>
                </a:gridCol>
              </a:tblGrid>
              <a:tr h="1227908">
                <a:tc>
                  <a:txBody>
                    <a:bodyPr/>
                    <a:lstStyle/>
                    <a:p>
                      <a:r>
                        <a:rPr lang="en-US" sz="1400" b="1" u="sng" dirty="0"/>
                        <a:t>New R1: </a:t>
                      </a:r>
                    </a:p>
                    <a:p>
                      <a:endParaRPr lang="en-US" sz="1400" dirty="0"/>
                    </a:p>
                    <a:p>
                      <a:r>
                        <a:rPr lang="en-US" sz="1400" dirty="0"/>
                        <a:t>Element – (Corresponding Key Row Element * Corresponding Key Column Element / Key Element)</a:t>
                      </a:r>
                    </a:p>
                  </a:txBody>
                  <a:tcPr/>
                </a:tc>
                <a:tc>
                  <a:txBody>
                    <a:bodyPr/>
                    <a:lstStyle/>
                    <a:p>
                      <a:r>
                        <a:rPr lang="en-US" dirty="0"/>
                        <a:t>½</a:t>
                      </a:r>
                    </a:p>
                  </a:txBody>
                  <a:tcPr/>
                </a:tc>
                <a:tc>
                  <a:txBody>
                    <a:bodyPr/>
                    <a:lstStyle/>
                    <a:p>
                      <a:r>
                        <a:rPr lang="en-US" dirty="0"/>
                        <a:t>0</a:t>
                      </a:r>
                    </a:p>
                  </a:txBody>
                  <a:tcPr/>
                </a:tc>
                <a:tc>
                  <a:txBody>
                    <a:bodyPr/>
                    <a:lstStyle/>
                    <a:p>
                      <a:r>
                        <a:rPr lang="en-US" dirty="0"/>
                        <a:t>1</a:t>
                      </a:r>
                    </a:p>
                  </a:txBody>
                  <a:tcPr/>
                </a:tc>
                <a:tc>
                  <a:txBody>
                    <a:bodyPr/>
                    <a:lstStyle/>
                    <a:p>
                      <a:r>
                        <a:rPr lang="en-US" dirty="0"/>
                        <a:t>1/200</a:t>
                      </a:r>
                    </a:p>
                  </a:txBody>
                  <a:tcPr/>
                </a:tc>
                <a:tc>
                  <a:txBody>
                    <a:bodyPr/>
                    <a:lstStyle/>
                    <a:p>
                      <a:r>
                        <a:rPr lang="en-US" dirty="0"/>
                        <a:t>10</a:t>
                      </a:r>
                    </a:p>
                  </a:txBody>
                  <a:tcPr/>
                </a:tc>
                <a:extLst>
                  <a:ext uri="{0D108BD9-81ED-4DB2-BD59-A6C34878D82A}">
                    <a16:rowId xmlns:a16="http://schemas.microsoft.com/office/drawing/2014/main" val="1906775518"/>
                  </a:ext>
                </a:extLst>
              </a:tr>
              <a:tr h="1227908">
                <a:tc>
                  <a:txBody>
                    <a:bodyPr/>
                    <a:lstStyle/>
                    <a:p>
                      <a:r>
                        <a:rPr lang="en-US" sz="1600" b="1" u="sng" dirty="0"/>
                        <a:t>New R2: </a:t>
                      </a:r>
                    </a:p>
                    <a:p>
                      <a:endParaRPr lang="en-US" sz="1600" dirty="0"/>
                    </a:p>
                    <a:p>
                      <a:r>
                        <a:rPr lang="en-US" sz="1600" dirty="0"/>
                        <a:t>Element / Key Element</a:t>
                      </a:r>
                    </a:p>
                  </a:txBody>
                  <a:tcPr/>
                </a:tc>
                <a:tc>
                  <a:txBody>
                    <a:bodyPr/>
                    <a:lstStyle/>
                    <a:p>
                      <a:r>
                        <a:rPr lang="en-US" dirty="0"/>
                        <a:t> ½</a:t>
                      </a:r>
                    </a:p>
                  </a:txBody>
                  <a:tcPr/>
                </a:tc>
                <a:tc>
                  <a:txBody>
                    <a:bodyPr/>
                    <a:lstStyle/>
                    <a:p>
                      <a:r>
                        <a:rPr lang="en-US" dirty="0"/>
                        <a:t>1</a:t>
                      </a:r>
                    </a:p>
                  </a:txBody>
                  <a:tcPr/>
                </a:tc>
                <a:tc>
                  <a:txBody>
                    <a:bodyPr/>
                    <a:lstStyle/>
                    <a:p>
                      <a:r>
                        <a:rPr lang="en-US" dirty="0"/>
                        <a:t>0</a:t>
                      </a:r>
                    </a:p>
                  </a:txBody>
                  <a:tcPr/>
                </a:tc>
                <a:tc>
                  <a:txBody>
                    <a:bodyPr/>
                    <a:lstStyle/>
                    <a:p>
                      <a:r>
                        <a:rPr lang="en-US" dirty="0"/>
                        <a:t>1/200</a:t>
                      </a:r>
                    </a:p>
                  </a:txBody>
                  <a:tcPr/>
                </a:tc>
                <a:tc>
                  <a:txBody>
                    <a:bodyPr/>
                    <a:lstStyle/>
                    <a:p>
                      <a:r>
                        <a:rPr lang="en-US" dirty="0"/>
                        <a:t>20</a:t>
                      </a:r>
                    </a:p>
                  </a:txBody>
                  <a:tcPr/>
                </a:tc>
                <a:extLst>
                  <a:ext uri="{0D108BD9-81ED-4DB2-BD59-A6C34878D82A}">
                    <a16:rowId xmlns:a16="http://schemas.microsoft.com/office/drawing/2014/main" val="1312558973"/>
                  </a:ext>
                </a:extLst>
              </a:tr>
            </a:tbl>
          </a:graphicData>
        </a:graphic>
      </p:graphicFrame>
      <p:sp>
        <p:nvSpPr>
          <p:cNvPr id="12" name="Rectangle 11">
            <a:extLst>
              <a:ext uri="{FF2B5EF4-FFF2-40B4-BE49-F238E27FC236}">
                <a16:creationId xmlns:a16="http://schemas.microsoft.com/office/drawing/2014/main" id="{F348A7D0-69DB-BF8D-0ABD-E9A4686C9447}"/>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8E76ED-52C0-C414-BED4-84282DE47C85}"/>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a:extLst>
              <a:ext uri="{FF2B5EF4-FFF2-40B4-BE49-F238E27FC236}">
                <a16:creationId xmlns:a16="http://schemas.microsoft.com/office/drawing/2014/main" id="{78B04229-7916-54CC-0879-F5B42AC6263B}"/>
              </a:ext>
            </a:extLst>
          </p:cNvPr>
          <p:cNvGraphicFramePr>
            <a:graphicFrameLocks noGrp="1"/>
          </p:cNvGraphicFramePr>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0" name="Table 39">
            <a:extLst>
              <a:ext uri="{FF2B5EF4-FFF2-40B4-BE49-F238E27FC236}">
                <a16:creationId xmlns:a16="http://schemas.microsoft.com/office/drawing/2014/main" id="{3929C983-FBC3-6DFD-DB29-DC6309FD9F92}"/>
              </a:ext>
            </a:extLst>
          </p:cNvPr>
          <p:cNvGraphicFramePr>
            <a:graphicFrameLocks noGrp="1"/>
          </p:cNvGraphicFramePr>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1" name="Table 40">
            <a:extLst>
              <a:ext uri="{FF2B5EF4-FFF2-40B4-BE49-F238E27FC236}">
                <a16:creationId xmlns:a16="http://schemas.microsoft.com/office/drawing/2014/main" id="{8406D69C-0AE9-8519-0CE5-A1C13F9B0574}"/>
              </a:ext>
            </a:extLst>
          </p:cNvPr>
          <p:cNvGraphicFramePr>
            <a:graphicFrameLocks noGrp="1"/>
          </p:cNvGraphicFramePr>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42" name="Table 41">
            <a:extLst>
              <a:ext uri="{FF2B5EF4-FFF2-40B4-BE49-F238E27FC236}">
                <a16:creationId xmlns:a16="http://schemas.microsoft.com/office/drawing/2014/main" id="{F924B920-A3EA-9E57-5DBC-4C1596046146}"/>
              </a:ext>
            </a:extLst>
          </p:cNvPr>
          <p:cNvGraphicFramePr>
            <a:graphicFrameLocks noGrp="1"/>
          </p:cNvGraphicFramePr>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43" name="Table 42">
            <a:extLst>
              <a:ext uri="{FF2B5EF4-FFF2-40B4-BE49-F238E27FC236}">
                <a16:creationId xmlns:a16="http://schemas.microsoft.com/office/drawing/2014/main" id="{9FF93A3C-F4BB-C34E-2B83-F410B2EE83A9}"/>
              </a:ext>
            </a:extLst>
          </p:cNvPr>
          <p:cNvGraphicFramePr>
            <a:graphicFrameLocks noGrp="1"/>
          </p:cNvGraphicFramePr>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44" name="TextBox 43">
            <a:extLst>
              <a:ext uri="{FF2B5EF4-FFF2-40B4-BE49-F238E27FC236}">
                <a16:creationId xmlns:a16="http://schemas.microsoft.com/office/drawing/2014/main" id="{EE2D2A54-9F28-5CE4-F27D-D5488A32111B}"/>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45" name="TextBox 44">
            <a:extLst>
              <a:ext uri="{FF2B5EF4-FFF2-40B4-BE49-F238E27FC236}">
                <a16:creationId xmlns:a16="http://schemas.microsoft.com/office/drawing/2014/main" id="{FF75372E-CFFE-1460-1857-AB5B8C758473}"/>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46" name="TextBox 45">
            <a:extLst>
              <a:ext uri="{FF2B5EF4-FFF2-40B4-BE49-F238E27FC236}">
                <a16:creationId xmlns:a16="http://schemas.microsoft.com/office/drawing/2014/main" id="{192ED1A4-DDD2-1B5C-DB30-69FC7B4B3BFE}"/>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47" name="TextBox 46">
            <a:extLst>
              <a:ext uri="{FF2B5EF4-FFF2-40B4-BE49-F238E27FC236}">
                <a16:creationId xmlns:a16="http://schemas.microsoft.com/office/drawing/2014/main" id="{FE5618AA-1C95-5235-DBA9-B649FA42CFF1}"/>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48" name="TextBox 47">
            <a:extLst>
              <a:ext uri="{FF2B5EF4-FFF2-40B4-BE49-F238E27FC236}">
                <a16:creationId xmlns:a16="http://schemas.microsoft.com/office/drawing/2014/main" id="{C4D427AC-4540-2974-9172-49C2151776A3}"/>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49" name="TextBox 48">
            <a:extLst>
              <a:ext uri="{FF2B5EF4-FFF2-40B4-BE49-F238E27FC236}">
                <a16:creationId xmlns:a16="http://schemas.microsoft.com/office/drawing/2014/main" id="{70D8E64E-D6F5-949F-F2A8-911B9C5C136A}"/>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50" name="TextBox 49">
            <a:extLst>
              <a:ext uri="{FF2B5EF4-FFF2-40B4-BE49-F238E27FC236}">
                <a16:creationId xmlns:a16="http://schemas.microsoft.com/office/drawing/2014/main" id="{18637D19-9115-D74B-441F-420F44376853}"/>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51" name="TextBox 50">
            <a:extLst>
              <a:ext uri="{FF2B5EF4-FFF2-40B4-BE49-F238E27FC236}">
                <a16:creationId xmlns:a16="http://schemas.microsoft.com/office/drawing/2014/main" id="{64807CCF-1F6F-0E2E-13C6-ADB0F3D2A6EE}"/>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52" name="TextBox 51">
            <a:extLst>
              <a:ext uri="{FF2B5EF4-FFF2-40B4-BE49-F238E27FC236}">
                <a16:creationId xmlns:a16="http://schemas.microsoft.com/office/drawing/2014/main" id="{4DD6FD8D-1144-EDFE-5431-2E3D4841DC6C}"/>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53" name="TextBox 52">
            <a:extLst>
              <a:ext uri="{FF2B5EF4-FFF2-40B4-BE49-F238E27FC236}">
                <a16:creationId xmlns:a16="http://schemas.microsoft.com/office/drawing/2014/main" id="{BD4C21A6-02E5-6CE2-2238-205EE9D775D7}"/>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54" name="TextBox 53">
            <a:extLst>
              <a:ext uri="{FF2B5EF4-FFF2-40B4-BE49-F238E27FC236}">
                <a16:creationId xmlns:a16="http://schemas.microsoft.com/office/drawing/2014/main" id="{E4AEAFF1-C53F-29DB-E626-4F720B3BBB08}"/>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55" name="TextBox 54">
            <a:extLst>
              <a:ext uri="{FF2B5EF4-FFF2-40B4-BE49-F238E27FC236}">
                <a16:creationId xmlns:a16="http://schemas.microsoft.com/office/drawing/2014/main" id="{164FBDB3-1256-EC0C-9CE7-B5B428568FBE}"/>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56" name="TextBox 55">
            <a:extLst>
              <a:ext uri="{FF2B5EF4-FFF2-40B4-BE49-F238E27FC236}">
                <a16:creationId xmlns:a16="http://schemas.microsoft.com/office/drawing/2014/main" id="{3CE1D6B9-4A4E-021C-ACB1-287231E0F31C}"/>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57" name="TextBox 56">
            <a:extLst>
              <a:ext uri="{FF2B5EF4-FFF2-40B4-BE49-F238E27FC236}">
                <a16:creationId xmlns:a16="http://schemas.microsoft.com/office/drawing/2014/main" id="{C41D63F4-F51B-CDAD-F923-A9C253F15D52}"/>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58" name="TextBox 57">
            <a:extLst>
              <a:ext uri="{FF2B5EF4-FFF2-40B4-BE49-F238E27FC236}">
                <a16:creationId xmlns:a16="http://schemas.microsoft.com/office/drawing/2014/main" id="{399A6300-A116-F680-40EF-4EB79C139126}"/>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59" name="TextBox 58">
            <a:extLst>
              <a:ext uri="{FF2B5EF4-FFF2-40B4-BE49-F238E27FC236}">
                <a16:creationId xmlns:a16="http://schemas.microsoft.com/office/drawing/2014/main" id="{C877B614-9469-240E-163F-70EEAF8691C9}"/>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60" name="TextBox 59">
            <a:extLst>
              <a:ext uri="{FF2B5EF4-FFF2-40B4-BE49-F238E27FC236}">
                <a16:creationId xmlns:a16="http://schemas.microsoft.com/office/drawing/2014/main" id="{B45A38DC-0DE5-F1C3-E859-E863A18D5E71}"/>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61" name="TextBox 60">
            <a:extLst>
              <a:ext uri="{FF2B5EF4-FFF2-40B4-BE49-F238E27FC236}">
                <a16:creationId xmlns:a16="http://schemas.microsoft.com/office/drawing/2014/main" id="{F3FC5B7A-C52B-D3A9-B274-240A6E8D560B}"/>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60AF6C59-159C-D184-DEE2-79C5F52B46E1}"/>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63" name="TextBox 62">
            <a:extLst>
              <a:ext uri="{FF2B5EF4-FFF2-40B4-BE49-F238E27FC236}">
                <a16:creationId xmlns:a16="http://schemas.microsoft.com/office/drawing/2014/main" id="{F2CB8577-D96A-C906-18B7-A73AAC40F7F5}"/>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64" name="TextBox 63">
            <a:extLst>
              <a:ext uri="{FF2B5EF4-FFF2-40B4-BE49-F238E27FC236}">
                <a16:creationId xmlns:a16="http://schemas.microsoft.com/office/drawing/2014/main" id="{B28CE64B-2438-5F76-540C-45BFB8D65040}"/>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65" name="TextBox 64">
            <a:extLst>
              <a:ext uri="{FF2B5EF4-FFF2-40B4-BE49-F238E27FC236}">
                <a16:creationId xmlns:a16="http://schemas.microsoft.com/office/drawing/2014/main" id="{77929C0C-4069-8E7A-E3B5-0ACB0B628AFA}"/>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66" name="TextBox 65">
            <a:extLst>
              <a:ext uri="{FF2B5EF4-FFF2-40B4-BE49-F238E27FC236}">
                <a16:creationId xmlns:a16="http://schemas.microsoft.com/office/drawing/2014/main" id="{05E63F88-FAC4-112F-8DBC-E6B3E5766D98}"/>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67" name="TextBox 66">
            <a:extLst>
              <a:ext uri="{FF2B5EF4-FFF2-40B4-BE49-F238E27FC236}">
                <a16:creationId xmlns:a16="http://schemas.microsoft.com/office/drawing/2014/main" id="{302D7EBA-5092-7767-1080-8F36DD067971}"/>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B67268F3-4007-A8EC-BA00-4F72AA166E4C}"/>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69" name="TextBox 68">
            <a:extLst>
              <a:ext uri="{FF2B5EF4-FFF2-40B4-BE49-F238E27FC236}">
                <a16:creationId xmlns:a16="http://schemas.microsoft.com/office/drawing/2014/main" id="{B453BF3B-B89D-5921-6EFE-D58E1A6DEA8B}"/>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70" name="TextBox 69">
            <a:extLst>
              <a:ext uri="{FF2B5EF4-FFF2-40B4-BE49-F238E27FC236}">
                <a16:creationId xmlns:a16="http://schemas.microsoft.com/office/drawing/2014/main" id="{E92A3624-C6CD-B694-27BE-00B099EEC333}"/>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p:sp>
        <p:nvSpPr>
          <p:cNvPr id="71" name="TextBox 70">
            <a:extLst>
              <a:ext uri="{FF2B5EF4-FFF2-40B4-BE49-F238E27FC236}">
                <a16:creationId xmlns:a16="http://schemas.microsoft.com/office/drawing/2014/main" id="{95656120-7E8E-4F05-8294-0F4B8836EDE7}"/>
              </a:ext>
            </a:extLst>
          </p:cNvPr>
          <p:cNvSpPr txBox="1"/>
          <p:nvPr/>
        </p:nvSpPr>
        <p:spPr>
          <a:xfrm>
            <a:off x="2075274" y="1564493"/>
            <a:ext cx="571183" cy="369332"/>
          </a:xfrm>
          <a:prstGeom prst="rect">
            <a:avLst/>
          </a:prstGeom>
          <a:noFill/>
        </p:spPr>
        <p:txBody>
          <a:bodyPr wrap="square" rtlCol="0">
            <a:spAutoFit/>
          </a:bodyPr>
          <a:lstStyle/>
          <a:p>
            <a:r>
              <a:rPr lang="en-US" dirty="0"/>
              <a:t>R</a:t>
            </a:r>
            <a:r>
              <a:rPr lang="en-US" baseline="-25000" dirty="0"/>
              <a:t>1</a:t>
            </a:r>
            <a:r>
              <a:rPr lang="en-US" dirty="0"/>
              <a:t>:</a:t>
            </a:r>
          </a:p>
        </p:txBody>
      </p:sp>
      <p:sp>
        <p:nvSpPr>
          <p:cNvPr id="72" name="TextBox 71">
            <a:extLst>
              <a:ext uri="{FF2B5EF4-FFF2-40B4-BE49-F238E27FC236}">
                <a16:creationId xmlns:a16="http://schemas.microsoft.com/office/drawing/2014/main" id="{7D9A2868-051F-CBEE-F9C9-8940BA69BC28}"/>
              </a:ext>
            </a:extLst>
          </p:cNvPr>
          <p:cNvSpPr txBox="1"/>
          <p:nvPr/>
        </p:nvSpPr>
        <p:spPr>
          <a:xfrm>
            <a:off x="2068576" y="2040778"/>
            <a:ext cx="571183" cy="369332"/>
          </a:xfrm>
          <a:prstGeom prst="rect">
            <a:avLst/>
          </a:prstGeom>
          <a:noFill/>
        </p:spPr>
        <p:txBody>
          <a:bodyPr wrap="square" rtlCol="0">
            <a:spAutoFit/>
          </a:bodyPr>
          <a:lstStyle/>
          <a:p>
            <a:r>
              <a:rPr lang="en-US" dirty="0"/>
              <a:t>R</a:t>
            </a:r>
            <a:r>
              <a:rPr lang="en-US" baseline="-25000" dirty="0"/>
              <a:t>2</a:t>
            </a:r>
            <a:r>
              <a:rPr lang="en-US" dirty="0"/>
              <a:t>:</a:t>
            </a:r>
          </a:p>
        </p:txBody>
      </p:sp>
    </p:spTree>
    <p:extLst>
      <p:ext uri="{BB962C8B-B14F-4D97-AF65-F5344CB8AC3E}">
        <p14:creationId xmlns:p14="http://schemas.microsoft.com/office/powerpoint/2010/main" val="230775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85BE085-744D-0BCE-7CA3-1B9B38F04DDA}"/>
              </a:ext>
            </a:extLst>
          </p:cNvPr>
          <p:cNvGraphicFramePr>
            <a:graphicFrameLocks noGrp="1"/>
          </p:cNvGraphicFramePr>
          <p:nvPr>
            <p:extLst>
              <p:ext uri="{D42A27DB-BD31-4B8C-83A1-F6EECF244321}">
                <p14:modId xmlns:p14="http://schemas.microsoft.com/office/powerpoint/2010/main" val="1071866734"/>
              </p:ext>
            </p:extLst>
          </p:nvPr>
        </p:nvGraphicFramePr>
        <p:xfrm>
          <a:off x="762179" y="3436613"/>
          <a:ext cx="11051178" cy="3026228"/>
        </p:xfrm>
        <a:graphic>
          <a:graphicData uri="http://schemas.openxmlformats.org/drawingml/2006/table">
            <a:tbl>
              <a:tblPr firstRow="1" bandRow="1">
                <a:tableStyleId>{5940675A-B579-460E-94D1-54222C63F5DA}</a:tableStyleId>
              </a:tblPr>
              <a:tblGrid>
                <a:gridCol w="1841863">
                  <a:extLst>
                    <a:ext uri="{9D8B030D-6E8A-4147-A177-3AD203B41FA5}">
                      <a16:colId xmlns:a16="http://schemas.microsoft.com/office/drawing/2014/main" val="593624767"/>
                    </a:ext>
                  </a:extLst>
                </a:gridCol>
                <a:gridCol w="1841863">
                  <a:extLst>
                    <a:ext uri="{9D8B030D-6E8A-4147-A177-3AD203B41FA5}">
                      <a16:colId xmlns:a16="http://schemas.microsoft.com/office/drawing/2014/main" val="3449501462"/>
                    </a:ext>
                  </a:extLst>
                </a:gridCol>
                <a:gridCol w="1841863">
                  <a:extLst>
                    <a:ext uri="{9D8B030D-6E8A-4147-A177-3AD203B41FA5}">
                      <a16:colId xmlns:a16="http://schemas.microsoft.com/office/drawing/2014/main" val="78894318"/>
                    </a:ext>
                  </a:extLst>
                </a:gridCol>
                <a:gridCol w="1841863">
                  <a:extLst>
                    <a:ext uri="{9D8B030D-6E8A-4147-A177-3AD203B41FA5}">
                      <a16:colId xmlns:a16="http://schemas.microsoft.com/office/drawing/2014/main" val="1110717451"/>
                    </a:ext>
                  </a:extLst>
                </a:gridCol>
                <a:gridCol w="1841863">
                  <a:extLst>
                    <a:ext uri="{9D8B030D-6E8A-4147-A177-3AD203B41FA5}">
                      <a16:colId xmlns:a16="http://schemas.microsoft.com/office/drawing/2014/main" val="1287976342"/>
                    </a:ext>
                  </a:extLst>
                </a:gridCol>
                <a:gridCol w="1841863">
                  <a:extLst>
                    <a:ext uri="{9D8B030D-6E8A-4147-A177-3AD203B41FA5}">
                      <a16:colId xmlns:a16="http://schemas.microsoft.com/office/drawing/2014/main" val="2985533690"/>
                    </a:ext>
                  </a:extLst>
                </a:gridCol>
              </a:tblGrid>
              <a:tr h="1227908">
                <a:tc>
                  <a:txBody>
                    <a:bodyPr/>
                    <a:lstStyle/>
                    <a:p>
                      <a:r>
                        <a:rPr lang="en-US" sz="1400" b="1" u="sng" dirty="0"/>
                        <a:t>New R1: </a:t>
                      </a:r>
                    </a:p>
                    <a:p>
                      <a:endParaRPr lang="en-US" sz="1400" dirty="0"/>
                    </a:p>
                    <a:p>
                      <a:r>
                        <a:rPr lang="en-US" sz="1400" dirty="0"/>
                        <a:t>Element – (Corresponding Key Row Element * Corresponding Key Column Element / Key Element)</a:t>
                      </a:r>
                    </a:p>
                  </a:txBody>
                  <a:tcPr/>
                </a:tc>
                <a:tc>
                  <a:txBody>
                    <a:bodyPr/>
                    <a:lstStyle/>
                    <a:p>
                      <a:r>
                        <a:rPr lang="en-US" dirty="0"/>
                        <a:t>½</a:t>
                      </a:r>
                    </a:p>
                  </a:txBody>
                  <a:tcPr/>
                </a:tc>
                <a:tc>
                  <a:txBody>
                    <a:bodyPr/>
                    <a:lstStyle/>
                    <a:p>
                      <a:r>
                        <a:rPr lang="en-US" dirty="0"/>
                        <a:t>0</a:t>
                      </a:r>
                    </a:p>
                  </a:txBody>
                  <a:tcPr/>
                </a:tc>
                <a:tc>
                  <a:txBody>
                    <a:bodyPr/>
                    <a:lstStyle/>
                    <a:p>
                      <a:r>
                        <a:rPr lang="en-US" dirty="0"/>
                        <a:t>1</a:t>
                      </a:r>
                    </a:p>
                  </a:txBody>
                  <a:tcPr/>
                </a:tc>
                <a:tc>
                  <a:txBody>
                    <a:bodyPr/>
                    <a:lstStyle/>
                    <a:p>
                      <a:r>
                        <a:rPr lang="en-US" dirty="0"/>
                        <a:t>1/200</a:t>
                      </a:r>
                    </a:p>
                  </a:txBody>
                  <a:tcPr/>
                </a:tc>
                <a:tc>
                  <a:txBody>
                    <a:bodyPr/>
                    <a:lstStyle/>
                    <a:p>
                      <a:r>
                        <a:rPr lang="en-US" dirty="0"/>
                        <a:t>10</a:t>
                      </a:r>
                    </a:p>
                  </a:txBody>
                  <a:tcPr/>
                </a:tc>
                <a:extLst>
                  <a:ext uri="{0D108BD9-81ED-4DB2-BD59-A6C34878D82A}">
                    <a16:rowId xmlns:a16="http://schemas.microsoft.com/office/drawing/2014/main" val="1906775518"/>
                  </a:ext>
                </a:extLst>
              </a:tr>
              <a:tr h="1227908">
                <a:tc>
                  <a:txBody>
                    <a:bodyPr/>
                    <a:lstStyle/>
                    <a:p>
                      <a:r>
                        <a:rPr lang="en-US" sz="1600" b="1" u="sng" dirty="0"/>
                        <a:t>New R2: </a:t>
                      </a:r>
                    </a:p>
                    <a:p>
                      <a:endParaRPr lang="en-US" sz="1600" dirty="0"/>
                    </a:p>
                    <a:p>
                      <a:r>
                        <a:rPr lang="en-US" sz="1600" dirty="0"/>
                        <a:t>Element / Key Element</a:t>
                      </a:r>
                    </a:p>
                  </a:txBody>
                  <a:tcPr/>
                </a:tc>
                <a:tc>
                  <a:txBody>
                    <a:bodyPr/>
                    <a:lstStyle/>
                    <a:p>
                      <a:r>
                        <a:rPr lang="en-US" dirty="0"/>
                        <a:t> ½</a:t>
                      </a:r>
                    </a:p>
                  </a:txBody>
                  <a:tcPr/>
                </a:tc>
                <a:tc>
                  <a:txBody>
                    <a:bodyPr/>
                    <a:lstStyle/>
                    <a:p>
                      <a:r>
                        <a:rPr lang="en-US" dirty="0"/>
                        <a:t>1</a:t>
                      </a:r>
                    </a:p>
                  </a:txBody>
                  <a:tcPr/>
                </a:tc>
                <a:tc>
                  <a:txBody>
                    <a:bodyPr/>
                    <a:lstStyle/>
                    <a:p>
                      <a:r>
                        <a:rPr lang="en-US" dirty="0"/>
                        <a:t>0</a:t>
                      </a:r>
                    </a:p>
                  </a:txBody>
                  <a:tcPr/>
                </a:tc>
                <a:tc>
                  <a:txBody>
                    <a:bodyPr/>
                    <a:lstStyle/>
                    <a:p>
                      <a:r>
                        <a:rPr lang="en-US" dirty="0"/>
                        <a:t>1/200</a:t>
                      </a:r>
                    </a:p>
                  </a:txBody>
                  <a:tcPr/>
                </a:tc>
                <a:tc>
                  <a:txBody>
                    <a:bodyPr/>
                    <a:lstStyle/>
                    <a:p>
                      <a:r>
                        <a:rPr lang="en-US" dirty="0"/>
                        <a:t>20</a:t>
                      </a:r>
                    </a:p>
                  </a:txBody>
                  <a:tcPr/>
                </a:tc>
                <a:extLst>
                  <a:ext uri="{0D108BD9-81ED-4DB2-BD59-A6C34878D82A}">
                    <a16:rowId xmlns:a16="http://schemas.microsoft.com/office/drawing/2014/main" val="1312558973"/>
                  </a:ext>
                </a:extLst>
              </a:tr>
            </a:tbl>
          </a:graphicData>
        </a:graphic>
      </p:graphicFrame>
      <p:graphicFrame>
        <p:nvGraphicFramePr>
          <p:cNvPr id="2" name="Table 1">
            <a:extLst>
              <a:ext uri="{FF2B5EF4-FFF2-40B4-BE49-F238E27FC236}">
                <a16:creationId xmlns:a16="http://schemas.microsoft.com/office/drawing/2014/main" id="{C00ED64F-E75B-0616-0864-94B3A6615CA2}"/>
              </a:ext>
            </a:extLst>
          </p:cNvPr>
          <p:cNvGraphicFramePr>
            <a:graphicFrameLocks noGrp="1"/>
          </p:cNvGraphicFramePr>
          <p:nvPr>
            <p:extLst>
              <p:ext uri="{D42A27DB-BD31-4B8C-83A1-F6EECF244321}">
                <p14:modId xmlns:p14="http://schemas.microsoft.com/office/powerpoint/2010/main" val="936914913"/>
              </p:ext>
            </p:extLst>
          </p:nvPr>
        </p:nvGraphicFramePr>
        <p:xfrm>
          <a:off x="2926352" y="407140"/>
          <a:ext cx="6339296" cy="2225040"/>
        </p:xfrm>
        <a:graphic>
          <a:graphicData uri="http://schemas.openxmlformats.org/drawingml/2006/table">
            <a:tbl>
              <a:tblPr firstRow="1" bandRow="1">
                <a:tableStyleId>{5C22544A-7EE6-4342-B048-85BDC9FD1C3A}</a:tableStyleId>
              </a:tblPr>
              <a:tblGrid>
                <a:gridCol w="851807">
                  <a:extLst>
                    <a:ext uri="{9D8B030D-6E8A-4147-A177-3AD203B41FA5}">
                      <a16:colId xmlns:a16="http://schemas.microsoft.com/office/drawing/2014/main" val="812001303"/>
                    </a:ext>
                  </a:extLst>
                </a:gridCol>
                <a:gridCol w="952500">
                  <a:extLst>
                    <a:ext uri="{9D8B030D-6E8A-4147-A177-3AD203B41FA5}">
                      <a16:colId xmlns:a16="http://schemas.microsoft.com/office/drawing/2014/main" val="3756946293"/>
                    </a:ext>
                  </a:extLst>
                </a:gridCol>
                <a:gridCol w="749300">
                  <a:extLst>
                    <a:ext uri="{9D8B030D-6E8A-4147-A177-3AD203B41FA5}">
                      <a16:colId xmlns:a16="http://schemas.microsoft.com/office/drawing/2014/main" val="3427700595"/>
                    </a:ext>
                  </a:extLst>
                </a:gridCol>
                <a:gridCol w="723900">
                  <a:extLst>
                    <a:ext uri="{9D8B030D-6E8A-4147-A177-3AD203B41FA5}">
                      <a16:colId xmlns:a16="http://schemas.microsoft.com/office/drawing/2014/main" val="1179005371"/>
                    </a:ext>
                  </a:extLst>
                </a:gridCol>
                <a:gridCol w="684553">
                  <a:extLst>
                    <a:ext uri="{9D8B030D-6E8A-4147-A177-3AD203B41FA5}">
                      <a16:colId xmlns:a16="http://schemas.microsoft.com/office/drawing/2014/main" val="436416615"/>
                    </a:ext>
                  </a:extLst>
                </a:gridCol>
                <a:gridCol w="763247">
                  <a:extLst>
                    <a:ext uri="{9D8B030D-6E8A-4147-A177-3AD203B41FA5}">
                      <a16:colId xmlns:a16="http://schemas.microsoft.com/office/drawing/2014/main" val="1751262919"/>
                    </a:ext>
                  </a:extLst>
                </a:gridCol>
                <a:gridCol w="821577">
                  <a:extLst>
                    <a:ext uri="{9D8B030D-6E8A-4147-A177-3AD203B41FA5}">
                      <a16:colId xmlns:a16="http://schemas.microsoft.com/office/drawing/2014/main" val="1334443624"/>
                    </a:ext>
                  </a:extLst>
                </a:gridCol>
                <a:gridCol w="792412">
                  <a:extLst>
                    <a:ext uri="{9D8B030D-6E8A-4147-A177-3AD203B41FA5}">
                      <a16:colId xmlns:a16="http://schemas.microsoft.com/office/drawing/2014/main" val="1153542560"/>
                    </a:ext>
                  </a:extLst>
                </a:gridCol>
              </a:tblGrid>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0" lang="en-US" sz="1200" b="1" i="0" u="none" strike="noStrike" kern="1200" cap="none" spc="0" normalizeH="0" baseline="0" noProof="0" dirty="0">
                          <a:ln>
                            <a:noFill/>
                          </a:ln>
                          <a:solidFill>
                            <a:prstClr val="black"/>
                          </a:solidFill>
                          <a:effectLst/>
                          <a:uLnTx/>
                          <a:uFillTx/>
                          <a:latin typeface="+mn-lt"/>
                          <a:ea typeface="+mn-ea"/>
                          <a:cs typeface="+mn-cs"/>
                        </a:rPr>
                        <a:t>Ratio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067556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14509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25421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89150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9973332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10717202"/>
                  </a:ext>
                </a:extLst>
              </a:tr>
            </a:tbl>
          </a:graphicData>
        </a:graphic>
      </p:graphicFrame>
      <p:sp>
        <p:nvSpPr>
          <p:cNvPr id="3" name="TextBox 2">
            <a:extLst>
              <a:ext uri="{FF2B5EF4-FFF2-40B4-BE49-F238E27FC236}">
                <a16:creationId xmlns:a16="http://schemas.microsoft.com/office/drawing/2014/main" id="{491D0679-23E3-E1A9-D132-BB1E0FDE50EC}"/>
              </a:ext>
            </a:extLst>
          </p:cNvPr>
          <p:cNvSpPr txBox="1"/>
          <p:nvPr/>
        </p:nvSpPr>
        <p:spPr>
          <a:xfrm>
            <a:off x="4111938" y="1519660"/>
            <a:ext cx="452353" cy="338554"/>
          </a:xfrm>
          <a:prstGeom prst="rect">
            <a:avLst/>
          </a:prstGeom>
          <a:noFill/>
        </p:spPr>
        <p:txBody>
          <a:bodyPr wrap="square" rtlCol="0">
            <a:spAutoFit/>
          </a:bodyPr>
          <a:lstStyle/>
          <a:p>
            <a:r>
              <a:rPr lang="en-US" sz="1600" dirty="0"/>
              <a:t>x</a:t>
            </a:r>
            <a:r>
              <a:rPr lang="en-US" sz="1600" baseline="-25000" dirty="0"/>
              <a:t>2</a:t>
            </a:r>
          </a:p>
        </p:txBody>
      </p:sp>
      <p:sp>
        <p:nvSpPr>
          <p:cNvPr id="5" name="TextBox 4">
            <a:extLst>
              <a:ext uri="{FF2B5EF4-FFF2-40B4-BE49-F238E27FC236}">
                <a16:creationId xmlns:a16="http://schemas.microsoft.com/office/drawing/2014/main" id="{54D5DBEE-9BFA-BFD2-767C-3D68631DB6E1}"/>
              </a:ext>
            </a:extLst>
          </p:cNvPr>
          <p:cNvSpPr txBox="1"/>
          <p:nvPr/>
        </p:nvSpPr>
        <p:spPr>
          <a:xfrm>
            <a:off x="3179742" y="1550437"/>
            <a:ext cx="452353" cy="307777"/>
          </a:xfrm>
          <a:prstGeom prst="rect">
            <a:avLst/>
          </a:prstGeom>
          <a:noFill/>
        </p:spPr>
        <p:txBody>
          <a:bodyPr wrap="square" rtlCol="0">
            <a:spAutoFit/>
          </a:bodyPr>
          <a:lstStyle/>
          <a:p>
            <a:r>
              <a:rPr lang="en-US" sz="1400" dirty="0"/>
              <a:t>50</a:t>
            </a:r>
          </a:p>
        </p:txBody>
      </p:sp>
      <p:sp>
        <p:nvSpPr>
          <p:cNvPr id="6" name="TextBox 5">
            <a:extLst>
              <a:ext uri="{FF2B5EF4-FFF2-40B4-BE49-F238E27FC236}">
                <a16:creationId xmlns:a16="http://schemas.microsoft.com/office/drawing/2014/main" id="{89BADA43-3341-C8CE-B337-7BBC24F8DF53}"/>
              </a:ext>
            </a:extLst>
          </p:cNvPr>
          <p:cNvSpPr txBox="1"/>
          <p:nvPr/>
        </p:nvSpPr>
        <p:spPr>
          <a:xfrm>
            <a:off x="4111938" y="1170689"/>
            <a:ext cx="452353" cy="307777"/>
          </a:xfrm>
          <a:prstGeom prst="rect">
            <a:avLst/>
          </a:prstGeom>
          <a:noFill/>
        </p:spPr>
        <p:txBody>
          <a:bodyPr wrap="square" rtlCol="0">
            <a:spAutoFit/>
          </a:bodyPr>
          <a:lstStyle/>
          <a:p>
            <a:r>
              <a:rPr lang="en-US" sz="1400" dirty="0"/>
              <a:t>S</a:t>
            </a:r>
            <a:r>
              <a:rPr lang="en-US" sz="1400" baseline="-25000" dirty="0"/>
              <a:t>1</a:t>
            </a:r>
          </a:p>
        </p:txBody>
      </p:sp>
      <p:sp>
        <p:nvSpPr>
          <p:cNvPr id="7" name="TextBox 6">
            <a:extLst>
              <a:ext uri="{FF2B5EF4-FFF2-40B4-BE49-F238E27FC236}">
                <a16:creationId xmlns:a16="http://schemas.microsoft.com/office/drawing/2014/main" id="{EFC83C6A-D245-E0CE-9E13-926FD1202E32}"/>
              </a:ext>
            </a:extLst>
          </p:cNvPr>
          <p:cNvSpPr txBox="1"/>
          <p:nvPr/>
        </p:nvSpPr>
        <p:spPr>
          <a:xfrm>
            <a:off x="3231994" y="1203291"/>
            <a:ext cx="339634" cy="307777"/>
          </a:xfrm>
          <a:prstGeom prst="rect">
            <a:avLst/>
          </a:prstGeom>
          <a:noFill/>
        </p:spPr>
        <p:txBody>
          <a:bodyPr wrap="square" rtlCol="0">
            <a:spAutoFit/>
          </a:bodyPr>
          <a:lstStyle/>
          <a:p>
            <a:r>
              <a:rPr lang="en-US" sz="1400" dirty="0"/>
              <a:t>0</a:t>
            </a:r>
          </a:p>
        </p:txBody>
      </p:sp>
      <p:sp>
        <p:nvSpPr>
          <p:cNvPr id="9" name="TextBox 8">
            <a:extLst>
              <a:ext uri="{FF2B5EF4-FFF2-40B4-BE49-F238E27FC236}">
                <a16:creationId xmlns:a16="http://schemas.microsoft.com/office/drawing/2014/main" id="{01A95F09-BF1F-98BE-7FD1-449A73FC77C7}"/>
              </a:ext>
            </a:extLst>
          </p:cNvPr>
          <p:cNvSpPr txBox="1"/>
          <p:nvPr/>
        </p:nvSpPr>
        <p:spPr>
          <a:xfrm>
            <a:off x="4916822" y="1150328"/>
            <a:ext cx="375557" cy="369332"/>
          </a:xfrm>
          <a:prstGeom prst="rect">
            <a:avLst/>
          </a:prstGeom>
          <a:noFill/>
        </p:spPr>
        <p:txBody>
          <a:bodyPr wrap="square">
            <a:spAutoFit/>
          </a:bodyPr>
          <a:lstStyle/>
          <a:p>
            <a:r>
              <a:rPr lang="en-US" dirty="0"/>
              <a:t>½</a:t>
            </a:r>
          </a:p>
        </p:txBody>
      </p:sp>
      <p:sp>
        <p:nvSpPr>
          <p:cNvPr id="10" name="TextBox 9">
            <a:extLst>
              <a:ext uri="{FF2B5EF4-FFF2-40B4-BE49-F238E27FC236}">
                <a16:creationId xmlns:a16="http://schemas.microsoft.com/office/drawing/2014/main" id="{6F24CEEE-6852-D8FB-267D-8A457BE1B82C}"/>
              </a:ext>
            </a:extLst>
          </p:cNvPr>
          <p:cNvSpPr txBox="1"/>
          <p:nvPr/>
        </p:nvSpPr>
        <p:spPr>
          <a:xfrm>
            <a:off x="4916822" y="1550437"/>
            <a:ext cx="375557" cy="369332"/>
          </a:xfrm>
          <a:prstGeom prst="rect">
            <a:avLst/>
          </a:prstGeom>
          <a:noFill/>
        </p:spPr>
        <p:txBody>
          <a:bodyPr wrap="square">
            <a:spAutoFit/>
          </a:bodyPr>
          <a:lstStyle/>
          <a:p>
            <a:r>
              <a:rPr lang="en-US" dirty="0"/>
              <a:t>½</a:t>
            </a:r>
          </a:p>
        </p:txBody>
      </p:sp>
      <p:sp>
        <p:nvSpPr>
          <p:cNvPr id="11" name="TextBox 10">
            <a:extLst>
              <a:ext uri="{FF2B5EF4-FFF2-40B4-BE49-F238E27FC236}">
                <a16:creationId xmlns:a16="http://schemas.microsoft.com/office/drawing/2014/main" id="{63637A56-24E1-770E-5282-BE6D2EAB3A22}"/>
              </a:ext>
            </a:extLst>
          </p:cNvPr>
          <p:cNvSpPr txBox="1"/>
          <p:nvPr/>
        </p:nvSpPr>
        <p:spPr>
          <a:xfrm>
            <a:off x="5679201" y="1181105"/>
            <a:ext cx="339634" cy="307777"/>
          </a:xfrm>
          <a:prstGeom prst="rect">
            <a:avLst/>
          </a:prstGeom>
          <a:noFill/>
        </p:spPr>
        <p:txBody>
          <a:bodyPr wrap="square" rtlCol="0">
            <a:spAutoFit/>
          </a:bodyPr>
          <a:lstStyle/>
          <a:p>
            <a:r>
              <a:rPr lang="en-US" sz="1400" dirty="0"/>
              <a:t>0</a:t>
            </a:r>
          </a:p>
        </p:txBody>
      </p:sp>
      <p:sp>
        <p:nvSpPr>
          <p:cNvPr id="13" name="TextBox 12">
            <a:extLst>
              <a:ext uri="{FF2B5EF4-FFF2-40B4-BE49-F238E27FC236}">
                <a16:creationId xmlns:a16="http://schemas.microsoft.com/office/drawing/2014/main" id="{E9C43AB3-12B2-7FEA-E451-4EC258D0AE65}"/>
              </a:ext>
            </a:extLst>
          </p:cNvPr>
          <p:cNvSpPr txBox="1"/>
          <p:nvPr/>
        </p:nvSpPr>
        <p:spPr>
          <a:xfrm>
            <a:off x="6384944" y="1181104"/>
            <a:ext cx="339634" cy="307777"/>
          </a:xfrm>
          <a:prstGeom prst="rect">
            <a:avLst/>
          </a:prstGeom>
          <a:noFill/>
        </p:spPr>
        <p:txBody>
          <a:bodyPr wrap="square" rtlCol="0">
            <a:spAutoFit/>
          </a:bodyPr>
          <a:lstStyle/>
          <a:p>
            <a:r>
              <a:rPr lang="en-US" sz="1400" dirty="0"/>
              <a:t>1</a:t>
            </a:r>
          </a:p>
        </p:txBody>
      </p:sp>
      <p:sp>
        <p:nvSpPr>
          <p:cNvPr id="16" name="TextBox 15">
            <a:extLst>
              <a:ext uri="{FF2B5EF4-FFF2-40B4-BE49-F238E27FC236}">
                <a16:creationId xmlns:a16="http://schemas.microsoft.com/office/drawing/2014/main" id="{FF443EFD-1324-68FC-2196-87E59BB018E2}"/>
              </a:ext>
            </a:extLst>
          </p:cNvPr>
          <p:cNvSpPr txBox="1"/>
          <p:nvPr/>
        </p:nvSpPr>
        <p:spPr>
          <a:xfrm>
            <a:off x="6986440" y="1183752"/>
            <a:ext cx="655332" cy="307777"/>
          </a:xfrm>
          <a:prstGeom prst="rect">
            <a:avLst/>
          </a:prstGeom>
          <a:noFill/>
        </p:spPr>
        <p:txBody>
          <a:bodyPr wrap="square">
            <a:spAutoFit/>
          </a:bodyPr>
          <a:lstStyle/>
          <a:p>
            <a:r>
              <a:rPr lang="en-US" sz="1400" dirty="0"/>
              <a:t>1/200</a:t>
            </a:r>
          </a:p>
        </p:txBody>
      </p:sp>
      <p:sp>
        <p:nvSpPr>
          <p:cNvPr id="17" name="TextBox 16">
            <a:extLst>
              <a:ext uri="{FF2B5EF4-FFF2-40B4-BE49-F238E27FC236}">
                <a16:creationId xmlns:a16="http://schemas.microsoft.com/office/drawing/2014/main" id="{04C23F9A-B346-F27B-428E-0F09613BE0BA}"/>
              </a:ext>
            </a:extLst>
          </p:cNvPr>
          <p:cNvSpPr txBox="1"/>
          <p:nvPr/>
        </p:nvSpPr>
        <p:spPr>
          <a:xfrm>
            <a:off x="7866086" y="1176454"/>
            <a:ext cx="452353" cy="307777"/>
          </a:xfrm>
          <a:prstGeom prst="rect">
            <a:avLst/>
          </a:prstGeom>
          <a:noFill/>
        </p:spPr>
        <p:txBody>
          <a:bodyPr wrap="square" rtlCol="0">
            <a:spAutoFit/>
          </a:bodyPr>
          <a:lstStyle/>
          <a:p>
            <a:r>
              <a:rPr lang="en-US" sz="1400" dirty="0"/>
              <a:t>10</a:t>
            </a:r>
          </a:p>
        </p:txBody>
      </p:sp>
      <p:sp>
        <p:nvSpPr>
          <p:cNvPr id="18" name="TextBox 17">
            <a:extLst>
              <a:ext uri="{FF2B5EF4-FFF2-40B4-BE49-F238E27FC236}">
                <a16:creationId xmlns:a16="http://schemas.microsoft.com/office/drawing/2014/main" id="{6C0ADA44-3CC9-BED9-19F0-D909E018EAEC}"/>
              </a:ext>
            </a:extLst>
          </p:cNvPr>
          <p:cNvSpPr txBox="1"/>
          <p:nvPr/>
        </p:nvSpPr>
        <p:spPr>
          <a:xfrm>
            <a:off x="5679201" y="1581214"/>
            <a:ext cx="339634" cy="307777"/>
          </a:xfrm>
          <a:prstGeom prst="rect">
            <a:avLst/>
          </a:prstGeom>
          <a:noFill/>
        </p:spPr>
        <p:txBody>
          <a:bodyPr wrap="square" rtlCol="0">
            <a:spAutoFit/>
          </a:bodyPr>
          <a:lstStyle/>
          <a:p>
            <a:r>
              <a:rPr lang="en-US" sz="1400" dirty="0"/>
              <a:t>1</a:t>
            </a:r>
          </a:p>
        </p:txBody>
      </p:sp>
      <p:sp>
        <p:nvSpPr>
          <p:cNvPr id="19" name="TextBox 18">
            <a:extLst>
              <a:ext uri="{FF2B5EF4-FFF2-40B4-BE49-F238E27FC236}">
                <a16:creationId xmlns:a16="http://schemas.microsoft.com/office/drawing/2014/main" id="{37352AAE-98A2-C7D6-0D05-292897FDF495}"/>
              </a:ext>
            </a:extLst>
          </p:cNvPr>
          <p:cNvSpPr txBox="1"/>
          <p:nvPr/>
        </p:nvSpPr>
        <p:spPr>
          <a:xfrm>
            <a:off x="6405657" y="1544105"/>
            <a:ext cx="339634" cy="307777"/>
          </a:xfrm>
          <a:prstGeom prst="rect">
            <a:avLst/>
          </a:prstGeom>
          <a:noFill/>
        </p:spPr>
        <p:txBody>
          <a:bodyPr wrap="square" rtlCol="0">
            <a:spAutoFit/>
          </a:bodyPr>
          <a:lstStyle/>
          <a:p>
            <a:r>
              <a:rPr lang="en-US" sz="1400" dirty="0"/>
              <a:t>0</a:t>
            </a:r>
          </a:p>
        </p:txBody>
      </p:sp>
      <p:sp>
        <p:nvSpPr>
          <p:cNvPr id="20" name="TextBox 19">
            <a:extLst>
              <a:ext uri="{FF2B5EF4-FFF2-40B4-BE49-F238E27FC236}">
                <a16:creationId xmlns:a16="http://schemas.microsoft.com/office/drawing/2014/main" id="{84B36F0E-248A-F075-2AF1-83657AE9C5C6}"/>
              </a:ext>
            </a:extLst>
          </p:cNvPr>
          <p:cNvSpPr txBox="1"/>
          <p:nvPr/>
        </p:nvSpPr>
        <p:spPr>
          <a:xfrm>
            <a:off x="6951347" y="1549333"/>
            <a:ext cx="655332" cy="307777"/>
          </a:xfrm>
          <a:prstGeom prst="rect">
            <a:avLst/>
          </a:prstGeom>
          <a:noFill/>
        </p:spPr>
        <p:txBody>
          <a:bodyPr wrap="square">
            <a:spAutoFit/>
          </a:bodyPr>
          <a:lstStyle/>
          <a:p>
            <a:r>
              <a:rPr lang="en-US" sz="1400" dirty="0"/>
              <a:t>1/200</a:t>
            </a:r>
          </a:p>
        </p:txBody>
      </p:sp>
      <p:sp>
        <p:nvSpPr>
          <p:cNvPr id="21" name="TextBox 20">
            <a:extLst>
              <a:ext uri="{FF2B5EF4-FFF2-40B4-BE49-F238E27FC236}">
                <a16:creationId xmlns:a16="http://schemas.microsoft.com/office/drawing/2014/main" id="{B83D1117-EF80-A817-60FB-A69F8D04E9F2}"/>
              </a:ext>
            </a:extLst>
          </p:cNvPr>
          <p:cNvSpPr txBox="1"/>
          <p:nvPr/>
        </p:nvSpPr>
        <p:spPr>
          <a:xfrm>
            <a:off x="7856502" y="1550839"/>
            <a:ext cx="452353" cy="307777"/>
          </a:xfrm>
          <a:prstGeom prst="rect">
            <a:avLst/>
          </a:prstGeom>
          <a:noFill/>
        </p:spPr>
        <p:txBody>
          <a:bodyPr wrap="square" rtlCol="0">
            <a:spAutoFit/>
          </a:bodyPr>
          <a:lstStyle/>
          <a:p>
            <a:r>
              <a:rPr lang="en-US" sz="1400" dirty="0"/>
              <a:t>20</a:t>
            </a:r>
          </a:p>
        </p:txBody>
      </p:sp>
      <p:sp>
        <p:nvSpPr>
          <p:cNvPr id="22" name="TextBox 21">
            <a:extLst>
              <a:ext uri="{FF2B5EF4-FFF2-40B4-BE49-F238E27FC236}">
                <a16:creationId xmlns:a16="http://schemas.microsoft.com/office/drawing/2014/main" id="{15B25150-52DA-7554-B574-DCD6BD4B4D26}"/>
              </a:ext>
            </a:extLst>
          </p:cNvPr>
          <p:cNvSpPr txBox="1"/>
          <p:nvPr/>
        </p:nvSpPr>
        <p:spPr>
          <a:xfrm>
            <a:off x="4111938" y="1912162"/>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23" name="TextBox 22">
            <a:extLst>
              <a:ext uri="{FF2B5EF4-FFF2-40B4-BE49-F238E27FC236}">
                <a16:creationId xmlns:a16="http://schemas.microsoft.com/office/drawing/2014/main" id="{BBC34CAF-6B3C-8A2F-1639-1C392B19E263}"/>
              </a:ext>
            </a:extLst>
          </p:cNvPr>
          <p:cNvSpPr txBox="1"/>
          <p:nvPr/>
        </p:nvSpPr>
        <p:spPr>
          <a:xfrm>
            <a:off x="4017024" y="2300922"/>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Tree>
    <p:extLst>
      <p:ext uri="{BB962C8B-B14F-4D97-AF65-F5344CB8AC3E}">
        <p14:creationId xmlns:p14="http://schemas.microsoft.com/office/powerpoint/2010/main" val="20380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6" grpId="0"/>
      <p:bldP spid="17" grpId="0"/>
      <p:bldP spid="18" grpId="0"/>
      <p:bldP spid="19" grpId="0"/>
      <p:bldP spid="20"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0ED64F-E75B-0616-0864-94B3A6615CA2}"/>
              </a:ext>
            </a:extLst>
          </p:cNvPr>
          <p:cNvGraphicFramePr>
            <a:graphicFrameLocks noGrp="1"/>
          </p:cNvGraphicFramePr>
          <p:nvPr/>
        </p:nvGraphicFramePr>
        <p:xfrm>
          <a:off x="2926352" y="407140"/>
          <a:ext cx="6339296" cy="2225040"/>
        </p:xfrm>
        <a:graphic>
          <a:graphicData uri="http://schemas.openxmlformats.org/drawingml/2006/table">
            <a:tbl>
              <a:tblPr firstRow="1" bandRow="1">
                <a:tableStyleId>{5C22544A-7EE6-4342-B048-85BDC9FD1C3A}</a:tableStyleId>
              </a:tblPr>
              <a:tblGrid>
                <a:gridCol w="851807">
                  <a:extLst>
                    <a:ext uri="{9D8B030D-6E8A-4147-A177-3AD203B41FA5}">
                      <a16:colId xmlns:a16="http://schemas.microsoft.com/office/drawing/2014/main" val="812001303"/>
                    </a:ext>
                  </a:extLst>
                </a:gridCol>
                <a:gridCol w="952500">
                  <a:extLst>
                    <a:ext uri="{9D8B030D-6E8A-4147-A177-3AD203B41FA5}">
                      <a16:colId xmlns:a16="http://schemas.microsoft.com/office/drawing/2014/main" val="3756946293"/>
                    </a:ext>
                  </a:extLst>
                </a:gridCol>
                <a:gridCol w="749300">
                  <a:extLst>
                    <a:ext uri="{9D8B030D-6E8A-4147-A177-3AD203B41FA5}">
                      <a16:colId xmlns:a16="http://schemas.microsoft.com/office/drawing/2014/main" val="3427700595"/>
                    </a:ext>
                  </a:extLst>
                </a:gridCol>
                <a:gridCol w="723900">
                  <a:extLst>
                    <a:ext uri="{9D8B030D-6E8A-4147-A177-3AD203B41FA5}">
                      <a16:colId xmlns:a16="http://schemas.microsoft.com/office/drawing/2014/main" val="1179005371"/>
                    </a:ext>
                  </a:extLst>
                </a:gridCol>
                <a:gridCol w="684553">
                  <a:extLst>
                    <a:ext uri="{9D8B030D-6E8A-4147-A177-3AD203B41FA5}">
                      <a16:colId xmlns:a16="http://schemas.microsoft.com/office/drawing/2014/main" val="436416615"/>
                    </a:ext>
                  </a:extLst>
                </a:gridCol>
                <a:gridCol w="763247">
                  <a:extLst>
                    <a:ext uri="{9D8B030D-6E8A-4147-A177-3AD203B41FA5}">
                      <a16:colId xmlns:a16="http://schemas.microsoft.com/office/drawing/2014/main" val="1751262919"/>
                    </a:ext>
                  </a:extLst>
                </a:gridCol>
                <a:gridCol w="821577">
                  <a:extLst>
                    <a:ext uri="{9D8B030D-6E8A-4147-A177-3AD203B41FA5}">
                      <a16:colId xmlns:a16="http://schemas.microsoft.com/office/drawing/2014/main" val="1334443624"/>
                    </a:ext>
                  </a:extLst>
                </a:gridCol>
                <a:gridCol w="792412">
                  <a:extLst>
                    <a:ext uri="{9D8B030D-6E8A-4147-A177-3AD203B41FA5}">
                      <a16:colId xmlns:a16="http://schemas.microsoft.com/office/drawing/2014/main" val="1153542560"/>
                    </a:ext>
                  </a:extLst>
                </a:gridCol>
              </a:tblGrid>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0" lang="en-US" sz="1200" b="1" i="0" u="none" strike="noStrike" kern="1200" cap="none" spc="0" normalizeH="0" baseline="0" noProof="0" dirty="0">
                          <a:ln>
                            <a:noFill/>
                          </a:ln>
                          <a:solidFill>
                            <a:prstClr val="black"/>
                          </a:solidFill>
                          <a:effectLst/>
                          <a:uLnTx/>
                          <a:uFillTx/>
                          <a:latin typeface="+mn-lt"/>
                          <a:ea typeface="+mn-ea"/>
                          <a:cs typeface="+mn-cs"/>
                        </a:rPr>
                        <a:t>Ratio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067556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14509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25421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89150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9973332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10717202"/>
                  </a:ext>
                </a:extLst>
              </a:tr>
            </a:tbl>
          </a:graphicData>
        </a:graphic>
      </p:graphicFrame>
      <p:sp>
        <p:nvSpPr>
          <p:cNvPr id="3" name="TextBox 2">
            <a:extLst>
              <a:ext uri="{FF2B5EF4-FFF2-40B4-BE49-F238E27FC236}">
                <a16:creationId xmlns:a16="http://schemas.microsoft.com/office/drawing/2014/main" id="{491D0679-23E3-E1A9-D132-BB1E0FDE50EC}"/>
              </a:ext>
            </a:extLst>
          </p:cNvPr>
          <p:cNvSpPr txBox="1"/>
          <p:nvPr/>
        </p:nvSpPr>
        <p:spPr>
          <a:xfrm>
            <a:off x="4111938" y="1519660"/>
            <a:ext cx="452353" cy="338554"/>
          </a:xfrm>
          <a:prstGeom prst="rect">
            <a:avLst/>
          </a:prstGeom>
          <a:noFill/>
        </p:spPr>
        <p:txBody>
          <a:bodyPr wrap="square" rtlCol="0">
            <a:spAutoFit/>
          </a:bodyPr>
          <a:lstStyle/>
          <a:p>
            <a:r>
              <a:rPr lang="en-US" sz="1600" dirty="0"/>
              <a:t>x</a:t>
            </a:r>
            <a:r>
              <a:rPr lang="en-US" sz="1600" baseline="-25000" dirty="0"/>
              <a:t>2</a:t>
            </a:r>
          </a:p>
        </p:txBody>
      </p:sp>
      <p:sp>
        <p:nvSpPr>
          <p:cNvPr id="5" name="TextBox 4">
            <a:extLst>
              <a:ext uri="{FF2B5EF4-FFF2-40B4-BE49-F238E27FC236}">
                <a16:creationId xmlns:a16="http://schemas.microsoft.com/office/drawing/2014/main" id="{54D5DBEE-9BFA-BFD2-767C-3D68631DB6E1}"/>
              </a:ext>
            </a:extLst>
          </p:cNvPr>
          <p:cNvSpPr txBox="1"/>
          <p:nvPr/>
        </p:nvSpPr>
        <p:spPr>
          <a:xfrm>
            <a:off x="3179742" y="1550437"/>
            <a:ext cx="452353" cy="307777"/>
          </a:xfrm>
          <a:prstGeom prst="rect">
            <a:avLst/>
          </a:prstGeom>
          <a:noFill/>
        </p:spPr>
        <p:txBody>
          <a:bodyPr wrap="square" rtlCol="0">
            <a:spAutoFit/>
          </a:bodyPr>
          <a:lstStyle/>
          <a:p>
            <a:r>
              <a:rPr lang="en-US" sz="1400" dirty="0"/>
              <a:t>50</a:t>
            </a:r>
          </a:p>
        </p:txBody>
      </p:sp>
      <p:sp>
        <p:nvSpPr>
          <p:cNvPr id="6" name="TextBox 5">
            <a:extLst>
              <a:ext uri="{FF2B5EF4-FFF2-40B4-BE49-F238E27FC236}">
                <a16:creationId xmlns:a16="http://schemas.microsoft.com/office/drawing/2014/main" id="{89BADA43-3341-C8CE-B337-7BBC24F8DF53}"/>
              </a:ext>
            </a:extLst>
          </p:cNvPr>
          <p:cNvSpPr txBox="1"/>
          <p:nvPr/>
        </p:nvSpPr>
        <p:spPr>
          <a:xfrm>
            <a:off x="4111938" y="1170689"/>
            <a:ext cx="452353" cy="307777"/>
          </a:xfrm>
          <a:prstGeom prst="rect">
            <a:avLst/>
          </a:prstGeom>
          <a:noFill/>
        </p:spPr>
        <p:txBody>
          <a:bodyPr wrap="square" rtlCol="0">
            <a:spAutoFit/>
          </a:bodyPr>
          <a:lstStyle/>
          <a:p>
            <a:r>
              <a:rPr lang="en-US" sz="1400" dirty="0"/>
              <a:t>S</a:t>
            </a:r>
            <a:r>
              <a:rPr lang="en-US" sz="1400" baseline="-25000" dirty="0"/>
              <a:t>1</a:t>
            </a:r>
          </a:p>
        </p:txBody>
      </p:sp>
      <p:sp>
        <p:nvSpPr>
          <p:cNvPr id="7" name="TextBox 6">
            <a:extLst>
              <a:ext uri="{FF2B5EF4-FFF2-40B4-BE49-F238E27FC236}">
                <a16:creationId xmlns:a16="http://schemas.microsoft.com/office/drawing/2014/main" id="{EFC83C6A-D245-E0CE-9E13-926FD1202E32}"/>
              </a:ext>
            </a:extLst>
          </p:cNvPr>
          <p:cNvSpPr txBox="1"/>
          <p:nvPr/>
        </p:nvSpPr>
        <p:spPr>
          <a:xfrm>
            <a:off x="3231994" y="1203291"/>
            <a:ext cx="339634" cy="307777"/>
          </a:xfrm>
          <a:prstGeom prst="rect">
            <a:avLst/>
          </a:prstGeom>
          <a:noFill/>
        </p:spPr>
        <p:txBody>
          <a:bodyPr wrap="square" rtlCol="0">
            <a:spAutoFit/>
          </a:bodyPr>
          <a:lstStyle/>
          <a:p>
            <a:r>
              <a:rPr lang="en-US" sz="1400" dirty="0"/>
              <a:t>0</a:t>
            </a:r>
          </a:p>
        </p:txBody>
      </p:sp>
      <p:sp>
        <p:nvSpPr>
          <p:cNvPr id="9" name="TextBox 8">
            <a:extLst>
              <a:ext uri="{FF2B5EF4-FFF2-40B4-BE49-F238E27FC236}">
                <a16:creationId xmlns:a16="http://schemas.microsoft.com/office/drawing/2014/main" id="{01A95F09-BF1F-98BE-7FD1-449A73FC77C7}"/>
              </a:ext>
            </a:extLst>
          </p:cNvPr>
          <p:cNvSpPr txBox="1"/>
          <p:nvPr/>
        </p:nvSpPr>
        <p:spPr>
          <a:xfrm>
            <a:off x="4916822" y="1150328"/>
            <a:ext cx="375557" cy="369332"/>
          </a:xfrm>
          <a:prstGeom prst="rect">
            <a:avLst/>
          </a:prstGeom>
          <a:noFill/>
        </p:spPr>
        <p:txBody>
          <a:bodyPr wrap="square">
            <a:spAutoFit/>
          </a:bodyPr>
          <a:lstStyle/>
          <a:p>
            <a:r>
              <a:rPr lang="en-US" dirty="0"/>
              <a:t>½</a:t>
            </a:r>
          </a:p>
        </p:txBody>
      </p:sp>
      <p:sp>
        <p:nvSpPr>
          <p:cNvPr id="10" name="TextBox 9">
            <a:extLst>
              <a:ext uri="{FF2B5EF4-FFF2-40B4-BE49-F238E27FC236}">
                <a16:creationId xmlns:a16="http://schemas.microsoft.com/office/drawing/2014/main" id="{6F24CEEE-6852-D8FB-267D-8A457BE1B82C}"/>
              </a:ext>
            </a:extLst>
          </p:cNvPr>
          <p:cNvSpPr txBox="1"/>
          <p:nvPr/>
        </p:nvSpPr>
        <p:spPr>
          <a:xfrm>
            <a:off x="4916822" y="1550437"/>
            <a:ext cx="375557" cy="369332"/>
          </a:xfrm>
          <a:prstGeom prst="rect">
            <a:avLst/>
          </a:prstGeom>
          <a:noFill/>
        </p:spPr>
        <p:txBody>
          <a:bodyPr wrap="square">
            <a:spAutoFit/>
          </a:bodyPr>
          <a:lstStyle/>
          <a:p>
            <a:r>
              <a:rPr lang="en-US" dirty="0"/>
              <a:t>½</a:t>
            </a:r>
          </a:p>
        </p:txBody>
      </p:sp>
      <p:sp>
        <p:nvSpPr>
          <p:cNvPr id="11" name="TextBox 10">
            <a:extLst>
              <a:ext uri="{FF2B5EF4-FFF2-40B4-BE49-F238E27FC236}">
                <a16:creationId xmlns:a16="http://schemas.microsoft.com/office/drawing/2014/main" id="{63637A56-24E1-770E-5282-BE6D2EAB3A22}"/>
              </a:ext>
            </a:extLst>
          </p:cNvPr>
          <p:cNvSpPr txBox="1"/>
          <p:nvPr/>
        </p:nvSpPr>
        <p:spPr>
          <a:xfrm>
            <a:off x="5679201" y="1181105"/>
            <a:ext cx="339634" cy="307777"/>
          </a:xfrm>
          <a:prstGeom prst="rect">
            <a:avLst/>
          </a:prstGeom>
          <a:noFill/>
        </p:spPr>
        <p:txBody>
          <a:bodyPr wrap="square" rtlCol="0">
            <a:spAutoFit/>
          </a:bodyPr>
          <a:lstStyle/>
          <a:p>
            <a:r>
              <a:rPr lang="en-US" sz="1400" dirty="0"/>
              <a:t>0</a:t>
            </a:r>
          </a:p>
        </p:txBody>
      </p:sp>
      <p:sp>
        <p:nvSpPr>
          <p:cNvPr id="13" name="TextBox 12">
            <a:extLst>
              <a:ext uri="{FF2B5EF4-FFF2-40B4-BE49-F238E27FC236}">
                <a16:creationId xmlns:a16="http://schemas.microsoft.com/office/drawing/2014/main" id="{E9C43AB3-12B2-7FEA-E451-4EC258D0AE65}"/>
              </a:ext>
            </a:extLst>
          </p:cNvPr>
          <p:cNvSpPr txBox="1"/>
          <p:nvPr/>
        </p:nvSpPr>
        <p:spPr>
          <a:xfrm>
            <a:off x="6384944" y="1181104"/>
            <a:ext cx="339634" cy="307777"/>
          </a:xfrm>
          <a:prstGeom prst="rect">
            <a:avLst/>
          </a:prstGeom>
          <a:noFill/>
        </p:spPr>
        <p:txBody>
          <a:bodyPr wrap="square" rtlCol="0">
            <a:spAutoFit/>
          </a:bodyPr>
          <a:lstStyle/>
          <a:p>
            <a:r>
              <a:rPr lang="en-US" sz="1400" dirty="0"/>
              <a:t>1</a:t>
            </a:r>
          </a:p>
        </p:txBody>
      </p:sp>
      <p:sp>
        <p:nvSpPr>
          <p:cNvPr id="16" name="TextBox 15">
            <a:extLst>
              <a:ext uri="{FF2B5EF4-FFF2-40B4-BE49-F238E27FC236}">
                <a16:creationId xmlns:a16="http://schemas.microsoft.com/office/drawing/2014/main" id="{FF443EFD-1324-68FC-2196-87E59BB018E2}"/>
              </a:ext>
            </a:extLst>
          </p:cNvPr>
          <p:cNvSpPr txBox="1"/>
          <p:nvPr/>
        </p:nvSpPr>
        <p:spPr>
          <a:xfrm>
            <a:off x="6986440" y="1183752"/>
            <a:ext cx="655332" cy="307777"/>
          </a:xfrm>
          <a:prstGeom prst="rect">
            <a:avLst/>
          </a:prstGeom>
          <a:noFill/>
        </p:spPr>
        <p:txBody>
          <a:bodyPr wrap="square">
            <a:spAutoFit/>
          </a:bodyPr>
          <a:lstStyle/>
          <a:p>
            <a:r>
              <a:rPr lang="en-US" sz="1400" dirty="0"/>
              <a:t>1/200</a:t>
            </a:r>
          </a:p>
        </p:txBody>
      </p:sp>
      <p:sp>
        <p:nvSpPr>
          <p:cNvPr id="17" name="TextBox 16">
            <a:extLst>
              <a:ext uri="{FF2B5EF4-FFF2-40B4-BE49-F238E27FC236}">
                <a16:creationId xmlns:a16="http://schemas.microsoft.com/office/drawing/2014/main" id="{04C23F9A-B346-F27B-428E-0F09613BE0BA}"/>
              </a:ext>
            </a:extLst>
          </p:cNvPr>
          <p:cNvSpPr txBox="1"/>
          <p:nvPr/>
        </p:nvSpPr>
        <p:spPr>
          <a:xfrm>
            <a:off x="7866086" y="1176454"/>
            <a:ext cx="452353" cy="307777"/>
          </a:xfrm>
          <a:prstGeom prst="rect">
            <a:avLst/>
          </a:prstGeom>
          <a:noFill/>
        </p:spPr>
        <p:txBody>
          <a:bodyPr wrap="square" rtlCol="0">
            <a:spAutoFit/>
          </a:bodyPr>
          <a:lstStyle/>
          <a:p>
            <a:r>
              <a:rPr lang="en-US" sz="1400" dirty="0"/>
              <a:t>10</a:t>
            </a:r>
          </a:p>
        </p:txBody>
      </p:sp>
      <p:sp>
        <p:nvSpPr>
          <p:cNvPr id="18" name="TextBox 17">
            <a:extLst>
              <a:ext uri="{FF2B5EF4-FFF2-40B4-BE49-F238E27FC236}">
                <a16:creationId xmlns:a16="http://schemas.microsoft.com/office/drawing/2014/main" id="{6C0ADA44-3CC9-BED9-19F0-D909E018EAEC}"/>
              </a:ext>
            </a:extLst>
          </p:cNvPr>
          <p:cNvSpPr txBox="1"/>
          <p:nvPr/>
        </p:nvSpPr>
        <p:spPr>
          <a:xfrm>
            <a:off x="5679201" y="1581214"/>
            <a:ext cx="339634" cy="307777"/>
          </a:xfrm>
          <a:prstGeom prst="rect">
            <a:avLst/>
          </a:prstGeom>
          <a:noFill/>
        </p:spPr>
        <p:txBody>
          <a:bodyPr wrap="square" rtlCol="0">
            <a:spAutoFit/>
          </a:bodyPr>
          <a:lstStyle/>
          <a:p>
            <a:r>
              <a:rPr lang="en-US" sz="1400" dirty="0"/>
              <a:t>1</a:t>
            </a:r>
          </a:p>
        </p:txBody>
      </p:sp>
      <p:sp>
        <p:nvSpPr>
          <p:cNvPr id="19" name="TextBox 18">
            <a:extLst>
              <a:ext uri="{FF2B5EF4-FFF2-40B4-BE49-F238E27FC236}">
                <a16:creationId xmlns:a16="http://schemas.microsoft.com/office/drawing/2014/main" id="{37352AAE-98A2-C7D6-0D05-292897FDF495}"/>
              </a:ext>
            </a:extLst>
          </p:cNvPr>
          <p:cNvSpPr txBox="1"/>
          <p:nvPr/>
        </p:nvSpPr>
        <p:spPr>
          <a:xfrm>
            <a:off x="6405657" y="1544105"/>
            <a:ext cx="339634" cy="307777"/>
          </a:xfrm>
          <a:prstGeom prst="rect">
            <a:avLst/>
          </a:prstGeom>
          <a:noFill/>
        </p:spPr>
        <p:txBody>
          <a:bodyPr wrap="square" rtlCol="0">
            <a:spAutoFit/>
          </a:bodyPr>
          <a:lstStyle/>
          <a:p>
            <a:r>
              <a:rPr lang="en-US" sz="1400" dirty="0"/>
              <a:t>0</a:t>
            </a:r>
          </a:p>
        </p:txBody>
      </p:sp>
      <p:sp>
        <p:nvSpPr>
          <p:cNvPr id="20" name="TextBox 19">
            <a:extLst>
              <a:ext uri="{FF2B5EF4-FFF2-40B4-BE49-F238E27FC236}">
                <a16:creationId xmlns:a16="http://schemas.microsoft.com/office/drawing/2014/main" id="{84B36F0E-248A-F075-2AF1-83657AE9C5C6}"/>
              </a:ext>
            </a:extLst>
          </p:cNvPr>
          <p:cNvSpPr txBox="1"/>
          <p:nvPr/>
        </p:nvSpPr>
        <p:spPr>
          <a:xfrm>
            <a:off x="6951347" y="1549333"/>
            <a:ext cx="655332" cy="307777"/>
          </a:xfrm>
          <a:prstGeom prst="rect">
            <a:avLst/>
          </a:prstGeom>
          <a:noFill/>
        </p:spPr>
        <p:txBody>
          <a:bodyPr wrap="square">
            <a:spAutoFit/>
          </a:bodyPr>
          <a:lstStyle/>
          <a:p>
            <a:r>
              <a:rPr lang="en-US" sz="1400" dirty="0"/>
              <a:t>1/200</a:t>
            </a:r>
          </a:p>
        </p:txBody>
      </p:sp>
      <p:sp>
        <p:nvSpPr>
          <p:cNvPr id="21" name="TextBox 20">
            <a:extLst>
              <a:ext uri="{FF2B5EF4-FFF2-40B4-BE49-F238E27FC236}">
                <a16:creationId xmlns:a16="http://schemas.microsoft.com/office/drawing/2014/main" id="{B83D1117-EF80-A817-60FB-A69F8D04E9F2}"/>
              </a:ext>
            </a:extLst>
          </p:cNvPr>
          <p:cNvSpPr txBox="1"/>
          <p:nvPr/>
        </p:nvSpPr>
        <p:spPr>
          <a:xfrm>
            <a:off x="7856502" y="1550839"/>
            <a:ext cx="452353" cy="307777"/>
          </a:xfrm>
          <a:prstGeom prst="rect">
            <a:avLst/>
          </a:prstGeom>
          <a:noFill/>
        </p:spPr>
        <p:txBody>
          <a:bodyPr wrap="square" rtlCol="0">
            <a:spAutoFit/>
          </a:bodyPr>
          <a:lstStyle/>
          <a:p>
            <a:r>
              <a:rPr lang="en-US" sz="1400" dirty="0"/>
              <a:t>20</a:t>
            </a:r>
          </a:p>
        </p:txBody>
      </p:sp>
      <p:sp>
        <p:nvSpPr>
          <p:cNvPr id="22" name="TextBox 21">
            <a:extLst>
              <a:ext uri="{FF2B5EF4-FFF2-40B4-BE49-F238E27FC236}">
                <a16:creationId xmlns:a16="http://schemas.microsoft.com/office/drawing/2014/main" id="{15B25150-52DA-7554-B574-DCD6BD4B4D26}"/>
              </a:ext>
            </a:extLst>
          </p:cNvPr>
          <p:cNvSpPr txBox="1"/>
          <p:nvPr/>
        </p:nvSpPr>
        <p:spPr>
          <a:xfrm>
            <a:off x="4111938" y="1912162"/>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23" name="TextBox 22">
            <a:extLst>
              <a:ext uri="{FF2B5EF4-FFF2-40B4-BE49-F238E27FC236}">
                <a16:creationId xmlns:a16="http://schemas.microsoft.com/office/drawing/2014/main" id="{BBC34CAF-6B3C-8A2F-1639-1C392B19E263}"/>
              </a:ext>
            </a:extLst>
          </p:cNvPr>
          <p:cNvSpPr txBox="1"/>
          <p:nvPr/>
        </p:nvSpPr>
        <p:spPr>
          <a:xfrm>
            <a:off x="4017024" y="2300922"/>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graphicFrame>
        <p:nvGraphicFramePr>
          <p:cNvPr id="8" name="Table 7">
            <a:extLst>
              <a:ext uri="{FF2B5EF4-FFF2-40B4-BE49-F238E27FC236}">
                <a16:creationId xmlns:a16="http://schemas.microsoft.com/office/drawing/2014/main" id="{A891FCD7-1370-BE7B-5A0E-77C3215FBA41}"/>
              </a:ext>
            </a:extLst>
          </p:cNvPr>
          <p:cNvGraphicFramePr>
            <a:graphicFrameLocks noGrp="1"/>
          </p:cNvGraphicFramePr>
          <p:nvPr>
            <p:extLst>
              <p:ext uri="{D42A27DB-BD31-4B8C-83A1-F6EECF244321}">
                <p14:modId xmlns:p14="http://schemas.microsoft.com/office/powerpoint/2010/main" val="2945806045"/>
              </p:ext>
            </p:extLst>
          </p:nvPr>
        </p:nvGraphicFramePr>
        <p:xfrm>
          <a:off x="987523" y="3702890"/>
          <a:ext cx="11051178" cy="1227908"/>
        </p:xfrm>
        <a:graphic>
          <a:graphicData uri="http://schemas.openxmlformats.org/drawingml/2006/table">
            <a:tbl>
              <a:tblPr firstRow="1" bandRow="1">
                <a:tableStyleId>{5940675A-B579-460E-94D1-54222C63F5DA}</a:tableStyleId>
              </a:tblPr>
              <a:tblGrid>
                <a:gridCol w="1841863">
                  <a:extLst>
                    <a:ext uri="{9D8B030D-6E8A-4147-A177-3AD203B41FA5}">
                      <a16:colId xmlns:a16="http://schemas.microsoft.com/office/drawing/2014/main" val="593624767"/>
                    </a:ext>
                  </a:extLst>
                </a:gridCol>
                <a:gridCol w="1841863">
                  <a:extLst>
                    <a:ext uri="{9D8B030D-6E8A-4147-A177-3AD203B41FA5}">
                      <a16:colId xmlns:a16="http://schemas.microsoft.com/office/drawing/2014/main" val="3449501462"/>
                    </a:ext>
                  </a:extLst>
                </a:gridCol>
                <a:gridCol w="1841863">
                  <a:extLst>
                    <a:ext uri="{9D8B030D-6E8A-4147-A177-3AD203B41FA5}">
                      <a16:colId xmlns:a16="http://schemas.microsoft.com/office/drawing/2014/main" val="78894318"/>
                    </a:ext>
                  </a:extLst>
                </a:gridCol>
                <a:gridCol w="1651174">
                  <a:extLst>
                    <a:ext uri="{9D8B030D-6E8A-4147-A177-3AD203B41FA5}">
                      <a16:colId xmlns:a16="http://schemas.microsoft.com/office/drawing/2014/main" val="1110717451"/>
                    </a:ext>
                  </a:extLst>
                </a:gridCol>
                <a:gridCol w="2246811">
                  <a:extLst>
                    <a:ext uri="{9D8B030D-6E8A-4147-A177-3AD203B41FA5}">
                      <a16:colId xmlns:a16="http://schemas.microsoft.com/office/drawing/2014/main" val="1287976342"/>
                    </a:ext>
                  </a:extLst>
                </a:gridCol>
                <a:gridCol w="1627604">
                  <a:extLst>
                    <a:ext uri="{9D8B030D-6E8A-4147-A177-3AD203B41FA5}">
                      <a16:colId xmlns:a16="http://schemas.microsoft.com/office/drawing/2014/main" val="2985533690"/>
                    </a:ext>
                  </a:extLst>
                </a:gridCol>
              </a:tblGrid>
              <a:tr h="1227908">
                <a:tc>
                  <a:txBody>
                    <a:bodyPr/>
                    <a:lstStyle/>
                    <a:p>
                      <a:r>
                        <a:rPr lang="en-US" sz="1400" b="1" u="sng" dirty="0"/>
                        <a:t>Zj</a:t>
                      </a:r>
                      <a:endParaRPr lang="en-US" sz="1400" dirty="0"/>
                    </a:p>
                  </a:txBody>
                  <a:tcPr/>
                </a:tc>
                <a:tc>
                  <a:txBody>
                    <a:bodyPr/>
                    <a:lstStyle/>
                    <a:p>
                      <a:r>
                        <a:rPr lang="en-US" dirty="0"/>
                        <a:t>0*1/2 + 50*1/2</a:t>
                      </a:r>
                    </a:p>
                    <a:p>
                      <a:r>
                        <a:rPr lang="en-US" dirty="0"/>
                        <a:t>=0+25</a:t>
                      </a:r>
                    </a:p>
                    <a:p>
                      <a:r>
                        <a:rPr lang="en-US" dirty="0"/>
                        <a:t>=25</a:t>
                      </a:r>
                    </a:p>
                  </a:txBody>
                  <a:tcPr/>
                </a:tc>
                <a:tc>
                  <a:txBody>
                    <a:bodyPr/>
                    <a:lstStyle/>
                    <a:p>
                      <a:r>
                        <a:rPr lang="en-US" dirty="0"/>
                        <a:t>0*0+50*1</a:t>
                      </a:r>
                    </a:p>
                    <a:p>
                      <a:r>
                        <a:rPr lang="en-US" dirty="0"/>
                        <a:t>=0+50</a:t>
                      </a:r>
                    </a:p>
                    <a:p>
                      <a:r>
                        <a:rPr lang="en-US" dirty="0"/>
                        <a:t>=50</a:t>
                      </a:r>
                    </a:p>
                  </a:txBody>
                  <a:tcPr/>
                </a:tc>
                <a:tc>
                  <a:txBody>
                    <a:bodyPr/>
                    <a:lstStyle/>
                    <a:p>
                      <a:r>
                        <a:rPr lang="en-US" dirty="0"/>
                        <a:t>0*1+50*0</a:t>
                      </a:r>
                    </a:p>
                    <a:p>
                      <a:r>
                        <a:rPr lang="en-US" dirty="0"/>
                        <a:t>=0+0</a:t>
                      </a:r>
                    </a:p>
                    <a:p>
                      <a:r>
                        <a:rPr lang="en-US" dirty="0"/>
                        <a:t>=0</a:t>
                      </a:r>
                    </a:p>
                  </a:txBody>
                  <a:tcPr/>
                </a:tc>
                <a:tc>
                  <a:txBody>
                    <a:bodyPr/>
                    <a:lstStyle/>
                    <a:p>
                      <a:r>
                        <a:rPr lang="en-US" dirty="0"/>
                        <a:t>0*1/200 + 50*1/200</a:t>
                      </a:r>
                    </a:p>
                    <a:p>
                      <a:r>
                        <a:rPr lang="en-US" dirty="0"/>
                        <a:t>= 0 + 1/4</a:t>
                      </a:r>
                    </a:p>
                    <a:p>
                      <a:r>
                        <a:rPr lang="en-US" dirty="0"/>
                        <a:t>= 1/4</a:t>
                      </a:r>
                    </a:p>
                  </a:txBody>
                  <a:tcPr/>
                </a:tc>
                <a:tc>
                  <a:txBody>
                    <a:bodyPr/>
                    <a:lstStyle/>
                    <a:p>
                      <a:r>
                        <a:rPr lang="en-US" sz="1600" dirty="0"/>
                        <a:t>0*10 + 50 * 20</a:t>
                      </a:r>
                    </a:p>
                    <a:p>
                      <a:r>
                        <a:rPr lang="en-US" sz="1600" dirty="0"/>
                        <a:t>= 0 + 1000</a:t>
                      </a:r>
                    </a:p>
                    <a:p>
                      <a:r>
                        <a:rPr lang="en-US" sz="1600" dirty="0"/>
                        <a:t>= 1000</a:t>
                      </a:r>
                    </a:p>
                  </a:txBody>
                  <a:tcPr/>
                </a:tc>
                <a:extLst>
                  <a:ext uri="{0D108BD9-81ED-4DB2-BD59-A6C34878D82A}">
                    <a16:rowId xmlns:a16="http://schemas.microsoft.com/office/drawing/2014/main" val="3748381430"/>
                  </a:ext>
                </a:extLst>
              </a:tr>
            </a:tbl>
          </a:graphicData>
        </a:graphic>
      </p:graphicFrame>
      <p:graphicFrame>
        <p:nvGraphicFramePr>
          <p:cNvPr id="12" name="Table 11">
            <a:extLst>
              <a:ext uri="{FF2B5EF4-FFF2-40B4-BE49-F238E27FC236}">
                <a16:creationId xmlns:a16="http://schemas.microsoft.com/office/drawing/2014/main" id="{6A091B11-12BF-DC9C-7F49-6B4D9710AFB1}"/>
              </a:ext>
            </a:extLst>
          </p:cNvPr>
          <p:cNvGraphicFramePr>
            <a:graphicFrameLocks noGrp="1"/>
          </p:cNvGraphicFramePr>
          <p:nvPr>
            <p:extLst>
              <p:ext uri="{D42A27DB-BD31-4B8C-83A1-F6EECF244321}">
                <p14:modId xmlns:p14="http://schemas.microsoft.com/office/powerpoint/2010/main" val="50975841"/>
              </p:ext>
            </p:extLst>
          </p:nvPr>
        </p:nvGraphicFramePr>
        <p:xfrm>
          <a:off x="987523" y="5083082"/>
          <a:ext cx="9209315" cy="1227908"/>
        </p:xfrm>
        <a:graphic>
          <a:graphicData uri="http://schemas.openxmlformats.org/drawingml/2006/table">
            <a:tbl>
              <a:tblPr firstRow="1" bandRow="1">
                <a:tableStyleId>{5940675A-B579-460E-94D1-54222C63F5DA}</a:tableStyleId>
              </a:tblPr>
              <a:tblGrid>
                <a:gridCol w="1841863">
                  <a:extLst>
                    <a:ext uri="{9D8B030D-6E8A-4147-A177-3AD203B41FA5}">
                      <a16:colId xmlns:a16="http://schemas.microsoft.com/office/drawing/2014/main" val="593624767"/>
                    </a:ext>
                  </a:extLst>
                </a:gridCol>
                <a:gridCol w="1841863">
                  <a:extLst>
                    <a:ext uri="{9D8B030D-6E8A-4147-A177-3AD203B41FA5}">
                      <a16:colId xmlns:a16="http://schemas.microsoft.com/office/drawing/2014/main" val="3449501462"/>
                    </a:ext>
                  </a:extLst>
                </a:gridCol>
                <a:gridCol w="1841863">
                  <a:extLst>
                    <a:ext uri="{9D8B030D-6E8A-4147-A177-3AD203B41FA5}">
                      <a16:colId xmlns:a16="http://schemas.microsoft.com/office/drawing/2014/main" val="78894318"/>
                    </a:ext>
                  </a:extLst>
                </a:gridCol>
                <a:gridCol w="1841863">
                  <a:extLst>
                    <a:ext uri="{9D8B030D-6E8A-4147-A177-3AD203B41FA5}">
                      <a16:colId xmlns:a16="http://schemas.microsoft.com/office/drawing/2014/main" val="1110717451"/>
                    </a:ext>
                  </a:extLst>
                </a:gridCol>
                <a:gridCol w="1841863">
                  <a:extLst>
                    <a:ext uri="{9D8B030D-6E8A-4147-A177-3AD203B41FA5}">
                      <a16:colId xmlns:a16="http://schemas.microsoft.com/office/drawing/2014/main" val="1287976342"/>
                    </a:ext>
                  </a:extLst>
                </a:gridCol>
              </a:tblGrid>
              <a:tr h="1227908">
                <a:tc>
                  <a:txBody>
                    <a:bodyPr/>
                    <a:lstStyle/>
                    <a:p>
                      <a:r>
                        <a:rPr lang="en-US" sz="1400" b="1" u="sng" dirty="0"/>
                        <a:t>Cj - Zj</a:t>
                      </a:r>
                      <a:endParaRPr lang="en-US" sz="1400" dirty="0"/>
                    </a:p>
                  </a:txBody>
                  <a:tcPr/>
                </a:tc>
                <a:tc>
                  <a:txBody>
                    <a:bodyPr/>
                    <a:lstStyle/>
                    <a:p>
                      <a:r>
                        <a:rPr lang="en-US" dirty="0"/>
                        <a:t>6-6=0</a:t>
                      </a:r>
                    </a:p>
                  </a:txBody>
                  <a:tcPr/>
                </a:tc>
                <a:tc>
                  <a:txBody>
                    <a:bodyPr/>
                    <a:lstStyle/>
                    <a:p>
                      <a:r>
                        <a:rPr lang="en-US" dirty="0"/>
                        <a:t>5-3=2</a:t>
                      </a:r>
                    </a:p>
                  </a:txBody>
                  <a:tcPr/>
                </a:tc>
                <a:tc>
                  <a:txBody>
                    <a:bodyPr/>
                    <a:lstStyle/>
                    <a:p>
                      <a:r>
                        <a:rPr lang="en-US" dirty="0"/>
                        <a:t>0-0 = 0</a:t>
                      </a:r>
                    </a:p>
                  </a:txBody>
                  <a:tcPr/>
                </a:tc>
                <a:tc>
                  <a:txBody>
                    <a:bodyPr/>
                    <a:lstStyle/>
                    <a:p>
                      <a:r>
                        <a:rPr lang="en-US" dirty="0"/>
                        <a:t>0-33 = -3</a:t>
                      </a:r>
                    </a:p>
                  </a:txBody>
                  <a:tcPr/>
                </a:tc>
                <a:extLst>
                  <a:ext uri="{0D108BD9-81ED-4DB2-BD59-A6C34878D82A}">
                    <a16:rowId xmlns:a16="http://schemas.microsoft.com/office/drawing/2014/main" val="3748381430"/>
                  </a:ext>
                </a:extLst>
              </a:tr>
            </a:tbl>
          </a:graphicData>
        </a:graphic>
      </p:graphicFrame>
      <p:sp>
        <p:nvSpPr>
          <p:cNvPr id="14" name="TextBox 13">
            <a:extLst>
              <a:ext uri="{FF2B5EF4-FFF2-40B4-BE49-F238E27FC236}">
                <a16:creationId xmlns:a16="http://schemas.microsoft.com/office/drawing/2014/main" id="{335D5F3C-BB65-F050-8E04-5E09E8EA19B8}"/>
              </a:ext>
            </a:extLst>
          </p:cNvPr>
          <p:cNvSpPr txBox="1"/>
          <p:nvPr/>
        </p:nvSpPr>
        <p:spPr>
          <a:xfrm>
            <a:off x="7034477" y="1924307"/>
            <a:ext cx="489071" cy="307777"/>
          </a:xfrm>
          <a:prstGeom prst="rect">
            <a:avLst/>
          </a:prstGeom>
          <a:noFill/>
        </p:spPr>
        <p:txBody>
          <a:bodyPr wrap="square">
            <a:spAutoFit/>
          </a:bodyPr>
          <a:lstStyle/>
          <a:p>
            <a:r>
              <a:rPr lang="en-US" sz="1400" dirty="0"/>
              <a:t>1/4</a:t>
            </a:r>
          </a:p>
        </p:txBody>
      </p:sp>
      <p:sp>
        <p:nvSpPr>
          <p:cNvPr id="15" name="TextBox 14">
            <a:extLst>
              <a:ext uri="{FF2B5EF4-FFF2-40B4-BE49-F238E27FC236}">
                <a16:creationId xmlns:a16="http://schemas.microsoft.com/office/drawing/2014/main" id="{04D4DB1C-4CEB-2725-7A1C-A5F23D282B38}"/>
              </a:ext>
            </a:extLst>
          </p:cNvPr>
          <p:cNvSpPr txBox="1"/>
          <p:nvPr/>
        </p:nvSpPr>
        <p:spPr>
          <a:xfrm>
            <a:off x="4951113" y="1955071"/>
            <a:ext cx="454780" cy="307777"/>
          </a:xfrm>
          <a:prstGeom prst="rect">
            <a:avLst/>
          </a:prstGeom>
          <a:noFill/>
        </p:spPr>
        <p:txBody>
          <a:bodyPr wrap="square" rtlCol="0">
            <a:spAutoFit/>
          </a:bodyPr>
          <a:lstStyle/>
          <a:p>
            <a:r>
              <a:rPr lang="en-US" sz="1400" dirty="0"/>
              <a:t>25</a:t>
            </a:r>
          </a:p>
        </p:txBody>
      </p:sp>
      <p:sp>
        <p:nvSpPr>
          <p:cNvPr id="24" name="TextBox 23">
            <a:extLst>
              <a:ext uri="{FF2B5EF4-FFF2-40B4-BE49-F238E27FC236}">
                <a16:creationId xmlns:a16="http://schemas.microsoft.com/office/drawing/2014/main" id="{7C9C45EE-BF17-BC65-045A-5D01B5C12B0C}"/>
              </a:ext>
            </a:extLst>
          </p:cNvPr>
          <p:cNvSpPr txBox="1"/>
          <p:nvPr/>
        </p:nvSpPr>
        <p:spPr>
          <a:xfrm>
            <a:off x="5621628" y="1924307"/>
            <a:ext cx="454780" cy="307777"/>
          </a:xfrm>
          <a:prstGeom prst="rect">
            <a:avLst/>
          </a:prstGeom>
          <a:noFill/>
        </p:spPr>
        <p:txBody>
          <a:bodyPr wrap="square" rtlCol="0">
            <a:spAutoFit/>
          </a:bodyPr>
          <a:lstStyle/>
          <a:p>
            <a:r>
              <a:rPr lang="en-US" sz="1400" dirty="0"/>
              <a:t>50</a:t>
            </a:r>
          </a:p>
        </p:txBody>
      </p:sp>
      <p:sp>
        <p:nvSpPr>
          <p:cNvPr id="25" name="TextBox 24">
            <a:extLst>
              <a:ext uri="{FF2B5EF4-FFF2-40B4-BE49-F238E27FC236}">
                <a16:creationId xmlns:a16="http://schemas.microsoft.com/office/drawing/2014/main" id="{9C94F7A6-388F-CE0A-3789-F72575110676}"/>
              </a:ext>
            </a:extLst>
          </p:cNvPr>
          <p:cNvSpPr txBox="1"/>
          <p:nvPr/>
        </p:nvSpPr>
        <p:spPr>
          <a:xfrm>
            <a:off x="6428217" y="1934253"/>
            <a:ext cx="339634" cy="307777"/>
          </a:xfrm>
          <a:prstGeom prst="rect">
            <a:avLst/>
          </a:prstGeom>
          <a:noFill/>
        </p:spPr>
        <p:txBody>
          <a:bodyPr wrap="square" rtlCol="0">
            <a:spAutoFit/>
          </a:bodyPr>
          <a:lstStyle/>
          <a:p>
            <a:r>
              <a:rPr lang="en-US" sz="1400" dirty="0"/>
              <a:t>0</a:t>
            </a:r>
          </a:p>
        </p:txBody>
      </p:sp>
      <p:sp>
        <p:nvSpPr>
          <p:cNvPr id="26" name="TextBox 25">
            <a:extLst>
              <a:ext uri="{FF2B5EF4-FFF2-40B4-BE49-F238E27FC236}">
                <a16:creationId xmlns:a16="http://schemas.microsoft.com/office/drawing/2014/main" id="{55E0665C-E43C-B49A-5E73-B4A1E6672807}"/>
              </a:ext>
            </a:extLst>
          </p:cNvPr>
          <p:cNvSpPr txBox="1"/>
          <p:nvPr/>
        </p:nvSpPr>
        <p:spPr>
          <a:xfrm>
            <a:off x="7755918" y="1906887"/>
            <a:ext cx="672688" cy="307777"/>
          </a:xfrm>
          <a:prstGeom prst="rect">
            <a:avLst/>
          </a:prstGeom>
          <a:noFill/>
        </p:spPr>
        <p:txBody>
          <a:bodyPr wrap="square" rtlCol="0">
            <a:spAutoFit/>
          </a:bodyPr>
          <a:lstStyle/>
          <a:p>
            <a:r>
              <a:rPr lang="en-US" sz="1400" dirty="0"/>
              <a:t>1000</a:t>
            </a:r>
          </a:p>
        </p:txBody>
      </p:sp>
      <p:sp>
        <p:nvSpPr>
          <p:cNvPr id="27" name="TextBox 26">
            <a:extLst>
              <a:ext uri="{FF2B5EF4-FFF2-40B4-BE49-F238E27FC236}">
                <a16:creationId xmlns:a16="http://schemas.microsoft.com/office/drawing/2014/main" id="{5121528B-EB9A-9C81-F3FE-2A30ECADE0E0}"/>
              </a:ext>
            </a:extLst>
          </p:cNvPr>
          <p:cNvSpPr txBox="1"/>
          <p:nvPr/>
        </p:nvSpPr>
        <p:spPr>
          <a:xfrm>
            <a:off x="4944219" y="2300922"/>
            <a:ext cx="339634" cy="307777"/>
          </a:xfrm>
          <a:prstGeom prst="rect">
            <a:avLst/>
          </a:prstGeom>
          <a:noFill/>
        </p:spPr>
        <p:txBody>
          <a:bodyPr wrap="square" rtlCol="0">
            <a:spAutoFit/>
          </a:bodyPr>
          <a:lstStyle/>
          <a:p>
            <a:r>
              <a:rPr lang="en-US" sz="1400" dirty="0"/>
              <a:t>-5</a:t>
            </a:r>
          </a:p>
        </p:txBody>
      </p:sp>
      <p:sp>
        <p:nvSpPr>
          <p:cNvPr id="28" name="TextBox 27">
            <a:extLst>
              <a:ext uri="{FF2B5EF4-FFF2-40B4-BE49-F238E27FC236}">
                <a16:creationId xmlns:a16="http://schemas.microsoft.com/office/drawing/2014/main" id="{F2C2569F-1BB6-6621-D57B-BCB99805A873}"/>
              </a:ext>
            </a:extLst>
          </p:cNvPr>
          <p:cNvSpPr txBox="1"/>
          <p:nvPr/>
        </p:nvSpPr>
        <p:spPr>
          <a:xfrm>
            <a:off x="5656205" y="2294036"/>
            <a:ext cx="339634" cy="307777"/>
          </a:xfrm>
          <a:prstGeom prst="rect">
            <a:avLst/>
          </a:prstGeom>
          <a:noFill/>
        </p:spPr>
        <p:txBody>
          <a:bodyPr wrap="square" rtlCol="0">
            <a:spAutoFit/>
          </a:bodyPr>
          <a:lstStyle/>
          <a:p>
            <a:r>
              <a:rPr lang="en-US" sz="1400" dirty="0"/>
              <a:t>0</a:t>
            </a:r>
          </a:p>
        </p:txBody>
      </p:sp>
      <p:sp>
        <p:nvSpPr>
          <p:cNvPr id="29" name="TextBox 28">
            <a:extLst>
              <a:ext uri="{FF2B5EF4-FFF2-40B4-BE49-F238E27FC236}">
                <a16:creationId xmlns:a16="http://schemas.microsoft.com/office/drawing/2014/main" id="{1E7BA0FC-7FAB-97CF-ACBC-A02DB10C40A3}"/>
              </a:ext>
            </a:extLst>
          </p:cNvPr>
          <p:cNvSpPr txBox="1"/>
          <p:nvPr/>
        </p:nvSpPr>
        <p:spPr>
          <a:xfrm>
            <a:off x="6405657" y="2296488"/>
            <a:ext cx="339634" cy="307777"/>
          </a:xfrm>
          <a:prstGeom prst="rect">
            <a:avLst/>
          </a:prstGeom>
          <a:noFill/>
        </p:spPr>
        <p:txBody>
          <a:bodyPr wrap="square" rtlCol="0">
            <a:spAutoFit/>
          </a:bodyPr>
          <a:lstStyle/>
          <a:p>
            <a:r>
              <a:rPr lang="en-US" sz="1400" dirty="0"/>
              <a:t>0</a:t>
            </a:r>
          </a:p>
        </p:txBody>
      </p:sp>
      <p:sp>
        <p:nvSpPr>
          <p:cNvPr id="30" name="TextBox 29">
            <a:extLst>
              <a:ext uri="{FF2B5EF4-FFF2-40B4-BE49-F238E27FC236}">
                <a16:creationId xmlns:a16="http://schemas.microsoft.com/office/drawing/2014/main" id="{B41C800E-3C47-26A3-BD9E-D3475746E3AB}"/>
              </a:ext>
            </a:extLst>
          </p:cNvPr>
          <p:cNvSpPr txBox="1"/>
          <p:nvPr/>
        </p:nvSpPr>
        <p:spPr>
          <a:xfrm>
            <a:off x="6982783" y="2280973"/>
            <a:ext cx="592457" cy="307777"/>
          </a:xfrm>
          <a:prstGeom prst="rect">
            <a:avLst/>
          </a:prstGeom>
          <a:noFill/>
        </p:spPr>
        <p:txBody>
          <a:bodyPr wrap="square">
            <a:spAutoFit/>
          </a:bodyPr>
          <a:lstStyle/>
          <a:p>
            <a:r>
              <a:rPr lang="en-US" sz="1400" dirty="0"/>
              <a:t>- 1/4</a:t>
            </a:r>
          </a:p>
        </p:txBody>
      </p:sp>
    </p:spTree>
    <p:extLst>
      <p:ext uri="{BB962C8B-B14F-4D97-AF65-F5344CB8AC3E}">
        <p14:creationId xmlns:p14="http://schemas.microsoft.com/office/powerpoint/2010/main" val="20667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4" grpId="0"/>
      <p:bldP spid="25"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0ED64F-E75B-0616-0864-94B3A6615CA2}"/>
              </a:ext>
            </a:extLst>
          </p:cNvPr>
          <p:cNvGraphicFramePr>
            <a:graphicFrameLocks noGrp="1"/>
          </p:cNvGraphicFramePr>
          <p:nvPr/>
        </p:nvGraphicFramePr>
        <p:xfrm>
          <a:off x="2926352" y="407140"/>
          <a:ext cx="6339296" cy="2225040"/>
        </p:xfrm>
        <a:graphic>
          <a:graphicData uri="http://schemas.openxmlformats.org/drawingml/2006/table">
            <a:tbl>
              <a:tblPr firstRow="1" bandRow="1">
                <a:tableStyleId>{5C22544A-7EE6-4342-B048-85BDC9FD1C3A}</a:tableStyleId>
              </a:tblPr>
              <a:tblGrid>
                <a:gridCol w="851807">
                  <a:extLst>
                    <a:ext uri="{9D8B030D-6E8A-4147-A177-3AD203B41FA5}">
                      <a16:colId xmlns:a16="http://schemas.microsoft.com/office/drawing/2014/main" val="812001303"/>
                    </a:ext>
                  </a:extLst>
                </a:gridCol>
                <a:gridCol w="952500">
                  <a:extLst>
                    <a:ext uri="{9D8B030D-6E8A-4147-A177-3AD203B41FA5}">
                      <a16:colId xmlns:a16="http://schemas.microsoft.com/office/drawing/2014/main" val="3756946293"/>
                    </a:ext>
                  </a:extLst>
                </a:gridCol>
                <a:gridCol w="749300">
                  <a:extLst>
                    <a:ext uri="{9D8B030D-6E8A-4147-A177-3AD203B41FA5}">
                      <a16:colId xmlns:a16="http://schemas.microsoft.com/office/drawing/2014/main" val="3427700595"/>
                    </a:ext>
                  </a:extLst>
                </a:gridCol>
                <a:gridCol w="723900">
                  <a:extLst>
                    <a:ext uri="{9D8B030D-6E8A-4147-A177-3AD203B41FA5}">
                      <a16:colId xmlns:a16="http://schemas.microsoft.com/office/drawing/2014/main" val="1179005371"/>
                    </a:ext>
                  </a:extLst>
                </a:gridCol>
                <a:gridCol w="684553">
                  <a:extLst>
                    <a:ext uri="{9D8B030D-6E8A-4147-A177-3AD203B41FA5}">
                      <a16:colId xmlns:a16="http://schemas.microsoft.com/office/drawing/2014/main" val="436416615"/>
                    </a:ext>
                  </a:extLst>
                </a:gridCol>
                <a:gridCol w="763247">
                  <a:extLst>
                    <a:ext uri="{9D8B030D-6E8A-4147-A177-3AD203B41FA5}">
                      <a16:colId xmlns:a16="http://schemas.microsoft.com/office/drawing/2014/main" val="1751262919"/>
                    </a:ext>
                  </a:extLst>
                </a:gridCol>
                <a:gridCol w="821577">
                  <a:extLst>
                    <a:ext uri="{9D8B030D-6E8A-4147-A177-3AD203B41FA5}">
                      <a16:colId xmlns:a16="http://schemas.microsoft.com/office/drawing/2014/main" val="1334443624"/>
                    </a:ext>
                  </a:extLst>
                </a:gridCol>
                <a:gridCol w="792412">
                  <a:extLst>
                    <a:ext uri="{9D8B030D-6E8A-4147-A177-3AD203B41FA5}">
                      <a16:colId xmlns:a16="http://schemas.microsoft.com/office/drawing/2014/main" val="1153542560"/>
                    </a:ext>
                  </a:extLst>
                </a:gridCol>
              </a:tblGrid>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0" lang="en-US" sz="1200" b="1" i="0" u="none" strike="noStrike" kern="1200" cap="none" spc="0" normalizeH="0" baseline="0" noProof="0" dirty="0">
                          <a:ln>
                            <a:noFill/>
                          </a:ln>
                          <a:solidFill>
                            <a:prstClr val="black"/>
                          </a:solidFill>
                          <a:effectLst/>
                          <a:uLnTx/>
                          <a:uFillTx/>
                          <a:latin typeface="+mn-lt"/>
                          <a:ea typeface="+mn-ea"/>
                          <a:cs typeface="+mn-cs"/>
                        </a:rPr>
                        <a:t>Ratio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067556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14509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25421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89150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9973332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10717202"/>
                  </a:ext>
                </a:extLst>
              </a:tr>
            </a:tbl>
          </a:graphicData>
        </a:graphic>
      </p:graphicFrame>
      <p:sp>
        <p:nvSpPr>
          <p:cNvPr id="3" name="TextBox 2">
            <a:extLst>
              <a:ext uri="{FF2B5EF4-FFF2-40B4-BE49-F238E27FC236}">
                <a16:creationId xmlns:a16="http://schemas.microsoft.com/office/drawing/2014/main" id="{491D0679-23E3-E1A9-D132-BB1E0FDE50EC}"/>
              </a:ext>
            </a:extLst>
          </p:cNvPr>
          <p:cNvSpPr txBox="1"/>
          <p:nvPr/>
        </p:nvSpPr>
        <p:spPr>
          <a:xfrm>
            <a:off x="4111938" y="1519660"/>
            <a:ext cx="452353" cy="338554"/>
          </a:xfrm>
          <a:prstGeom prst="rect">
            <a:avLst/>
          </a:prstGeom>
          <a:noFill/>
        </p:spPr>
        <p:txBody>
          <a:bodyPr wrap="square" rtlCol="0">
            <a:spAutoFit/>
          </a:bodyPr>
          <a:lstStyle/>
          <a:p>
            <a:r>
              <a:rPr lang="en-US" sz="1600" dirty="0"/>
              <a:t>x</a:t>
            </a:r>
            <a:r>
              <a:rPr lang="en-US" sz="1600" baseline="-25000" dirty="0"/>
              <a:t>2</a:t>
            </a:r>
          </a:p>
        </p:txBody>
      </p:sp>
      <p:sp>
        <p:nvSpPr>
          <p:cNvPr id="5" name="TextBox 4">
            <a:extLst>
              <a:ext uri="{FF2B5EF4-FFF2-40B4-BE49-F238E27FC236}">
                <a16:creationId xmlns:a16="http://schemas.microsoft.com/office/drawing/2014/main" id="{54D5DBEE-9BFA-BFD2-767C-3D68631DB6E1}"/>
              </a:ext>
            </a:extLst>
          </p:cNvPr>
          <p:cNvSpPr txBox="1"/>
          <p:nvPr/>
        </p:nvSpPr>
        <p:spPr>
          <a:xfrm>
            <a:off x="3179742" y="1550437"/>
            <a:ext cx="452353" cy="307777"/>
          </a:xfrm>
          <a:prstGeom prst="rect">
            <a:avLst/>
          </a:prstGeom>
          <a:noFill/>
        </p:spPr>
        <p:txBody>
          <a:bodyPr wrap="square" rtlCol="0">
            <a:spAutoFit/>
          </a:bodyPr>
          <a:lstStyle/>
          <a:p>
            <a:r>
              <a:rPr lang="en-US" sz="1400" dirty="0"/>
              <a:t>50</a:t>
            </a:r>
          </a:p>
        </p:txBody>
      </p:sp>
      <p:sp>
        <p:nvSpPr>
          <p:cNvPr id="6" name="TextBox 5">
            <a:extLst>
              <a:ext uri="{FF2B5EF4-FFF2-40B4-BE49-F238E27FC236}">
                <a16:creationId xmlns:a16="http://schemas.microsoft.com/office/drawing/2014/main" id="{89BADA43-3341-C8CE-B337-7BBC24F8DF53}"/>
              </a:ext>
            </a:extLst>
          </p:cNvPr>
          <p:cNvSpPr txBox="1"/>
          <p:nvPr/>
        </p:nvSpPr>
        <p:spPr>
          <a:xfrm>
            <a:off x="4111938" y="1170689"/>
            <a:ext cx="452353" cy="307777"/>
          </a:xfrm>
          <a:prstGeom prst="rect">
            <a:avLst/>
          </a:prstGeom>
          <a:noFill/>
        </p:spPr>
        <p:txBody>
          <a:bodyPr wrap="square" rtlCol="0">
            <a:spAutoFit/>
          </a:bodyPr>
          <a:lstStyle/>
          <a:p>
            <a:r>
              <a:rPr lang="en-US" sz="1400" dirty="0"/>
              <a:t>S</a:t>
            </a:r>
            <a:r>
              <a:rPr lang="en-US" sz="1400" baseline="-25000" dirty="0"/>
              <a:t>1</a:t>
            </a:r>
          </a:p>
        </p:txBody>
      </p:sp>
      <p:sp>
        <p:nvSpPr>
          <p:cNvPr id="7" name="TextBox 6">
            <a:extLst>
              <a:ext uri="{FF2B5EF4-FFF2-40B4-BE49-F238E27FC236}">
                <a16:creationId xmlns:a16="http://schemas.microsoft.com/office/drawing/2014/main" id="{EFC83C6A-D245-E0CE-9E13-926FD1202E32}"/>
              </a:ext>
            </a:extLst>
          </p:cNvPr>
          <p:cNvSpPr txBox="1"/>
          <p:nvPr/>
        </p:nvSpPr>
        <p:spPr>
          <a:xfrm>
            <a:off x="3231994" y="1203291"/>
            <a:ext cx="339634" cy="307777"/>
          </a:xfrm>
          <a:prstGeom prst="rect">
            <a:avLst/>
          </a:prstGeom>
          <a:noFill/>
        </p:spPr>
        <p:txBody>
          <a:bodyPr wrap="square" rtlCol="0">
            <a:spAutoFit/>
          </a:bodyPr>
          <a:lstStyle/>
          <a:p>
            <a:r>
              <a:rPr lang="en-US" sz="1400" dirty="0"/>
              <a:t>0</a:t>
            </a:r>
          </a:p>
        </p:txBody>
      </p:sp>
      <p:sp>
        <p:nvSpPr>
          <p:cNvPr id="9" name="TextBox 8">
            <a:extLst>
              <a:ext uri="{FF2B5EF4-FFF2-40B4-BE49-F238E27FC236}">
                <a16:creationId xmlns:a16="http://schemas.microsoft.com/office/drawing/2014/main" id="{01A95F09-BF1F-98BE-7FD1-449A73FC77C7}"/>
              </a:ext>
            </a:extLst>
          </p:cNvPr>
          <p:cNvSpPr txBox="1"/>
          <p:nvPr/>
        </p:nvSpPr>
        <p:spPr>
          <a:xfrm>
            <a:off x="4916822" y="1150328"/>
            <a:ext cx="375557" cy="369332"/>
          </a:xfrm>
          <a:prstGeom prst="rect">
            <a:avLst/>
          </a:prstGeom>
          <a:noFill/>
        </p:spPr>
        <p:txBody>
          <a:bodyPr wrap="square">
            <a:spAutoFit/>
          </a:bodyPr>
          <a:lstStyle/>
          <a:p>
            <a:r>
              <a:rPr lang="en-US" dirty="0"/>
              <a:t>½</a:t>
            </a:r>
          </a:p>
        </p:txBody>
      </p:sp>
      <p:sp>
        <p:nvSpPr>
          <p:cNvPr id="10" name="TextBox 9">
            <a:extLst>
              <a:ext uri="{FF2B5EF4-FFF2-40B4-BE49-F238E27FC236}">
                <a16:creationId xmlns:a16="http://schemas.microsoft.com/office/drawing/2014/main" id="{6F24CEEE-6852-D8FB-267D-8A457BE1B82C}"/>
              </a:ext>
            </a:extLst>
          </p:cNvPr>
          <p:cNvSpPr txBox="1"/>
          <p:nvPr/>
        </p:nvSpPr>
        <p:spPr>
          <a:xfrm>
            <a:off x="4916822" y="1550437"/>
            <a:ext cx="375557" cy="369332"/>
          </a:xfrm>
          <a:prstGeom prst="rect">
            <a:avLst/>
          </a:prstGeom>
          <a:noFill/>
        </p:spPr>
        <p:txBody>
          <a:bodyPr wrap="square">
            <a:spAutoFit/>
          </a:bodyPr>
          <a:lstStyle/>
          <a:p>
            <a:r>
              <a:rPr lang="en-US" dirty="0"/>
              <a:t>½</a:t>
            </a:r>
          </a:p>
        </p:txBody>
      </p:sp>
      <p:sp>
        <p:nvSpPr>
          <p:cNvPr id="11" name="TextBox 10">
            <a:extLst>
              <a:ext uri="{FF2B5EF4-FFF2-40B4-BE49-F238E27FC236}">
                <a16:creationId xmlns:a16="http://schemas.microsoft.com/office/drawing/2014/main" id="{63637A56-24E1-770E-5282-BE6D2EAB3A22}"/>
              </a:ext>
            </a:extLst>
          </p:cNvPr>
          <p:cNvSpPr txBox="1"/>
          <p:nvPr/>
        </p:nvSpPr>
        <p:spPr>
          <a:xfrm>
            <a:off x="5679201" y="1181105"/>
            <a:ext cx="339634" cy="307777"/>
          </a:xfrm>
          <a:prstGeom prst="rect">
            <a:avLst/>
          </a:prstGeom>
          <a:noFill/>
        </p:spPr>
        <p:txBody>
          <a:bodyPr wrap="square" rtlCol="0">
            <a:spAutoFit/>
          </a:bodyPr>
          <a:lstStyle/>
          <a:p>
            <a:r>
              <a:rPr lang="en-US" sz="1400" dirty="0"/>
              <a:t>0</a:t>
            </a:r>
          </a:p>
        </p:txBody>
      </p:sp>
      <p:sp>
        <p:nvSpPr>
          <p:cNvPr id="13" name="TextBox 12">
            <a:extLst>
              <a:ext uri="{FF2B5EF4-FFF2-40B4-BE49-F238E27FC236}">
                <a16:creationId xmlns:a16="http://schemas.microsoft.com/office/drawing/2014/main" id="{E9C43AB3-12B2-7FEA-E451-4EC258D0AE65}"/>
              </a:ext>
            </a:extLst>
          </p:cNvPr>
          <p:cNvSpPr txBox="1"/>
          <p:nvPr/>
        </p:nvSpPr>
        <p:spPr>
          <a:xfrm>
            <a:off x="6384944" y="1181104"/>
            <a:ext cx="339634" cy="307777"/>
          </a:xfrm>
          <a:prstGeom prst="rect">
            <a:avLst/>
          </a:prstGeom>
          <a:noFill/>
        </p:spPr>
        <p:txBody>
          <a:bodyPr wrap="square" rtlCol="0">
            <a:spAutoFit/>
          </a:bodyPr>
          <a:lstStyle/>
          <a:p>
            <a:r>
              <a:rPr lang="en-US" sz="1400" dirty="0"/>
              <a:t>1</a:t>
            </a:r>
          </a:p>
        </p:txBody>
      </p:sp>
      <p:sp>
        <p:nvSpPr>
          <p:cNvPr id="16" name="TextBox 15">
            <a:extLst>
              <a:ext uri="{FF2B5EF4-FFF2-40B4-BE49-F238E27FC236}">
                <a16:creationId xmlns:a16="http://schemas.microsoft.com/office/drawing/2014/main" id="{FF443EFD-1324-68FC-2196-87E59BB018E2}"/>
              </a:ext>
            </a:extLst>
          </p:cNvPr>
          <p:cNvSpPr txBox="1"/>
          <p:nvPr/>
        </p:nvSpPr>
        <p:spPr>
          <a:xfrm>
            <a:off x="6986440" y="1183752"/>
            <a:ext cx="655332" cy="307777"/>
          </a:xfrm>
          <a:prstGeom prst="rect">
            <a:avLst/>
          </a:prstGeom>
          <a:noFill/>
        </p:spPr>
        <p:txBody>
          <a:bodyPr wrap="square">
            <a:spAutoFit/>
          </a:bodyPr>
          <a:lstStyle/>
          <a:p>
            <a:r>
              <a:rPr lang="en-US" sz="1400" dirty="0"/>
              <a:t>1/200</a:t>
            </a:r>
          </a:p>
        </p:txBody>
      </p:sp>
      <p:sp>
        <p:nvSpPr>
          <p:cNvPr id="17" name="TextBox 16">
            <a:extLst>
              <a:ext uri="{FF2B5EF4-FFF2-40B4-BE49-F238E27FC236}">
                <a16:creationId xmlns:a16="http://schemas.microsoft.com/office/drawing/2014/main" id="{04C23F9A-B346-F27B-428E-0F09613BE0BA}"/>
              </a:ext>
            </a:extLst>
          </p:cNvPr>
          <p:cNvSpPr txBox="1"/>
          <p:nvPr/>
        </p:nvSpPr>
        <p:spPr>
          <a:xfrm>
            <a:off x="7866086" y="1176454"/>
            <a:ext cx="452353" cy="307777"/>
          </a:xfrm>
          <a:prstGeom prst="rect">
            <a:avLst/>
          </a:prstGeom>
          <a:noFill/>
        </p:spPr>
        <p:txBody>
          <a:bodyPr wrap="square" rtlCol="0">
            <a:spAutoFit/>
          </a:bodyPr>
          <a:lstStyle/>
          <a:p>
            <a:r>
              <a:rPr lang="en-US" sz="1400" dirty="0"/>
              <a:t>10</a:t>
            </a:r>
          </a:p>
        </p:txBody>
      </p:sp>
      <p:sp>
        <p:nvSpPr>
          <p:cNvPr id="18" name="TextBox 17">
            <a:extLst>
              <a:ext uri="{FF2B5EF4-FFF2-40B4-BE49-F238E27FC236}">
                <a16:creationId xmlns:a16="http://schemas.microsoft.com/office/drawing/2014/main" id="{6C0ADA44-3CC9-BED9-19F0-D909E018EAEC}"/>
              </a:ext>
            </a:extLst>
          </p:cNvPr>
          <p:cNvSpPr txBox="1"/>
          <p:nvPr/>
        </p:nvSpPr>
        <p:spPr>
          <a:xfrm>
            <a:off x="5679201" y="1581214"/>
            <a:ext cx="339634" cy="307777"/>
          </a:xfrm>
          <a:prstGeom prst="rect">
            <a:avLst/>
          </a:prstGeom>
          <a:noFill/>
        </p:spPr>
        <p:txBody>
          <a:bodyPr wrap="square" rtlCol="0">
            <a:spAutoFit/>
          </a:bodyPr>
          <a:lstStyle/>
          <a:p>
            <a:r>
              <a:rPr lang="en-US" sz="1400" dirty="0"/>
              <a:t>1</a:t>
            </a:r>
          </a:p>
        </p:txBody>
      </p:sp>
      <p:sp>
        <p:nvSpPr>
          <p:cNvPr id="19" name="TextBox 18">
            <a:extLst>
              <a:ext uri="{FF2B5EF4-FFF2-40B4-BE49-F238E27FC236}">
                <a16:creationId xmlns:a16="http://schemas.microsoft.com/office/drawing/2014/main" id="{37352AAE-98A2-C7D6-0D05-292897FDF495}"/>
              </a:ext>
            </a:extLst>
          </p:cNvPr>
          <p:cNvSpPr txBox="1"/>
          <p:nvPr/>
        </p:nvSpPr>
        <p:spPr>
          <a:xfrm>
            <a:off x="6405657" y="1544105"/>
            <a:ext cx="339634" cy="307777"/>
          </a:xfrm>
          <a:prstGeom prst="rect">
            <a:avLst/>
          </a:prstGeom>
          <a:noFill/>
        </p:spPr>
        <p:txBody>
          <a:bodyPr wrap="square" rtlCol="0">
            <a:spAutoFit/>
          </a:bodyPr>
          <a:lstStyle/>
          <a:p>
            <a:r>
              <a:rPr lang="en-US" sz="1400" dirty="0"/>
              <a:t>0</a:t>
            </a:r>
          </a:p>
        </p:txBody>
      </p:sp>
      <p:sp>
        <p:nvSpPr>
          <p:cNvPr id="20" name="TextBox 19">
            <a:extLst>
              <a:ext uri="{FF2B5EF4-FFF2-40B4-BE49-F238E27FC236}">
                <a16:creationId xmlns:a16="http://schemas.microsoft.com/office/drawing/2014/main" id="{84B36F0E-248A-F075-2AF1-83657AE9C5C6}"/>
              </a:ext>
            </a:extLst>
          </p:cNvPr>
          <p:cNvSpPr txBox="1"/>
          <p:nvPr/>
        </p:nvSpPr>
        <p:spPr>
          <a:xfrm>
            <a:off x="6951347" y="1549333"/>
            <a:ext cx="655332" cy="307777"/>
          </a:xfrm>
          <a:prstGeom prst="rect">
            <a:avLst/>
          </a:prstGeom>
          <a:noFill/>
        </p:spPr>
        <p:txBody>
          <a:bodyPr wrap="square">
            <a:spAutoFit/>
          </a:bodyPr>
          <a:lstStyle/>
          <a:p>
            <a:r>
              <a:rPr lang="en-US" sz="1400" dirty="0"/>
              <a:t>1/200</a:t>
            </a:r>
          </a:p>
        </p:txBody>
      </p:sp>
      <p:sp>
        <p:nvSpPr>
          <p:cNvPr id="21" name="TextBox 20">
            <a:extLst>
              <a:ext uri="{FF2B5EF4-FFF2-40B4-BE49-F238E27FC236}">
                <a16:creationId xmlns:a16="http://schemas.microsoft.com/office/drawing/2014/main" id="{B83D1117-EF80-A817-60FB-A69F8D04E9F2}"/>
              </a:ext>
            </a:extLst>
          </p:cNvPr>
          <p:cNvSpPr txBox="1"/>
          <p:nvPr/>
        </p:nvSpPr>
        <p:spPr>
          <a:xfrm>
            <a:off x="7856502" y="1550839"/>
            <a:ext cx="452353" cy="307777"/>
          </a:xfrm>
          <a:prstGeom prst="rect">
            <a:avLst/>
          </a:prstGeom>
          <a:noFill/>
        </p:spPr>
        <p:txBody>
          <a:bodyPr wrap="square" rtlCol="0">
            <a:spAutoFit/>
          </a:bodyPr>
          <a:lstStyle/>
          <a:p>
            <a:r>
              <a:rPr lang="en-US" sz="1400" dirty="0"/>
              <a:t>20</a:t>
            </a:r>
          </a:p>
        </p:txBody>
      </p:sp>
      <p:sp>
        <p:nvSpPr>
          <p:cNvPr id="22" name="TextBox 21">
            <a:extLst>
              <a:ext uri="{FF2B5EF4-FFF2-40B4-BE49-F238E27FC236}">
                <a16:creationId xmlns:a16="http://schemas.microsoft.com/office/drawing/2014/main" id="{15B25150-52DA-7554-B574-DCD6BD4B4D26}"/>
              </a:ext>
            </a:extLst>
          </p:cNvPr>
          <p:cNvSpPr txBox="1"/>
          <p:nvPr/>
        </p:nvSpPr>
        <p:spPr>
          <a:xfrm>
            <a:off x="4111938" y="1912162"/>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23" name="TextBox 22">
            <a:extLst>
              <a:ext uri="{FF2B5EF4-FFF2-40B4-BE49-F238E27FC236}">
                <a16:creationId xmlns:a16="http://schemas.microsoft.com/office/drawing/2014/main" id="{BBC34CAF-6B3C-8A2F-1639-1C392B19E263}"/>
              </a:ext>
            </a:extLst>
          </p:cNvPr>
          <p:cNvSpPr txBox="1"/>
          <p:nvPr/>
        </p:nvSpPr>
        <p:spPr>
          <a:xfrm>
            <a:off x="4017024" y="2300922"/>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14" name="TextBox 13">
            <a:extLst>
              <a:ext uri="{FF2B5EF4-FFF2-40B4-BE49-F238E27FC236}">
                <a16:creationId xmlns:a16="http://schemas.microsoft.com/office/drawing/2014/main" id="{335D5F3C-BB65-F050-8E04-5E09E8EA19B8}"/>
              </a:ext>
            </a:extLst>
          </p:cNvPr>
          <p:cNvSpPr txBox="1"/>
          <p:nvPr/>
        </p:nvSpPr>
        <p:spPr>
          <a:xfrm>
            <a:off x="7034477" y="1924307"/>
            <a:ext cx="489071" cy="307777"/>
          </a:xfrm>
          <a:prstGeom prst="rect">
            <a:avLst/>
          </a:prstGeom>
          <a:noFill/>
        </p:spPr>
        <p:txBody>
          <a:bodyPr wrap="square">
            <a:spAutoFit/>
          </a:bodyPr>
          <a:lstStyle/>
          <a:p>
            <a:r>
              <a:rPr lang="en-US" sz="1400" dirty="0"/>
              <a:t>1/4</a:t>
            </a:r>
          </a:p>
        </p:txBody>
      </p:sp>
      <p:sp>
        <p:nvSpPr>
          <p:cNvPr id="15" name="TextBox 14">
            <a:extLst>
              <a:ext uri="{FF2B5EF4-FFF2-40B4-BE49-F238E27FC236}">
                <a16:creationId xmlns:a16="http://schemas.microsoft.com/office/drawing/2014/main" id="{04D4DB1C-4CEB-2725-7A1C-A5F23D282B38}"/>
              </a:ext>
            </a:extLst>
          </p:cNvPr>
          <p:cNvSpPr txBox="1"/>
          <p:nvPr/>
        </p:nvSpPr>
        <p:spPr>
          <a:xfrm>
            <a:off x="4951113" y="1955071"/>
            <a:ext cx="454780" cy="307777"/>
          </a:xfrm>
          <a:prstGeom prst="rect">
            <a:avLst/>
          </a:prstGeom>
          <a:noFill/>
        </p:spPr>
        <p:txBody>
          <a:bodyPr wrap="square" rtlCol="0">
            <a:spAutoFit/>
          </a:bodyPr>
          <a:lstStyle/>
          <a:p>
            <a:r>
              <a:rPr lang="en-US" sz="1400" dirty="0"/>
              <a:t>25</a:t>
            </a:r>
          </a:p>
        </p:txBody>
      </p:sp>
      <p:sp>
        <p:nvSpPr>
          <p:cNvPr id="24" name="TextBox 23">
            <a:extLst>
              <a:ext uri="{FF2B5EF4-FFF2-40B4-BE49-F238E27FC236}">
                <a16:creationId xmlns:a16="http://schemas.microsoft.com/office/drawing/2014/main" id="{7C9C45EE-BF17-BC65-045A-5D01B5C12B0C}"/>
              </a:ext>
            </a:extLst>
          </p:cNvPr>
          <p:cNvSpPr txBox="1"/>
          <p:nvPr/>
        </p:nvSpPr>
        <p:spPr>
          <a:xfrm>
            <a:off x="5621628" y="1924307"/>
            <a:ext cx="454780" cy="307777"/>
          </a:xfrm>
          <a:prstGeom prst="rect">
            <a:avLst/>
          </a:prstGeom>
          <a:noFill/>
        </p:spPr>
        <p:txBody>
          <a:bodyPr wrap="square" rtlCol="0">
            <a:spAutoFit/>
          </a:bodyPr>
          <a:lstStyle/>
          <a:p>
            <a:r>
              <a:rPr lang="en-US" sz="1400" dirty="0"/>
              <a:t>50</a:t>
            </a:r>
          </a:p>
        </p:txBody>
      </p:sp>
      <p:sp>
        <p:nvSpPr>
          <p:cNvPr id="25" name="TextBox 24">
            <a:extLst>
              <a:ext uri="{FF2B5EF4-FFF2-40B4-BE49-F238E27FC236}">
                <a16:creationId xmlns:a16="http://schemas.microsoft.com/office/drawing/2014/main" id="{9C94F7A6-388F-CE0A-3789-F72575110676}"/>
              </a:ext>
            </a:extLst>
          </p:cNvPr>
          <p:cNvSpPr txBox="1"/>
          <p:nvPr/>
        </p:nvSpPr>
        <p:spPr>
          <a:xfrm>
            <a:off x="6428217" y="1934253"/>
            <a:ext cx="339634" cy="307777"/>
          </a:xfrm>
          <a:prstGeom prst="rect">
            <a:avLst/>
          </a:prstGeom>
          <a:noFill/>
        </p:spPr>
        <p:txBody>
          <a:bodyPr wrap="square" rtlCol="0">
            <a:spAutoFit/>
          </a:bodyPr>
          <a:lstStyle/>
          <a:p>
            <a:r>
              <a:rPr lang="en-US" sz="1400" dirty="0"/>
              <a:t>0</a:t>
            </a:r>
          </a:p>
        </p:txBody>
      </p:sp>
      <p:sp>
        <p:nvSpPr>
          <p:cNvPr id="26" name="TextBox 25">
            <a:extLst>
              <a:ext uri="{FF2B5EF4-FFF2-40B4-BE49-F238E27FC236}">
                <a16:creationId xmlns:a16="http://schemas.microsoft.com/office/drawing/2014/main" id="{55E0665C-E43C-B49A-5E73-B4A1E6672807}"/>
              </a:ext>
            </a:extLst>
          </p:cNvPr>
          <p:cNvSpPr txBox="1"/>
          <p:nvPr/>
        </p:nvSpPr>
        <p:spPr>
          <a:xfrm>
            <a:off x="7755918" y="1906887"/>
            <a:ext cx="672688" cy="307777"/>
          </a:xfrm>
          <a:prstGeom prst="rect">
            <a:avLst/>
          </a:prstGeom>
          <a:noFill/>
        </p:spPr>
        <p:txBody>
          <a:bodyPr wrap="square" rtlCol="0">
            <a:spAutoFit/>
          </a:bodyPr>
          <a:lstStyle/>
          <a:p>
            <a:r>
              <a:rPr lang="en-US" sz="1400" dirty="0"/>
              <a:t>1000</a:t>
            </a:r>
          </a:p>
        </p:txBody>
      </p:sp>
      <p:sp>
        <p:nvSpPr>
          <p:cNvPr id="27" name="TextBox 26">
            <a:extLst>
              <a:ext uri="{FF2B5EF4-FFF2-40B4-BE49-F238E27FC236}">
                <a16:creationId xmlns:a16="http://schemas.microsoft.com/office/drawing/2014/main" id="{5121528B-EB9A-9C81-F3FE-2A30ECADE0E0}"/>
              </a:ext>
            </a:extLst>
          </p:cNvPr>
          <p:cNvSpPr txBox="1"/>
          <p:nvPr/>
        </p:nvSpPr>
        <p:spPr>
          <a:xfrm>
            <a:off x="4944219" y="2300922"/>
            <a:ext cx="339634" cy="307777"/>
          </a:xfrm>
          <a:prstGeom prst="rect">
            <a:avLst/>
          </a:prstGeom>
          <a:noFill/>
        </p:spPr>
        <p:txBody>
          <a:bodyPr wrap="square" rtlCol="0">
            <a:spAutoFit/>
          </a:bodyPr>
          <a:lstStyle/>
          <a:p>
            <a:r>
              <a:rPr lang="en-US" sz="1400" dirty="0"/>
              <a:t>-5</a:t>
            </a:r>
          </a:p>
        </p:txBody>
      </p:sp>
      <p:sp>
        <p:nvSpPr>
          <p:cNvPr id="28" name="TextBox 27">
            <a:extLst>
              <a:ext uri="{FF2B5EF4-FFF2-40B4-BE49-F238E27FC236}">
                <a16:creationId xmlns:a16="http://schemas.microsoft.com/office/drawing/2014/main" id="{F2C2569F-1BB6-6621-D57B-BCB99805A873}"/>
              </a:ext>
            </a:extLst>
          </p:cNvPr>
          <p:cNvSpPr txBox="1"/>
          <p:nvPr/>
        </p:nvSpPr>
        <p:spPr>
          <a:xfrm>
            <a:off x="5656205" y="2294036"/>
            <a:ext cx="339634" cy="307777"/>
          </a:xfrm>
          <a:prstGeom prst="rect">
            <a:avLst/>
          </a:prstGeom>
          <a:noFill/>
        </p:spPr>
        <p:txBody>
          <a:bodyPr wrap="square" rtlCol="0">
            <a:spAutoFit/>
          </a:bodyPr>
          <a:lstStyle/>
          <a:p>
            <a:r>
              <a:rPr lang="en-US" sz="1400" dirty="0"/>
              <a:t>0</a:t>
            </a:r>
          </a:p>
        </p:txBody>
      </p:sp>
      <p:sp>
        <p:nvSpPr>
          <p:cNvPr id="29" name="TextBox 28">
            <a:extLst>
              <a:ext uri="{FF2B5EF4-FFF2-40B4-BE49-F238E27FC236}">
                <a16:creationId xmlns:a16="http://schemas.microsoft.com/office/drawing/2014/main" id="{1E7BA0FC-7FAB-97CF-ACBC-A02DB10C40A3}"/>
              </a:ext>
            </a:extLst>
          </p:cNvPr>
          <p:cNvSpPr txBox="1"/>
          <p:nvPr/>
        </p:nvSpPr>
        <p:spPr>
          <a:xfrm>
            <a:off x="6405657" y="2296488"/>
            <a:ext cx="339634" cy="307777"/>
          </a:xfrm>
          <a:prstGeom prst="rect">
            <a:avLst/>
          </a:prstGeom>
          <a:noFill/>
        </p:spPr>
        <p:txBody>
          <a:bodyPr wrap="square" rtlCol="0">
            <a:spAutoFit/>
          </a:bodyPr>
          <a:lstStyle/>
          <a:p>
            <a:r>
              <a:rPr lang="en-US" sz="1400" dirty="0"/>
              <a:t>0</a:t>
            </a:r>
          </a:p>
        </p:txBody>
      </p:sp>
      <p:sp>
        <p:nvSpPr>
          <p:cNvPr id="30" name="TextBox 29">
            <a:extLst>
              <a:ext uri="{FF2B5EF4-FFF2-40B4-BE49-F238E27FC236}">
                <a16:creationId xmlns:a16="http://schemas.microsoft.com/office/drawing/2014/main" id="{B41C800E-3C47-26A3-BD9E-D3475746E3AB}"/>
              </a:ext>
            </a:extLst>
          </p:cNvPr>
          <p:cNvSpPr txBox="1"/>
          <p:nvPr/>
        </p:nvSpPr>
        <p:spPr>
          <a:xfrm>
            <a:off x="6982783" y="2280973"/>
            <a:ext cx="592457" cy="307777"/>
          </a:xfrm>
          <a:prstGeom prst="rect">
            <a:avLst/>
          </a:prstGeom>
          <a:noFill/>
        </p:spPr>
        <p:txBody>
          <a:bodyPr wrap="square">
            <a:spAutoFit/>
          </a:bodyPr>
          <a:lstStyle/>
          <a:p>
            <a:r>
              <a:rPr lang="en-US" sz="1400" dirty="0"/>
              <a:t>- 1/4</a:t>
            </a:r>
          </a:p>
        </p:txBody>
      </p:sp>
      <p:sp>
        <p:nvSpPr>
          <p:cNvPr id="4" name="TextBox 3">
            <a:extLst>
              <a:ext uri="{FF2B5EF4-FFF2-40B4-BE49-F238E27FC236}">
                <a16:creationId xmlns:a16="http://schemas.microsoft.com/office/drawing/2014/main" id="{3CA0806C-EC73-F6C1-98C5-ACB76816BB9F}"/>
              </a:ext>
            </a:extLst>
          </p:cNvPr>
          <p:cNvSpPr txBox="1"/>
          <p:nvPr/>
        </p:nvSpPr>
        <p:spPr>
          <a:xfrm>
            <a:off x="2926352" y="4639788"/>
            <a:ext cx="6339296" cy="369332"/>
          </a:xfrm>
          <a:prstGeom prst="rect">
            <a:avLst/>
          </a:prstGeom>
          <a:solidFill>
            <a:schemeClr val="bg1">
              <a:lumMod val="75000"/>
            </a:schemeClr>
          </a:solidFill>
        </p:spPr>
        <p:txBody>
          <a:bodyPr wrap="square" rtlCol="0">
            <a:spAutoFit/>
          </a:bodyPr>
          <a:lstStyle/>
          <a:p>
            <a:r>
              <a:rPr lang="en-US" dirty="0"/>
              <a:t>x</a:t>
            </a:r>
            <a:r>
              <a:rPr lang="en-US" baseline="-25000" dirty="0"/>
              <a:t>1</a:t>
            </a:r>
            <a:r>
              <a:rPr lang="en-US" dirty="0"/>
              <a:t> =  0, x</a:t>
            </a:r>
            <a:r>
              <a:rPr lang="en-US" baseline="-25000" dirty="0"/>
              <a:t>2</a:t>
            </a:r>
            <a:r>
              <a:rPr lang="en-US" dirty="0"/>
              <a:t> = 20, Z</a:t>
            </a:r>
            <a:r>
              <a:rPr lang="en-US" baseline="-25000" dirty="0"/>
              <a:t>j</a:t>
            </a:r>
            <a:r>
              <a:rPr lang="en-US" dirty="0"/>
              <a:t> = 1000</a:t>
            </a:r>
          </a:p>
        </p:txBody>
      </p:sp>
      <p:sp>
        <p:nvSpPr>
          <p:cNvPr id="31" name="TextBox 30">
            <a:extLst>
              <a:ext uri="{FF2B5EF4-FFF2-40B4-BE49-F238E27FC236}">
                <a16:creationId xmlns:a16="http://schemas.microsoft.com/office/drawing/2014/main" id="{4E45A7AE-AEF8-A687-02A9-011EDD51FB41}"/>
              </a:ext>
            </a:extLst>
          </p:cNvPr>
          <p:cNvSpPr txBox="1"/>
          <p:nvPr/>
        </p:nvSpPr>
        <p:spPr>
          <a:xfrm>
            <a:off x="2903358" y="3044367"/>
            <a:ext cx="6339292" cy="369332"/>
          </a:xfrm>
          <a:prstGeom prst="rect">
            <a:avLst/>
          </a:prstGeom>
          <a:solidFill>
            <a:schemeClr val="tx2">
              <a:lumMod val="10000"/>
              <a:lumOff val="9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Maximization Case, the Solution is reached if </a:t>
            </a:r>
            <a:r>
              <a:rPr lang="en-US" b="1" dirty="0"/>
              <a:t>All Cj-Zj ≤ 0.</a:t>
            </a:r>
          </a:p>
        </p:txBody>
      </p:sp>
      <p:sp>
        <p:nvSpPr>
          <p:cNvPr id="32" name="TextBox 31">
            <a:extLst>
              <a:ext uri="{FF2B5EF4-FFF2-40B4-BE49-F238E27FC236}">
                <a16:creationId xmlns:a16="http://schemas.microsoft.com/office/drawing/2014/main" id="{81FBB843-10AA-1A72-C73D-F7203DB4E3D1}"/>
              </a:ext>
            </a:extLst>
          </p:cNvPr>
          <p:cNvSpPr txBox="1"/>
          <p:nvPr/>
        </p:nvSpPr>
        <p:spPr>
          <a:xfrm>
            <a:off x="2903358" y="3462863"/>
            <a:ext cx="6339292" cy="646331"/>
          </a:xfrm>
          <a:prstGeom prst="rect">
            <a:avLst/>
          </a:prstGeom>
          <a:solidFill>
            <a:schemeClr val="tx2">
              <a:lumMod val="10000"/>
              <a:lumOff val="9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Since All </a:t>
            </a:r>
            <a:r>
              <a:rPr lang="en-US" b="1" dirty="0"/>
              <a:t>Cj-Zj ≤ 0 is true</a:t>
            </a:r>
            <a:r>
              <a:rPr lang="en-US" dirty="0"/>
              <a:t>, </a:t>
            </a:r>
          </a:p>
          <a:p>
            <a:r>
              <a:rPr lang="en-US" dirty="0"/>
              <a:t>The optimal solution has not been reached. </a:t>
            </a:r>
            <a:endParaRPr lang="en-US" b="1" dirty="0"/>
          </a:p>
        </p:txBody>
      </p:sp>
    </p:spTree>
    <p:extLst>
      <p:ext uri="{BB962C8B-B14F-4D97-AF65-F5344CB8AC3E}">
        <p14:creationId xmlns:p14="http://schemas.microsoft.com/office/powerpoint/2010/main" val="41926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B62F2E-C384-9EE5-24A1-98141940A28B}"/>
              </a:ext>
            </a:extLst>
          </p:cNvPr>
          <p:cNvSpPr txBox="1"/>
          <p:nvPr/>
        </p:nvSpPr>
        <p:spPr>
          <a:xfrm>
            <a:off x="1439213" y="110989"/>
            <a:ext cx="2944101" cy="2954655"/>
          </a:xfrm>
          <a:prstGeom prst="rect">
            <a:avLst/>
          </a:prstGeom>
          <a:solidFill>
            <a:schemeClr val="accent2">
              <a:lumMod val="40000"/>
              <a:lumOff val="60000"/>
            </a:schemeClr>
          </a:solidFill>
          <a:ln>
            <a:solidFill>
              <a:schemeClr val="accent1"/>
            </a:solidFill>
          </a:ln>
        </p:spPr>
        <p:txBody>
          <a:bodyPr wrap="square" rtlCol="0">
            <a:spAutoFit/>
          </a:bodyPr>
          <a:lstStyle/>
          <a:p>
            <a:endParaRPr lang="en-US" dirty="0"/>
          </a:p>
          <a:p>
            <a:r>
              <a:rPr lang="en-US" sz="1800" dirty="0"/>
              <a:t>Maximize </a:t>
            </a:r>
            <a:r>
              <a:rPr lang="en-US" sz="1800" b="1" dirty="0"/>
              <a:t>Z = 20x</a:t>
            </a:r>
            <a:r>
              <a:rPr lang="en-US" sz="1800" b="1" baseline="-25000" dirty="0"/>
              <a:t>1</a:t>
            </a:r>
            <a:r>
              <a:rPr lang="en-US" sz="1800" b="1" dirty="0"/>
              <a:t> + 50x</a:t>
            </a:r>
            <a:r>
              <a:rPr lang="en-US" sz="1800" b="1" baseline="-25000" dirty="0"/>
              <a:t>2</a:t>
            </a:r>
          </a:p>
          <a:p>
            <a:endParaRPr lang="en-US" sz="1800" baseline="-25000" dirty="0"/>
          </a:p>
          <a:p>
            <a:r>
              <a:rPr lang="en-US" sz="1800" dirty="0"/>
              <a:t>Subject to Constraints, </a:t>
            </a:r>
            <a:endParaRPr lang="en-US" sz="1800" baseline="-25000" dirty="0"/>
          </a:p>
          <a:p>
            <a:endParaRPr lang="en-US" sz="1800" baseline="-25000" dirty="0"/>
          </a:p>
          <a:p>
            <a:r>
              <a:rPr lang="en-US" sz="1800" b="1" dirty="0"/>
              <a:t>x</a:t>
            </a:r>
            <a:r>
              <a:rPr lang="en-US" sz="1800" b="1" baseline="-25000" dirty="0"/>
              <a:t>1</a:t>
            </a:r>
            <a:r>
              <a:rPr lang="en-US" sz="1800" b="1" dirty="0"/>
              <a:t> + x</a:t>
            </a:r>
            <a:r>
              <a:rPr lang="en-US" sz="1800" b="1" baseline="-25000" dirty="0"/>
              <a:t>2</a:t>
            </a:r>
            <a:r>
              <a:rPr lang="en-US" sz="1800" b="1" dirty="0"/>
              <a:t> ≤ </a:t>
            </a:r>
            <a:r>
              <a:rPr lang="en-US" b="1" dirty="0"/>
              <a:t>3</a:t>
            </a:r>
            <a:r>
              <a:rPr lang="en-US" sz="1800" b="1" dirty="0"/>
              <a:t>0	</a:t>
            </a:r>
          </a:p>
          <a:p>
            <a:r>
              <a:rPr lang="en-US" b="1" dirty="0"/>
              <a:t>100</a:t>
            </a:r>
            <a:r>
              <a:rPr lang="en-US" sz="1800" b="1" dirty="0"/>
              <a:t>x</a:t>
            </a:r>
            <a:r>
              <a:rPr lang="en-US" sz="1800" b="1" baseline="-25000" dirty="0"/>
              <a:t>1 </a:t>
            </a:r>
            <a:r>
              <a:rPr lang="en-US" sz="1800" b="1" dirty="0"/>
              <a:t>+ 200x</a:t>
            </a:r>
            <a:r>
              <a:rPr lang="en-US" sz="1800" b="1" baseline="-25000" dirty="0"/>
              <a:t>2</a:t>
            </a:r>
            <a:r>
              <a:rPr lang="en-US" sz="1800" b="1" dirty="0"/>
              <a:t> ≤ 4000</a:t>
            </a:r>
            <a:r>
              <a:rPr lang="en-US" sz="1800" dirty="0"/>
              <a:t>	</a:t>
            </a:r>
          </a:p>
          <a:p>
            <a:endParaRPr lang="en-US" sz="1800" dirty="0"/>
          </a:p>
          <a:p>
            <a:r>
              <a:rPr lang="en-US" sz="1800" dirty="0"/>
              <a:t>where x</a:t>
            </a:r>
            <a:r>
              <a:rPr lang="en-US" sz="1800" baseline="-25000" dirty="0"/>
              <a:t>1</a:t>
            </a:r>
            <a:r>
              <a:rPr lang="en-US" sz="1800" dirty="0"/>
              <a:t>, x</a:t>
            </a:r>
            <a:r>
              <a:rPr lang="en-US" sz="1800" baseline="-25000" dirty="0"/>
              <a:t>2</a:t>
            </a:r>
            <a:r>
              <a:rPr lang="en-US" sz="1800" dirty="0"/>
              <a:t> ≥ 0</a:t>
            </a:r>
          </a:p>
          <a:p>
            <a:endParaRPr lang="en-US" dirty="0"/>
          </a:p>
          <a:p>
            <a:endParaRPr lang="en-US" dirty="0"/>
          </a:p>
        </p:txBody>
      </p:sp>
      <p:sp>
        <p:nvSpPr>
          <p:cNvPr id="2" name="TextBox 1">
            <a:extLst>
              <a:ext uri="{FF2B5EF4-FFF2-40B4-BE49-F238E27FC236}">
                <a16:creationId xmlns:a16="http://schemas.microsoft.com/office/drawing/2014/main" id="{88C93D48-CEA3-C1A3-B555-2FFC60E01F21}"/>
              </a:ext>
            </a:extLst>
          </p:cNvPr>
          <p:cNvSpPr txBox="1"/>
          <p:nvPr/>
        </p:nvSpPr>
        <p:spPr>
          <a:xfrm>
            <a:off x="4397828" y="125503"/>
            <a:ext cx="4263572" cy="2913618"/>
          </a:xfrm>
          <a:prstGeom prst="rect">
            <a:avLst/>
          </a:prstGeom>
          <a:solidFill>
            <a:schemeClr val="accent2">
              <a:lumMod val="40000"/>
              <a:lumOff val="60000"/>
            </a:schemeClr>
          </a:solidFill>
          <a:ln>
            <a:solidFill>
              <a:schemeClr val="accent1">
                <a:shade val="15000"/>
              </a:schemeClr>
            </a:solidFill>
          </a:ln>
        </p:spPr>
        <p:txBody>
          <a:bodyPr wrap="square" rtlCol="0">
            <a:spAutoFit/>
          </a:bodyPr>
          <a:lstStyle/>
          <a:p>
            <a:endParaRPr lang="en-US" dirty="0"/>
          </a:p>
          <a:p>
            <a:pPr lvl="1"/>
            <a:r>
              <a:rPr lang="en-US" dirty="0"/>
              <a:t>Maximize </a:t>
            </a:r>
            <a:r>
              <a:rPr lang="en-US" b="1" dirty="0"/>
              <a:t>Z = 20x</a:t>
            </a:r>
            <a:r>
              <a:rPr lang="en-US" b="1" baseline="-25000" dirty="0"/>
              <a:t>1</a:t>
            </a:r>
            <a:r>
              <a:rPr lang="en-US" b="1" dirty="0"/>
              <a:t> + 50x</a:t>
            </a:r>
            <a:r>
              <a:rPr lang="en-US" b="1" baseline="-25000" dirty="0"/>
              <a:t>2</a:t>
            </a:r>
            <a:r>
              <a:rPr lang="en-US" b="1" dirty="0"/>
              <a:t> + 0S</a:t>
            </a:r>
            <a:r>
              <a:rPr lang="en-US" b="1" baseline="-25000" dirty="0"/>
              <a:t>1</a:t>
            </a:r>
            <a:r>
              <a:rPr lang="en-US" b="1" dirty="0"/>
              <a:t> + 0S</a:t>
            </a:r>
            <a:r>
              <a:rPr lang="en-US" b="1" baseline="-25000" dirty="0"/>
              <a:t>2</a:t>
            </a:r>
          </a:p>
          <a:p>
            <a:pPr lvl="1"/>
            <a:endParaRPr lang="en-US" sz="1600" baseline="-25000" dirty="0"/>
          </a:p>
          <a:p>
            <a:pPr lvl="1"/>
            <a:r>
              <a:rPr lang="en-US" sz="1600" dirty="0"/>
              <a:t>Subject to Constraints, </a:t>
            </a:r>
            <a:endParaRPr lang="en-US" sz="1600" baseline="-25000" dirty="0"/>
          </a:p>
          <a:p>
            <a:pPr lvl="1"/>
            <a:endParaRPr lang="en-US" sz="1600" baseline="-25000" dirty="0"/>
          </a:p>
          <a:p>
            <a:r>
              <a:rPr lang="en-US" sz="2000" b="1" dirty="0"/>
              <a:t>         x</a:t>
            </a:r>
            <a:r>
              <a:rPr lang="en-US" sz="2000" b="1" baseline="-25000" dirty="0"/>
              <a:t>1</a:t>
            </a:r>
            <a:r>
              <a:rPr lang="en-US" sz="2000" b="1" dirty="0"/>
              <a:t> + x</a:t>
            </a:r>
            <a:r>
              <a:rPr lang="en-US" sz="2000" b="1" baseline="-25000" dirty="0"/>
              <a:t>2</a:t>
            </a:r>
            <a:r>
              <a:rPr lang="en-US" sz="2000" b="1" dirty="0"/>
              <a:t> + S</a:t>
            </a:r>
            <a:r>
              <a:rPr lang="en-US" sz="2000" b="1" baseline="-25000" dirty="0"/>
              <a:t>1</a:t>
            </a:r>
            <a:r>
              <a:rPr lang="en-US" sz="2000" b="1" dirty="0"/>
              <a:t> = 30</a:t>
            </a:r>
            <a:endParaRPr lang="en-US" sz="2000" dirty="0"/>
          </a:p>
          <a:p>
            <a:pPr lvl="1"/>
            <a:r>
              <a:rPr lang="en-US" sz="2000" b="1" dirty="0"/>
              <a:t>100x</a:t>
            </a:r>
            <a:r>
              <a:rPr lang="en-US" sz="2000" b="1" baseline="-25000" dirty="0"/>
              <a:t>1 </a:t>
            </a:r>
            <a:r>
              <a:rPr lang="en-US" sz="2000" b="1" dirty="0"/>
              <a:t>+ 200x</a:t>
            </a:r>
            <a:r>
              <a:rPr lang="en-US" sz="2000" b="1" baseline="-25000" dirty="0"/>
              <a:t>2</a:t>
            </a:r>
            <a:r>
              <a:rPr lang="en-US" sz="2000" b="1" dirty="0"/>
              <a:t> + S</a:t>
            </a:r>
            <a:r>
              <a:rPr lang="en-US" sz="2000" b="1" baseline="-25000" dirty="0"/>
              <a:t>2</a:t>
            </a:r>
            <a:r>
              <a:rPr lang="en-US" sz="2000" b="1" dirty="0"/>
              <a:t> = 4000</a:t>
            </a:r>
            <a:r>
              <a:rPr lang="en-US" sz="1600" dirty="0"/>
              <a:t>	 </a:t>
            </a:r>
          </a:p>
          <a:p>
            <a:pPr lvl="1"/>
            <a:endParaRPr lang="en-US" sz="1600" dirty="0"/>
          </a:p>
          <a:p>
            <a:pPr lvl="1"/>
            <a:r>
              <a:rPr lang="en-US" dirty="0"/>
              <a:t>where x</a:t>
            </a:r>
            <a:r>
              <a:rPr lang="en-US" baseline="-25000" dirty="0"/>
              <a:t>1</a:t>
            </a:r>
            <a:r>
              <a:rPr lang="en-US" dirty="0"/>
              <a:t>, x</a:t>
            </a:r>
            <a:r>
              <a:rPr lang="en-US" baseline="-25000" dirty="0"/>
              <a:t>2</a:t>
            </a:r>
            <a:r>
              <a:rPr lang="en-US" dirty="0"/>
              <a:t> ≥ 0</a:t>
            </a:r>
          </a:p>
          <a:p>
            <a:pPr lvl="1"/>
            <a:endParaRPr lang="en-US" dirty="0"/>
          </a:p>
          <a:p>
            <a:endParaRPr lang="en-US" dirty="0"/>
          </a:p>
        </p:txBody>
      </p:sp>
      <p:sp>
        <p:nvSpPr>
          <p:cNvPr id="8" name="TextBox 7">
            <a:extLst>
              <a:ext uri="{FF2B5EF4-FFF2-40B4-BE49-F238E27FC236}">
                <a16:creationId xmlns:a16="http://schemas.microsoft.com/office/drawing/2014/main" id="{31C993E7-0895-7EB2-1958-757E375733A4}"/>
              </a:ext>
            </a:extLst>
          </p:cNvPr>
          <p:cNvSpPr txBox="1"/>
          <p:nvPr/>
        </p:nvSpPr>
        <p:spPr>
          <a:xfrm>
            <a:off x="4383314" y="3063024"/>
            <a:ext cx="4263572" cy="3159839"/>
          </a:xfrm>
          <a:prstGeom prst="rect">
            <a:avLst/>
          </a:prstGeom>
          <a:solidFill>
            <a:schemeClr val="accent6"/>
          </a:solidFill>
          <a:ln>
            <a:solidFill>
              <a:schemeClr val="accent1">
                <a:shade val="15000"/>
              </a:schemeClr>
            </a:solidFill>
          </a:ln>
        </p:spPr>
        <p:txBody>
          <a:bodyPr wrap="square" rtlCol="0">
            <a:spAutoFit/>
          </a:bodyPr>
          <a:lstStyle/>
          <a:p>
            <a:endParaRPr lang="en-US" dirty="0"/>
          </a:p>
          <a:p>
            <a:pPr lvl="1"/>
            <a:r>
              <a:rPr lang="en-US" dirty="0"/>
              <a:t>Maximize </a:t>
            </a:r>
            <a:r>
              <a:rPr lang="en-US" b="1" dirty="0"/>
              <a:t>Z = 20x</a:t>
            </a:r>
            <a:r>
              <a:rPr lang="en-US" b="1" baseline="-25000" dirty="0"/>
              <a:t>1</a:t>
            </a:r>
            <a:r>
              <a:rPr lang="en-US" b="1" dirty="0"/>
              <a:t> + 50x</a:t>
            </a:r>
            <a:r>
              <a:rPr lang="en-US" b="1" baseline="-25000" dirty="0"/>
              <a:t>2</a:t>
            </a:r>
            <a:r>
              <a:rPr lang="en-US" b="1" dirty="0"/>
              <a:t> + 0S</a:t>
            </a:r>
            <a:r>
              <a:rPr lang="en-US" b="1" baseline="-25000" dirty="0"/>
              <a:t>1</a:t>
            </a:r>
            <a:r>
              <a:rPr lang="en-US" b="1" dirty="0"/>
              <a:t> + 0S</a:t>
            </a:r>
            <a:r>
              <a:rPr lang="en-US" b="1" baseline="-25000" dirty="0"/>
              <a:t>2</a:t>
            </a:r>
          </a:p>
          <a:p>
            <a:pPr lvl="1"/>
            <a:endParaRPr lang="en-US" sz="1600" baseline="-25000" dirty="0"/>
          </a:p>
          <a:p>
            <a:pPr lvl="1"/>
            <a:r>
              <a:rPr lang="en-US" sz="1600" dirty="0"/>
              <a:t>Subject to Constraints, </a:t>
            </a:r>
            <a:endParaRPr lang="en-US" sz="1600" baseline="-25000" dirty="0"/>
          </a:p>
          <a:p>
            <a:pPr lvl="1"/>
            <a:endParaRPr lang="en-US" sz="1600" baseline="-25000" dirty="0"/>
          </a:p>
          <a:p>
            <a:r>
              <a:rPr lang="en-US" sz="2000" b="1" dirty="0"/>
              <a:t>         1x</a:t>
            </a:r>
            <a:r>
              <a:rPr lang="en-US" sz="2000" b="1" baseline="-25000" dirty="0"/>
              <a:t>1</a:t>
            </a:r>
            <a:r>
              <a:rPr lang="en-US" sz="2000" b="1" dirty="0"/>
              <a:t> + 1x</a:t>
            </a:r>
            <a:r>
              <a:rPr lang="en-US" sz="2000" b="1" baseline="-25000" dirty="0"/>
              <a:t>2</a:t>
            </a:r>
            <a:r>
              <a:rPr lang="en-US" sz="2000" b="1" dirty="0"/>
              <a:t> + 1S</a:t>
            </a:r>
            <a:r>
              <a:rPr lang="en-US" sz="2000" b="1" baseline="-25000" dirty="0"/>
              <a:t>1</a:t>
            </a:r>
            <a:r>
              <a:rPr lang="en-US" sz="2000" b="1" dirty="0"/>
              <a:t> + 0S</a:t>
            </a:r>
            <a:r>
              <a:rPr lang="en-US" sz="2000" b="1" baseline="-25000" dirty="0"/>
              <a:t>2</a:t>
            </a:r>
            <a:r>
              <a:rPr lang="en-US" sz="2000" b="1" dirty="0"/>
              <a:t>= 30</a:t>
            </a:r>
            <a:endParaRPr lang="en-US" sz="2000" dirty="0"/>
          </a:p>
          <a:p>
            <a:pPr lvl="1"/>
            <a:r>
              <a:rPr lang="en-US" sz="2000" b="1" dirty="0"/>
              <a:t>100x</a:t>
            </a:r>
            <a:r>
              <a:rPr lang="en-US" sz="2000" b="1" baseline="-25000" dirty="0"/>
              <a:t>1 </a:t>
            </a:r>
            <a:r>
              <a:rPr lang="en-US" sz="2000" b="1" dirty="0"/>
              <a:t>+ 200x</a:t>
            </a:r>
            <a:r>
              <a:rPr lang="en-US" sz="2000" b="1" baseline="-25000" dirty="0"/>
              <a:t>2</a:t>
            </a:r>
            <a:r>
              <a:rPr lang="en-US" sz="2000" b="1" dirty="0"/>
              <a:t> + 0S</a:t>
            </a:r>
            <a:r>
              <a:rPr lang="en-US" sz="2000" b="1" baseline="-25000" dirty="0"/>
              <a:t>1</a:t>
            </a:r>
            <a:r>
              <a:rPr lang="en-US" sz="2000" b="1" dirty="0"/>
              <a:t> + 1S</a:t>
            </a:r>
            <a:r>
              <a:rPr lang="en-US" sz="2000" b="1" baseline="-25000" dirty="0"/>
              <a:t>2</a:t>
            </a:r>
            <a:r>
              <a:rPr lang="en-US" sz="2000" b="1" dirty="0"/>
              <a:t> = 4000</a:t>
            </a:r>
            <a:r>
              <a:rPr lang="en-US" sz="1600" dirty="0"/>
              <a:t>	 </a:t>
            </a:r>
          </a:p>
          <a:p>
            <a:pPr lvl="1"/>
            <a:endParaRPr lang="en-US" sz="1600" dirty="0"/>
          </a:p>
          <a:p>
            <a:pPr lvl="1"/>
            <a:r>
              <a:rPr lang="en-US" dirty="0"/>
              <a:t>where x</a:t>
            </a:r>
            <a:r>
              <a:rPr lang="en-US" baseline="-25000" dirty="0"/>
              <a:t>1</a:t>
            </a:r>
            <a:r>
              <a:rPr lang="en-US" dirty="0"/>
              <a:t>, x</a:t>
            </a:r>
            <a:r>
              <a:rPr lang="en-US" baseline="-25000" dirty="0"/>
              <a:t>2</a:t>
            </a:r>
            <a:r>
              <a:rPr lang="en-US" dirty="0"/>
              <a:t> ≥ 0</a:t>
            </a:r>
          </a:p>
          <a:p>
            <a:pPr lvl="1"/>
            <a:endParaRPr lang="en-US" dirty="0"/>
          </a:p>
          <a:p>
            <a:endParaRPr lang="en-US" dirty="0"/>
          </a:p>
        </p:txBody>
      </p:sp>
    </p:spTree>
    <p:extLst>
      <p:ext uri="{BB962C8B-B14F-4D97-AF65-F5344CB8AC3E}">
        <p14:creationId xmlns:p14="http://schemas.microsoft.com/office/powerpoint/2010/main" val="414880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167DCB-110F-325F-9AC1-C7A2F574E3BB}"/>
              </a:ext>
            </a:extLst>
          </p:cNvPr>
          <p:cNvGraphicFramePr>
            <a:graphicFrameLocks noGrp="1"/>
          </p:cNvGraphicFramePr>
          <p:nvPr>
            <p:extLst>
              <p:ext uri="{D42A27DB-BD31-4B8C-83A1-F6EECF244321}">
                <p14:modId xmlns:p14="http://schemas.microsoft.com/office/powerpoint/2010/main" val="935890853"/>
              </p:ext>
            </p:extLst>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3" name="Table 2">
            <a:extLst>
              <a:ext uri="{FF2B5EF4-FFF2-40B4-BE49-F238E27FC236}">
                <a16:creationId xmlns:a16="http://schemas.microsoft.com/office/drawing/2014/main" id="{32EE07CF-53D7-AAF3-A5CA-5B3CA20C40F4}"/>
              </a:ext>
            </a:extLst>
          </p:cNvPr>
          <p:cNvGraphicFramePr>
            <a:graphicFrameLocks noGrp="1"/>
          </p:cNvGraphicFramePr>
          <p:nvPr>
            <p:extLst>
              <p:ext uri="{D42A27DB-BD31-4B8C-83A1-F6EECF244321}">
                <p14:modId xmlns:p14="http://schemas.microsoft.com/office/powerpoint/2010/main" val="1710201838"/>
              </p:ext>
            </p:extLst>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5" name="Table 4">
            <a:extLst>
              <a:ext uri="{FF2B5EF4-FFF2-40B4-BE49-F238E27FC236}">
                <a16:creationId xmlns:a16="http://schemas.microsoft.com/office/drawing/2014/main" id="{C7958C3E-5DB6-735D-0124-310D531C72F8}"/>
              </a:ext>
            </a:extLst>
          </p:cNvPr>
          <p:cNvGraphicFramePr>
            <a:graphicFrameLocks noGrp="1"/>
          </p:cNvGraphicFramePr>
          <p:nvPr>
            <p:extLst>
              <p:ext uri="{D42A27DB-BD31-4B8C-83A1-F6EECF244321}">
                <p14:modId xmlns:p14="http://schemas.microsoft.com/office/powerpoint/2010/main" val="1246540217"/>
              </p:ext>
            </p:extLst>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6" name="Table 5">
            <a:extLst>
              <a:ext uri="{FF2B5EF4-FFF2-40B4-BE49-F238E27FC236}">
                <a16:creationId xmlns:a16="http://schemas.microsoft.com/office/drawing/2014/main" id="{D34BAAA4-EABE-8A13-E019-5A7D03677F7B}"/>
              </a:ext>
            </a:extLst>
          </p:cNvPr>
          <p:cNvGraphicFramePr>
            <a:graphicFrameLocks noGrp="1"/>
          </p:cNvGraphicFramePr>
          <p:nvPr>
            <p:extLst>
              <p:ext uri="{D42A27DB-BD31-4B8C-83A1-F6EECF244321}">
                <p14:modId xmlns:p14="http://schemas.microsoft.com/office/powerpoint/2010/main" val="1421301049"/>
              </p:ext>
            </p:extLst>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7" name="Table 6">
            <a:extLst>
              <a:ext uri="{FF2B5EF4-FFF2-40B4-BE49-F238E27FC236}">
                <a16:creationId xmlns:a16="http://schemas.microsoft.com/office/drawing/2014/main" id="{8D00BFD6-C602-FFA9-A7BD-C5E13FC425B3}"/>
              </a:ext>
            </a:extLst>
          </p:cNvPr>
          <p:cNvGraphicFramePr>
            <a:graphicFrameLocks noGrp="1"/>
          </p:cNvGraphicFramePr>
          <p:nvPr>
            <p:extLst>
              <p:ext uri="{D42A27DB-BD31-4B8C-83A1-F6EECF244321}">
                <p14:modId xmlns:p14="http://schemas.microsoft.com/office/powerpoint/2010/main" val="3468445441"/>
              </p:ext>
            </p:extLst>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8" name="TextBox 7">
            <a:extLst>
              <a:ext uri="{FF2B5EF4-FFF2-40B4-BE49-F238E27FC236}">
                <a16:creationId xmlns:a16="http://schemas.microsoft.com/office/drawing/2014/main" id="{3427D49D-F232-9985-4F48-CA7713312693}"/>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9" name="TextBox 8">
            <a:extLst>
              <a:ext uri="{FF2B5EF4-FFF2-40B4-BE49-F238E27FC236}">
                <a16:creationId xmlns:a16="http://schemas.microsoft.com/office/drawing/2014/main" id="{899F5FD2-E7A6-BAFB-9F20-996A44CAF239}"/>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10" name="TextBox 9">
            <a:extLst>
              <a:ext uri="{FF2B5EF4-FFF2-40B4-BE49-F238E27FC236}">
                <a16:creationId xmlns:a16="http://schemas.microsoft.com/office/drawing/2014/main" id="{8B5B07A2-2375-D1D0-1847-5BFBB21417EA}"/>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11" name="TextBox 10">
            <a:extLst>
              <a:ext uri="{FF2B5EF4-FFF2-40B4-BE49-F238E27FC236}">
                <a16:creationId xmlns:a16="http://schemas.microsoft.com/office/drawing/2014/main" id="{51AB5177-D2D0-19E9-0794-C1D327E961AF}"/>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13" name="TextBox 12">
            <a:extLst>
              <a:ext uri="{FF2B5EF4-FFF2-40B4-BE49-F238E27FC236}">
                <a16:creationId xmlns:a16="http://schemas.microsoft.com/office/drawing/2014/main" id="{3E44E7BC-9068-3BE8-B14D-275B837CF4F7}"/>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14" name="TextBox 13">
            <a:extLst>
              <a:ext uri="{FF2B5EF4-FFF2-40B4-BE49-F238E27FC236}">
                <a16:creationId xmlns:a16="http://schemas.microsoft.com/office/drawing/2014/main" id="{65451E96-0A6A-3DB1-5645-656DC8AF9C21}"/>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15" name="TextBox 14">
            <a:extLst>
              <a:ext uri="{FF2B5EF4-FFF2-40B4-BE49-F238E27FC236}">
                <a16:creationId xmlns:a16="http://schemas.microsoft.com/office/drawing/2014/main" id="{5F322887-F888-0CEA-5635-AE8BA75A2D27}"/>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16" name="TextBox 15">
            <a:extLst>
              <a:ext uri="{FF2B5EF4-FFF2-40B4-BE49-F238E27FC236}">
                <a16:creationId xmlns:a16="http://schemas.microsoft.com/office/drawing/2014/main" id="{94B4EA0B-9CA6-705B-0CD5-FD591795B7C9}"/>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17" name="TextBox 16">
            <a:extLst>
              <a:ext uri="{FF2B5EF4-FFF2-40B4-BE49-F238E27FC236}">
                <a16:creationId xmlns:a16="http://schemas.microsoft.com/office/drawing/2014/main" id="{D73FCFB0-6960-EBEE-43B3-E92DFA87EEB7}"/>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18" name="TextBox 17">
            <a:extLst>
              <a:ext uri="{FF2B5EF4-FFF2-40B4-BE49-F238E27FC236}">
                <a16:creationId xmlns:a16="http://schemas.microsoft.com/office/drawing/2014/main" id="{A6C0B43D-1930-8505-461C-D23682F98748}"/>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19" name="TextBox 18">
            <a:extLst>
              <a:ext uri="{FF2B5EF4-FFF2-40B4-BE49-F238E27FC236}">
                <a16:creationId xmlns:a16="http://schemas.microsoft.com/office/drawing/2014/main" id="{AE778EF8-DC88-2AA4-7968-03210DF0C9A3}"/>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20" name="TextBox 19">
            <a:extLst>
              <a:ext uri="{FF2B5EF4-FFF2-40B4-BE49-F238E27FC236}">
                <a16:creationId xmlns:a16="http://schemas.microsoft.com/office/drawing/2014/main" id="{E1F3C52B-E797-D559-B7F1-E6FACF78DD47}"/>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21" name="TextBox 20">
            <a:extLst>
              <a:ext uri="{FF2B5EF4-FFF2-40B4-BE49-F238E27FC236}">
                <a16:creationId xmlns:a16="http://schemas.microsoft.com/office/drawing/2014/main" id="{44025D4E-CC07-3BC6-60FD-FFA0DE29FFDA}"/>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22" name="TextBox 21">
            <a:extLst>
              <a:ext uri="{FF2B5EF4-FFF2-40B4-BE49-F238E27FC236}">
                <a16:creationId xmlns:a16="http://schemas.microsoft.com/office/drawing/2014/main" id="{70967A98-0D75-6A51-6D0B-65A1BADF269B}"/>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23" name="TextBox 22">
            <a:extLst>
              <a:ext uri="{FF2B5EF4-FFF2-40B4-BE49-F238E27FC236}">
                <a16:creationId xmlns:a16="http://schemas.microsoft.com/office/drawing/2014/main" id="{3CEB2F4C-01E8-9AB7-4749-7FDB7EEAA06D}"/>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24" name="TextBox 23">
            <a:extLst>
              <a:ext uri="{FF2B5EF4-FFF2-40B4-BE49-F238E27FC236}">
                <a16:creationId xmlns:a16="http://schemas.microsoft.com/office/drawing/2014/main" id="{5326CBC0-13A0-9DE6-E8D4-813DFCBD9C01}"/>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25" name="TextBox 24">
            <a:extLst>
              <a:ext uri="{FF2B5EF4-FFF2-40B4-BE49-F238E27FC236}">
                <a16:creationId xmlns:a16="http://schemas.microsoft.com/office/drawing/2014/main" id="{302158BA-31B2-62BC-951D-61AD0C0CAFA6}"/>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26" name="TextBox 25">
            <a:extLst>
              <a:ext uri="{FF2B5EF4-FFF2-40B4-BE49-F238E27FC236}">
                <a16:creationId xmlns:a16="http://schemas.microsoft.com/office/drawing/2014/main" id="{A7424D89-8E05-0B12-3058-F188F128F8D7}"/>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27" name="TextBox 26">
            <a:extLst>
              <a:ext uri="{FF2B5EF4-FFF2-40B4-BE49-F238E27FC236}">
                <a16:creationId xmlns:a16="http://schemas.microsoft.com/office/drawing/2014/main" id="{0D7D7FB5-53C9-16CE-59E9-82D86F59D050}"/>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28" name="TextBox 27">
            <a:extLst>
              <a:ext uri="{FF2B5EF4-FFF2-40B4-BE49-F238E27FC236}">
                <a16:creationId xmlns:a16="http://schemas.microsoft.com/office/drawing/2014/main" id="{A76E4139-7CAE-0CBA-732C-AD265327D0EF}"/>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29" name="TextBox 28">
            <a:extLst>
              <a:ext uri="{FF2B5EF4-FFF2-40B4-BE49-F238E27FC236}">
                <a16:creationId xmlns:a16="http://schemas.microsoft.com/office/drawing/2014/main" id="{5599E7D3-FF3E-F824-F465-4E206507660D}"/>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32" name="TextBox 31">
            <a:extLst>
              <a:ext uri="{FF2B5EF4-FFF2-40B4-BE49-F238E27FC236}">
                <a16:creationId xmlns:a16="http://schemas.microsoft.com/office/drawing/2014/main" id="{9C32E545-251B-88EB-1BA7-1F934AABB729}"/>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33" name="TextBox 32">
            <a:extLst>
              <a:ext uri="{FF2B5EF4-FFF2-40B4-BE49-F238E27FC236}">
                <a16:creationId xmlns:a16="http://schemas.microsoft.com/office/drawing/2014/main" id="{265FCE87-56AD-B927-FD74-F2447F6533BF}"/>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34" name="TextBox 33">
            <a:extLst>
              <a:ext uri="{FF2B5EF4-FFF2-40B4-BE49-F238E27FC236}">
                <a16:creationId xmlns:a16="http://schemas.microsoft.com/office/drawing/2014/main" id="{B7AB4EBF-256A-CFAC-F3C6-A4B26B516737}"/>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35" name="TextBox 34">
            <a:extLst>
              <a:ext uri="{FF2B5EF4-FFF2-40B4-BE49-F238E27FC236}">
                <a16:creationId xmlns:a16="http://schemas.microsoft.com/office/drawing/2014/main" id="{64DB4E56-DF00-0951-CAD0-E365BFDF4954}"/>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graphicFrame>
        <p:nvGraphicFramePr>
          <p:cNvPr id="40" name="Table 39">
            <a:extLst>
              <a:ext uri="{FF2B5EF4-FFF2-40B4-BE49-F238E27FC236}">
                <a16:creationId xmlns:a16="http://schemas.microsoft.com/office/drawing/2014/main" id="{4FCA1978-D6F9-41F3-8813-7149092A6F84}"/>
              </a:ext>
            </a:extLst>
          </p:cNvPr>
          <p:cNvGraphicFramePr>
            <a:graphicFrameLocks noGrp="1"/>
          </p:cNvGraphicFramePr>
          <p:nvPr>
            <p:extLst>
              <p:ext uri="{D42A27DB-BD31-4B8C-83A1-F6EECF244321}">
                <p14:modId xmlns:p14="http://schemas.microsoft.com/office/powerpoint/2010/main" val="292116943"/>
              </p:ext>
            </p:extLst>
          </p:nvPr>
        </p:nvGraphicFramePr>
        <p:xfrm>
          <a:off x="10029590" y="871007"/>
          <a:ext cx="1838712" cy="3571240"/>
        </p:xfrm>
        <a:graphic>
          <a:graphicData uri="http://schemas.openxmlformats.org/drawingml/2006/table">
            <a:tbl>
              <a:tblPr firstRow="1" bandRow="1">
                <a:tableStyleId>{5C22544A-7EE6-4342-B048-85BDC9FD1C3A}</a:tableStyleId>
              </a:tblPr>
              <a:tblGrid>
                <a:gridCol w="1838712">
                  <a:extLst>
                    <a:ext uri="{9D8B030D-6E8A-4147-A177-3AD203B41FA5}">
                      <a16:colId xmlns:a16="http://schemas.microsoft.com/office/drawing/2014/main" val="930500758"/>
                    </a:ext>
                  </a:extLst>
                </a:gridCol>
              </a:tblGrid>
              <a:tr h="370840">
                <a:tc>
                  <a:txBody>
                    <a:bodyPr/>
                    <a:lstStyle/>
                    <a:p>
                      <a:pPr algn="ctr"/>
                      <a:r>
                        <a:rPr lang="en-US" dirty="0">
                          <a:solidFill>
                            <a:sysClr val="windowText" lastClr="000000"/>
                          </a:solidFill>
                        </a:rPr>
                        <a:t>Zj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450068"/>
                  </a:ext>
                </a:extLst>
              </a:tr>
              <a:tr h="370840">
                <a:tc>
                  <a:txBody>
                    <a:bodyPr/>
                    <a:lstStyle/>
                    <a:p>
                      <a:endParaRPr lang="en-US" dirty="0">
                        <a:solidFill>
                          <a:sysClr val="windowText" lastClr="000000"/>
                        </a:solidFill>
                      </a:endParaRP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1903150"/>
                  </a:ext>
                </a:extLst>
              </a:tr>
              <a:tr h="370840">
                <a:tc>
                  <a:txBody>
                    <a:bodyPr/>
                    <a:lstStyle/>
                    <a:p>
                      <a:endParaRPr lang="en-US" dirty="0">
                        <a:solidFill>
                          <a:sysClr val="windowText" lastClr="000000"/>
                        </a:solidFill>
                      </a:endParaRP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7264409"/>
                  </a:ext>
                </a:extLst>
              </a:tr>
              <a:tr h="370840">
                <a:tc>
                  <a:txBody>
                    <a:bodyPr/>
                    <a:lstStyle/>
                    <a:p>
                      <a:endParaRPr lang="en-US" dirty="0">
                        <a:solidFill>
                          <a:sysClr val="windowText" lastClr="000000"/>
                        </a:solidFill>
                      </a:endParaRP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5143662"/>
                  </a:ext>
                </a:extLst>
              </a:tr>
              <a:tr h="370840">
                <a:tc>
                  <a:txBody>
                    <a:bodyPr/>
                    <a:lstStyle/>
                    <a:p>
                      <a:endParaRPr lang="en-US" dirty="0">
                        <a:solidFill>
                          <a:sysClr val="windowText" lastClr="000000"/>
                        </a:solidFill>
                      </a:endParaRP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586004"/>
                  </a:ext>
                </a:extLst>
              </a:tr>
              <a:tr h="370840">
                <a:tc>
                  <a:txBody>
                    <a:bodyPr/>
                    <a:lstStyle/>
                    <a:p>
                      <a:endParaRPr lang="en-US" dirty="0">
                        <a:solidFill>
                          <a:sysClr val="windowText" lastClr="000000"/>
                        </a:solidFill>
                      </a:endParaRP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298976"/>
                  </a:ext>
                </a:extLst>
              </a:tr>
            </a:tbl>
          </a:graphicData>
        </a:graphic>
      </p:graphicFrame>
      <p:sp>
        <p:nvSpPr>
          <p:cNvPr id="41" name="TextBox 40">
            <a:extLst>
              <a:ext uri="{FF2B5EF4-FFF2-40B4-BE49-F238E27FC236}">
                <a16:creationId xmlns:a16="http://schemas.microsoft.com/office/drawing/2014/main" id="{FD2DBCFA-24A0-50FB-990E-A815DC54524D}"/>
              </a:ext>
            </a:extLst>
          </p:cNvPr>
          <p:cNvSpPr txBox="1"/>
          <p:nvPr/>
        </p:nvSpPr>
        <p:spPr>
          <a:xfrm>
            <a:off x="10084344" y="1410604"/>
            <a:ext cx="1783957" cy="307777"/>
          </a:xfrm>
          <a:prstGeom prst="rect">
            <a:avLst/>
          </a:prstGeom>
          <a:noFill/>
        </p:spPr>
        <p:txBody>
          <a:bodyPr wrap="square" rtlCol="0">
            <a:spAutoFit/>
          </a:bodyPr>
          <a:lstStyle/>
          <a:p>
            <a:r>
              <a:rPr lang="en-US" sz="1400" dirty="0"/>
              <a:t>0×1+0×100 = 0+0 = 0</a:t>
            </a:r>
          </a:p>
        </p:txBody>
      </p:sp>
      <p:sp>
        <p:nvSpPr>
          <p:cNvPr id="42" name="TextBox 41">
            <a:extLst>
              <a:ext uri="{FF2B5EF4-FFF2-40B4-BE49-F238E27FC236}">
                <a16:creationId xmlns:a16="http://schemas.microsoft.com/office/drawing/2014/main" id="{0E515C1B-DA22-7A58-2390-F2244E1B442A}"/>
              </a:ext>
            </a:extLst>
          </p:cNvPr>
          <p:cNvSpPr txBox="1"/>
          <p:nvPr/>
        </p:nvSpPr>
        <p:spPr>
          <a:xfrm>
            <a:off x="10084344" y="2055380"/>
            <a:ext cx="1783957" cy="307777"/>
          </a:xfrm>
          <a:prstGeom prst="rect">
            <a:avLst/>
          </a:prstGeom>
          <a:noFill/>
        </p:spPr>
        <p:txBody>
          <a:bodyPr wrap="square" rtlCol="0">
            <a:spAutoFit/>
          </a:bodyPr>
          <a:lstStyle/>
          <a:p>
            <a:r>
              <a:rPr lang="en-US" sz="1400" dirty="0"/>
              <a:t>0×1+0×200 = 0+0 = 0</a:t>
            </a:r>
          </a:p>
        </p:txBody>
      </p:sp>
      <p:sp>
        <p:nvSpPr>
          <p:cNvPr id="43" name="TextBox 42">
            <a:extLst>
              <a:ext uri="{FF2B5EF4-FFF2-40B4-BE49-F238E27FC236}">
                <a16:creationId xmlns:a16="http://schemas.microsoft.com/office/drawing/2014/main" id="{4D3219D8-6CB9-53DE-C29D-B08313E657F6}"/>
              </a:ext>
            </a:extLst>
          </p:cNvPr>
          <p:cNvSpPr txBox="1"/>
          <p:nvPr/>
        </p:nvSpPr>
        <p:spPr>
          <a:xfrm>
            <a:off x="10128766" y="2677022"/>
            <a:ext cx="1574074" cy="307777"/>
          </a:xfrm>
          <a:prstGeom prst="rect">
            <a:avLst/>
          </a:prstGeom>
          <a:noFill/>
        </p:spPr>
        <p:txBody>
          <a:bodyPr wrap="square" rtlCol="0">
            <a:spAutoFit/>
          </a:bodyPr>
          <a:lstStyle/>
          <a:p>
            <a:r>
              <a:rPr lang="en-US" sz="1400" dirty="0"/>
              <a:t>0×1+0×0 = 0+0 = 0</a:t>
            </a:r>
          </a:p>
        </p:txBody>
      </p:sp>
      <p:sp>
        <p:nvSpPr>
          <p:cNvPr id="44" name="TextBox 43">
            <a:extLst>
              <a:ext uri="{FF2B5EF4-FFF2-40B4-BE49-F238E27FC236}">
                <a16:creationId xmlns:a16="http://schemas.microsoft.com/office/drawing/2014/main" id="{AD1905AA-C08A-755E-1DB4-EE42F4A5060B}"/>
              </a:ext>
            </a:extLst>
          </p:cNvPr>
          <p:cNvSpPr txBox="1"/>
          <p:nvPr/>
        </p:nvSpPr>
        <p:spPr>
          <a:xfrm>
            <a:off x="10161909" y="3851471"/>
            <a:ext cx="1574074" cy="523220"/>
          </a:xfrm>
          <a:prstGeom prst="rect">
            <a:avLst/>
          </a:prstGeom>
          <a:noFill/>
        </p:spPr>
        <p:txBody>
          <a:bodyPr wrap="square" rtlCol="0">
            <a:spAutoFit/>
          </a:bodyPr>
          <a:lstStyle/>
          <a:p>
            <a:r>
              <a:rPr lang="en-US" sz="1400" dirty="0"/>
              <a:t>0×30 + 0×4000</a:t>
            </a:r>
          </a:p>
          <a:p>
            <a:r>
              <a:rPr lang="en-US" sz="1400" dirty="0"/>
              <a:t>= 0+0 = 0</a:t>
            </a:r>
          </a:p>
        </p:txBody>
      </p:sp>
      <p:sp>
        <p:nvSpPr>
          <p:cNvPr id="45" name="TextBox 44">
            <a:extLst>
              <a:ext uri="{FF2B5EF4-FFF2-40B4-BE49-F238E27FC236}">
                <a16:creationId xmlns:a16="http://schemas.microsoft.com/office/drawing/2014/main" id="{0B7DD68D-E771-61ED-9A66-187B1AE9DB69}"/>
              </a:ext>
            </a:extLst>
          </p:cNvPr>
          <p:cNvSpPr txBox="1"/>
          <p:nvPr/>
        </p:nvSpPr>
        <p:spPr>
          <a:xfrm>
            <a:off x="10161909" y="3334626"/>
            <a:ext cx="1574074" cy="307777"/>
          </a:xfrm>
          <a:prstGeom prst="rect">
            <a:avLst/>
          </a:prstGeom>
          <a:noFill/>
        </p:spPr>
        <p:txBody>
          <a:bodyPr wrap="square" rtlCol="0">
            <a:spAutoFit/>
          </a:bodyPr>
          <a:lstStyle/>
          <a:p>
            <a:r>
              <a:rPr lang="en-US" sz="1400" dirty="0"/>
              <a:t>0×0+0×1= 0+0 = 0</a:t>
            </a:r>
          </a:p>
        </p:txBody>
      </p:sp>
      <p:graphicFrame>
        <p:nvGraphicFramePr>
          <p:cNvPr id="46" name="Table 45">
            <a:extLst>
              <a:ext uri="{FF2B5EF4-FFF2-40B4-BE49-F238E27FC236}">
                <a16:creationId xmlns:a16="http://schemas.microsoft.com/office/drawing/2014/main" id="{0D3D3DD7-E976-3815-1A0F-E754489DAB2F}"/>
              </a:ext>
            </a:extLst>
          </p:cNvPr>
          <p:cNvGraphicFramePr>
            <a:graphicFrameLocks noGrp="1"/>
          </p:cNvGraphicFramePr>
          <p:nvPr>
            <p:extLst>
              <p:ext uri="{D42A27DB-BD31-4B8C-83A1-F6EECF244321}">
                <p14:modId xmlns:p14="http://schemas.microsoft.com/office/powerpoint/2010/main" val="4054932357"/>
              </p:ext>
            </p:extLst>
          </p:nvPr>
        </p:nvGraphicFramePr>
        <p:xfrm>
          <a:off x="356126" y="835812"/>
          <a:ext cx="1767745" cy="1854200"/>
        </p:xfrm>
        <a:graphic>
          <a:graphicData uri="http://schemas.openxmlformats.org/drawingml/2006/table">
            <a:tbl>
              <a:tblPr firstRow="1" bandRow="1">
                <a:tableStyleId>{5C22544A-7EE6-4342-B048-85BDC9FD1C3A}</a:tableStyleId>
              </a:tblPr>
              <a:tblGrid>
                <a:gridCol w="1767745">
                  <a:extLst>
                    <a:ext uri="{9D8B030D-6E8A-4147-A177-3AD203B41FA5}">
                      <a16:colId xmlns:a16="http://schemas.microsoft.com/office/drawing/2014/main" val="677060118"/>
                    </a:ext>
                  </a:extLst>
                </a:gridCol>
              </a:tblGrid>
              <a:tr h="370840">
                <a:tc>
                  <a:txBody>
                    <a:bodyPr/>
                    <a:lstStyle/>
                    <a:p>
                      <a:pPr algn="ctr"/>
                      <a:r>
                        <a:rPr lang="en-US" dirty="0">
                          <a:solidFill>
                            <a:sysClr val="windowText" lastClr="000000"/>
                          </a:solidFill>
                        </a:rPr>
                        <a:t>Cj - Zj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695272"/>
                  </a:ext>
                </a:extLst>
              </a:tr>
              <a:tr h="370840">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8190909"/>
                  </a:ext>
                </a:extLst>
              </a:tr>
              <a:tr h="370840">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3457113"/>
                  </a:ext>
                </a:extLst>
              </a:tr>
              <a:tr h="370840">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6109016"/>
                  </a:ext>
                </a:extLst>
              </a:tr>
              <a:tr h="370840">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664558"/>
                  </a:ext>
                </a:extLst>
              </a:tr>
            </a:tbl>
          </a:graphicData>
        </a:graphic>
      </p:graphicFrame>
      <p:sp>
        <p:nvSpPr>
          <p:cNvPr id="48" name="TextBox 47">
            <a:extLst>
              <a:ext uri="{FF2B5EF4-FFF2-40B4-BE49-F238E27FC236}">
                <a16:creationId xmlns:a16="http://schemas.microsoft.com/office/drawing/2014/main" id="{5B1218D0-CD5A-48E3-2F5C-36EDCB295027}"/>
              </a:ext>
            </a:extLst>
          </p:cNvPr>
          <p:cNvSpPr txBox="1"/>
          <p:nvPr/>
        </p:nvSpPr>
        <p:spPr>
          <a:xfrm>
            <a:off x="706446" y="1256715"/>
            <a:ext cx="1244600" cy="307777"/>
          </a:xfrm>
          <a:prstGeom prst="rect">
            <a:avLst/>
          </a:prstGeom>
          <a:noFill/>
        </p:spPr>
        <p:txBody>
          <a:bodyPr wrap="square">
            <a:spAutoFit/>
          </a:bodyPr>
          <a:lstStyle/>
          <a:p>
            <a:r>
              <a:rPr lang="en-US" sz="1400" dirty="0">
                <a:solidFill>
                  <a:sysClr val="windowText" lastClr="000000"/>
                </a:solidFill>
              </a:rPr>
              <a:t>20 – 0 = 20</a:t>
            </a:r>
          </a:p>
        </p:txBody>
      </p:sp>
      <p:sp>
        <p:nvSpPr>
          <p:cNvPr id="49" name="TextBox 48">
            <a:extLst>
              <a:ext uri="{FF2B5EF4-FFF2-40B4-BE49-F238E27FC236}">
                <a16:creationId xmlns:a16="http://schemas.microsoft.com/office/drawing/2014/main" id="{BB0E609F-C05F-14E7-3F74-9E7FEE1AFF96}"/>
              </a:ext>
            </a:extLst>
          </p:cNvPr>
          <p:cNvSpPr txBox="1"/>
          <p:nvPr/>
        </p:nvSpPr>
        <p:spPr>
          <a:xfrm>
            <a:off x="740934" y="1604487"/>
            <a:ext cx="1244600" cy="307777"/>
          </a:xfrm>
          <a:prstGeom prst="rect">
            <a:avLst/>
          </a:prstGeom>
          <a:noFill/>
        </p:spPr>
        <p:txBody>
          <a:bodyPr wrap="square">
            <a:spAutoFit/>
          </a:bodyPr>
          <a:lstStyle/>
          <a:p>
            <a:r>
              <a:rPr lang="en-US" sz="1400" dirty="0">
                <a:solidFill>
                  <a:sysClr val="windowText" lastClr="000000"/>
                </a:solidFill>
              </a:rPr>
              <a:t>50 – 0 = 50</a:t>
            </a:r>
          </a:p>
        </p:txBody>
      </p:sp>
      <p:sp>
        <p:nvSpPr>
          <p:cNvPr id="50" name="TextBox 49">
            <a:extLst>
              <a:ext uri="{FF2B5EF4-FFF2-40B4-BE49-F238E27FC236}">
                <a16:creationId xmlns:a16="http://schemas.microsoft.com/office/drawing/2014/main" id="{CB190F5C-B89E-026A-D302-EF3FB2C9FA77}"/>
              </a:ext>
            </a:extLst>
          </p:cNvPr>
          <p:cNvSpPr txBox="1"/>
          <p:nvPr/>
        </p:nvSpPr>
        <p:spPr>
          <a:xfrm>
            <a:off x="740934" y="1975329"/>
            <a:ext cx="1244600" cy="307777"/>
          </a:xfrm>
          <a:prstGeom prst="rect">
            <a:avLst/>
          </a:prstGeom>
          <a:noFill/>
        </p:spPr>
        <p:txBody>
          <a:bodyPr wrap="square">
            <a:spAutoFit/>
          </a:bodyPr>
          <a:lstStyle/>
          <a:p>
            <a:r>
              <a:rPr lang="en-US" sz="1400" dirty="0">
                <a:solidFill>
                  <a:sysClr val="windowText" lastClr="000000"/>
                </a:solidFill>
              </a:rPr>
              <a:t>0 – 0 = 0</a:t>
            </a:r>
          </a:p>
        </p:txBody>
      </p:sp>
      <p:sp>
        <p:nvSpPr>
          <p:cNvPr id="51" name="TextBox 50">
            <a:extLst>
              <a:ext uri="{FF2B5EF4-FFF2-40B4-BE49-F238E27FC236}">
                <a16:creationId xmlns:a16="http://schemas.microsoft.com/office/drawing/2014/main" id="{14D3180C-1EBF-DD97-9980-7AC3FDBA967C}"/>
              </a:ext>
            </a:extLst>
          </p:cNvPr>
          <p:cNvSpPr txBox="1"/>
          <p:nvPr/>
        </p:nvSpPr>
        <p:spPr>
          <a:xfrm>
            <a:off x="712754" y="2346168"/>
            <a:ext cx="1244600" cy="307777"/>
          </a:xfrm>
          <a:prstGeom prst="rect">
            <a:avLst/>
          </a:prstGeom>
          <a:noFill/>
        </p:spPr>
        <p:txBody>
          <a:bodyPr wrap="square">
            <a:spAutoFit/>
          </a:bodyPr>
          <a:lstStyle/>
          <a:p>
            <a:r>
              <a:rPr lang="en-US" sz="1400" dirty="0">
                <a:solidFill>
                  <a:sysClr val="windowText" lastClr="000000"/>
                </a:solidFill>
              </a:rPr>
              <a:t>0 – 0 = 0</a:t>
            </a:r>
          </a:p>
        </p:txBody>
      </p:sp>
      <p:sp>
        <p:nvSpPr>
          <p:cNvPr id="4" name="TextBox 3">
            <a:extLst>
              <a:ext uri="{FF2B5EF4-FFF2-40B4-BE49-F238E27FC236}">
                <a16:creationId xmlns:a16="http://schemas.microsoft.com/office/drawing/2014/main" id="{BDB81F8D-EB52-A5FC-75F9-760352EE5EEF}"/>
              </a:ext>
            </a:extLst>
          </p:cNvPr>
          <p:cNvSpPr txBox="1"/>
          <p:nvPr/>
        </p:nvSpPr>
        <p:spPr>
          <a:xfrm>
            <a:off x="2818492" y="3486472"/>
            <a:ext cx="6343647" cy="2636619"/>
          </a:xfrm>
          <a:prstGeom prst="rect">
            <a:avLst/>
          </a:prstGeom>
          <a:solidFill>
            <a:schemeClr val="accent2">
              <a:lumMod val="60000"/>
              <a:lumOff val="40000"/>
            </a:schemeClr>
          </a:solidFill>
          <a:ln>
            <a:solidFill>
              <a:schemeClr val="accent1">
                <a:shade val="15000"/>
              </a:schemeClr>
            </a:solidFill>
          </a:ln>
        </p:spPr>
        <p:txBody>
          <a:bodyPr wrap="square" rtlCol="0">
            <a:spAutoFit/>
          </a:bodyPr>
          <a:lstStyle/>
          <a:p>
            <a:endParaRPr lang="en-US" dirty="0"/>
          </a:p>
          <a:p>
            <a:pPr lvl="1"/>
            <a:r>
              <a:rPr lang="en-US" dirty="0"/>
              <a:t>Maximize </a:t>
            </a:r>
            <a:r>
              <a:rPr lang="en-US" b="1" dirty="0"/>
              <a:t>Z = 20x</a:t>
            </a:r>
            <a:r>
              <a:rPr lang="en-US" b="1" baseline="-25000" dirty="0"/>
              <a:t>1</a:t>
            </a:r>
            <a:r>
              <a:rPr lang="en-US" b="1" dirty="0"/>
              <a:t> + 50x</a:t>
            </a:r>
            <a:r>
              <a:rPr lang="en-US" b="1" baseline="-25000" dirty="0"/>
              <a:t>2</a:t>
            </a:r>
            <a:r>
              <a:rPr lang="en-US" b="1" dirty="0"/>
              <a:t> + 0S</a:t>
            </a:r>
            <a:r>
              <a:rPr lang="en-US" b="1" baseline="-25000" dirty="0"/>
              <a:t>1</a:t>
            </a:r>
            <a:r>
              <a:rPr lang="en-US" b="1" dirty="0"/>
              <a:t> + 0S</a:t>
            </a:r>
            <a:r>
              <a:rPr lang="en-US" b="1" baseline="-25000" dirty="0"/>
              <a:t>2</a:t>
            </a:r>
          </a:p>
          <a:p>
            <a:pPr lvl="1"/>
            <a:endParaRPr lang="en-US" sz="1600" baseline="-25000" dirty="0"/>
          </a:p>
          <a:p>
            <a:pPr lvl="1"/>
            <a:r>
              <a:rPr lang="en-US" sz="1600" dirty="0"/>
              <a:t>Subject to Constraints, </a:t>
            </a:r>
            <a:endParaRPr lang="en-US" sz="1600" baseline="-25000" dirty="0"/>
          </a:p>
          <a:p>
            <a:pPr lvl="1"/>
            <a:endParaRPr lang="en-US" sz="1600" baseline="-25000" dirty="0"/>
          </a:p>
          <a:p>
            <a:r>
              <a:rPr lang="en-US" sz="2000" b="1" dirty="0"/>
              <a:t>         1x</a:t>
            </a:r>
            <a:r>
              <a:rPr lang="en-US" sz="2000" b="1" baseline="-25000" dirty="0"/>
              <a:t>1</a:t>
            </a:r>
            <a:r>
              <a:rPr lang="en-US" sz="2000" b="1" dirty="0"/>
              <a:t> + 1x</a:t>
            </a:r>
            <a:r>
              <a:rPr lang="en-US" sz="2000" b="1" baseline="-25000" dirty="0"/>
              <a:t>2</a:t>
            </a:r>
            <a:r>
              <a:rPr lang="en-US" sz="2000" b="1" dirty="0"/>
              <a:t> + 1S</a:t>
            </a:r>
            <a:r>
              <a:rPr lang="en-US" sz="2000" b="1" baseline="-25000" dirty="0"/>
              <a:t>1</a:t>
            </a:r>
            <a:r>
              <a:rPr lang="en-US" sz="2000" b="1" dirty="0"/>
              <a:t> + 0S</a:t>
            </a:r>
            <a:r>
              <a:rPr lang="en-US" sz="2000" b="1" baseline="-25000" dirty="0"/>
              <a:t>2 </a:t>
            </a:r>
            <a:r>
              <a:rPr lang="en-US" sz="2000" b="1" dirty="0"/>
              <a:t>= 30</a:t>
            </a:r>
            <a:endParaRPr lang="en-US" sz="2000" dirty="0"/>
          </a:p>
          <a:p>
            <a:pPr lvl="1"/>
            <a:r>
              <a:rPr lang="en-US" sz="2000" b="1" dirty="0"/>
              <a:t>100x</a:t>
            </a:r>
            <a:r>
              <a:rPr lang="en-US" sz="2000" b="1" baseline="-25000" dirty="0"/>
              <a:t>1 </a:t>
            </a:r>
            <a:r>
              <a:rPr lang="en-US" sz="2000" b="1" dirty="0"/>
              <a:t>+ 200x</a:t>
            </a:r>
            <a:r>
              <a:rPr lang="en-US" sz="2000" b="1" baseline="-25000" dirty="0"/>
              <a:t>2</a:t>
            </a:r>
            <a:r>
              <a:rPr lang="en-US" sz="2000" b="1" dirty="0"/>
              <a:t> + 0S</a:t>
            </a:r>
            <a:r>
              <a:rPr lang="en-US" sz="2000" b="1" baseline="-25000" dirty="0"/>
              <a:t>1</a:t>
            </a:r>
            <a:r>
              <a:rPr lang="en-US" sz="2000" b="1" dirty="0"/>
              <a:t> + 1S</a:t>
            </a:r>
            <a:r>
              <a:rPr lang="en-US" sz="2000" b="1" baseline="-25000" dirty="0"/>
              <a:t>2</a:t>
            </a:r>
            <a:r>
              <a:rPr lang="en-US" sz="2000" b="1" dirty="0"/>
              <a:t> = 4000</a:t>
            </a:r>
            <a:r>
              <a:rPr lang="en-US" sz="1600" dirty="0"/>
              <a:t>	 </a:t>
            </a:r>
          </a:p>
          <a:p>
            <a:pPr lvl="1"/>
            <a:endParaRPr lang="en-US" sz="1600" dirty="0"/>
          </a:p>
          <a:p>
            <a:pPr lvl="1"/>
            <a:r>
              <a:rPr lang="en-US" dirty="0"/>
              <a:t>where x</a:t>
            </a:r>
            <a:r>
              <a:rPr lang="en-US" baseline="-25000" dirty="0"/>
              <a:t>1</a:t>
            </a:r>
            <a:r>
              <a:rPr lang="en-US" dirty="0"/>
              <a:t>, x</a:t>
            </a:r>
            <a:r>
              <a:rPr lang="en-US" baseline="-25000" dirty="0"/>
              <a:t>2</a:t>
            </a:r>
            <a:r>
              <a:rPr lang="en-US" dirty="0"/>
              <a:t> ≥ 0</a:t>
            </a:r>
          </a:p>
          <a:p>
            <a:endParaRPr lang="en-US" dirty="0"/>
          </a:p>
        </p:txBody>
      </p:sp>
    </p:spTree>
    <p:extLst>
      <p:ext uri="{BB962C8B-B14F-4D97-AF65-F5344CB8AC3E}">
        <p14:creationId xmlns:p14="http://schemas.microsoft.com/office/powerpoint/2010/main" val="30189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fade">
                                      <p:cBhvr>
                                        <p:cTn id="110" dur="500"/>
                                        <p:tgtEl>
                                          <p:spTgt spid="43"/>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1"/>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2" grpId="0"/>
      <p:bldP spid="33" grpId="0"/>
      <p:bldP spid="34" grpId="0"/>
      <p:bldP spid="35" grpId="0"/>
      <p:bldP spid="41" grpId="0"/>
      <p:bldP spid="42" grpId="0"/>
      <p:bldP spid="43" grpId="0"/>
      <p:bldP spid="44" grpId="0"/>
      <p:bldP spid="45" grpId="0"/>
      <p:bldP spid="48" grpId="0"/>
      <p:bldP spid="49" grpId="0"/>
      <p:bldP spid="50"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F47C7F-05D8-635D-4CA8-50C0FD43BBF9}"/>
              </a:ext>
            </a:extLst>
          </p:cNvPr>
          <p:cNvSpPr txBox="1"/>
          <p:nvPr/>
        </p:nvSpPr>
        <p:spPr>
          <a:xfrm>
            <a:off x="2818493" y="3621771"/>
            <a:ext cx="6339292" cy="369332"/>
          </a:xfrm>
          <a:prstGeom prst="rect">
            <a:avLst/>
          </a:prstGeom>
          <a:solidFill>
            <a:schemeClr val="tx2">
              <a:lumMod val="10000"/>
              <a:lumOff val="9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Maximization Case, the Solution is reached if </a:t>
            </a:r>
            <a:r>
              <a:rPr lang="en-US" b="1" dirty="0"/>
              <a:t>All Cj-Zj ≤ 0.</a:t>
            </a:r>
          </a:p>
        </p:txBody>
      </p:sp>
      <p:sp>
        <p:nvSpPr>
          <p:cNvPr id="12" name="TextBox 11">
            <a:extLst>
              <a:ext uri="{FF2B5EF4-FFF2-40B4-BE49-F238E27FC236}">
                <a16:creationId xmlns:a16="http://schemas.microsoft.com/office/drawing/2014/main" id="{9CD8FECA-0B3F-3CB4-4A7B-631CB81941D6}"/>
              </a:ext>
            </a:extLst>
          </p:cNvPr>
          <p:cNvSpPr txBox="1"/>
          <p:nvPr/>
        </p:nvSpPr>
        <p:spPr>
          <a:xfrm>
            <a:off x="2818493" y="4040267"/>
            <a:ext cx="6339292" cy="646331"/>
          </a:xfrm>
          <a:prstGeom prst="rect">
            <a:avLst/>
          </a:prstGeom>
          <a:solidFill>
            <a:schemeClr val="tx2">
              <a:lumMod val="10000"/>
              <a:lumOff val="9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Since All </a:t>
            </a:r>
            <a:r>
              <a:rPr lang="en-US" b="1" dirty="0"/>
              <a:t>Cj-Zj ≤ 0 is not true</a:t>
            </a:r>
            <a:r>
              <a:rPr lang="en-US" dirty="0"/>
              <a:t>, </a:t>
            </a:r>
          </a:p>
          <a:p>
            <a:r>
              <a:rPr lang="en-US" dirty="0"/>
              <a:t>The optimal solution has not been reached. </a:t>
            </a:r>
            <a:endParaRPr lang="en-US" b="1" dirty="0"/>
          </a:p>
        </p:txBody>
      </p:sp>
      <p:sp>
        <p:nvSpPr>
          <p:cNvPr id="31" name="Rectangle 30">
            <a:extLst>
              <a:ext uri="{FF2B5EF4-FFF2-40B4-BE49-F238E27FC236}">
                <a16:creationId xmlns:a16="http://schemas.microsoft.com/office/drawing/2014/main" id="{2FB73D5E-F878-C738-2C86-A9695E0CCB02}"/>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D9DDFF-E1CE-8ECE-8DE0-64C27CA73BAA}"/>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9D1CBD00-E7C7-6B3E-0FC7-683082D4ABA0}"/>
              </a:ext>
            </a:extLst>
          </p:cNvPr>
          <p:cNvGraphicFramePr>
            <a:graphicFrameLocks noGrp="1"/>
          </p:cNvGraphicFramePr>
          <p:nvPr>
            <p:extLst>
              <p:ext uri="{D42A27DB-BD31-4B8C-83A1-F6EECF244321}">
                <p14:modId xmlns:p14="http://schemas.microsoft.com/office/powerpoint/2010/main" val="86368917"/>
              </p:ext>
            </p:extLst>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39" name="Table 38">
            <a:extLst>
              <a:ext uri="{FF2B5EF4-FFF2-40B4-BE49-F238E27FC236}">
                <a16:creationId xmlns:a16="http://schemas.microsoft.com/office/drawing/2014/main" id="{4ED8E2A1-4390-189C-8277-3A22B467351D}"/>
              </a:ext>
            </a:extLst>
          </p:cNvPr>
          <p:cNvGraphicFramePr>
            <a:graphicFrameLocks noGrp="1"/>
          </p:cNvGraphicFramePr>
          <p:nvPr>
            <p:extLst>
              <p:ext uri="{D42A27DB-BD31-4B8C-83A1-F6EECF244321}">
                <p14:modId xmlns:p14="http://schemas.microsoft.com/office/powerpoint/2010/main" val="3536304705"/>
              </p:ext>
            </p:extLst>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0" name="Table 39">
            <a:extLst>
              <a:ext uri="{FF2B5EF4-FFF2-40B4-BE49-F238E27FC236}">
                <a16:creationId xmlns:a16="http://schemas.microsoft.com/office/drawing/2014/main" id="{7FEF655C-F69A-9D5D-BF3D-91B9FF7D9AE3}"/>
              </a:ext>
            </a:extLst>
          </p:cNvPr>
          <p:cNvGraphicFramePr>
            <a:graphicFrameLocks noGrp="1"/>
          </p:cNvGraphicFramePr>
          <p:nvPr>
            <p:extLst>
              <p:ext uri="{D42A27DB-BD31-4B8C-83A1-F6EECF244321}">
                <p14:modId xmlns:p14="http://schemas.microsoft.com/office/powerpoint/2010/main" val="210119849"/>
              </p:ext>
            </p:extLst>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41" name="Table 40">
            <a:extLst>
              <a:ext uri="{FF2B5EF4-FFF2-40B4-BE49-F238E27FC236}">
                <a16:creationId xmlns:a16="http://schemas.microsoft.com/office/drawing/2014/main" id="{91FC01DA-3241-2518-BC2C-08002B2C43D6}"/>
              </a:ext>
            </a:extLst>
          </p:cNvPr>
          <p:cNvGraphicFramePr>
            <a:graphicFrameLocks noGrp="1"/>
          </p:cNvGraphicFramePr>
          <p:nvPr>
            <p:extLst>
              <p:ext uri="{D42A27DB-BD31-4B8C-83A1-F6EECF244321}">
                <p14:modId xmlns:p14="http://schemas.microsoft.com/office/powerpoint/2010/main" val="3037608718"/>
              </p:ext>
            </p:extLst>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42" name="Table 41">
            <a:extLst>
              <a:ext uri="{FF2B5EF4-FFF2-40B4-BE49-F238E27FC236}">
                <a16:creationId xmlns:a16="http://schemas.microsoft.com/office/drawing/2014/main" id="{F7D93FC5-8B52-8408-49E8-3C1CE4F54037}"/>
              </a:ext>
            </a:extLst>
          </p:cNvPr>
          <p:cNvGraphicFramePr>
            <a:graphicFrameLocks noGrp="1"/>
          </p:cNvGraphicFramePr>
          <p:nvPr>
            <p:extLst>
              <p:ext uri="{D42A27DB-BD31-4B8C-83A1-F6EECF244321}">
                <p14:modId xmlns:p14="http://schemas.microsoft.com/office/powerpoint/2010/main" val="3938594916"/>
              </p:ext>
            </p:extLst>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43" name="TextBox 42">
            <a:extLst>
              <a:ext uri="{FF2B5EF4-FFF2-40B4-BE49-F238E27FC236}">
                <a16:creationId xmlns:a16="http://schemas.microsoft.com/office/drawing/2014/main" id="{6F0DF3F0-78FD-F7E4-622A-04D809018E4E}"/>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44" name="TextBox 43">
            <a:extLst>
              <a:ext uri="{FF2B5EF4-FFF2-40B4-BE49-F238E27FC236}">
                <a16:creationId xmlns:a16="http://schemas.microsoft.com/office/drawing/2014/main" id="{506E8A96-18BC-BDE0-1675-0CB913F8449C}"/>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45" name="TextBox 44">
            <a:extLst>
              <a:ext uri="{FF2B5EF4-FFF2-40B4-BE49-F238E27FC236}">
                <a16:creationId xmlns:a16="http://schemas.microsoft.com/office/drawing/2014/main" id="{5E5BB709-4226-10F7-B77B-2F996775DC54}"/>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46" name="TextBox 45">
            <a:extLst>
              <a:ext uri="{FF2B5EF4-FFF2-40B4-BE49-F238E27FC236}">
                <a16:creationId xmlns:a16="http://schemas.microsoft.com/office/drawing/2014/main" id="{D662349C-B524-FE1C-461C-97FB6A4BB6EE}"/>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47" name="TextBox 46">
            <a:extLst>
              <a:ext uri="{FF2B5EF4-FFF2-40B4-BE49-F238E27FC236}">
                <a16:creationId xmlns:a16="http://schemas.microsoft.com/office/drawing/2014/main" id="{0C964785-878F-9366-4A48-F3AEC665E97B}"/>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48" name="TextBox 47">
            <a:extLst>
              <a:ext uri="{FF2B5EF4-FFF2-40B4-BE49-F238E27FC236}">
                <a16:creationId xmlns:a16="http://schemas.microsoft.com/office/drawing/2014/main" id="{B60956E8-8C82-BD2A-A806-A66D1F5CBB01}"/>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49" name="TextBox 48">
            <a:extLst>
              <a:ext uri="{FF2B5EF4-FFF2-40B4-BE49-F238E27FC236}">
                <a16:creationId xmlns:a16="http://schemas.microsoft.com/office/drawing/2014/main" id="{4FE3321F-241A-8544-CC94-77381706FA1C}"/>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50" name="TextBox 49">
            <a:extLst>
              <a:ext uri="{FF2B5EF4-FFF2-40B4-BE49-F238E27FC236}">
                <a16:creationId xmlns:a16="http://schemas.microsoft.com/office/drawing/2014/main" id="{DE71ACC9-928A-F97D-43A9-06F8F1812DE2}"/>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51" name="TextBox 50">
            <a:extLst>
              <a:ext uri="{FF2B5EF4-FFF2-40B4-BE49-F238E27FC236}">
                <a16:creationId xmlns:a16="http://schemas.microsoft.com/office/drawing/2014/main" id="{F8A2F748-71F2-F53B-8932-0BDB9EEC1A39}"/>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52" name="TextBox 51">
            <a:extLst>
              <a:ext uri="{FF2B5EF4-FFF2-40B4-BE49-F238E27FC236}">
                <a16:creationId xmlns:a16="http://schemas.microsoft.com/office/drawing/2014/main" id="{812CC5A3-662B-CD9D-FFD0-318937CBC9B8}"/>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53" name="TextBox 52">
            <a:extLst>
              <a:ext uri="{FF2B5EF4-FFF2-40B4-BE49-F238E27FC236}">
                <a16:creationId xmlns:a16="http://schemas.microsoft.com/office/drawing/2014/main" id="{B1813E71-D418-8F45-7E34-FEC3BFD0CC18}"/>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54" name="TextBox 53">
            <a:extLst>
              <a:ext uri="{FF2B5EF4-FFF2-40B4-BE49-F238E27FC236}">
                <a16:creationId xmlns:a16="http://schemas.microsoft.com/office/drawing/2014/main" id="{F7AEFB33-08BA-5B78-3395-0BB3958AEA48}"/>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55" name="TextBox 54">
            <a:extLst>
              <a:ext uri="{FF2B5EF4-FFF2-40B4-BE49-F238E27FC236}">
                <a16:creationId xmlns:a16="http://schemas.microsoft.com/office/drawing/2014/main" id="{02328A79-0A5A-63B4-E9D1-02F4734F51E2}"/>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56" name="TextBox 55">
            <a:extLst>
              <a:ext uri="{FF2B5EF4-FFF2-40B4-BE49-F238E27FC236}">
                <a16:creationId xmlns:a16="http://schemas.microsoft.com/office/drawing/2014/main" id="{C097F0D2-430E-67AA-66EC-B99712F72932}"/>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57" name="TextBox 56">
            <a:extLst>
              <a:ext uri="{FF2B5EF4-FFF2-40B4-BE49-F238E27FC236}">
                <a16:creationId xmlns:a16="http://schemas.microsoft.com/office/drawing/2014/main" id="{C55FE56B-7545-442A-15D8-5228EE7B21E4}"/>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58" name="TextBox 57">
            <a:extLst>
              <a:ext uri="{FF2B5EF4-FFF2-40B4-BE49-F238E27FC236}">
                <a16:creationId xmlns:a16="http://schemas.microsoft.com/office/drawing/2014/main" id="{66DBEE34-963A-A850-641F-FD8AB89F3CAA}"/>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59" name="TextBox 58">
            <a:extLst>
              <a:ext uri="{FF2B5EF4-FFF2-40B4-BE49-F238E27FC236}">
                <a16:creationId xmlns:a16="http://schemas.microsoft.com/office/drawing/2014/main" id="{340C2A27-9EC0-E615-D3FF-B81EE3F0FEA2}"/>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60" name="TextBox 59">
            <a:extLst>
              <a:ext uri="{FF2B5EF4-FFF2-40B4-BE49-F238E27FC236}">
                <a16:creationId xmlns:a16="http://schemas.microsoft.com/office/drawing/2014/main" id="{E611268B-F41B-7D84-32DE-86BDF28041F0}"/>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61" name="TextBox 60">
            <a:extLst>
              <a:ext uri="{FF2B5EF4-FFF2-40B4-BE49-F238E27FC236}">
                <a16:creationId xmlns:a16="http://schemas.microsoft.com/office/drawing/2014/main" id="{AB53A81F-0407-C70C-143D-08B63FD6F6D3}"/>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449AF1C5-F075-3864-830C-66E786852812}"/>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63" name="TextBox 62">
            <a:extLst>
              <a:ext uri="{FF2B5EF4-FFF2-40B4-BE49-F238E27FC236}">
                <a16:creationId xmlns:a16="http://schemas.microsoft.com/office/drawing/2014/main" id="{EF43756C-56A2-E8A1-9FC1-5EDDEF089132}"/>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64" name="TextBox 63">
            <a:extLst>
              <a:ext uri="{FF2B5EF4-FFF2-40B4-BE49-F238E27FC236}">
                <a16:creationId xmlns:a16="http://schemas.microsoft.com/office/drawing/2014/main" id="{6A788E2E-A2C4-693B-755E-F2E12AEBEFA7}"/>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65" name="TextBox 64">
            <a:extLst>
              <a:ext uri="{FF2B5EF4-FFF2-40B4-BE49-F238E27FC236}">
                <a16:creationId xmlns:a16="http://schemas.microsoft.com/office/drawing/2014/main" id="{FD6E540A-B43F-5DAB-7CBD-1AF03B66EF3C}"/>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66" name="TextBox 65">
            <a:extLst>
              <a:ext uri="{FF2B5EF4-FFF2-40B4-BE49-F238E27FC236}">
                <a16:creationId xmlns:a16="http://schemas.microsoft.com/office/drawing/2014/main" id="{C3BAF007-C222-0069-B814-B423DFFB00D2}"/>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67" name="TextBox 66">
            <a:extLst>
              <a:ext uri="{FF2B5EF4-FFF2-40B4-BE49-F238E27FC236}">
                <a16:creationId xmlns:a16="http://schemas.microsoft.com/office/drawing/2014/main" id="{B3D3F42F-E888-BF57-637E-1E3CB65B5FA1}"/>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5D8F49D0-23DC-049F-E560-07DAC39A4F46}"/>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69" name="TextBox 68">
            <a:extLst>
              <a:ext uri="{FF2B5EF4-FFF2-40B4-BE49-F238E27FC236}">
                <a16:creationId xmlns:a16="http://schemas.microsoft.com/office/drawing/2014/main" id="{A59A4978-2F1A-9884-522E-8A4F7FB09919}"/>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p:spTree>
    <p:extLst>
      <p:ext uri="{BB962C8B-B14F-4D97-AF65-F5344CB8AC3E}">
        <p14:creationId xmlns:p14="http://schemas.microsoft.com/office/powerpoint/2010/main" val="411577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31" grpId="0" animBg="1"/>
      <p:bldP spid="38" grpId="0" animBg="1"/>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FB73D5E-F878-C738-2C86-A9695E0CCB02}"/>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D9DDFF-E1CE-8ECE-8DE0-64C27CA73BAA}"/>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9D1CBD00-E7C7-6B3E-0FC7-683082D4ABA0}"/>
              </a:ext>
            </a:extLst>
          </p:cNvPr>
          <p:cNvGraphicFramePr>
            <a:graphicFrameLocks noGrp="1"/>
          </p:cNvGraphicFramePr>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39" name="Table 38">
            <a:extLst>
              <a:ext uri="{FF2B5EF4-FFF2-40B4-BE49-F238E27FC236}">
                <a16:creationId xmlns:a16="http://schemas.microsoft.com/office/drawing/2014/main" id="{4ED8E2A1-4390-189C-8277-3A22B467351D}"/>
              </a:ext>
            </a:extLst>
          </p:cNvPr>
          <p:cNvGraphicFramePr>
            <a:graphicFrameLocks noGrp="1"/>
          </p:cNvGraphicFramePr>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0" name="Table 39">
            <a:extLst>
              <a:ext uri="{FF2B5EF4-FFF2-40B4-BE49-F238E27FC236}">
                <a16:creationId xmlns:a16="http://schemas.microsoft.com/office/drawing/2014/main" id="{7FEF655C-F69A-9D5D-BF3D-91B9FF7D9AE3}"/>
              </a:ext>
            </a:extLst>
          </p:cNvPr>
          <p:cNvGraphicFramePr>
            <a:graphicFrameLocks noGrp="1"/>
          </p:cNvGraphicFramePr>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41" name="Table 40">
            <a:extLst>
              <a:ext uri="{FF2B5EF4-FFF2-40B4-BE49-F238E27FC236}">
                <a16:creationId xmlns:a16="http://schemas.microsoft.com/office/drawing/2014/main" id="{91FC01DA-3241-2518-BC2C-08002B2C43D6}"/>
              </a:ext>
            </a:extLst>
          </p:cNvPr>
          <p:cNvGraphicFramePr>
            <a:graphicFrameLocks noGrp="1"/>
          </p:cNvGraphicFramePr>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42" name="Table 41">
            <a:extLst>
              <a:ext uri="{FF2B5EF4-FFF2-40B4-BE49-F238E27FC236}">
                <a16:creationId xmlns:a16="http://schemas.microsoft.com/office/drawing/2014/main" id="{F7D93FC5-8B52-8408-49E8-3C1CE4F54037}"/>
              </a:ext>
            </a:extLst>
          </p:cNvPr>
          <p:cNvGraphicFramePr>
            <a:graphicFrameLocks noGrp="1"/>
          </p:cNvGraphicFramePr>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43" name="TextBox 42">
            <a:extLst>
              <a:ext uri="{FF2B5EF4-FFF2-40B4-BE49-F238E27FC236}">
                <a16:creationId xmlns:a16="http://schemas.microsoft.com/office/drawing/2014/main" id="{6F0DF3F0-78FD-F7E4-622A-04D809018E4E}"/>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44" name="TextBox 43">
            <a:extLst>
              <a:ext uri="{FF2B5EF4-FFF2-40B4-BE49-F238E27FC236}">
                <a16:creationId xmlns:a16="http://schemas.microsoft.com/office/drawing/2014/main" id="{506E8A96-18BC-BDE0-1675-0CB913F8449C}"/>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45" name="TextBox 44">
            <a:extLst>
              <a:ext uri="{FF2B5EF4-FFF2-40B4-BE49-F238E27FC236}">
                <a16:creationId xmlns:a16="http://schemas.microsoft.com/office/drawing/2014/main" id="{5E5BB709-4226-10F7-B77B-2F996775DC54}"/>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46" name="TextBox 45">
            <a:extLst>
              <a:ext uri="{FF2B5EF4-FFF2-40B4-BE49-F238E27FC236}">
                <a16:creationId xmlns:a16="http://schemas.microsoft.com/office/drawing/2014/main" id="{D662349C-B524-FE1C-461C-97FB6A4BB6EE}"/>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47" name="TextBox 46">
            <a:extLst>
              <a:ext uri="{FF2B5EF4-FFF2-40B4-BE49-F238E27FC236}">
                <a16:creationId xmlns:a16="http://schemas.microsoft.com/office/drawing/2014/main" id="{0C964785-878F-9366-4A48-F3AEC665E97B}"/>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48" name="TextBox 47">
            <a:extLst>
              <a:ext uri="{FF2B5EF4-FFF2-40B4-BE49-F238E27FC236}">
                <a16:creationId xmlns:a16="http://schemas.microsoft.com/office/drawing/2014/main" id="{B60956E8-8C82-BD2A-A806-A66D1F5CBB01}"/>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49" name="TextBox 48">
            <a:extLst>
              <a:ext uri="{FF2B5EF4-FFF2-40B4-BE49-F238E27FC236}">
                <a16:creationId xmlns:a16="http://schemas.microsoft.com/office/drawing/2014/main" id="{4FE3321F-241A-8544-CC94-77381706FA1C}"/>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50" name="TextBox 49">
            <a:extLst>
              <a:ext uri="{FF2B5EF4-FFF2-40B4-BE49-F238E27FC236}">
                <a16:creationId xmlns:a16="http://schemas.microsoft.com/office/drawing/2014/main" id="{DE71ACC9-928A-F97D-43A9-06F8F1812DE2}"/>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51" name="TextBox 50">
            <a:extLst>
              <a:ext uri="{FF2B5EF4-FFF2-40B4-BE49-F238E27FC236}">
                <a16:creationId xmlns:a16="http://schemas.microsoft.com/office/drawing/2014/main" id="{F8A2F748-71F2-F53B-8932-0BDB9EEC1A39}"/>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52" name="TextBox 51">
            <a:extLst>
              <a:ext uri="{FF2B5EF4-FFF2-40B4-BE49-F238E27FC236}">
                <a16:creationId xmlns:a16="http://schemas.microsoft.com/office/drawing/2014/main" id="{812CC5A3-662B-CD9D-FFD0-318937CBC9B8}"/>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53" name="TextBox 52">
            <a:extLst>
              <a:ext uri="{FF2B5EF4-FFF2-40B4-BE49-F238E27FC236}">
                <a16:creationId xmlns:a16="http://schemas.microsoft.com/office/drawing/2014/main" id="{B1813E71-D418-8F45-7E34-FEC3BFD0CC18}"/>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54" name="TextBox 53">
            <a:extLst>
              <a:ext uri="{FF2B5EF4-FFF2-40B4-BE49-F238E27FC236}">
                <a16:creationId xmlns:a16="http://schemas.microsoft.com/office/drawing/2014/main" id="{F7AEFB33-08BA-5B78-3395-0BB3958AEA48}"/>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55" name="TextBox 54">
            <a:extLst>
              <a:ext uri="{FF2B5EF4-FFF2-40B4-BE49-F238E27FC236}">
                <a16:creationId xmlns:a16="http://schemas.microsoft.com/office/drawing/2014/main" id="{02328A79-0A5A-63B4-E9D1-02F4734F51E2}"/>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56" name="TextBox 55">
            <a:extLst>
              <a:ext uri="{FF2B5EF4-FFF2-40B4-BE49-F238E27FC236}">
                <a16:creationId xmlns:a16="http://schemas.microsoft.com/office/drawing/2014/main" id="{C097F0D2-430E-67AA-66EC-B99712F72932}"/>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57" name="TextBox 56">
            <a:extLst>
              <a:ext uri="{FF2B5EF4-FFF2-40B4-BE49-F238E27FC236}">
                <a16:creationId xmlns:a16="http://schemas.microsoft.com/office/drawing/2014/main" id="{C55FE56B-7545-442A-15D8-5228EE7B21E4}"/>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58" name="TextBox 57">
            <a:extLst>
              <a:ext uri="{FF2B5EF4-FFF2-40B4-BE49-F238E27FC236}">
                <a16:creationId xmlns:a16="http://schemas.microsoft.com/office/drawing/2014/main" id="{66DBEE34-963A-A850-641F-FD8AB89F3CAA}"/>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59" name="TextBox 58">
            <a:extLst>
              <a:ext uri="{FF2B5EF4-FFF2-40B4-BE49-F238E27FC236}">
                <a16:creationId xmlns:a16="http://schemas.microsoft.com/office/drawing/2014/main" id="{340C2A27-9EC0-E615-D3FF-B81EE3F0FEA2}"/>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60" name="TextBox 59">
            <a:extLst>
              <a:ext uri="{FF2B5EF4-FFF2-40B4-BE49-F238E27FC236}">
                <a16:creationId xmlns:a16="http://schemas.microsoft.com/office/drawing/2014/main" id="{E611268B-F41B-7D84-32DE-86BDF28041F0}"/>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61" name="TextBox 60">
            <a:extLst>
              <a:ext uri="{FF2B5EF4-FFF2-40B4-BE49-F238E27FC236}">
                <a16:creationId xmlns:a16="http://schemas.microsoft.com/office/drawing/2014/main" id="{AB53A81F-0407-C70C-143D-08B63FD6F6D3}"/>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449AF1C5-F075-3864-830C-66E786852812}"/>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63" name="TextBox 62">
            <a:extLst>
              <a:ext uri="{FF2B5EF4-FFF2-40B4-BE49-F238E27FC236}">
                <a16:creationId xmlns:a16="http://schemas.microsoft.com/office/drawing/2014/main" id="{EF43756C-56A2-E8A1-9FC1-5EDDEF089132}"/>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64" name="TextBox 63">
            <a:extLst>
              <a:ext uri="{FF2B5EF4-FFF2-40B4-BE49-F238E27FC236}">
                <a16:creationId xmlns:a16="http://schemas.microsoft.com/office/drawing/2014/main" id="{6A788E2E-A2C4-693B-755E-F2E12AEBEFA7}"/>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65" name="TextBox 64">
            <a:extLst>
              <a:ext uri="{FF2B5EF4-FFF2-40B4-BE49-F238E27FC236}">
                <a16:creationId xmlns:a16="http://schemas.microsoft.com/office/drawing/2014/main" id="{FD6E540A-B43F-5DAB-7CBD-1AF03B66EF3C}"/>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66" name="TextBox 65">
            <a:extLst>
              <a:ext uri="{FF2B5EF4-FFF2-40B4-BE49-F238E27FC236}">
                <a16:creationId xmlns:a16="http://schemas.microsoft.com/office/drawing/2014/main" id="{C3BAF007-C222-0069-B814-B423DFFB00D2}"/>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67" name="TextBox 66">
            <a:extLst>
              <a:ext uri="{FF2B5EF4-FFF2-40B4-BE49-F238E27FC236}">
                <a16:creationId xmlns:a16="http://schemas.microsoft.com/office/drawing/2014/main" id="{B3D3F42F-E888-BF57-637E-1E3CB65B5FA1}"/>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5D8F49D0-23DC-049F-E560-07DAC39A4F46}"/>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69" name="TextBox 68">
            <a:extLst>
              <a:ext uri="{FF2B5EF4-FFF2-40B4-BE49-F238E27FC236}">
                <a16:creationId xmlns:a16="http://schemas.microsoft.com/office/drawing/2014/main" id="{A59A4978-2F1A-9884-522E-8A4F7FB09919}"/>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p:sp>
        <p:nvSpPr>
          <p:cNvPr id="2" name="TextBox 1">
            <a:extLst>
              <a:ext uri="{FF2B5EF4-FFF2-40B4-BE49-F238E27FC236}">
                <a16:creationId xmlns:a16="http://schemas.microsoft.com/office/drawing/2014/main" id="{20D255D7-BA33-4BB1-FC40-7F93530791AA}"/>
              </a:ext>
            </a:extLst>
          </p:cNvPr>
          <p:cNvSpPr txBox="1"/>
          <p:nvPr/>
        </p:nvSpPr>
        <p:spPr>
          <a:xfrm>
            <a:off x="748965" y="3429000"/>
            <a:ext cx="1638300" cy="338554"/>
          </a:xfrm>
          <a:prstGeom prst="rect">
            <a:avLst/>
          </a:prstGeom>
          <a:solidFill>
            <a:schemeClr val="tx2">
              <a:lumMod val="25000"/>
              <a:lumOff val="75000"/>
            </a:schemeClr>
          </a:solidFill>
        </p:spPr>
        <p:txBody>
          <a:bodyPr wrap="square" rtlCol="0">
            <a:spAutoFit/>
          </a:bodyPr>
          <a:lstStyle/>
          <a:p>
            <a:pPr algn="ctr"/>
            <a:r>
              <a:rPr lang="en-US" sz="1600" dirty="0"/>
              <a:t>Leaving Variable</a:t>
            </a:r>
          </a:p>
        </p:txBody>
      </p:sp>
      <p:sp>
        <p:nvSpPr>
          <p:cNvPr id="3" name="TextBox 2">
            <a:extLst>
              <a:ext uri="{FF2B5EF4-FFF2-40B4-BE49-F238E27FC236}">
                <a16:creationId xmlns:a16="http://schemas.microsoft.com/office/drawing/2014/main" id="{F27647E5-9220-C43B-04E6-AEBD79B1DDFA}"/>
              </a:ext>
            </a:extLst>
          </p:cNvPr>
          <p:cNvSpPr txBox="1"/>
          <p:nvPr/>
        </p:nvSpPr>
        <p:spPr>
          <a:xfrm>
            <a:off x="7730693" y="224206"/>
            <a:ext cx="1723609" cy="338554"/>
          </a:xfrm>
          <a:prstGeom prst="rect">
            <a:avLst/>
          </a:prstGeom>
          <a:solidFill>
            <a:schemeClr val="tx2">
              <a:lumMod val="25000"/>
              <a:lumOff val="75000"/>
            </a:schemeClr>
          </a:solidFill>
        </p:spPr>
        <p:txBody>
          <a:bodyPr wrap="square" rtlCol="0">
            <a:spAutoFit/>
          </a:bodyPr>
          <a:lstStyle/>
          <a:p>
            <a:pPr algn="ctr"/>
            <a:r>
              <a:rPr lang="en-US" sz="1600" dirty="0"/>
              <a:t>Entering Variable</a:t>
            </a:r>
          </a:p>
        </p:txBody>
      </p:sp>
      <p:cxnSp>
        <p:nvCxnSpPr>
          <p:cNvPr id="5" name="Straight Arrow Connector 4">
            <a:extLst>
              <a:ext uri="{FF2B5EF4-FFF2-40B4-BE49-F238E27FC236}">
                <a16:creationId xmlns:a16="http://schemas.microsoft.com/office/drawing/2014/main" id="{B3FA93BD-164B-B069-0B8A-D951565CD84C}"/>
              </a:ext>
            </a:extLst>
          </p:cNvPr>
          <p:cNvCxnSpPr>
            <a:cxnSpLocks/>
            <a:stCxn id="3" idx="1"/>
          </p:cNvCxnSpPr>
          <p:nvPr/>
        </p:nvCxnSpPr>
        <p:spPr>
          <a:xfrm flipH="1">
            <a:off x="5776339" y="393483"/>
            <a:ext cx="1954354" cy="928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A084CFAE-09C2-502D-9312-5CD6288590DF}"/>
              </a:ext>
            </a:extLst>
          </p:cNvPr>
          <p:cNvCxnSpPr>
            <a:cxnSpLocks/>
            <a:stCxn id="2" idx="3"/>
          </p:cNvCxnSpPr>
          <p:nvPr/>
        </p:nvCxnSpPr>
        <p:spPr>
          <a:xfrm flipV="1">
            <a:off x="2387265" y="2129218"/>
            <a:ext cx="1605387" cy="14690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597C912-DCD2-409B-AE8E-F6BFAC8EF820}"/>
              </a:ext>
            </a:extLst>
          </p:cNvPr>
          <p:cNvSpPr txBox="1"/>
          <p:nvPr/>
        </p:nvSpPr>
        <p:spPr>
          <a:xfrm>
            <a:off x="1625487" y="4619622"/>
            <a:ext cx="1638300" cy="338554"/>
          </a:xfrm>
          <a:prstGeom prst="rect">
            <a:avLst/>
          </a:prstGeom>
          <a:solidFill>
            <a:schemeClr val="tx2">
              <a:lumMod val="25000"/>
              <a:lumOff val="75000"/>
            </a:schemeClr>
          </a:solidFill>
        </p:spPr>
        <p:txBody>
          <a:bodyPr wrap="square" rtlCol="0">
            <a:spAutoFit/>
          </a:bodyPr>
          <a:lstStyle/>
          <a:p>
            <a:pPr algn="ctr"/>
            <a:r>
              <a:rPr lang="en-US" sz="1600" dirty="0"/>
              <a:t>Key Element</a:t>
            </a:r>
          </a:p>
        </p:txBody>
      </p:sp>
      <p:cxnSp>
        <p:nvCxnSpPr>
          <p:cNvPr id="8" name="Straight Arrow Connector 7">
            <a:extLst>
              <a:ext uri="{FF2B5EF4-FFF2-40B4-BE49-F238E27FC236}">
                <a16:creationId xmlns:a16="http://schemas.microsoft.com/office/drawing/2014/main" id="{ECCF102F-75F3-6323-381C-F5DDD495A4B1}"/>
              </a:ext>
            </a:extLst>
          </p:cNvPr>
          <p:cNvCxnSpPr>
            <a:cxnSpLocks/>
            <a:stCxn id="7" idx="3"/>
          </p:cNvCxnSpPr>
          <p:nvPr/>
        </p:nvCxnSpPr>
        <p:spPr>
          <a:xfrm flipV="1">
            <a:off x="3263787" y="2197078"/>
            <a:ext cx="2304769" cy="2591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885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FB73D5E-F878-C738-2C86-A9695E0CCB02}"/>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D9DDFF-E1CE-8ECE-8DE0-64C27CA73BAA}"/>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9D1CBD00-E7C7-6B3E-0FC7-683082D4ABA0}"/>
              </a:ext>
            </a:extLst>
          </p:cNvPr>
          <p:cNvGraphicFramePr>
            <a:graphicFrameLocks noGrp="1"/>
          </p:cNvGraphicFramePr>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39" name="Table 38">
            <a:extLst>
              <a:ext uri="{FF2B5EF4-FFF2-40B4-BE49-F238E27FC236}">
                <a16:creationId xmlns:a16="http://schemas.microsoft.com/office/drawing/2014/main" id="{4ED8E2A1-4390-189C-8277-3A22B467351D}"/>
              </a:ext>
            </a:extLst>
          </p:cNvPr>
          <p:cNvGraphicFramePr>
            <a:graphicFrameLocks noGrp="1"/>
          </p:cNvGraphicFramePr>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0" name="Table 39">
            <a:extLst>
              <a:ext uri="{FF2B5EF4-FFF2-40B4-BE49-F238E27FC236}">
                <a16:creationId xmlns:a16="http://schemas.microsoft.com/office/drawing/2014/main" id="{7FEF655C-F69A-9D5D-BF3D-91B9FF7D9AE3}"/>
              </a:ext>
            </a:extLst>
          </p:cNvPr>
          <p:cNvGraphicFramePr>
            <a:graphicFrameLocks noGrp="1"/>
          </p:cNvGraphicFramePr>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41" name="Table 40">
            <a:extLst>
              <a:ext uri="{FF2B5EF4-FFF2-40B4-BE49-F238E27FC236}">
                <a16:creationId xmlns:a16="http://schemas.microsoft.com/office/drawing/2014/main" id="{91FC01DA-3241-2518-BC2C-08002B2C43D6}"/>
              </a:ext>
            </a:extLst>
          </p:cNvPr>
          <p:cNvGraphicFramePr>
            <a:graphicFrameLocks noGrp="1"/>
          </p:cNvGraphicFramePr>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42" name="Table 41">
            <a:extLst>
              <a:ext uri="{FF2B5EF4-FFF2-40B4-BE49-F238E27FC236}">
                <a16:creationId xmlns:a16="http://schemas.microsoft.com/office/drawing/2014/main" id="{F7D93FC5-8B52-8408-49E8-3C1CE4F54037}"/>
              </a:ext>
            </a:extLst>
          </p:cNvPr>
          <p:cNvGraphicFramePr>
            <a:graphicFrameLocks noGrp="1"/>
          </p:cNvGraphicFramePr>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43" name="TextBox 42">
            <a:extLst>
              <a:ext uri="{FF2B5EF4-FFF2-40B4-BE49-F238E27FC236}">
                <a16:creationId xmlns:a16="http://schemas.microsoft.com/office/drawing/2014/main" id="{6F0DF3F0-78FD-F7E4-622A-04D809018E4E}"/>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44" name="TextBox 43">
            <a:extLst>
              <a:ext uri="{FF2B5EF4-FFF2-40B4-BE49-F238E27FC236}">
                <a16:creationId xmlns:a16="http://schemas.microsoft.com/office/drawing/2014/main" id="{506E8A96-18BC-BDE0-1675-0CB913F8449C}"/>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45" name="TextBox 44">
            <a:extLst>
              <a:ext uri="{FF2B5EF4-FFF2-40B4-BE49-F238E27FC236}">
                <a16:creationId xmlns:a16="http://schemas.microsoft.com/office/drawing/2014/main" id="{5E5BB709-4226-10F7-B77B-2F996775DC54}"/>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46" name="TextBox 45">
            <a:extLst>
              <a:ext uri="{FF2B5EF4-FFF2-40B4-BE49-F238E27FC236}">
                <a16:creationId xmlns:a16="http://schemas.microsoft.com/office/drawing/2014/main" id="{D662349C-B524-FE1C-461C-97FB6A4BB6EE}"/>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47" name="TextBox 46">
            <a:extLst>
              <a:ext uri="{FF2B5EF4-FFF2-40B4-BE49-F238E27FC236}">
                <a16:creationId xmlns:a16="http://schemas.microsoft.com/office/drawing/2014/main" id="{0C964785-878F-9366-4A48-F3AEC665E97B}"/>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48" name="TextBox 47">
            <a:extLst>
              <a:ext uri="{FF2B5EF4-FFF2-40B4-BE49-F238E27FC236}">
                <a16:creationId xmlns:a16="http://schemas.microsoft.com/office/drawing/2014/main" id="{B60956E8-8C82-BD2A-A806-A66D1F5CBB01}"/>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49" name="TextBox 48">
            <a:extLst>
              <a:ext uri="{FF2B5EF4-FFF2-40B4-BE49-F238E27FC236}">
                <a16:creationId xmlns:a16="http://schemas.microsoft.com/office/drawing/2014/main" id="{4FE3321F-241A-8544-CC94-77381706FA1C}"/>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50" name="TextBox 49">
            <a:extLst>
              <a:ext uri="{FF2B5EF4-FFF2-40B4-BE49-F238E27FC236}">
                <a16:creationId xmlns:a16="http://schemas.microsoft.com/office/drawing/2014/main" id="{DE71ACC9-928A-F97D-43A9-06F8F1812DE2}"/>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51" name="TextBox 50">
            <a:extLst>
              <a:ext uri="{FF2B5EF4-FFF2-40B4-BE49-F238E27FC236}">
                <a16:creationId xmlns:a16="http://schemas.microsoft.com/office/drawing/2014/main" id="{F8A2F748-71F2-F53B-8932-0BDB9EEC1A39}"/>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52" name="TextBox 51">
            <a:extLst>
              <a:ext uri="{FF2B5EF4-FFF2-40B4-BE49-F238E27FC236}">
                <a16:creationId xmlns:a16="http://schemas.microsoft.com/office/drawing/2014/main" id="{812CC5A3-662B-CD9D-FFD0-318937CBC9B8}"/>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53" name="TextBox 52">
            <a:extLst>
              <a:ext uri="{FF2B5EF4-FFF2-40B4-BE49-F238E27FC236}">
                <a16:creationId xmlns:a16="http://schemas.microsoft.com/office/drawing/2014/main" id="{B1813E71-D418-8F45-7E34-FEC3BFD0CC18}"/>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54" name="TextBox 53">
            <a:extLst>
              <a:ext uri="{FF2B5EF4-FFF2-40B4-BE49-F238E27FC236}">
                <a16:creationId xmlns:a16="http://schemas.microsoft.com/office/drawing/2014/main" id="{F7AEFB33-08BA-5B78-3395-0BB3958AEA48}"/>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55" name="TextBox 54">
            <a:extLst>
              <a:ext uri="{FF2B5EF4-FFF2-40B4-BE49-F238E27FC236}">
                <a16:creationId xmlns:a16="http://schemas.microsoft.com/office/drawing/2014/main" id="{02328A79-0A5A-63B4-E9D1-02F4734F51E2}"/>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56" name="TextBox 55">
            <a:extLst>
              <a:ext uri="{FF2B5EF4-FFF2-40B4-BE49-F238E27FC236}">
                <a16:creationId xmlns:a16="http://schemas.microsoft.com/office/drawing/2014/main" id="{C097F0D2-430E-67AA-66EC-B99712F72932}"/>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57" name="TextBox 56">
            <a:extLst>
              <a:ext uri="{FF2B5EF4-FFF2-40B4-BE49-F238E27FC236}">
                <a16:creationId xmlns:a16="http://schemas.microsoft.com/office/drawing/2014/main" id="{C55FE56B-7545-442A-15D8-5228EE7B21E4}"/>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58" name="TextBox 57">
            <a:extLst>
              <a:ext uri="{FF2B5EF4-FFF2-40B4-BE49-F238E27FC236}">
                <a16:creationId xmlns:a16="http://schemas.microsoft.com/office/drawing/2014/main" id="{66DBEE34-963A-A850-641F-FD8AB89F3CAA}"/>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59" name="TextBox 58">
            <a:extLst>
              <a:ext uri="{FF2B5EF4-FFF2-40B4-BE49-F238E27FC236}">
                <a16:creationId xmlns:a16="http://schemas.microsoft.com/office/drawing/2014/main" id="{340C2A27-9EC0-E615-D3FF-B81EE3F0FEA2}"/>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60" name="TextBox 59">
            <a:extLst>
              <a:ext uri="{FF2B5EF4-FFF2-40B4-BE49-F238E27FC236}">
                <a16:creationId xmlns:a16="http://schemas.microsoft.com/office/drawing/2014/main" id="{E611268B-F41B-7D84-32DE-86BDF28041F0}"/>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61" name="TextBox 60">
            <a:extLst>
              <a:ext uri="{FF2B5EF4-FFF2-40B4-BE49-F238E27FC236}">
                <a16:creationId xmlns:a16="http://schemas.microsoft.com/office/drawing/2014/main" id="{AB53A81F-0407-C70C-143D-08B63FD6F6D3}"/>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449AF1C5-F075-3864-830C-66E786852812}"/>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63" name="TextBox 62">
            <a:extLst>
              <a:ext uri="{FF2B5EF4-FFF2-40B4-BE49-F238E27FC236}">
                <a16:creationId xmlns:a16="http://schemas.microsoft.com/office/drawing/2014/main" id="{EF43756C-56A2-E8A1-9FC1-5EDDEF089132}"/>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64" name="TextBox 63">
            <a:extLst>
              <a:ext uri="{FF2B5EF4-FFF2-40B4-BE49-F238E27FC236}">
                <a16:creationId xmlns:a16="http://schemas.microsoft.com/office/drawing/2014/main" id="{6A788E2E-A2C4-693B-755E-F2E12AEBEFA7}"/>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65" name="TextBox 64">
            <a:extLst>
              <a:ext uri="{FF2B5EF4-FFF2-40B4-BE49-F238E27FC236}">
                <a16:creationId xmlns:a16="http://schemas.microsoft.com/office/drawing/2014/main" id="{FD6E540A-B43F-5DAB-7CBD-1AF03B66EF3C}"/>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66" name="TextBox 65">
            <a:extLst>
              <a:ext uri="{FF2B5EF4-FFF2-40B4-BE49-F238E27FC236}">
                <a16:creationId xmlns:a16="http://schemas.microsoft.com/office/drawing/2014/main" id="{C3BAF007-C222-0069-B814-B423DFFB00D2}"/>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67" name="TextBox 66">
            <a:extLst>
              <a:ext uri="{FF2B5EF4-FFF2-40B4-BE49-F238E27FC236}">
                <a16:creationId xmlns:a16="http://schemas.microsoft.com/office/drawing/2014/main" id="{B3D3F42F-E888-BF57-637E-1E3CB65B5FA1}"/>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5D8F49D0-23DC-049F-E560-07DAC39A4F46}"/>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69" name="TextBox 68">
            <a:extLst>
              <a:ext uri="{FF2B5EF4-FFF2-40B4-BE49-F238E27FC236}">
                <a16:creationId xmlns:a16="http://schemas.microsoft.com/office/drawing/2014/main" id="{A59A4978-2F1A-9884-522E-8A4F7FB09919}"/>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p:sp>
        <p:nvSpPr>
          <p:cNvPr id="2" name="TextBox 1">
            <a:extLst>
              <a:ext uri="{FF2B5EF4-FFF2-40B4-BE49-F238E27FC236}">
                <a16:creationId xmlns:a16="http://schemas.microsoft.com/office/drawing/2014/main" id="{20D255D7-BA33-4BB1-FC40-7F93530791AA}"/>
              </a:ext>
            </a:extLst>
          </p:cNvPr>
          <p:cNvSpPr txBox="1"/>
          <p:nvPr/>
        </p:nvSpPr>
        <p:spPr>
          <a:xfrm>
            <a:off x="748965" y="3429000"/>
            <a:ext cx="1638300" cy="338554"/>
          </a:xfrm>
          <a:prstGeom prst="rect">
            <a:avLst/>
          </a:prstGeom>
          <a:solidFill>
            <a:schemeClr val="tx2">
              <a:lumMod val="25000"/>
              <a:lumOff val="75000"/>
            </a:schemeClr>
          </a:solidFill>
        </p:spPr>
        <p:txBody>
          <a:bodyPr wrap="square" rtlCol="0">
            <a:spAutoFit/>
          </a:bodyPr>
          <a:lstStyle/>
          <a:p>
            <a:pPr algn="ctr"/>
            <a:r>
              <a:rPr lang="en-US" sz="1600" dirty="0"/>
              <a:t>Leaving Variable</a:t>
            </a:r>
          </a:p>
        </p:txBody>
      </p:sp>
      <p:sp>
        <p:nvSpPr>
          <p:cNvPr id="3" name="TextBox 2">
            <a:extLst>
              <a:ext uri="{FF2B5EF4-FFF2-40B4-BE49-F238E27FC236}">
                <a16:creationId xmlns:a16="http://schemas.microsoft.com/office/drawing/2014/main" id="{F27647E5-9220-C43B-04E6-AEBD79B1DDFA}"/>
              </a:ext>
            </a:extLst>
          </p:cNvPr>
          <p:cNvSpPr txBox="1"/>
          <p:nvPr/>
        </p:nvSpPr>
        <p:spPr>
          <a:xfrm>
            <a:off x="7730693" y="224206"/>
            <a:ext cx="1723609" cy="338554"/>
          </a:xfrm>
          <a:prstGeom prst="rect">
            <a:avLst/>
          </a:prstGeom>
          <a:solidFill>
            <a:schemeClr val="tx2">
              <a:lumMod val="25000"/>
              <a:lumOff val="75000"/>
            </a:schemeClr>
          </a:solidFill>
        </p:spPr>
        <p:txBody>
          <a:bodyPr wrap="square" rtlCol="0">
            <a:spAutoFit/>
          </a:bodyPr>
          <a:lstStyle/>
          <a:p>
            <a:pPr algn="ctr"/>
            <a:r>
              <a:rPr lang="en-US" sz="1600" dirty="0"/>
              <a:t>Entering Variable</a:t>
            </a:r>
          </a:p>
        </p:txBody>
      </p:sp>
      <p:cxnSp>
        <p:nvCxnSpPr>
          <p:cNvPr id="5" name="Straight Arrow Connector 4">
            <a:extLst>
              <a:ext uri="{FF2B5EF4-FFF2-40B4-BE49-F238E27FC236}">
                <a16:creationId xmlns:a16="http://schemas.microsoft.com/office/drawing/2014/main" id="{B3FA93BD-164B-B069-0B8A-D951565CD84C}"/>
              </a:ext>
            </a:extLst>
          </p:cNvPr>
          <p:cNvCxnSpPr>
            <a:cxnSpLocks/>
            <a:stCxn id="3" idx="1"/>
          </p:cNvCxnSpPr>
          <p:nvPr/>
        </p:nvCxnSpPr>
        <p:spPr>
          <a:xfrm flipH="1">
            <a:off x="5776339" y="393483"/>
            <a:ext cx="1954354" cy="928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A084CFAE-09C2-502D-9312-5CD6288590DF}"/>
              </a:ext>
            </a:extLst>
          </p:cNvPr>
          <p:cNvCxnSpPr>
            <a:cxnSpLocks/>
            <a:stCxn id="2" idx="3"/>
          </p:cNvCxnSpPr>
          <p:nvPr/>
        </p:nvCxnSpPr>
        <p:spPr>
          <a:xfrm flipV="1">
            <a:off x="2387265" y="2129218"/>
            <a:ext cx="1605387" cy="14690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597C912-DCD2-409B-AE8E-F6BFAC8EF820}"/>
              </a:ext>
            </a:extLst>
          </p:cNvPr>
          <p:cNvSpPr txBox="1"/>
          <p:nvPr/>
        </p:nvSpPr>
        <p:spPr>
          <a:xfrm>
            <a:off x="1625487" y="4619622"/>
            <a:ext cx="1638300" cy="338554"/>
          </a:xfrm>
          <a:prstGeom prst="rect">
            <a:avLst/>
          </a:prstGeom>
          <a:solidFill>
            <a:schemeClr val="tx2">
              <a:lumMod val="25000"/>
              <a:lumOff val="75000"/>
            </a:schemeClr>
          </a:solidFill>
        </p:spPr>
        <p:txBody>
          <a:bodyPr wrap="square" rtlCol="0">
            <a:spAutoFit/>
          </a:bodyPr>
          <a:lstStyle/>
          <a:p>
            <a:pPr algn="ctr"/>
            <a:r>
              <a:rPr lang="en-US" sz="1600" dirty="0"/>
              <a:t>Key Element</a:t>
            </a:r>
          </a:p>
        </p:txBody>
      </p:sp>
      <p:cxnSp>
        <p:nvCxnSpPr>
          <p:cNvPr id="8" name="Straight Arrow Connector 7">
            <a:extLst>
              <a:ext uri="{FF2B5EF4-FFF2-40B4-BE49-F238E27FC236}">
                <a16:creationId xmlns:a16="http://schemas.microsoft.com/office/drawing/2014/main" id="{ECCF102F-75F3-6323-381C-F5DDD495A4B1}"/>
              </a:ext>
            </a:extLst>
          </p:cNvPr>
          <p:cNvCxnSpPr>
            <a:cxnSpLocks/>
            <a:stCxn id="7" idx="3"/>
          </p:cNvCxnSpPr>
          <p:nvPr/>
        </p:nvCxnSpPr>
        <p:spPr>
          <a:xfrm flipV="1">
            <a:off x="3263787" y="2197078"/>
            <a:ext cx="2304769" cy="2591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82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id="{0CAE1C5E-1833-08C0-1284-63F707EA7249}"/>
              </a:ext>
            </a:extLst>
          </p:cNvPr>
          <p:cNvGraphicFramePr>
            <a:graphicFrameLocks noGrp="1"/>
          </p:cNvGraphicFramePr>
          <p:nvPr>
            <p:extLst>
              <p:ext uri="{D42A27DB-BD31-4B8C-83A1-F6EECF244321}">
                <p14:modId xmlns:p14="http://schemas.microsoft.com/office/powerpoint/2010/main" val="1304647124"/>
              </p:ext>
            </p:extLst>
          </p:nvPr>
        </p:nvGraphicFramePr>
        <p:xfrm>
          <a:off x="2818493" y="3406562"/>
          <a:ext cx="6339296" cy="2225040"/>
        </p:xfrm>
        <a:graphic>
          <a:graphicData uri="http://schemas.openxmlformats.org/drawingml/2006/table">
            <a:tbl>
              <a:tblPr firstRow="1" bandRow="1">
                <a:tableStyleId>{5C22544A-7EE6-4342-B048-85BDC9FD1C3A}</a:tableStyleId>
              </a:tblPr>
              <a:tblGrid>
                <a:gridCol w="851807">
                  <a:extLst>
                    <a:ext uri="{9D8B030D-6E8A-4147-A177-3AD203B41FA5}">
                      <a16:colId xmlns:a16="http://schemas.microsoft.com/office/drawing/2014/main" val="812001303"/>
                    </a:ext>
                  </a:extLst>
                </a:gridCol>
                <a:gridCol w="952500">
                  <a:extLst>
                    <a:ext uri="{9D8B030D-6E8A-4147-A177-3AD203B41FA5}">
                      <a16:colId xmlns:a16="http://schemas.microsoft.com/office/drawing/2014/main" val="3756946293"/>
                    </a:ext>
                  </a:extLst>
                </a:gridCol>
                <a:gridCol w="749300">
                  <a:extLst>
                    <a:ext uri="{9D8B030D-6E8A-4147-A177-3AD203B41FA5}">
                      <a16:colId xmlns:a16="http://schemas.microsoft.com/office/drawing/2014/main" val="3427700595"/>
                    </a:ext>
                  </a:extLst>
                </a:gridCol>
                <a:gridCol w="723900">
                  <a:extLst>
                    <a:ext uri="{9D8B030D-6E8A-4147-A177-3AD203B41FA5}">
                      <a16:colId xmlns:a16="http://schemas.microsoft.com/office/drawing/2014/main" val="1179005371"/>
                    </a:ext>
                  </a:extLst>
                </a:gridCol>
                <a:gridCol w="684553">
                  <a:extLst>
                    <a:ext uri="{9D8B030D-6E8A-4147-A177-3AD203B41FA5}">
                      <a16:colId xmlns:a16="http://schemas.microsoft.com/office/drawing/2014/main" val="436416615"/>
                    </a:ext>
                  </a:extLst>
                </a:gridCol>
                <a:gridCol w="763247">
                  <a:extLst>
                    <a:ext uri="{9D8B030D-6E8A-4147-A177-3AD203B41FA5}">
                      <a16:colId xmlns:a16="http://schemas.microsoft.com/office/drawing/2014/main" val="1751262919"/>
                    </a:ext>
                  </a:extLst>
                </a:gridCol>
                <a:gridCol w="821577">
                  <a:extLst>
                    <a:ext uri="{9D8B030D-6E8A-4147-A177-3AD203B41FA5}">
                      <a16:colId xmlns:a16="http://schemas.microsoft.com/office/drawing/2014/main" val="1334443624"/>
                    </a:ext>
                  </a:extLst>
                </a:gridCol>
                <a:gridCol w="792412">
                  <a:extLst>
                    <a:ext uri="{9D8B030D-6E8A-4147-A177-3AD203B41FA5}">
                      <a16:colId xmlns:a16="http://schemas.microsoft.com/office/drawing/2014/main" val="1153542560"/>
                    </a:ext>
                  </a:extLst>
                </a:gridCol>
              </a:tblGrid>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kumimoji="0" lang="en-US" sz="1200" b="1" i="0" u="none" strike="noStrike" kern="1200" cap="none" spc="0" normalizeH="0" baseline="0" noProof="0" dirty="0">
                          <a:ln>
                            <a:noFill/>
                          </a:ln>
                          <a:solidFill>
                            <a:prstClr val="black"/>
                          </a:solidFill>
                          <a:effectLst/>
                          <a:uLnTx/>
                          <a:uFillTx/>
                          <a:latin typeface="+mn-lt"/>
                          <a:ea typeface="+mn-ea"/>
                          <a:cs typeface="+mn-cs"/>
                        </a:rPr>
                        <a:t>Ratio</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0675560"/>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B.V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014509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25421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89150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9973332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10717202"/>
                  </a:ext>
                </a:extLst>
              </a:tr>
            </a:tbl>
          </a:graphicData>
        </a:graphic>
      </p:graphicFrame>
      <p:sp>
        <p:nvSpPr>
          <p:cNvPr id="47" name="TextBox 46">
            <a:extLst>
              <a:ext uri="{FF2B5EF4-FFF2-40B4-BE49-F238E27FC236}">
                <a16:creationId xmlns:a16="http://schemas.microsoft.com/office/drawing/2014/main" id="{7D08505F-AC8E-8314-E922-BB0004CAF4F5}"/>
              </a:ext>
            </a:extLst>
          </p:cNvPr>
          <p:cNvSpPr txBox="1"/>
          <p:nvPr/>
        </p:nvSpPr>
        <p:spPr>
          <a:xfrm>
            <a:off x="4004079" y="4519082"/>
            <a:ext cx="452353" cy="338554"/>
          </a:xfrm>
          <a:prstGeom prst="rect">
            <a:avLst/>
          </a:prstGeom>
          <a:noFill/>
        </p:spPr>
        <p:txBody>
          <a:bodyPr wrap="square" rtlCol="0">
            <a:spAutoFit/>
          </a:bodyPr>
          <a:lstStyle/>
          <a:p>
            <a:r>
              <a:rPr lang="en-US" sz="1600" dirty="0"/>
              <a:t>x</a:t>
            </a:r>
            <a:r>
              <a:rPr lang="en-US" sz="1600" baseline="-25000" dirty="0"/>
              <a:t>2</a:t>
            </a:r>
          </a:p>
        </p:txBody>
      </p:sp>
      <p:sp>
        <p:nvSpPr>
          <p:cNvPr id="48" name="TextBox 47">
            <a:extLst>
              <a:ext uri="{FF2B5EF4-FFF2-40B4-BE49-F238E27FC236}">
                <a16:creationId xmlns:a16="http://schemas.microsoft.com/office/drawing/2014/main" id="{EDBC376F-9E42-C14A-DECD-0F0B5D2299F8}"/>
              </a:ext>
            </a:extLst>
          </p:cNvPr>
          <p:cNvSpPr txBox="1"/>
          <p:nvPr/>
        </p:nvSpPr>
        <p:spPr>
          <a:xfrm>
            <a:off x="3071883" y="4549859"/>
            <a:ext cx="452353" cy="307777"/>
          </a:xfrm>
          <a:prstGeom prst="rect">
            <a:avLst/>
          </a:prstGeom>
          <a:noFill/>
        </p:spPr>
        <p:txBody>
          <a:bodyPr wrap="square" rtlCol="0">
            <a:spAutoFit/>
          </a:bodyPr>
          <a:lstStyle/>
          <a:p>
            <a:r>
              <a:rPr lang="en-US" sz="1400" dirty="0"/>
              <a:t>50</a:t>
            </a:r>
          </a:p>
        </p:txBody>
      </p:sp>
      <p:sp>
        <p:nvSpPr>
          <p:cNvPr id="49" name="TextBox 48">
            <a:extLst>
              <a:ext uri="{FF2B5EF4-FFF2-40B4-BE49-F238E27FC236}">
                <a16:creationId xmlns:a16="http://schemas.microsoft.com/office/drawing/2014/main" id="{9C08CAF3-5F4A-B2F6-8DBE-C439056F31F0}"/>
              </a:ext>
            </a:extLst>
          </p:cNvPr>
          <p:cNvSpPr txBox="1"/>
          <p:nvPr/>
        </p:nvSpPr>
        <p:spPr>
          <a:xfrm>
            <a:off x="4004079" y="4170111"/>
            <a:ext cx="452353" cy="307777"/>
          </a:xfrm>
          <a:prstGeom prst="rect">
            <a:avLst/>
          </a:prstGeom>
          <a:noFill/>
        </p:spPr>
        <p:txBody>
          <a:bodyPr wrap="square" rtlCol="0">
            <a:spAutoFit/>
          </a:bodyPr>
          <a:lstStyle/>
          <a:p>
            <a:r>
              <a:rPr lang="en-US" sz="1400" dirty="0"/>
              <a:t>S</a:t>
            </a:r>
            <a:r>
              <a:rPr lang="en-US" sz="1400" baseline="-25000" dirty="0"/>
              <a:t>1</a:t>
            </a:r>
          </a:p>
        </p:txBody>
      </p:sp>
      <p:sp>
        <p:nvSpPr>
          <p:cNvPr id="50" name="TextBox 49">
            <a:extLst>
              <a:ext uri="{FF2B5EF4-FFF2-40B4-BE49-F238E27FC236}">
                <a16:creationId xmlns:a16="http://schemas.microsoft.com/office/drawing/2014/main" id="{78379135-1A4F-9393-DF74-56C0B4DA6ECC}"/>
              </a:ext>
            </a:extLst>
          </p:cNvPr>
          <p:cNvSpPr txBox="1"/>
          <p:nvPr/>
        </p:nvSpPr>
        <p:spPr>
          <a:xfrm>
            <a:off x="3124135" y="4202713"/>
            <a:ext cx="339634" cy="307777"/>
          </a:xfrm>
          <a:prstGeom prst="rect">
            <a:avLst/>
          </a:prstGeom>
          <a:noFill/>
        </p:spPr>
        <p:txBody>
          <a:bodyPr wrap="square" rtlCol="0">
            <a:spAutoFit/>
          </a:bodyPr>
          <a:lstStyle/>
          <a:p>
            <a:r>
              <a:rPr lang="en-US" sz="1400" dirty="0"/>
              <a:t>0</a:t>
            </a:r>
          </a:p>
        </p:txBody>
      </p:sp>
      <p:sp>
        <p:nvSpPr>
          <p:cNvPr id="4" name="Rectangle 3">
            <a:extLst>
              <a:ext uri="{FF2B5EF4-FFF2-40B4-BE49-F238E27FC236}">
                <a16:creationId xmlns:a16="http://schemas.microsoft.com/office/drawing/2014/main" id="{9C496727-C0A1-C311-FA9E-E6027DBC4FC4}"/>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B5FDEE-29F9-781B-99D2-A5AEB7E88AC4}"/>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a:extLst>
              <a:ext uri="{FF2B5EF4-FFF2-40B4-BE49-F238E27FC236}">
                <a16:creationId xmlns:a16="http://schemas.microsoft.com/office/drawing/2014/main" id="{A43A711B-AC74-3095-578D-0F3BB2A7D411}"/>
              </a:ext>
            </a:extLst>
          </p:cNvPr>
          <p:cNvGraphicFramePr>
            <a:graphicFrameLocks noGrp="1"/>
          </p:cNvGraphicFramePr>
          <p:nvPr>
            <p:extLst>
              <p:ext uri="{D42A27DB-BD31-4B8C-83A1-F6EECF244321}">
                <p14:modId xmlns:p14="http://schemas.microsoft.com/office/powerpoint/2010/main" val="3236725705"/>
              </p:ext>
            </p:extLst>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5" name="Table 44">
            <a:extLst>
              <a:ext uri="{FF2B5EF4-FFF2-40B4-BE49-F238E27FC236}">
                <a16:creationId xmlns:a16="http://schemas.microsoft.com/office/drawing/2014/main" id="{4542A0A2-1CC2-B623-8B1E-4A68B62B3A25}"/>
              </a:ext>
            </a:extLst>
          </p:cNvPr>
          <p:cNvGraphicFramePr>
            <a:graphicFrameLocks noGrp="1"/>
          </p:cNvGraphicFramePr>
          <p:nvPr>
            <p:extLst>
              <p:ext uri="{D42A27DB-BD31-4B8C-83A1-F6EECF244321}">
                <p14:modId xmlns:p14="http://schemas.microsoft.com/office/powerpoint/2010/main" val="2458480872"/>
              </p:ext>
            </p:extLst>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51" name="Table 50">
            <a:extLst>
              <a:ext uri="{FF2B5EF4-FFF2-40B4-BE49-F238E27FC236}">
                <a16:creationId xmlns:a16="http://schemas.microsoft.com/office/drawing/2014/main" id="{B479FBAD-A9A9-15A1-E8B2-CFF3EB0C27DD}"/>
              </a:ext>
            </a:extLst>
          </p:cNvPr>
          <p:cNvGraphicFramePr>
            <a:graphicFrameLocks noGrp="1"/>
          </p:cNvGraphicFramePr>
          <p:nvPr>
            <p:extLst>
              <p:ext uri="{D42A27DB-BD31-4B8C-83A1-F6EECF244321}">
                <p14:modId xmlns:p14="http://schemas.microsoft.com/office/powerpoint/2010/main" val="442520690"/>
              </p:ext>
            </p:extLst>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52" name="Table 51">
            <a:extLst>
              <a:ext uri="{FF2B5EF4-FFF2-40B4-BE49-F238E27FC236}">
                <a16:creationId xmlns:a16="http://schemas.microsoft.com/office/drawing/2014/main" id="{86A1678E-28E1-00D1-ABD5-ADCEE4264797}"/>
              </a:ext>
            </a:extLst>
          </p:cNvPr>
          <p:cNvGraphicFramePr>
            <a:graphicFrameLocks noGrp="1"/>
          </p:cNvGraphicFramePr>
          <p:nvPr>
            <p:extLst>
              <p:ext uri="{D42A27DB-BD31-4B8C-83A1-F6EECF244321}">
                <p14:modId xmlns:p14="http://schemas.microsoft.com/office/powerpoint/2010/main" val="2652111576"/>
              </p:ext>
            </p:extLst>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53" name="Table 52">
            <a:extLst>
              <a:ext uri="{FF2B5EF4-FFF2-40B4-BE49-F238E27FC236}">
                <a16:creationId xmlns:a16="http://schemas.microsoft.com/office/drawing/2014/main" id="{3C37DC3E-C231-696E-F9EB-DF855AA52C7E}"/>
              </a:ext>
            </a:extLst>
          </p:cNvPr>
          <p:cNvGraphicFramePr>
            <a:graphicFrameLocks noGrp="1"/>
          </p:cNvGraphicFramePr>
          <p:nvPr>
            <p:extLst>
              <p:ext uri="{D42A27DB-BD31-4B8C-83A1-F6EECF244321}">
                <p14:modId xmlns:p14="http://schemas.microsoft.com/office/powerpoint/2010/main" val="1353391197"/>
              </p:ext>
            </p:extLst>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54" name="TextBox 53">
            <a:extLst>
              <a:ext uri="{FF2B5EF4-FFF2-40B4-BE49-F238E27FC236}">
                <a16:creationId xmlns:a16="http://schemas.microsoft.com/office/drawing/2014/main" id="{F0E47975-8FCB-9456-A26C-B939A505DA8B}"/>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55" name="TextBox 54">
            <a:extLst>
              <a:ext uri="{FF2B5EF4-FFF2-40B4-BE49-F238E27FC236}">
                <a16:creationId xmlns:a16="http://schemas.microsoft.com/office/drawing/2014/main" id="{6E3F818F-B9D5-3C20-AF7C-F415CED6DE1B}"/>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56" name="TextBox 55">
            <a:extLst>
              <a:ext uri="{FF2B5EF4-FFF2-40B4-BE49-F238E27FC236}">
                <a16:creationId xmlns:a16="http://schemas.microsoft.com/office/drawing/2014/main" id="{079E737F-5B89-97E7-535B-762D7247C1FB}"/>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57" name="TextBox 56">
            <a:extLst>
              <a:ext uri="{FF2B5EF4-FFF2-40B4-BE49-F238E27FC236}">
                <a16:creationId xmlns:a16="http://schemas.microsoft.com/office/drawing/2014/main" id="{085E3F0E-96C6-781C-DB8F-4A313806C3AD}"/>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58" name="TextBox 57">
            <a:extLst>
              <a:ext uri="{FF2B5EF4-FFF2-40B4-BE49-F238E27FC236}">
                <a16:creationId xmlns:a16="http://schemas.microsoft.com/office/drawing/2014/main" id="{BF95975B-EF72-3A07-5451-D3439FDCF9D5}"/>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59" name="TextBox 58">
            <a:extLst>
              <a:ext uri="{FF2B5EF4-FFF2-40B4-BE49-F238E27FC236}">
                <a16:creationId xmlns:a16="http://schemas.microsoft.com/office/drawing/2014/main" id="{B02C1082-4EB2-9116-1CDD-7F5F372CD472}"/>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60" name="TextBox 59">
            <a:extLst>
              <a:ext uri="{FF2B5EF4-FFF2-40B4-BE49-F238E27FC236}">
                <a16:creationId xmlns:a16="http://schemas.microsoft.com/office/drawing/2014/main" id="{84344964-6C07-A7E0-4905-45000D672EBB}"/>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61" name="TextBox 60">
            <a:extLst>
              <a:ext uri="{FF2B5EF4-FFF2-40B4-BE49-F238E27FC236}">
                <a16:creationId xmlns:a16="http://schemas.microsoft.com/office/drawing/2014/main" id="{E1CB6FC0-4FC5-C615-2BA1-51C1C62AD424}"/>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C3F47A26-BD40-F8B9-9D5D-E6B8618F5CDA}"/>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63" name="TextBox 62">
            <a:extLst>
              <a:ext uri="{FF2B5EF4-FFF2-40B4-BE49-F238E27FC236}">
                <a16:creationId xmlns:a16="http://schemas.microsoft.com/office/drawing/2014/main" id="{544D9AF0-6BE7-EC3E-9766-68A1FCE473C6}"/>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64" name="TextBox 63">
            <a:extLst>
              <a:ext uri="{FF2B5EF4-FFF2-40B4-BE49-F238E27FC236}">
                <a16:creationId xmlns:a16="http://schemas.microsoft.com/office/drawing/2014/main" id="{CD7E3E2B-47C2-A633-7BE4-C7F2192B5B2A}"/>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65" name="TextBox 64">
            <a:extLst>
              <a:ext uri="{FF2B5EF4-FFF2-40B4-BE49-F238E27FC236}">
                <a16:creationId xmlns:a16="http://schemas.microsoft.com/office/drawing/2014/main" id="{B2E2E823-09A3-B91B-C6B5-411CFEB7FAD5}"/>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66" name="TextBox 65">
            <a:extLst>
              <a:ext uri="{FF2B5EF4-FFF2-40B4-BE49-F238E27FC236}">
                <a16:creationId xmlns:a16="http://schemas.microsoft.com/office/drawing/2014/main" id="{B75E670E-E0AD-5906-E4C3-B52B67CBCA8A}"/>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67" name="TextBox 66">
            <a:extLst>
              <a:ext uri="{FF2B5EF4-FFF2-40B4-BE49-F238E27FC236}">
                <a16:creationId xmlns:a16="http://schemas.microsoft.com/office/drawing/2014/main" id="{CA9B151F-78AA-777F-C757-5EE5A1D99310}"/>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A448B320-9D89-B4C7-AB01-12AEB7C57333}"/>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69" name="TextBox 68">
            <a:extLst>
              <a:ext uri="{FF2B5EF4-FFF2-40B4-BE49-F238E27FC236}">
                <a16:creationId xmlns:a16="http://schemas.microsoft.com/office/drawing/2014/main" id="{68071F87-CD94-DBF8-7207-770339FF8FE2}"/>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70" name="TextBox 69">
            <a:extLst>
              <a:ext uri="{FF2B5EF4-FFF2-40B4-BE49-F238E27FC236}">
                <a16:creationId xmlns:a16="http://schemas.microsoft.com/office/drawing/2014/main" id="{6CC4E513-40C5-070C-CD9E-FDEBCFFFACF6}"/>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71" name="TextBox 70">
            <a:extLst>
              <a:ext uri="{FF2B5EF4-FFF2-40B4-BE49-F238E27FC236}">
                <a16:creationId xmlns:a16="http://schemas.microsoft.com/office/drawing/2014/main" id="{B8CDDB2F-BF04-21D1-3208-7837537CE7F0}"/>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72" name="TextBox 71">
            <a:extLst>
              <a:ext uri="{FF2B5EF4-FFF2-40B4-BE49-F238E27FC236}">
                <a16:creationId xmlns:a16="http://schemas.microsoft.com/office/drawing/2014/main" id="{F7ED8761-A8F2-6E61-2D9B-369C88416201}"/>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73" name="TextBox 72">
            <a:extLst>
              <a:ext uri="{FF2B5EF4-FFF2-40B4-BE49-F238E27FC236}">
                <a16:creationId xmlns:a16="http://schemas.microsoft.com/office/drawing/2014/main" id="{6D875D24-EE4B-8470-DDEE-016A3901884F}"/>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74" name="TextBox 73">
            <a:extLst>
              <a:ext uri="{FF2B5EF4-FFF2-40B4-BE49-F238E27FC236}">
                <a16:creationId xmlns:a16="http://schemas.microsoft.com/office/drawing/2014/main" id="{C26303E9-85BC-C900-E010-9CE00A5518FB}"/>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75" name="TextBox 74">
            <a:extLst>
              <a:ext uri="{FF2B5EF4-FFF2-40B4-BE49-F238E27FC236}">
                <a16:creationId xmlns:a16="http://schemas.microsoft.com/office/drawing/2014/main" id="{5F73100D-F446-B393-3B6C-528F96875EC4}"/>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76" name="TextBox 75">
            <a:extLst>
              <a:ext uri="{FF2B5EF4-FFF2-40B4-BE49-F238E27FC236}">
                <a16:creationId xmlns:a16="http://schemas.microsoft.com/office/drawing/2014/main" id="{E4FD5708-81EF-3819-638F-83AAB5068F92}"/>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77" name="TextBox 76">
            <a:extLst>
              <a:ext uri="{FF2B5EF4-FFF2-40B4-BE49-F238E27FC236}">
                <a16:creationId xmlns:a16="http://schemas.microsoft.com/office/drawing/2014/main" id="{C3A943A3-C151-B65B-1380-899BA481FD11}"/>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78" name="TextBox 77">
            <a:extLst>
              <a:ext uri="{FF2B5EF4-FFF2-40B4-BE49-F238E27FC236}">
                <a16:creationId xmlns:a16="http://schemas.microsoft.com/office/drawing/2014/main" id="{6491A480-ECE6-4367-1639-66BBB5D40054}"/>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79" name="TextBox 78">
            <a:extLst>
              <a:ext uri="{FF2B5EF4-FFF2-40B4-BE49-F238E27FC236}">
                <a16:creationId xmlns:a16="http://schemas.microsoft.com/office/drawing/2014/main" id="{E7B977DF-DD86-5E33-2937-2FE103AD5B87}"/>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80" name="TextBox 79">
            <a:extLst>
              <a:ext uri="{FF2B5EF4-FFF2-40B4-BE49-F238E27FC236}">
                <a16:creationId xmlns:a16="http://schemas.microsoft.com/office/drawing/2014/main" id="{7E58CE47-169B-866B-D75A-838A385DF1D2}"/>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p:spTree>
    <p:extLst>
      <p:ext uri="{BB962C8B-B14F-4D97-AF65-F5344CB8AC3E}">
        <p14:creationId xmlns:p14="http://schemas.microsoft.com/office/powerpoint/2010/main" val="301404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4A2724D-CEEE-FC18-C723-158A8A0FA504}"/>
              </a:ext>
            </a:extLst>
          </p:cNvPr>
          <p:cNvGraphicFramePr>
            <a:graphicFrameLocks noGrp="1"/>
          </p:cNvGraphicFramePr>
          <p:nvPr>
            <p:extLst>
              <p:ext uri="{D42A27DB-BD31-4B8C-83A1-F6EECF244321}">
                <p14:modId xmlns:p14="http://schemas.microsoft.com/office/powerpoint/2010/main" val="2050115725"/>
              </p:ext>
            </p:extLst>
          </p:nvPr>
        </p:nvGraphicFramePr>
        <p:xfrm>
          <a:off x="1329238" y="4561417"/>
          <a:ext cx="9029605" cy="1825080"/>
        </p:xfrm>
        <a:graphic>
          <a:graphicData uri="http://schemas.openxmlformats.org/drawingml/2006/table">
            <a:tbl>
              <a:tblPr firstRow="1" bandRow="1">
                <a:tableStyleId>{5940675A-B579-460E-94D1-54222C63F5DA}</a:tableStyleId>
              </a:tblPr>
              <a:tblGrid>
                <a:gridCol w="1962602">
                  <a:extLst>
                    <a:ext uri="{9D8B030D-6E8A-4147-A177-3AD203B41FA5}">
                      <a16:colId xmlns:a16="http://schemas.microsoft.com/office/drawing/2014/main" val="1093652489"/>
                    </a:ext>
                  </a:extLst>
                </a:gridCol>
                <a:gridCol w="2011680">
                  <a:extLst>
                    <a:ext uri="{9D8B030D-6E8A-4147-A177-3AD203B41FA5}">
                      <a16:colId xmlns:a16="http://schemas.microsoft.com/office/drawing/2014/main" val="3259741842"/>
                    </a:ext>
                  </a:extLst>
                </a:gridCol>
                <a:gridCol w="1443481">
                  <a:extLst>
                    <a:ext uri="{9D8B030D-6E8A-4147-A177-3AD203B41FA5}">
                      <a16:colId xmlns:a16="http://schemas.microsoft.com/office/drawing/2014/main" val="1198094505"/>
                    </a:ext>
                  </a:extLst>
                </a:gridCol>
                <a:gridCol w="1805921">
                  <a:extLst>
                    <a:ext uri="{9D8B030D-6E8A-4147-A177-3AD203B41FA5}">
                      <a16:colId xmlns:a16="http://schemas.microsoft.com/office/drawing/2014/main" val="1501564669"/>
                    </a:ext>
                  </a:extLst>
                </a:gridCol>
                <a:gridCol w="1805921">
                  <a:extLst>
                    <a:ext uri="{9D8B030D-6E8A-4147-A177-3AD203B41FA5}">
                      <a16:colId xmlns:a16="http://schemas.microsoft.com/office/drawing/2014/main" val="4192675935"/>
                    </a:ext>
                  </a:extLst>
                </a:gridCol>
              </a:tblGrid>
              <a:tr h="794354">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76386157"/>
                  </a:ext>
                </a:extLst>
              </a:tr>
              <a:tr h="103072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2145747"/>
                  </a:ext>
                </a:extLst>
              </a:tr>
            </a:tbl>
          </a:graphicData>
        </a:graphic>
      </p:graphicFrame>
      <p:sp>
        <p:nvSpPr>
          <p:cNvPr id="4" name="Rectangle 3">
            <a:extLst>
              <a:ext uri="{FF2B5EF4-FFF2-40B4-BE49-F238E27FC236}">
                <a16:creationId xmlns:a16="http://schemas.microsoft.com/office/drawing/2014/main" id="{9C496727-C0A1-C311-FA9E-E6027DBC4FC4}"/>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B5FDEE-29F9-781B-99D2-A5AEB7E88AC4}"/>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a:extLst>
              <a:ext uri="{FF2B5EF4-FFF2-40B4-BE49-F238E27FC236}">
                <a16:creationId xmlns:a16="http://schemas.microsoft.com/office/drawing/2014/main" id="{A43A711B-AC74-3095-578D-0F3BB2A7D411}"/>
              </a:ext>
            </a:extLst>
          </p:cNvPr>
          <p:cNvGraphicFramePr>
            <a:graphicFrameLocks noGrp="1"/>
          </p:cNvGraphicFramePr>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5" name="Table 44">
            <a:extLst>
              <a:ext uri="{FF2B5EF4-FFF2-40B4-BE49-F238E27FC236}">
                <a16:creationId xmlns:a16="http://schemas.microsoft.com/office/drawing/2014/main" id="{4542A0A2-1CC2-B623-8B1E-4A68B62B3A25}"/>
              </a:ext>
            </a:extLst>
          </p:cNvPr>
          <p:cNvGraphicFramePr>
            <a:graphicFrameLocks noGrp="1"/>
          </p:cNvGraphicFramePr>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51" name="Table 50">
            <a:extLst>
              <a:ext uri="{FF2B5EF4-FFF2-40B4-BE49-F238E27FC236}">
                <a16:creationId xmlns:a16="http://schemas.microsoft.com/office/drawing/2014/main" id="{B479FBAD-A9A9-15A1-E8B2-CFF3EB0C27DD}"/>
              </a:ext>
            </a:extLst>
          </p:cNvPr>
          <p:cNvGraphicFramePr>
            <a:graphicFrameLocks noGrp="1"/>
          </p:cNvGraphicFramePr>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52" name="Table 51">
            <a:extLst>
              <a:ext uri="{FF2B5EF4-FFF2-40B4-BE49-F238E27FC236}">
                <a16:creationId xmlns:a16="http://schemas.microsoft.com/office/drawing/2014/main" id="{86A1678E-28E1-00D1-ABD5-ADCEE4264797}"/>
              </a:ext>
            </a:extLst>
          </p:cNvPr>
          <p:cNvGraphicFramePr>
            <a:graphicFrameLocks noGrp="1"/>
          </p:cNvGraphicFramePr>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53" name="Table 52">
            <a:extLst>
              <a:ext uri="{FF2B5EF4-FFF2-40B4-BE49-F238E27FC236}">
                <a16:creationId xmlns:a16="http://schemas.microsoft.com/office/drawing/2014/main" id="{3C37DC3E-C231-696E-F9EB-DF855AA52C7E}"/>
              </a:ext>
            </a:extLst>
          </p:cNvPr>
          <p:cNvGraphicFramePr>
            <a:graphicFrameLocks noGrp="1"/>
          </p:cNvGraphicFramePr>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54" name="TextBox 53">
            <a:extLst>
              <a:ext uri="{FF2B5EF4-FFF2-40B4-BE49-F238E27FC236}">
                <a16:creationId xmlns:a16="http://schemas.microsoft.com/office/drawing/2014/main" id="{F0E47975-8FCB-9456-A26C-B939A505DA8B}"/>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55" name="TextBox 54">
            <a:extLst>
              <a:ext uri="{FF2B5EF4-FFF2-40B4-BE49-F238E27FC236}">
                <a16:creationId xmlns:a16="http://schemas.microsoft.com/office/drawing/2014/main" id="{6E3F818F-B9D5-3C20-AF7C-F415CED6DE1B}"/>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56" name="TextBox 55">
            <a:extLst>
              <a:ext uri="{FF2B5EF4-FFF2-40B4-BE49-F238E27FC236}">
                <a16:creationId xmlns:a16="http://schemas.microsoft.com/office/drawing/2014/main" id="{079E737F-5B89-97E7-535B-762D7247C1FB}"/>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57" name="TextBox 56">
            <a:extLst>
              <a:ext uri="{FF2B5EF4-FFF2-40B4-BE49-F238E27FC236}">
                <a16:creationId xmlns:a16="http://schemas.microsoft.com/office/drawing/2014/main" id="{085E3F0E-96C6-781C-DB8F-4A313806C3AD}"/>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58" name="TextBox 57">
            <a:extLst>
              <a:ext uri="{FF2B5EF4-FFF2-40B4-BE49-F238E27FC236}">
                <a16:creationId xmlns:a16="http://schemas.microsoft.com/office/drawing/2014/main" id="{BF95975B-EF72-3A07-5451-D3439FDCF9D5}"/>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59" name="TextBox 58">
            <a:extLst>
              <a:ext uri="{FF2B5EF4-FFF2-40B4-BE49-F238E27FC236}">
                <a16:creationId xmlns:a16="http://schemas.microsoft.com/office/drawing/2014/main" id="{B02C1082-4EB2-9116-1CDD-7F5F372CD472}"/>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60" name="TextBox 59">
            <a:extLst>
              <a:ext uri="{FF2B5EF4-FFF2-40B4-BE49-F238E27FC236}">
                <a16:creationId xmlns:a16="http://schemas.microsoft.com/office/drawing/2014/main" id="{84344964-6C07-A7E0-4905-45000D672EBB}"/>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61" name="TextBox 60">
            <a:extLst>
              <a:ext uri="{FF2B5EF4-FFF2-40B4-BE49-F238E27FC236}">
                <a16:creationId xmlns:a16="http://schemas.microsoft.com/office/drawing/2014/main" id="{E1CB6FC0-4FC5-C615-2BA1-51C1C62AD424}"/>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C3F47A26-BD40-F8B9-9D5D-E6B8618F5CDA}"/>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63" name="TextBox 62">
            <a:extLst>
              <a:ext uri="{FF2B5EF4-FFF2-40B4-BE49-F238E27FC236}">
                <a16:creationId xmlns:a16="http://schemas.microsoft.com/office/drawing/2014/main" id="{544D9AF0-6BE7-EC3E-9766-68A1FCE473C6}"/>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64" name="TextBox 63">
            <a:extLst>
              <a:ext uri="{FF2B5EF4-FFF2-40B4-BE49-F238E27FC236}">
                <a16:creationId xmlns:a16="http://schemas.microsoft.com/office/drawing/2014/main" id="{CD7E3E2B-47C2-A633-7BE4-C7F2192B5B2A}"/>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65" name="TextBox 64">
            <a:extLst>
              <a:ext uri="{FF2B5EF4-FFF2-40B4-BE49-F238E27FC236}">
                <a16:creationId xmlns:a16="http://schemas.microsoft.com/office/drawing/2014/main" id="{B2E2E823-09A3-B91B-C6B5-411CFEB7FAD5}"/>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66" name="TextBox 65">
            <a:extLst>
              <a:ext uri="{FF2B5EF4-FFF2-40B4-BE49-F238E27FC236}">
                <a16:creationId xmlns:a16="http://schemas.microsoft.com/office/drawing/2014/main" id="{B75E670E-E0AD-5906-E4C3-B52B67CBCA8A}"/>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67" name="TextBox 66">
            <a:extLst>
              <a:ext uri="{FF2B5EF4-FFF2-40B4-BE49-F238E27FC236}">
                <a16:creationId xmlns:a16="http://schemas.microsoft.com/office/drawing/2014/main" id="{CA9B151F-78AA-777F-C757-5EE5A1D99310}"/>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A448B320-9D89-B4C7-AB01-12AEB7C57333}"/>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69" name="TextBox 68">
            <a:extLst>
              <a:ext uri="{FF2B5EF4-FFF2-40B4-BE49-F238E27FC236}">
                <a16:creationId xmlns:a16="http://schemas.microsoft.com/office/drawing/2014/main" id="{68071F87-CD94-DBF8-7207-770339FF8FE2}"/>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70" name="TextBox 69">
            <a:extLst>
              <a:ext uri="{FF2B5EF4-FFF2-40B4-BE49-F238E27FC236}">
                <a16:creationId xmlns:a16="http://schemas.microsoft.com/office/drawing/2014/main" id="{6CC4E513-40C5-070C-CD9E-FDEBCFFFACF6}"/>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71" name="TextBox 70">
            <a:extLst>
              <a:ext uri="{FF2B5EF4-FFF2-40B4-BE49-F238E27FC236}">
                <a16:creationId xmlns:a16="http://schemas.microsoft.com/office/drawing/2014/main" id="{B8CDDB2F-BF04-21D1-3208-7837537CE7F0}"/>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72" name="TextBox 71">
            <a:extLst>
              <a:ext uri="{FF2B5EF4-FFF2-40B4-BE49-F238E27FC236}">
                <a16:creationId xmlns:a16="http://schemas.microsoft.com/office/drawing/2014/main" id="{F7ED8761-A8F2-6E61-2D9B-369C88416201}"/>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73" name="TextBox 72">
            <a:extLst>
              <a:ext uri="{FF2B5EF4-FFF2-40B4-BE49-F238E27FC236}">
                <a16:creationId xmlns:a16="http://schemas.microsoft.com/office/drawing/2014/main" id="{6D875D24-EE4B-8470-DDEE-016A3901884F}"/>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74" name="TextBox 73">
            <a:extLst>
              <a:ext uri="{FF2B5EF4-FFF2-40B4-BE49-F238E27FC236}">
                <a16:creationId xmlns:a16="http://schemas.microsoft.com/office/drawing/2014/main" id="{C26303E9-85BC-C900-E010-9CE00A5518FB}"/>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75" name="TextBox 74">
            <a:extLst>
              <a:ext uri="{FF2B5EF4-FFF2-40B4-BE49-F238E27FC236}">
                <a16:creationId xmlns:a16="http://schemas.microsoft.com/office/drawing/2014/main" id="{5F73100D-F446-B393-3B6C-528F96875EC4}"/>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76" name="TextBox 75">
            <a:extLst>
              <a:ext uri="{FF2B5EF4-FFF2-40B4-BE49-F238E27FC236}">
                <a16:creationId xmlns:a16="http://schemas.microsoft.com/office/drawing/2014/main" id="{E4FD5708-81EF-3819-638F-83AAB5068F92}"/>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77" name="TextBox 76">
            <a:extLst>
              <a:ext uri="{FF2B5EF4-FFF2-40B4-BE49-F238E27FC236}">
                <a16:creationId xmlns:a16="http://schemas.microsoft.com/office/drawing/2014/main" id="{C3A943A3-C151-B65B-1380-899BA481FD11}"/>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78" name="TextBox 77">
            <a:extLst>
              <a:ext uri="{FF2B5EF4-FFF2-40B4-BE49-F238E27FC236}">
                <a16:creationId xmlns:a16="http://schemas.microsoft.com/office/drawing/2014/main" id="{6491A480-ECE6-4367-1639-66BBB5D40054}"/>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79" name="TextBox 78">
            <a:extLst>
              <a:ext uri="{FF2B5EF4-FFF2-40B4-BE49-F238E27FC236}">
                <a16:creationId xmlns:a16="http://schemas.microsoft.com/office/drawing/2014/main" id="{E7B977DF-DD86-5E33-2937-2FE103AD5B87}"/>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80" name="TextBox 79">
            <a:extLst>
              <a:ext uri="{FF2B5EF4-FFF2-40B4-BE49-F238E27FC236}">
                <a16:creationId xmlns:a16="http://schemas.microsoft.com/office/drawing/2014/main" id="{7E58CE47-169B-866B-D75A-838A385DF1D2}"/>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C2D7466-09A2-7E4B-C0E6-41BEA53B908D}"/>
                  </a:ext>
                </a:extLst>
              </p:cNvPr>
              <p:cNvSpPr txBox="1"/>
              <p:nvPr/>
            </p:nvSpPr>
            <p:spPr>
              <a:xfrm>
                <a:off x="1577784" y="3639867"/>
                <a:ext cx="8807155" cy="5732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𝐸𝑙𝑒𝑚𝑒𝑛𝑡</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𝐶𝑜𝑟𝑟𝑒𝑠𝑝𝑜𝑛𝑑𝑖𝑛𝑔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m:t>
                          </m:r>
                          <m:r>
                            <a:rPr lang="en-US" b="0" i="1" smtClean="0">
                              <a:latin typeface="Cambria Math" panose="02040503050406030204" pitchFamily="18" charset="0"/>
                            </a:rPr>
                            <m:t>𝑅𝑜𝑤</m:t>
                          </m:r>
                          <m:r>
                            <a:rPr lang="en-US" b="0" i="1" smtClean="0">
                              <a:latin typeface="Cambria Math" panose="02040503050406030204" pitchFamily="18" charset="0"/>
                            </a:rPr>
                            <m:t> </m:t>
                          </m:r>
                          <m:r>
                            <a:rPr lang="en-US" b="0" i="1" smtClean="0">
                              <a:latin typeface="Cambria Math" panose="02040503050406030204" pitchFamily="18" charset="0"/>
                            </a:rPr>
                            <m:t>𝐸𝑙𝑒𝑚𝑒𝑛𝑡</m:t>
                          </m:r>
                          <m:r>
                            <a:rPr lang="en-US" b="0" i="1" smtClean="0">
                              <a:latin typeface="Cambria Math" panose="02040503050406030204" pitchFamily="18" charset="0"/>
                            </a:rPr>
                            <m:t> ∗</m:t>
                          </m:r>
                          <m:r>
                            <a:rPr lang="en-US" b="0" i="1" smtClean="0">
                              <a:latin typeface="Cambria Math" panose="02040503050406030204" pitchFamily="18" charset="0"/>
                            </a:rPr>
                            <m:t>𝐶𝑜𝑟𝑟𝑒𝑠𝑝𝑜𝑛𝑑𝑖𝑛𝑔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m:t>
                          </m:r>
                          <m:r>
                            <a:rPr lang="en-US" b="0" i="1" smtClean="0">
                              <a:latin typeface="Cambria Math" panose="02040503050406030204" pitchFamily="18" charset="0"/>
                            </a:rPr>
                            <m:t>𝐶𝑜𝑙𝑢𝑚𝑛</m:t>
                          </m:r>
                          <m:r>
                            <a:rPr lang="en-US" b="0" i="1" smtClean="0">
                              <a:latin typeface="Cambria Math" panose="02040503050406030204" pitchFamily="18" charset="0"/>
                            </a:rPr>
                            <m:t> </m:t>
                          </m:r>
                          <m:r>
                            <a:rPr lang="en-US" b="0" i="1" smtClean="0">
                              <a:latin typeface="Cambria Math" panose="02040503050406030204" pitchFamily="18" charset="0"/>
                            </a:rPr>
                            <m:t>𝐸𝑙𝑒𝑚𝑒𝑛𝑡</m:t>
                          </m:r>
                        </m:num>
                        <m:den>
                          <m:r>
                            <a:rPr lang="en-US" b="0" i="1" smtClean="0">
                              <a:latin typeface="Cambria Math" panose="02040503050406030204" pitchFamily="18" charset="0"/>
                            </a:rPr>
                            <m:t>𝐾𝑒𝑦</m:t>
                          </m:r>
                          <m:r>
                            <a:rPr lang="en-US" b="0" i="1" smtClean="0">
                              <a:latin typeface="Cambria Math" panose="02040503050406030204" pitchFamily="18" charset="0"/>
                            </a:rPr>
                            <m:t> </m:t>
                          </m:r>
                          <m:r>
                            <a:rPr lang="en-US" b="0" i="1" smtClean="0">
                              <a:latin typeface="Cambria Math" panose="02040503050406030204" pitchFamily="18" charset="0"/>
                            </a:rPr>
                            <m:t>𝐸𝑙𝑒𝑚𝑒𝑛𝑡</m:t>
                          </m:r>
                        </m:den>
                      </m:f>
                    </m:oMath>
                  </m:oMathPara>
                </a14:m>
                <a:endParaRPr lang="en-US" dirty="0"/>
              </a:p>
            </p:txBody>
          </p:sp>
        </mc:Choice>
        <mc:Fallback>
          <p:sp>
            <p:nvSpPr>
              <p:cNvPr id="2" name="TextBox 1">
                <a:extLst>
                  <a:ext uri="{FF2B5EF4-FFF2-40B4-BE49-F238E27FC236}">
                    <a16:creationId xmlns:a16="http://schemas.microsoft.com/office/drawing/2014/main" id="{8C2D7466-09A2-7E4B-C0E6-41BEA53B908D}"/>
                  </a:ext>
                </a:extLst>
              </p:cNvPr>
              <p:cNvSpPr txBox="1">
                <a:spLocks noRot="1" noChangeAspect="1" noMove="1" noResize="1" noEditPoints="1" noAdjustHandles="1" noChangeArrowheads="1" noChangeShapeType="1" noTextEdit="1"/>
              </p:cNvSpPr>
              <p:nvPr/>
            </p:nvSpPr>
            <p:spPr>
              <a:xfrm>
                <a:off x="1577784" y="3639867"/>
                <a:ext cx="8807155" cy="5732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428CE4A-E443-DDDC-BF61-CECD49252F83}"/>
                  </a:ext>
                </a:extLst>
              </p:cNvPr>
              <p:cNvSpPr txBox="1"/>
              <p:nvPr/>
            </p:nvSpPr>
            <p:spPr>
              <a:xfrm>
                <a:off x="1692057" y="4744955"/>
                <a:ext cx="1383392"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100 ∗1</m:t>
                          </m:r>
                        </m:num>
                        <m:den>
                          <m:r>
                            <a:rPr lang="en-US" b="0" i="1" smtClean="0">
                              <a:latin typeface="Cambria Math" panose="02040503050406030204" pitchFamily="18" charset="0"/>
                            </a:rPr>
                            <m:t>200</m:t>
                          </m:r>
                        </m:den>
                      </m:f>
                    </m:oMath>
                  </m:oMathPara>
                </a14:m>
                <a:endParaRPr lang="en-US" dirty="0"/>
              </a:p>
            </p:txBody>
          </p:sp>
        </mc:Choice>
        <mc:Fallback>
          <p:sp>
            <p:nvSpPr>
              <p:cNvPr id="3" name="TextBox 2">
                <a:extLst>
                  <a:ext uri="{FF2B5EF4-FFF2-40B4-BE49-F238E27FC236}">
                    <a16:creationId xmlns:a16="http://schemas.microsoft.com/office/drawing/2014/main" id="{E428CE4A-E443-DDDC-BF61-CECD49252F83}"/>
                  </a:ext>
                </a:extLst>
              </p:cNvPr>
              <p:cNvSpPr txBox="1">
                <a:spLocks noRot="1" noChangeAspect="1" noMove="1" noResize="1" noEditPoints="1" noAdjustHandles="1" noChangeArrowheads="1" noChangeShapeType="1" noTextEdit="1"/>
              </p:cNvSpPr>
              <p:nvPr/>
            </p:nvSpPr>
            <p:spPr>
              <a:xfrm>
                <a:off x="1692057" y="4744955"/>
                <a:ext cx="1383392" cy="5203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96ADD1F-4197-EC82-2DA2-75E9030D6624}"/>
                  </a:ext>
                </a:extLst>
              </p:cNvPr>
              <p:cNvSpPr txBox="1"/>
              <p:nvPr/>
            </p:nvSpPr>
            <p:spPr>
              <a:xfrm>
                <a:off x="3726275" y="4722018"/>
                <a:ext cx="1332096"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 ∗200</m:t>
                          </m:r>
                        </m:num>
                        <m:den>
                          <m:r>
                            <a:rPr lang="en-US" b="0" i="1" smtClean="0">
                              <a:latin typeface="Cambria Math" panose="02040503050406030204" pitchFamily="18" charset="0"/>
                            </a:rPr>
                            <m:t>200</m:t>
                          </m:r>
                        </m:den>
                      </m:f>
                    </m:oMath>
                  </m:oMathPara>
                </a14:m>
                <a:endParaRPr lang="en-US" dirty="0"/>
              </a:p>
            </p:txBody>
          </p:sp>
        </mc:Choice>
        <mc:Fallback>
          <p:sp>
            <p:nvSpPr>
              <p:cNvPr id="5" name="TextBox 4">
                <a:extLst>
                  <a:ext uri="{FF2B5EF4-FFF2-40B4-BE49-F238E27FC236}">
                    <a16:creationId xmlns:a16="http://schemas.microsoft.com/office/drawing/2014/main" id="{396ADD1F-4197-EC82-2DA2-75E9030D6624}"/>
                  </a:ext>
                </a:extLst>
              </p:cNvPr>
              <p:cNvSpPr txBox="1">
                <a:spLocks noRot="1" noChangeAspect="1" noMove="1" noResize="1" noEditPoints="1" noAdjustHandles="1" noChangeArrowheads="1" noChangeShapeType="1" noTextEdit="1"/>
              </p:cNvSpPr>
              <p:nvPr/>
            </p:nvSpPr>
            <p:spPr>
              <a:xfrm>
                <a:off x="3726275" y="4722018"/>
                <a:ext cx="1332096" cy="5203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E86BF8D-1C7D-B7F6-B0D3-A69A17E223B4}"/>
                  </a:ext>
                </a:extLst>
              </p:cNvPr>
              <p:cNvSpPr txBox="1"/>
              <p:nvPr/>
            </p:nvSpPr>
            <p:spPr>
              <a:xfrm>
                <a:off x="5447851" y="4722018"/>
                <a:ext cx="1075615"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0 ∗1</m:t>
                          </m:r>
                        </m:num>
                        <m:den>
                          <m:r>
                            <a:rPr lang="en-US" b="0" i="1" smtClean="0">
                              <a:latin typeface="Cambria Math" panose="02040503050406030204" pitchFamily="18" charset="0"/>
                            </a:rPr>
                            <m:t>200</m:t>
                          </m:r>
                        </m:den>
                      </m:f>
                    </m:oMath>
                  </m:oMathPara>
                </a14:m>
                <a:endParaRPr lang="en-US" dirty="0"/>
              </a:p>
            </p:txBody>
          </p:sp>
        </mc:Choice>
        <mc:Fallback>
          <p:sp>
            <p:nvSpPr>
              <p:cNvPr id="6" name="TextBox 5">
                <a:extLst>
                  <a:ext uri="{FF2B5EF4-FFF2-40B4-BE49-F238E27FC236}">
                    <a16:creationId xmlns:a16="http://schemas.microsoft.com/office/drawing/2014/main" id="{8E86BF8D-1C7D-B7F6-B0D3-A69A17E223B4}"/>
                  </a:ext>
                </a:extLst>
              </p:cNvPr>
              <p:cNvSpPr txBox="1">
                <a:spLocks noRot="1" noChangeAspect="1" noMove="1" noResize="1" noEditPoints="1" noAdjustHandles="1" noChangeArrowheads="1" noChangeShapeType="1" noTextEdit="1"/>
              </p:cNvSpPr>
              <p:nvPr/>
            </p:nvSpPr>
            <p:spPr>
              <a:xfrm>
                <a:off x="5447851" y="4722018"/>
                <a:ext cx="1075615" cy="5203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CB51CFE-09B1-6E06-1A05-E1CF71DA7D24}"/>
                  </a:ext>
                </a:extLst>
              </p:cNvPr>
              <p:cNvSpPr txBox="1"/>
              <p:nvPr/>
            </p:nvSpPr>
            <p:spPr>
              <a:xfrm>
                <a:off x="7015955" y="4730462"/>
                <a:ext cx="1075615"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 ∗1</m:t>
                          </m:r>
                        </m:num>
                        <m:den>
                          <m:r>
                            <a:rPr lang="en-US" b="0" i="1" smtClean="0">
                              <a:latin typeface="Cambria Math" panose="02040503050406030204" pitchFamily="18" charset="0"/>
                            </a:rPr>
                            <m:t>200</m:t>
                          </m:r>
                        </m:den>
                      </m:f>
                    </m:oMath>
                  </m:oMathPara>
                </a14:m>
                <a:endParaRPr lang="en-US" dirty="0"/>
              </a:p>
            </p:txBody>
          </p:sp>
        </mc:Choice>
        <mc:Fallback>
          <p:sp>
            <p:nvSpPr>
              <p:cNvPr id="7" name="TextBox 6">
                <a:extLst>
                  <a:ext uri="{FF2B5EF4-FFF2-40B4-BE49-F238E27FC236}">
                    <a16:creationId xmlns:a16="http://schemas.microsoft.com/office/drawing/2014/main" id="{ECB51CFE-09B1-6E06-1A05-E1CF71DA7D24}"/>
                  </a:ext>
                </a:extLst>
              </p:cNvPr>
              <p:cNvSpPr txBox="1">
                <a:spLocks noRot="1" noChangeAspect="1" noMove="1" noResize="1" noEditPoints="1" noAdjustHandles="1" noChangeArrowheads="1" noChangeShapeType="1" noTextEdit="1"/>
              </p:cNvSpPr>
              <p:nvPr/>
            </p:nvSpPr>
            <p:spPr>
              <a:xfrm>
                <a:off x="7015955" y="4730462"/>
                <a:ext cx="1075615" cy="5203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1701BFE-5284-AA84-948A-7FED2473664B}"/>
                  </a:ext>
                </a:extLst>
              </p:cNvPr>
              <p:cNvSpPr txBox="1"/>
              <p:nvPr/>
            </p:nvSpPr>
            <p:spPr>
              <a:xfrm>
                <a:off x="8654120" y="4722017"/>
                <a:ext cx="1588576"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i="1" smtClean="0">
                          <a:latin typeface="Cambria Math" panose="02040503050406030204" pitchFamily="18" charset="0"/>
                        </a:rPr>
                        <m:t>0</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4000 ∗1</m:t>
                          </m:r>
                        </m:num>
                        <m:den>
                          <m:r>
                            <a:rPr lang="en-US" b="0" i="1" smtClean="0">
                              <a:latin typeface="Cambria Math" panose="02040503050406030204" pitchFamily="18" charset="0"/>
                            </a:rPr>
                            <m:t>200</m:t>
                          </m:r>
                        </m:den>
                      </m:f>
                    </m:oMath>
                  </m:oMathPara>
                </a14:m>
                <a:endParaRPr lang="en-US" dirty="0"/>
              </a:p>
            </p:txBody>
          </p:sp>
        </mc:Choice>
        <mc:Fallback>
          <p:sp>
            <p:nvSpPr>
              <p:cNvPr id="8" name="TextBox 7">
                <a:extLst>
                  <a:ext uri="{FF2B5EF4-FFF2-40B4-BE49-F238E27FC236}">
                    <a16:creationId xmlns:a16="http://schemas.microsoft.com/office/drawing/2014/main" id="{D1701BFE-5284-AA84-948A-7FED2473664B}"/>
                  </a:ext>
                </a:extLst>
              </p:cNvPr>
              <p:cNvSpPr txBox="1">
                <a:spLocks noRot="1" noChangeAspect="1" noMove="1" noResize="1" noEditPoints="1" noAdjustHandles="1" noChangeArrowheads="1" noChangeShapeType="1" noTextEdit="1"/>
              </p:cNvSpPr>
              <p:nvPr/>
            </p:nvSpPr>
            <p:spPr>
              <a:xfrm>
                <a:off x="8654120" y="4722017"/>
                <a:ext cx="1588576" cy="5203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46A573-CB42-2CB9-3114-C565C6464B34}"/>
                  </a:ext>
                </a:extLst>
              </p:cNvPr>
              <p:cNvSpPr txBox="1"/>
              <p:nvPr/>
            </p:nvSpPr>
            <p:spPr>
              <a:xfrm>
                <a:off x="1889775" y="5452401"/>
                <a:ext cx="1213474" cy="5187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2 </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2 </m:t>
                          </m:r>
                        </m:den>
                      </m:f>
                    </m:oMath>
                  </m:oMathPara>
                </a14:m>
                <a:endParaRPr lang="en-US" dirty="0"/>
              </a:p>
            </p:txBody>
          </p:sp>
        </mc:Choice>
        <mc:Fallback>
          <p:sp>
            <p:nvSpPr>
              <p:cNvPr id="9" name="TextBox 8">
                <a:extLst>
                  <a:ext uri="{FF2B5EF4-FFF2-40B4-BE49-F238E27FC236}">
                    <a16:creationId xmlns:a16="http://schemas.microsoft.com/office/drawing/2014/main" id="{B246A573-CB42-2CB9-3114-C565C6464B34}"/>
                  </a:ext>
                </a:extLst>
              </p:cNvPr>
              <p:cNvSpPr txBox="1">
                <a:spLocks noRot="1" noChangeAspect="1" noMove="1" noResize="1" noEditPoints="1" noAdjustHandles="1" noChangeArrowheads="1" noChangeShapeType="1" noTextEdit="1"/>
              </p:cNvSpPr>
              <p:nvPr/>
            </p:nvSpPr>
            <p:spPr>
              <a:xfrm>
                <a:off x="1889775" y="5452401"/>
                <a:ext cx="1213474" cy="5187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D8AE3A7-B27B-0216-30DA-8EAE91F3508E}"/>
                  </a:ext>
                </a:extLst>
              </p:cNvPr>
              <p:cNvSpPr txBox="1"/>
              <p:nvPr/>
            </p:nvSpPr>
            <p:spPr>
              <a:xfrm>
                <a:off x="7044105" y="5534375"/>
                <a:ext cx="1383392" cy="392864"/>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200 </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200 </m:t>
                        </m:r>
                      </m:den>
                    </m:f>
                  </m:oMath>
                </a14:m>
                <a:endParaRPr lang="en-US" dirty="0"/>
              </a:p>
            </p:txBody>
          </p:sp>
        </mc:Choice>
        <mc:Fallback>
          <p:sp>
            <p:nvSpPr>
              <p:cNvPr id="10" name="TextBox 9">
                <a:extLst>
                  <a:ext uri="{FF2B5EF4-FFF2-40B4-BE49-F238E27FC236}">
                    <a16:creationId xmlns:a16="http://schemas.microsoft.com/office/drawing/2014/main" id="{1D8AE3A7-B27B-0216-30DA-8EAE91F3508E}"/>
                  </a:ext>
                </a:extLst>
              </p:cNvPr>
              <p:cNvSpPr txBox="1">
                <a:spLocks noRot="1" noChangeAspect="1" noMove="1" noResize="1" noEditPoints="1" noAdjustHandles="1" noChangeArrowheads="1" noChangeShapeType="1" noTextEdit="1"/>
              </p:cNvSpPr>
              <p:nvPr/>
            </p:nvSpPr>
            <p:spPr>
              <a:xfrm>
                <a:off x="7044105" y="5534375"/>
                <a:ext cx="1383392" cy="392864"/>
              </a:xfrm>
              <a:prstGeom prst="rect">
                <a:avLst/>
              </a:prstGeom>
              <a:blipFill>
                <a:blip r:embed="rId9"/>
                <a:stretch>
                  <a:fillRect l="-6195" t="-3125" r="-885" b="-234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10FC863-B098-161E-6290-1DD3F96E5CC9}"/>
                  </a:ext>
                </a:extLst>
              </p:cNvPr>
              <p:cNvSpPr txBox="1"/>
              <p:nvPr/>
            </p:nvSpPr>
            <p:spPr>
              <a:xfrm>
                <a:off x="8784893" y="5609908"/>
                <a:ext cx="1288814"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3</m:t>
                    </m:r>
                    <m:r>
                      <a:rPr lang="en-US" i="1" smtClean="0">
                        <a:latin typeface="Cambria Math" panose="02040503050406030204" pitchFamily="18" charset="0"/>
                      </a:rPr>
                      <m:t>0</m:t>
                    </m:r>
                    <m:r>
                      <a:rPr lang="en-US" b="0" i="1" smtClean="0">
                        <a:latin typeface="Cambria Math" panose="02040503050406030204" pitchFamily="18" charset="0"/>
                      </a:rPr>
                      <m:t> −</m:t>
                    </m:r>
                  </m:oMath>
                </a14:m>
                <a:r>
                  <a:rPr lang="en-US" dirty="0"/>
                  <a:t> 20 = 10</a:t>
                </a:r>
              </a:p>
            </p:txBody>
          </p:sp>
        </mc:Choice>
        <mc:Fallback>
          <p:sp>
            <p:nvSpPr>
              <p:cNvPr id="11" name="TextBox 10">
                <a:extLst>
                  <a:ext uri="{FF2B5EF4-FFF2-40B4-BE49-F238E27FC236}">
                    <a16:creationId xmlns:a16="http://schemas.microsoft.com/office/drawing/2014/main" id="{610FC863-B098-161E-6290-1DD3F96E5CC9}"/>
                  </a:ext>
                </a:extLst>
              </p:cNvPr>
              <p:cNvSpPr txBox="1">
                <a:spLocks noRot="1" noChangeAspect="1" noMove="1" noResize="1" noEditPoints="1" noAdjustHandles="1" noChangeArrowheads="1" noChangeShapeType="1" noTextEdit="1"/>
              </p:cNvSpPr>
              <p:nvPr/>
            </p:nvSpPr>
            <p:spPr>
              <a:xfrm>
                <a:off x="8784893" y="5609908"/>
                <a:ext cx="1288814" cy="276999"/>
              </a:xfrm>
              <a:prstGeom prst="rect">
                <a:avLst/>
              </a:prstGeom>
              <a:blipFill>
                <a:blip r:embed="rId10"/>
                <a:stretch>
                  <a:fillRect l="-6132" t="-26087" r="-9906" b="-52174"/>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96F75CA-F880-E236-4E8D-6E0B77AF3A68}"/>
              </a:ext>
            </a:extLst>
          </p:cNvPr>
          <p:cNvSpPr txBox="1"/>
          <p:nvPr/>
        </p:nvSpPr>
        <p:spPr>
          <a:xfrm>
            <a:off x="4105733" y="5609908"/>
            <a:ext cx="339634" cy="369332"/>
          </a:xfrm>
          <a:prstGeom prst="rect">
            <a:avLst/>
          </a:prstGeom>
          <a:noFill/>
        </p:spPr>
        <p:txBody>
          <a:bodyPr wrap="square" rtlCol="0">
            <a:spAutoFit/>
          </a:bodyPr>
          <a:lstStyle/>
          <a:p>
            <a:r>
              <a:rPr lang="en-US" dirty="0"/>
              <a:t>0</a:t>
            </a:r>
          </a:p>
        </p:txBody>
      </p:sp>
      <p:sp>
        <p:nvSpPr>
          <p:cNvPr id="14" name="TextBox 13">
            <a:extLst>
              <a:ext uri="{FF2B5EF4-FFF2-40B4-BE49-F238E27FC236}">
                <a16:creationId xmlns:a16="http://schemas.microsoft.com/office/drawing/2014/main" id="{780DFD6D-9377-3BAC-5F19-9511D2E1DB6F}"/>
              </a:ext>
            </a:extLst>
          </p:cNvPr>
          <p:cNvSpPr txBox="1"/>
          <p:nvPr/>
        </p:nvSpPr>
        <p:spPr>
          <a:xfrm>
            <a:off x="5447851" y="5594383"/>
            <a:ext cx="979699" cy="369332"/>
          </a:xfrm>
          <a:prstGeom prst="rect">
            <a:avLst/>
          </a:prstGeom>
          <a:noFill/>
        </p:spPr>
        <p:txBody>
          <a:bodyPr wrap="square" rtlCol="0">
            <a:spAutoFit/>
          </a:bodyPr>
          <a:lstStyle/>
          <a:p>
            <a:r>
              <a:rPr lang="en-US" dirty="0"/>
              <a:t>1 – 0 = 1</a:t>
            </a:r>
          </a:p>
        </p:txBody>
      </p:sp>
      <p:sp>
        <p:nvSpPr>
          <p:cNvPr id="16" name="TextBox 15">
            <a:extLst>
              <a:ext uri="{FF2B5EF4-FFF2-40B4-BE49-F238E27FC236}">
                <a16:creationId xmlns:a16="http://schemas.microsoft.com/office/drawing/2014/main" id="{4A1E2FA2-5418-042C-B768-2936F9BD7F66}"/>
              </a:ext>
            </a:extLst>
          </p:cNvPr>
          <p:cNvSpPr txBox="1"/>
          <p:nvPr/>
        </p:nvSpPr>
        <p:spPr>
          <a:xfrm>
            <a:off x="2075274" y="1564493"/>
            <a:ext cx="571183" cy="369332"/>
          </a:xfrm>
          <a:prstGeom prst="rect">
            <a:avLst/>
          </a:prstGeom>
          <a:noFill/>
        </p:spPr>
        <p:txBody>
          <a:bodyPr wrap="square" rtlCol="0">
            <a:spAutoFit/>
          </a:bodyPr>
          <a:lstStyle/>
          <a:p>
            <a:r>
              <a:rPr lang="en-US" dirty="0"/>
              <a:t>R</a:t>
            </a:r>
            <a:r>
              <a:rPr lang="en-US" baseline="-25000" dirty="0"/>
              <a:t>1</a:t>
            </a:r>
            <a:r>
              <a:rPr lang="en-US" dirty="0"/>
              <a:t>:</a:t>
            </a:r>
          </a:p>
        </p:txBody>
      </p:sp>
      <p:sp>
        <p:nvSpPr>
          <p:cNvPr id="17" name="TextBox 16">
            <a:extLst>
              <a:ext uri="{FF2B5EF4-FFF2-40B4-BE49-F238E27FC236}">
                <a16:creationId xmlns:a16="http://schemas.microsoft.com/office/drawing/2014/main" id="{720302AE-9693-2C51-E3EE-2B08F296CAC0}"/>
              </a:ext>
            </a:extLst>
          </p:cNvPr>
          <p:cNvSpPr txBox="1"/>
          <p:nvPr/>
        </p:nvSpPr>
        <p:spPr>
          <a:xfrm>
            <a:off x="2068576" y="2040778"/>
            <a:ext cx="571183" cy="369332"/>
          </a:xfrm>
          <a:prstGeom prst="rect">
            <a:avLst/>
          </a:prstGeom>
          <a:noFill/>
        </p:spPr>
        <p:txBody>
          <a:bodyPr wrap="square" rtlCol="0">
            <a:spAutoFit/>
          </a:bodyPr>
          <a:lstStyle/>
          <a:p>
            <a:r>
              <a:rPr lang="en-US" dirty="0"/>
              <a:t>R</a:t>
            </a:r>
            <a:r>
              <a:rPr lang="en-US" baseline="-25000" dirty="0"/>
              <a:t>2</a:t>
            </a:r>
            <a:r>
              <a:rPr lang="en-US" dirty="0"/>
              <a:t>:</a:t>
            </a:r>
          </a:p>
        </p:txBody>
      </p:sp>
      <p:sp>
        <p:nvSpPr>
          <p:cNvPr id="18" name="Oval 17">
            <a:extLst>
              <a:ext uri="{FF2B5EF4-FFF2-40B4-BE49-F238E27FC236}">
                <a16:creationId xmlns:a16="http://schemas.microsoft.com/office/drawing/2014/main" id="{ACE05F32-1A8F-E803-0EF6-4901ABE13DCD}"/>
              </a:ext>
            </a:extLst>
          </p:cNvPr>
          <p:cNvSpPr/>
          <p:nvPr/>
        </p:nvSpPr>
        <p:spPr>
          <a:xfrm>
            <a:off x="171969" y="1700335"/>
            <a:ext cx="1630755" cy="1580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Non-Selected Row (R</a:t>
            </a:r>
            <a:r>
              <a:rPr lang="en-US" baseline="-25000" dirty="0"/>
              <a:t>1</a:t>
            </a:r>
            <a:r>
              <a:rPr lang="en-US" dirty="0"/>
              <a:t>)</a:t>
            </a:r>
          </a:p>
        </p:txBody>
      </p:sp>
    </p:spTree>
    <p:extLst>
      <p:ext uri="{BB962C8B-B14F-4D97-AF65-F5344CB8AC3E}">
        <p14:creationId xmlns:p14="http://schemas.microsoft.com/office/powerpoint/2010/main" val="341353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P spid="13" grpId="0"/>
      <p:bldP spid="14"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64A2724D-CEEE-FC18-C723-158A8A0FA504}"/>
              </a:ext>
            </a:extLst>
          </p:cNvPr>
          <p:cNvGraphicFramePr>
            <a:graphicFrameLocks noGrp="1"/>
          </p:cNvGraphicFramePr>
          <p:nvPr>
            <p:extLst>
              <p:ext uri="{D42A27DB-BD31-4B8C-83A1-F6EECF244321}">
                <p14:modId xmlns:p14="http://schemas.microsoft.com/office/powerpoint/2010/main" val="2225878592"/>
              </p:ext>
            </p:extLst>
          </p:nvPr>
        </p:nvGraphicFramePr>
        <p:xfrm>
          <a:off x="1329238" y="4561417"/>
          <a:ext cx="9029605" cy="794354"/>
        </p:xfrm>
        <a:graphic>
          <a:graphicData uri="http://schemas.openxmlformats.org/drawingml/2006/table">
            <a:tbl>
              <a:tblPr firstRow="1" bandRow="1">
                <a:tableStyleId>{5940675A-B579-460E-94D1-54222C63F5DA}</a:tableStyleId>
              </a:tblPr>
              <a:tblGrid>
                <a:gridCol w="1962602">
                  <a:extLst>
                    <a:ext uri="{9D8B030D-6E8A-4147-A177-3AD203B41FA5}">
                      <a16:colId xmlns:a16="http://schemas.microsoft.com/office/drawing/2014/main" val="1093652489"/>
                    </a:ext>
                  </a:extLst>
                </a:gridCol>
                <a:gridCol w="2011680">
                  <a:extLst>
                    <a:ext uri="{9D8B030D-6E8A-4147-A177-3AD203B41FA5}">
                      <a16:colId xmlns:a16="http://schemas.microsoft.com/office/drawing/2014/main" val="3259741842"/>
                    </a:ext>
                  </a:extLst>
                </a:gridCol>
                <a:gridCol w="1443481">
                  <a:extLst>
                    <a:ext uri="{9D8B030D-6E8A-4147-A177-3AD203B41FA5}">
                      <a16:colId xmlns:a16="http://schemas.microsoft.com/office/drawing/2014/main" val="1198094505"/>
                    </a:ext>
                  </a:extLst>
                </a:gridCol>
                <a:gridCol w="1805921">
                  <a:extLst>
                    <a:ext uri="{9D8B030D-6E8A-4147-A177-3AD203B41FA5}">
                      <a16:colId xmlns:a16="http://schemas.microsoft.com/office/drawing/2014/main" val="1501564669"/>
                    </a:ext>
                  </a:extLst>
                </a:gridCol>
                <a:gridCol w="1805921">
                  <a:extLst>
                    <a:ext uri="{9D8B030D-6E8A-4147-A177-3AD203B41FA5}">
                      <a16:colId xmlns:a16="http://schemas.microsoft.com/office/drawing/2014/main" val="4192675935"/>
                    </a:ext>
                  </a:extLst>
                </a:gridCol>
              </a:tblGrid>
              <a:tr h="794354">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76386157"/>
                  </a:ext>
                </a:extLst>
              </a:tr>
            </a:tbl>
          </a:graphicData>
        </a:graphic>
      </p:graphicFrame>
      <p:sp>
        <p:nvSpPr>
          <p:cNvPr id="4" name="Rectangle 3">
            <a:extLst>
              <a:ext uri="{FF2B5EF4-FFF2-40B4-BE49-F238E27FC236}">
                <a16:creationId xmlns:a16="http://schemas.microsoft.com/office/drawing/2014/main" id="{9C496727-C0A1-C311-FA9E-E6027DBC4FC4}"/>
              </a:ext>
            </a:extLst>
          </p:cNvPr>
          <p:cNvSpPr/>
          <p:nvPr/>
        </p:nvSpPr>
        <p:spPr>
          <a:xfrm>
            <a:off x="5511885" y="1240972"/>
            <a:ext cx="389728" cy="1864308"/>
          </a:xfrm>
          <a:prstGeom prst="rect">
            <a:avLst/>
          </a:prstGeom>
          <a:solidFill>
            <a:srgbClr val="FF0000">
              <a:alpha val="37000"/>
            </a:srgbClr>
          </a:solid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B5FDEE-29F9-781B-99D2-A5AEB7E88AC4}"/>
              </a:ext>
            </a:extLst>
          </p:cNvPr>
          <p:cNvSpPr/>
          <p:nvPr/>
        </p:nvSpPr>
        <p:spPr>
          <a:xfrm>
            <a:off x="3713892" y="1973365"/>
            <a:ext cx="5297178" cy="265014"/>
          </a:xfrm>
          <a:prstGeom prst="rect">
            <a:avLst/>
          </a:prstGeom>
          <a:solidFill>
            <a:srgbClr val="FF0000">
              <a:alpha val="15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a:extLst>
              <a:ext uri="{FF2B5EF4-FFF2-40B4-BE49-F238E27FC236}">
                <a16:creationId xmlns:a16="http://schemas.microsoft.com/office/drawing/2014/main" id="{A43A711B-AC74-3095-578D-0F3BB2A7D411}"/>
              </a:ext>
            </a:extLst>
          </p:cNvPr>
          <p:cNvGraphicFramePr>
            <a:graphicFrameLocks noGrp="1"/>
          </p:cNvGraphicFramePr>
          <p:nvPr/>
        </p:nvGraphicFramePr>
        <p:xfrm>
          <a:off x="3656693" y="119365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400" dirty="0">
                          <a:solidFill>
                            <a:schemeClr val="tx1"/>
                          </a:solidFill>
                        </a:rPr>
                        <a:t>B.V.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x</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x</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aseline="0" dirty="0">
                          <a:solidFill>
                            <a:schemeClr val="tx1"/>
                          </a:solidFill>
                        </a:rPr>
                        <a:t>s</a:t>
                      </a:r>
                      <a:r>
                        <a:rPr lang="en-US" baseline="-250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s</a:t>
                      </a:r>
                      <a:r>
                        <a:rPr lang="en-US" baseline="-250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45" name="Table 44">
            <a:extLst>
              <a:ext uri="{FF2B5EF4-FFF2-40B4-BE49-F238E27FC236}">
                <a16:creationId xmlns:a16="http://schemas.microsoft.com/office/drawing/2014/main" id="{4542A0A2-1CC2-B623-8B1E-4A68B62B3A25}"/>
              </a:ext>
            </a:extLst>
          </p:cNvPr>
          <p:cNvGraphicFramePr>
            <a:graphicFrameLocks noGrp="1"/>
          </p:cNvGraphicFramePr>
          <p:nvPr/>
        </p:nvGraphicFramePr>
        <p:xfrm>
          <a:off x="3656693" y="804893"/>
          <a:ext cx="3854450" cy="370840"/>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602918343"/>
                    </a:ext>
                  </a:extLst>
                </a:gridCol>
                <a:gridCol w="736600">
                  <a:extLst>
                    <a:ext uri="{9D8B030D-6E8A-4147-A177-3AD203B41FA5}">
                      <a16:colId xmlns:a16="http://schemas.microsoft.com/office/drawing/2014/main" val="1632811693"/>
                    </a:ext>
                  </a:extLst>
                </a:gridCol>
                <a:gridCol w="723900">
                  <a:extLst>
                    <a:ext uri="{9D8B030D-6E8A-4147-A177-3AD203B41FA5}">
                      <a16:colId xmlns:a16="http://schemas.microsoft.com/office/drawing/2014/main" val="1547522983"/>
                    </a:ext>
                  </a:extLst>
                </a:gridCol>
                <a:gridCol w="698500">
                  <a:extLst>
                    <a:ext uri="{9D8B030D-6E8A-4147-A177-3AD203B41FA5}">
                      <a16:colId xmlns:a16="http://schemas.microsoft.com/office/drawing/2014/main" val="2420457781"/>
                    </a:ext>
                  </a:extLst>
                </a:gridCol>
                <a:gridCol w="723900">
                  <a:extLst>
                    <a:ext uri="{9D8B030D-6E8A-4147-A177-3AD203B41FA5}">
                      <a16:colId xmlns:a16="http://schemas.microsoft.com/office/drawing/2014/main" val="2624449003"/>
                    </a:ext>
                  </a:extLst>
                </a:gridCol>
              </a:tblGrid>
              <a:tr h="370840">
                <a:tc>
                  <a:txBody>
                    <a:bodyPr/>
                    <a:lstStyle/>
                    <a:p>
                      <a:pPr algn="ctr"/>
                      <a:r>
                        <a:rPr lang="en-US" sz="1800" dirty="0">
                          <a:solidFill>
                            <a:schemeClr val="tx1"/>
                          </a:solidFill>
                        </a:rPr>
                        <a:t>C</a:t>
                      </a:r>
                      <a:r>
                        <a:rPr lang="en-US" sz="1800" baseline="-25000" dirty="0">
                          <a:solidFill>
                            <a:schemeClr val="tx1"/>
                          </a:solidFill>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1111470"/>
                  </a:ext>
                </a:extLst>
              </a:tr>
            </a:tbl>
          </a:graphicData>
        </a:graphic>
      </p:graphicFrame>
      <p:graphicFrame>
        <p:nvGraphicFramePr>
          <p:cNvPr id="51" name="Table 50">
            <a:extLst>
              <a:ext uri="{FF2B5EF4-FFF2-40B4-BE49-F238E27FC236}">
                <a16:creationId xmlns:a16="http://schemas.microsoft.com/office/drawing/2014/main" id="{B479FBAD-A9A9-15A1-E8B2-CFF3EB0C27DD}"/>
              </a:ext>
            </a:extLst>
          </p:cNvPr>
          <p:cNvGraphicFramePr>
            <a:graphicFrameLocks noGrp="1"/>
          </p:cNvGraphicFramePr>
          <p:nvPr/>
        </p:nvGraphicFramePr>
        <p:xfrm>
          <a:off x="2818493" y="804893"/>
          <a:ext cx="838200" cy="7596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4252869153"/>
                    </a:ext>
                  </a:extLst>
                </a:gridCol>
              </a:tblGrid>
              <a:tr h="759600">
                <a:tc>
                  <a:txBody>
                    <a:bodyPr/>
                    <a:lstStyle/>
                    <a:p>
                      <a:pPr algn="ctr"/>
                      <a:r>
                        <a:rPr lang="en-US" dirty="0">
                          <a:solidFill>
                            <a:schemeClr val="tx1"/>
                          </a:solidFill>
                        </a:rPr>
                        <a:t>CB</a:t>
                      </a:r>
                      <a:r>
                        <a:rPr lang="en-US" baseline="-250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71133"/>
                  </a:ext>
                </a:extLst>
              </a:tr>
            </a:tbl>
          </a:graphicData>
        </a:graphic>
      </p:graphicFrame>
      <p:graphicFrame>
        <p:nvGraphicFramePr>
          <p:cNvPr id="52" name="Table 51">
            <a:extLst>
              <a:ext uri="{FF2B5EF4-FFF2-40B4-BE49-F238E27FC236}">
                <a16:creationId xmlns:a16="http://schemas.microsoft.com/office/drawing/2014/main" id="{86A1678E-28E1-00D1-ABD5-ADCEE4264797}"/>
              </a:ext>
            </a:extLst>
          </p:cNvPr>
          <p:cNvGraphicFramePr>
            <a:graphicFrameLocks noGrp="1"/>
          </p:cNvGraphicFramePr>
          <p:nvPr/>
        </p:nvGraphicFramePr>
        <p:xfrm>
          <a:off x="7511143" y="799953"/>
          <a:ext cx="1651000" cy="764540"/>
        </p:xfrm>
        <a:graphic>
          <a:graphicData uri="http://schemas.openxmlformats.org/drawingml/2006/table">
            <a:tbl>
              <a:tblPr firstRow="1" bandRow="1">
                <a:tableStyleId>{5C22544A-7EE6-4342-B048-85BDC9FD1C3A}</a:tableStyleId>
              </a:tblPr>
              <a:tblGrid>
                <a:gridCol w="825500">
                  <a:extLst>
                    <a:ext uri="{9D8B030D-6E8A-4147-A177-3AD203B41FA5}">
                      <a16:colId xmlns:a16="http://schemas.microsoft.com/office/drawing/2014/main" val="3013429851"/>
                    </a:ext>
                  </a:extLst>
                </a:gridCol>
                <a:gridCol w="825500">
                  <a:extLst>
                    <a:ext uri="{9D8B030D-6E8A-4147-A177-3AD203B41FA5}">
                      <a16:colId xmlns:a16="http://schemas.microsoft.com/office/drawing/2014/main" val="134479305"/>
                    </a:ext>
                  </a:extLst>
                </a:gridCol>
              </a:tblGrid>
              <a:tr h="764540">
                <a:tc>
                  <a:txBody>
                    <a:bodyPr/>
                    <a:lstStyle/>
                    <a:p>
                      <a:pPr algn="ctr"/>
                      <a:r>
                        <a:rPr lang="en-US" sz="1200" dirty="0">
                          <a:solidFill>
                            <a:schemeClr val="tx1"/>
                          </a:solidFill>
                        </a:rPr>
                        <a:t>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648031"/>
                  </a:ext>
                </a:extLst>
              </a:tr>
            </a:tbl>
          </a:graphicData>
        </a:graphic>
      </p:graphicFrame>
      <p:graphicFrame>
        <p:nvGraphicFramePr>
          <p:cNvPr id="53" name="Table 52">
            <a:extLst>
              <a:ext uri="{FF2B5EF4-FFF2-40B4-BE49-F238E27FC236}">
                <a16:creationId xmlns:a16="http://schemas.microsoft.com/office/drawing/2014/main" id="{3C37DC3E-C231-696E-F9EB-DF855AA52C7E}"/>
              </a:ext>
            </a:extLst>
          </p:cNvPr>
          <p:cNvGraphicFramePr>
            <a:graphicFrameLocks noGrp="1"/>
          </p:cNvGraphicFramePr>
          <p:nvPr/>
        </p:nvGraphicFramePr>
        <p:xfrm>
          <a:off x="2818493" y="1564493"/>
          <a:ext cx="6343648" cy="1483360"/>
        </p:xfrm>
        <a:graphic>
          <a:graphicData uri="http://schemas.openxmlformats.org/drawingml/2006/table">
            <a:tbl>
              <a:tblPr firstRow="1" bandRow="1">
                <a:tableStyleId>{5C22544A-7EE6-4342-B048-85BDC9FD1C3A}</a:tableStyleId>
              </a:tblPr>
              <a:tblGrid>
                <a:gridCol w="839107">
                  <a:extLst>
                    <a:ext uri="{9D8B030D-6E8A-4147-A177-3AD203B41FA5}">
                      <a16:colId xmlns:a16="http://schemas.microsoft.com/office/drawing/2014/main" val="3277270441"/>
                    </a:ext>
                  </a:extLst>
                </a:gridCol>
                <a:gridCol w="979714">
                  <a:extLst>
                    <a:ext uri="{9D8B030D-6E8A-4147-A177-3AD203B41FA5}">
                      <a16:colId xmlns:a16="http://schemas.microsoft.com/office/drawing/2014/main" val="1651651387"/>
                    </a:ext>
                  </a:extLst>
                </a:gridCol>
                <a:gridCol w="718458">
                  <a:extLst>
                    <a:ext uri="{9D8B030D-6E8A-4147-A177-3AD203B41FA5}">
                      <a16:colId xmlns:a16="http://schemas.microsoft.com/office/drawing/2014/main" val="1784287402"/>
                    </a:ext>
                  </a:extLst>
                </a:gridCol>
                <a:gridCol w="725714">
                  <a:extLst>
                    <a:ext uri="{9D8B030D-6E8A-4147-A177-3AD203B41FA5}">
                      <a16:colId xmlns:a16="http://schemas.microsoft.com/office/drawing/2014/main" val="1326948750"/>
                    </a:ext>
                  </a:extLst>
                </a:gridCol>
                <a:gridCol w="701787">
                  <a:extLst>
                    <a:ext uri="{9D8B030D-6E8A-4147-A177-3AD203B41FA5}">
                      <a16:colId xmlns:a16="http://schemas.microsoft.com/office/drawing/2014/main" val="2899115002"/>
                    </a:ext>
                  </a:extLst>
                </a:gridCol>
                <a:gridCol w="727870">
                  <a:extLst>
                    <a:ext uri="{9D8B030D-6E8A-4147-A177-3AD203B41FA5}">
                      <a16:colId xmlns:a16="http://schemas.microsoft.com/office/drawing/2014/main" val="1496010250"/>
                    </a:ext>
                  </a:extLst>
                </a:gridCol>
                <a:gridCol w="822960">
                  <a:extLst>
                    <a:ext uri="{9D8B030D-6E8A-4147-A177-3AD203B41FA5}">
                      <a16:colId xmlns:a16="http://schemas.microsoft.com/office/drawing/2014/main" val="3554240769"/>
                    </a:ext>
                  </a:extLst>
                </a:gridCol>
                <a:gridCol w="828038">
                  <a:extLst>
                    <a:ext uri="{9D8B030D-6E8A-4147-A177-3AD203B41FA5}">
                      <a16:colId xmlns:a16="http://schemas.microsoft.com/office/drawing/2014/main" val="4052128978"/>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6773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1752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72331334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105458893"/>
                  </a:ext>
                </a:extLst>
              </a:tr>
            </a:tbl>
          </a:graphicData>
        </a:graphic>
      </p:graphicFrame>
      <p:sp>
        <p:nvSpPr>
          <p:cNvPr id="54" name="TextBox 53">
            <a:extLst>
              <a:ext uri="{FF2B5EF4-FFF2-40B4-BE49-F238E27FC236}">
                <a16:creationId xmlns:a16="http://schemas.microsoft.com/office/drawing/2014/main" id="{F0E47975-8FCB-9456-A26C-B939A505DA8B}"/>
              </a:ext>
            </a:extLst>
          </p:cNvPr>
          <p:cNvSpPr txBox="1"/>
          <p:nvPr/>
        </p:nvSpPr>
        <p:spPr>
          <a:xfrm>
            <a:off x="4846320" y="1604490"/>
            <a:ext cx="339634" cy="307777"/>
          </a:xfrm>
          <a:prstGeom prst="rect">
            <a:avLst/>
          </a:prstGeom>
          <a:noFill/>
        </p:spPr>
        <p:txBody>
          <a:bodyPr wrap="square" rtlCol="0">
            <a:spAutoFit/>
          </a:bodyPr>
          <a:lstStyle/>
          <a:p>
            <a:r>
              <a:rPr lang="en-US" sz="1400" dirty="0"/>
              <a:t>1</a:t>
            </a:r>
          </a:p>
        </p:txBody>
      </p:sp>
      <p:sp>
        <p:nvSpPr>
          <p:cNvPr id="55" name="TextBox 54">
            <a:extLst>
              <a:ext uri="{FF2B5EF4-FFF2-40B4-BE49-F238E27FC236}">
                <a16:creationId xmlns:a16="http://schemas.microsoft.com/office/drawing/2014/main" id="{6E3F818F-B9D5-3C20-AF7C-F415CED6DE1B}"/>
              </a:ext>
            </a:extLst>
          </p:cNvPr>
          <p:cNvSpPr txBox="1"/>
          <p:nvPr/>
        </p:nvSpPr>
        <p:spPr>
          <a:xfrm>
            <a:off x="5585369" y="1604490"/>
            <a:ext cx="339634" cy="307777"/>
          </a:xfrm>
          <a:prstGeom prst="rect">
            <a:avLst/>
          </a:prstGeom>
          <a:noFill/>
        </p:spPr>
        <p:txBody>
          <a:bodyPr wrap="square" rtlCol="0">
            <a:spAutoFit/>
          </a:bodyPr>
          <a:lstStyle/>
          <a:p>
            <a:r>
              <a:rPr lang="en-US" sz="1400" dirty="0"/>
              <a:t>1</a:t>
            </a:r>
          </a:p>
        </p:txBody>
      </p:sp>
      <p:sp>
        <p:nvSpPr>
          <p:cNvPr id="56" name="TextBox 55">
            <a:extLst>
              <a:ext uri="{FF2B5EF4-FFF2-40B4-BE49-F238E27FC236}">
                <a16:creationId xmlns:a16="http://schemas.microsoft.com/office/drawing/2014/main" id="{079E737F-5B89-97E7-535B-762D7247C1FB}"/>
              </a:ext>
            </a:extLst>
          </p:cNvPr>
          <p:cNvSpPr txBox="1"/>
          <p:nvPr/>
        </p:nvSpPr>
        <p:spPr>
          <a:xfrm>
            <a:off x="6287768" y="1604490"/>
            <a:ext cx="339634" cy="307777"/>
          </a:xfrm>
          <a:prstGeom prst="rect">
            <a:avLst/>
          </a:prstGeom>
          <a:noFill/>
        </p:spPr>
        <p:txBody>
          <a:bodyPr wrap="square" rtlCol="0">
            <a:spAutoFit/>
          </a:bodyPr>
          <a:lstStyle/>
          <a:p>
            <a:r>
              <a:rPr lang="en-US" sz="1400" dirty="0"/>
              <a:t>1</a:t>
            </a:r>
          </a:p>
        </p:txBody>
      </p:sp>
      <p:sp>
        <p:nvSpPr>
          <p:cNvPr id="57" name="TextBox 56">
            <a:extLst>
              <a:ext uri="{FF2B5EF4-FFF2-40B4-BE49-F238E27FC236}">
                <a16:creationId xmlns:a16="http://schemas.microsoft.com/office/drawing/2014/main" id="{085E3F0E-96C6-781C-DB8F-4A313806C3AD}"/>
              </a:ext>
            </a:extLst>
          </p:cNvPr>
          <p:cNvSpPr txBox="1"/>
          <p:nvPr/>
        </p:nvSpPr>
        <p:spPr>
          <a:xfrm>
            <a:off x="6990167" y="1604490"/>
            <a:ext cx="339634" cy="307777"/>
          </a:xfrm>
          <a:prstGeom prst="rect">
            <a:avLst/>
          </a:prstGeom>
          <a:noFill/>
        </p:spPr>
        <p:txBody>
          <a:bodyPr wrap="square" rtlCol="0">
            <a:spAutoFit/>
          </a:bodyPr>
          <a:lstStyle/>
          <a:p>
            <a:r>
              <a:rPr lang="en-US" sz="1400" dirty="0"/>
              <a:t>0</a:t>
            </a:r>
          </a:p>
        </p:txBody>
      </p:sp>
      <p:sp>
        <p:nvSpPr>
          <p:cNvPr id="58" name="TextBox 57">
            <a:extLst>
              <a:ext uri="{FF2B5EF4-FFF2-40B4-BE49-F238E27FC236}">
                <a16:creationId xmlns:a16="http://schemas.microsoft.com/office/drawing/2014/main" id="{BF95975B-EF72-3A07-5451-D3439FDCF9D5}"/>
              </a:ext>
            </a:extLst>
          </p:cNvPr>
          <p:cNvSpPr txBox="1"/>
          <p:nvPr/>
        </p:nvSpPr>
        <p:spPr>
          <a:xfrm>
            <a:off x="7751120" y="1604490"/>
            <a:ext cx="585523" cy="307777"/>
          </a:xfrm>
          <a:prstGeom prst="rect">
            <a:avLst/>
          </a:prstGeom>
          <a:noFill/>
        </p:spPr>
        <p:txBody>
          <a:bodyPr wrap="square" rtlCol="0">
            <a:spAutoFit/>
          </a:bodyPr>
          <a:lstStyle/>
          <a:p>
            <a:r>
              <a:rPr lang="en-US" sz="1400" dirty="0"/>
              <a:t>30</a:t>
            </a:r>
          </a:p>
        </p:txBody>
      </p:sp>
      <p:sp>
        <p:nvSpPr>
          <p:cNvPr id="59" name="TextBox 58">
            <a:extLst>
              <a:ext uri="{FF2B5EF4-FFF2-40B4-BE49-F238E27FC236}">
                <a16:creationId xmlns:a16="http://schemas.microsoft.com/office/drawing/2014/main" id="{B02C1082-4EB2-9116-1CDD-7F5F372CD472}"/>
              </a:ext>
            </a:extLst>
          </p:cNvPr>
          <p:cNvSpPr txBox="1"/>
          <p:nvPr/>
        </p:nvSpPr>
        <p:spPr>
          <a:xfrm>
            <a:off x="4717920" y="1975330"/>
            <a:ext cx="547500" cy="307777"/>
          </a:xfrm>
          <a:prstGeom prst="rect">
            <a:avLst/>
          </a:prstGeom>
          <a:noFill/>
        </p:spPr>
        <p:txBody>
          <a:bodyPr wrap="square" rtlCol="0">
            <a:spAutoFit/>
          </a:bodyPr>
          <a:lstStyle/>
          <a:p>
            <a:r>
              <a:rPr lang="en-US" sz="1400" dirty="0"/>
              <a:t>100</a:t>
            </a:r>
          </a:p>
        </p:txBody>
      </p:sp>
      <p:sp>
        <p:nvSpPr>
          <p:cNvPr id="60" name="TextBox 59">
            <a:extLst>
              <a:ext uri="{FF2B5EF4-FFF2-40B4-BE49-F238E27FC236}">
                <a16:creationId xmlns:a16="http://schemas.microsoft.com/office/drawing/2014/main" id="{84344964-6C07-A7E0-4905-45000D672EBB}"/>
              </a:ext>
            </a:extLst>
          </p:cNvPr>
          <p:cNvSpPr txBox="1"/>
          <p:nvPr/>
        </p:nvSpPr>
        <p:spPr>
          <a:xfrm>
            <a:off x="5499699" y="1975330"/>
            <a:ext cx="547500" cy="307777"/>
          </a:xfrm>
          <a:prstGeom prst="rect">
            <a:avLst/>
          </a:prstGeom>
          <a:noFill/>
        </p:spPr>
        <p:txBody>
          <a:bodyPr wrap="square" rtlCol="0">
            <a:spAutoFit/>
          </a:bodyPr>
          <a:lstStyle/>
          <a:p>
            <a:r>
              <a:rPr lang="en-US" sz="1400" dirty="0"/>
              <a:t>200</a:t>
            </a:r>
          </a:p>
        </p:txBody>
      </p:sp>
      <p:sp>
        <p:nvSpPr>
          <p:cNvPr id="61" name="TextBox 60">
            <a:extLst>
              <a:ext uri="{FF2B5EF4-FFF2-40B4-BE49-F238E27FC236}">
                <a16:creationId xmlns:a16="http://schemas.microsoft.com/office/drawing/2014/main" id="{E1CB6FC0-4FC5-C615-2BA1-51C1C62AD424}"/>
              </a:ext>
            </a:extLst>
          </p:cNvPr>
          <p:cNvSpPr txBox="1"/>
          <p:nvPr/>
        </p:nvSpPr>
        <p:spPr>
          <a:xfrm>
            <a:off x="6287768" y="1975330"/>
            <a:ext cx="339634" cy="307777"/>
          </a:xfrm>
          <a:prstGeom prst="rect">
            <a:avLst/>
          </a:prstGeom>
          <a:noFill/>
        </p:spPr>
        <p:txBody>
          <a:bodyPr wrap="square" rtlCol="0">
            <a:spAutoFit/>
          </a:bodyPr>
          <a:lstStyle/>
          <a:p>
            <a:r>
              <a:rPr lang="en-US" sz="1400" dirty="0"/>
              <a:t>0</a:t>
            </a:r>
          </a:p>
        </p:txBody>
      </p:sp>
      <p:sp>
        <p:nvSpPr>
          <p:cNvPr id="62" name="TextBox 61">
            <a:extLst>
              <a:ext uri="{FF2B5EF4-FFF2-40B4-BE49-F238E27FC236}">
                <a16:creationId xmlns:a16="http://schemas.microsoft.com/office/drawing/2014/main" id="{C3F47A26-BD40-F8B9-9D5D-E6B8618F5CDA}"/>
              </a:ext>
            </a:extLst>
          </p:cNvPr>
          <p:cNvSpPr txBox="1"/>
          <p:nvPr/>
        </p:nvSpPr>
        <p:spPr>
          <a:xfrm>
            <a:off x="6990167" y="1975330"/>
            <a:ext cx="339634" cy="307777"/>
          </a:xfrm>
          <a:prstGeom prst="rect">
            <a:avLst/>
          </a:prstGeom>
          <a:noFill/>
        </p:spPr>
        <p:txBody>
          <a:bodyPr wrap="square" rtlCol="0">
            <a:spAutoFit/>
          </a:bodyPr>
          <a:lstStyle/>
          <a:p>
            <a:r>
              <a:rPr lang="en-US" sz="1400" dirty="0"/>
              <a:t>1</a:t>
            </a:r>
          </a:p>
        </p:txBody>
      </p:sp>
      <p:sp>
        <p:nvSpPr>
          <p:cNvPr id="63" name="TextBox 62">
            <a:extLst>
              <a:ext uri="{FF2B5EF4-FFF2-40B4-BE49-F238E27FC236}">
                <a16:creationId xmlns:a16="http://schemas.microsoft.com/office/drawing/2014/main" id="{544D9AF0-6BE7-EC3E-9766-68A1FCE473C6}"/>
              </a:ext>
            </a:extLst>
          </p:cNvPr>
          <p:cNvSpPr txBox="1"/>
          <p:nvPr/>
        </p:nvSpPr>
        <p:spPr>
          <a:xfrm>
            <a:off x="7668752" y="1975330"/>
            <a:ext cx="585522" cy="307777"/>
          </a:xfrm>
          <a:prstGeom prst="rect">
            <a:avLst/>
          </a:prstGeom>
          <a:noFill/>
        </p:spPr>
        <p:txBody>
          <a:bodyPr wrap="square" rtlCol="0">
            <a:spAutoFit/>
          </a:bodyPr>
          <a:lstStyle/>
          <a:p>
            <a:r>
              <a:rPr lang="en-US" sz="1400" dirty="0"/>
              <a:t>4000</a:t>
            </a:r>
          </a:p>
        </p:txBody>
      </p:sp>
      <p:sp>
        <p:nvSpPr>
          <p:cNvPr id="64" name="TextBox 63">
            <a:extLst>
              <a:ext uri="{FF2B5EF4-FFF2-40B4-BE49-F238E27FC236}">
                <a16:creationId xmlns:a16="http://schemas.microsoft.com/office/drawing/2014/main" id="{CD7E3E2B-47C2-A633-7BE4-C7F2192B5B2A}"/>
              </a:ext>
            </a:extLst>
          </p:cNvPr>
          <p:cNvSpPr txBox="1"/>
          <p:nvPr/>
        </p:nvSpPr>
        <p:spPr>
          <a:xfrm>
            <a:off x="3957131" y="1604489"/>
            <a:ext cx="452353" cy="307777"/>
          </a:xfrm>
          <a:prstGeom prst="rect">
            <a:avLst/>
          </a:prstGeom>
          <a:noFill/>
        </p:spPr>
        <p:txBody>
          <a:bodyPr wrap="square" rtlCol="0">
            <a:spAutoFit/>
          </a:bodyPr>
          <a:lstStyle/>
          <a:p>
            <a:r>
              <a:rPr lang="en-US" sz="1400" dirty="0"/>
              <a:t>S</a:t>
            </a:r>
            <a:r>
              <a:rPr lang="en-US" sz="1400" baseline="-25000" dirty="0"/>
              <a:t>1</a:t>
            </a:r>
          </a:p>
        </p:txBody>
      </p:sp>
      <p:sp>
        <p:nvSpPr>
          <p:cNvPr id="65" name="TextBox 64">
            <a:extLst>
              <a:ext uri="{FF2B5EF4-FFF2-40B4-BE49-F238E27FC236}">
                <a16:creationId xmlns:a16="http://schemas.microsoft.com/office/drawing/2014/main" id="{B2E2E823-09A3-B91B-C6B5-411CFEB7FAD5}"/>
              </a:ext>
            </a:extLst>
          </p:cNvPr>
          <p:cNvSpPr txBox="1"/>
          <p:nvPr/>
        </p:nvSpPr>
        <p:spPr>
          <a:xfrm>
            <a:off x="3956674" y="1966457"/>
            <a:ext cx="452353" cy="307777"/>
          </a:xfrm>
          <a:prstGeom prst="rect">
            <a:avLst/>
          </a:prstGeom>
          <a:noFill/>
        </p:spPr>
        <p:txBody>
          <a:bodyPr wrap="square" rtlCol="0">
            <a:spAutoFit/>
          </a:bodyPr>
          <a:lstStyle/>
          <a:p>
            <a:r>
              <a:rPr lang="en-US" sz="1400" dirty="0"/>
              <a:t>S</a:t>
            </a:r>
            <a:r>
              <a:rPr lang="en-US" sz="1400" baseline="-25000" dirty="0"/>
              <a:t>2</a:t>
            </a:r>
          </a:p>
        </p:txBody>
      </p:sp>
      <p:sp>
        <p:nvSpPr>
          <p:cNvPr id="66" name="TextBox 65">
            <a:extLst>
              <a:ext uri="{FF2B5EF4-FFF2-40B4-BE49-F238E27FC236}">
                <a16:creationId xmlns:a16="http://schemas.microsoft.com/office/drawing/2014/main" id="{B75E670E-E0AD-5906-E4C3-B52B67CBCA8A}"/>
              </a:ext>
            </a:extLst>
          </p:cNvPr>
          <p:cNvSpPr txBox="1"/>
          <p:nvPr/>
        </p:nvSpPr>
        <p:spPr>
          <a:xfrm>
            <a:off x="3067776" y="1619426"/>
            <a:ext cx="339634" cy="307777"/>
          </a:xfrm>
          <a:prstGeom prst="rect">
            <a:avLst/>
          </a:prstGeom>
          <a:noFill/>
        </p:spPr>
        <p:txBody>
          <a:bodyPr wrap="square" rtlCol="0">
            <a:spAutoFit/>
          </a:bodyPr>
          <a:lstStyle/>
          <a:p>
            <a:r>
              <a:rPr lang="en-US" sz="1400" dirty="0"/>
              <a:t>0</a:t>
            </a:r>
          </a:p>
        </p:txBody>
      </p:sp>
      <p:sp>
        <p:nvSpPr>
          <p:cNvPr id="67" name="TextBox 66">
            <a:extLst>
              <a:ext uri="{FF2B5EF4-FFF2-40B4-BE49-F238E27FC236}">
                <a16:creationId xmlns:a16="http://schemas.microsoft.com/office/drawing/2014/main" id="{CA9B151F-78AA-777F-C757-5EE5A1D99310}"/>
              </a:ext>
            </a:extLst>
          </p:cNvPr>
          <p:cNvSpPr txBox="1"/>
          <p:nvPr/>
        </p:nvSpPr>
        <p:spPr>
          <a:xfrm>
            <a:off x="3067776" y="1967266"/>
            <a:ext cx="339634" cy="307777"/>
          </a:xfrm>
          <a:prstGeom prst="rect">
            <a:avLst/>
          </a:prstGeom>
          <a:noFill/>
        </p:spPr>
        <p:txBody>
          <a:bodyPr wrap="square" rtlCol="0">
            <a:spAutoFit/>
          </a:bodyPr>
          <a:lstStyle/>
          <a:p>
            <a:r>
              <a:rPr lang="en-US" sz="1400" dirty="0"/>
              <a:t>0</a:t>
            </a:r>
          </a:p>
        </p:txBody>
      </p:sp>
      <p:sp>
        <p:nvSpPr>
          <p:cNvPr id="68" name="TextBox 67">
            <a:extLst>
              <a:ext uri="{FF2B5EF4-FFF2-40B4-BE49-F238E27FC236}">
                <a16:creationId xmlns:a16="http://schemas.microsoft.com/office/drawing/2014/main" id="{A448B320-9D89-B4C7-AB01-12AEB7C57333}"/>
              </a:ext>
            </a:extLst>
          </p:cNvPr>
          <p:cNvSpPr txBox="1"/>
          <p:nvPr/>
        </p:nvSpPr>
        <p:spPr>
          <a:xfrm>
            <a:off x="3956674" y="2324093"/>
            <a:ext cx="452353" cy="307777"/>
          </a:xfrm>
          <a:prstGeom prst="rect">
            <a:avLst/>
          </a:prstGeom>
          <a:noFill/>
        </p:spPr>
        <p:txBody>
          <a:bodyPr wrap="square" rtlCol="0">
            <a:spAutoFit/>
          </a:bodyPr>
          <a:lstStyle/>
          <a:p>
            <a:r>
              <a:rPr lang="en-US" sz="1400" dirty="0"/>
              <a:t>Z</a:t>
            </a:r>
            <a:r>
              <a:rPr lang="en-US" sz="1600" baseline="-25000" dirty="0"/>
              <a:t>j</a:t>
            </a:r>
            <a:endParaRPr lang="en-US" sz="1400" baseline="-25000" dirty="0"/>
          </a:p>
        </p:txBody>
      </p:sp>
      <p:sp>
        <p:nvSpPr>
          <p:cNvPr id="69" name="TextBox 68">
            <a:extLst>
              <a:ext uri="{FF2B5EF4-FFF2-40B4-BE49-F238E27FC236}">
                <a16:creationId xmlns:a16="http://schemas.microsoft.com/office/drawing/2014/main" id="{68071F87-CD94-DBF8-7207-770339FF8FE2}"/>
              </a:ext>
            </a:extLst>
          </p:cNvPr>
          <p:cNvSpPr txBox="1"/>
          <p:nvPr/>
        </p:nvSpPr>
        <p:spPr>
          <a:xfrm>
            <a:off x="4846320" y="2346170"/>
            <a:ext cx="339634" cy="307777"/>
          </a:xfrm>
          <a:prstGeom prst="rect">
            <a:avLst/>
          </a:prstGeom>
          <a:noFill/>
        </p:spPr>
        <p:txBody>
          <a:bodyPr wrap="square" rtlCol="0">
            <a:spAutoFit/>
          </a:bodyPr>
          <a:lstStyle/>
          <a:p>
            <a:r>
              <a:rPr lang="en-US" sz="1400" dirty="0"/>
              <a:t>0</a:t>
            </a:r>
          </a:p>
        </p:txBody>
      </p:sp>
      <p:sp>
        <p:nvSpPr>
          <p:cNvPr id="70" name="TextBox 69">
            <a:extLst>
              <a:ext uri="{FF2B5EF4-FFF2-40B4-BE49-F238E27FC236}">
                <a16:creationId xmlns:a16="http://schemas.microsoft.com/office/drawing/2014/main" id="{6CC4E513-40C5-070C-CD9E-FDEBCFFFACF6}"/>
              </a:ext>
            </a:extLst>
          </p:cNvPr>
          <p:cNvSpPr txBox="1"/>
          <p:nvPr/>
        </p:nvSpPr>
        <p:spPr>
          <a:xfrm>
            <a:off x="5585369" y="2357702"/>
            <a:ext cx="339634" cy="307777"/>
          </a:xfrm>
          <a:prstGeom prst="rect">
            <a:avLst/>
          </a:prstGeom>
          <a:noFill/>
        </p:spPr>
        <p:txBody>
          <a:bodyPr wrap="square" rtlCol="0">
            <a:spAutoFit/>
          </a:bodyPr>
          <a:lstStyle/>
          <a:p>
            <a:r>
              <a:rPr lang="en-US" sz="1400" dirty="0"/>
              <a:t>0</a:t>
            </a:r>
          </a:p>
        </p:txBody>
      </p:sp>
      <p:sp>
        <p:nvSpPr>
          <p:cNvPr id="71" name="TextBox 70">
            <a:extLst>
              <a:ext uri="{FF2B5EF4-FFF2-40B4-BE49-F238E27FC236}">
                <a16:creationId xmlns:a16="http://schemas.microsoft.com/office/drawing/2014/main" id="{B8CDDB2F-BF04-21D1-3208-7837537CE7F0}"/>
              </a:ext>
            </a:extLst>
          </p:cNvPr>
          <p:cNvSpPr txBox="1"/>
          <p:nvPr/>
        </p:nvSpPr>
        <p:spPr>
          <a:xfrm>
            <a:off x="6287768" y="2336447"/>
            <a:ext cx="339634" cy="307777"/>
          </a:xfrm>
          <a:prstGeom prst="rect">
            <a:avLst/>
          </a:prstGeom>
          <a:noFill/>
        </p:spPr>
        <p:txBody>
          <a:bodyPr wrap="square" rtlCol="0">
            <a:spAutoFit/>
          </a:bodyPr>
          <a:lstStyle/>
          <a:p>
            <a:r>
              <a:rPr lang="en-US" sz="1400" dirty="0"/>
              <a:t>0</a:t>
            </a:r>
          </a:p>
        </p:txBody>
      </p:sp>
      <p:sp>
        <p:nvSpPr>
          <p:cNvPr id="72" name="TextBox 71">
            <a:extLst>
              <a:ext uri="{FF2B5EF4-FFF2-40B4-BE49-F238E27FC236}">
                <a16:creationId xmlns:a16="http://schemas.microsoft.com/office/drawing/2014/main" id="{F7ED8761-A8F2-6E61-2D9B-369C88416201}"/>
              </a:ext>
            </a:extLst>
          </p:cNvPr>
          <p:cNvSpPr txBox="1"/>
          <p:nvPr/>
        </p:nvSpPr>
        <p:spPr>
          <a:xfrm>
            <a:off x="6990167" y="2346169"/>
            <a:ext cx="339634" cy="307777"/>
          </a:xfrm>
          <a:prstGeom prst="rect">
            <a:avLst/>
          </a:prstGeom>
          <a:noFill/>
        </p:spPr>
        <p:txBody>
          <a:bodyPr wrap="square" rtlCol="0">
            <a:spAutoFit/>
          </a:bodyPr>
          <a:lstStyle/>
          <a:p>
            <a:r>
              <a:rPr lang="en-US" sz="1400" dirty="0"/>
              <a:t>0</a:t>
            </a:r>
          </a:p>
        </p:txBody>
      </p:sp>
      <p:sp>
        <p:nvSpPr>
          <p:cNvPr id="73" name="TextBox 72">
            <a:extLst>
              <a:ext uri="{FF2B5EF4-FFF2-40B4-BE49-F238E27FC236}">
                <a16:creationId xmlns:a16="http://schemas.microsoft.com/office/drawing/2014/main" id="{6D875D24-EE4B-8470-DDEE-016A3901884F}"/>
              </a:ext>
            </a:extLst>
          </p:cNvPr>
          <p:cNvSpPr txBox="1"/>
          <p:nvPr/>
        </p:nvSpPr>
        <p:spPr>
          <a:xfrm>
            <a:off x="7783013" y="2357702"/>
            <a:ext cx="339634" cy="307777"/>
          </a:xfrm>
          <a:prstGeom prst="rect">
            <a:avLst/>
          </a:prstGeom>
          <a:noFill/>
        </p:spPr>
        <p:txBody>
          <a:bodyPr wrap="square" rtlCol="0">
            <a:spAutoFit/>
          </a:bodyPr>
          <a:lstStyle/>
          <a:p>
            <a:r>
              <a:rPr lang="en-US" sz="1400" dirty="0"/>
              <a:t>0</a:t>
            </a:r>
          </a:p>
        </p:txBody>
      </p:sp>
      <p:sp>
        <p:nvSpPr>
          <p:cNvPr id="74" name="TextBox 73">
            <a:extLst>
              <a:ext uri="{FF2B5EF4-FFF2-40B4-BE49-F238E27FC236}">
                <a16:creationId xmlns:a16="http://schemas.microsoft.com/office/drawing/2014/main" id="{C26303E9-85BC-C900-E010-9CE00A5518FB}"/>
              </a:ext>
            </a:extLst>
          </p:cNvPr>
          <p:cNvSpPr txBox="1"/>
          <p:nvPr/>
        </p:nvSpPr>
        <p:spPr>
          <a:xfrm>
            <a:off x="3861760" y="2712853"/>
            <a:ext cx="594672" cy="307777"/>
          </a:xfrm>
          <a:prstGeom prst="rect">
            <a:avLst/>
          </a:prstGeom>
          <a:noFill/>
        </p:spPr>
        <p:txBody>
          <a:bodyPr wrap="square" rtlCol="0">
            <a:spAutoFit/>
          </a:bodyPr>
          <a:lstStyle/>
          <a:p>
            <a:r>
              <a:rPr lang="en-US" sz="1400" dirty="0"/>
              <a:t>C</a:t>
            </a:r>
            <a:r>
              <a:rPr lang="en-US" sz="1400" baseline="-25000" dirty="0"/>
              <a:t>j</a:t>
            </a:r>
            <a:r>
              <a:rPr lang="en-US" sz="1400" dirty="0"/>
              <a:t> -Z</a:t>
            </a:r>
            <a:r>
              <a:rPr lang="en-US" sz="1600" baseline="-25000" dirty="0"/>
              <a:t>j</a:t>
            </a:r>
            <a:endParaRPr lang="en-US" sz="1400" baseline="-25000" dirty="0"/>
          </a:p>
        </p:txBody>
      </p:sp>
      <p:sp>
        <p:nvSpPr>
          <p:cNvPr id="75" name="TextBox 74">
            <a:extLst>
              <a:ext uri="{FF2B5EF4-FFF2-40B4-BE49-F238E27FC236}">
                <a16:creationId xmlns:a16="http://schemas.microsoft.com/office/drawing/2014/main" id="{5F73100D-F446-B393-3B6C-528F96875EC4}"/>
              </a:ext>
            </a:extLst>
          </p:cNvPr>
          <p:cNvSpPr txBox="1"/>
          <p:nvPr/>
        </p:nvSpPr>
        <p:spPr>
          <a:xfrm>
            <a:off x="4828060" y="2715046"/>
            <a:ext cx="452353" cy="307777"/>
          </a:xfrm>
          <a:prstGeom prst="rect">
            <a:avLst/>
          </a:prstGeom>
          <a:noFill/>
        </p:spPr>
        <p:txBody>
          <a:bodyPr wrap="square" rtlCol="0">
            <a:spAutoFit/>
          </a:bodyPr>
          <a:lstStyle/>
          <a:p>
            <a:r>
              <a:rPr lang="en-US" sz="1400" dirty="0"/>
              <a:t>20</a:t>
            </a:r>
          </a:p>
        </p:txBody>
      </p:sp>
      <p:sp>
        <p:nvSpPr>
          <p:cNvPr id="76" name="TextBox 75">
            <a:extLst>
              <a:ext uri="{FF2B5EF4-FFF2-40B4-BE49-F238E27FC236}">
                <a16:creationId xmlns:a16="http://schemas.microsoft.com/office/drawing/2014/main" id="{E4FD5708-81EF-3819-638F-83AAB5068F92}"/>
              </a:ext>
            </a:extLst>
          </p:cNvPr>
          <p:cNvSpPr txBox="1"/>
          <p:nvPr/>
        </p:nvSpPr>
        <p:spPr>
          <a:xfrm>
            <a:off x="5529009" y="2710026"/>
            <a:ext cx="452353" cy="307777"/>
          </a:xfrm>
          <a:prstGeom prst="rect">
            <a:avLst/>
          </a:prstGeom>
          <a:noFill/>
        </p:spPr>
        <p:txBody>
          <a:bodyPr wrap="square" rtlCol="0">
            <a:spAutoFit/>
          </a:bodyPr>
          <a:lstStyle/>
          <a:p>
            <a:r>
              <a:rPr lang="en-US" sz="1400" dirty="0"/>
              <a:t>50</a:t>
            </a:r>
          </a:p>
        </p:txBody>
      </p:sp>
      <p:sp>
        <p:nvSpPr>
          <p:cNvPr id="77" name="TextBox 76">
            <a:extLst>
              <a:ext uri="{FF2B5EF4-FFF2-40B4-BE49-F238E27FC236}">
                <a16:creationId xmlns:a16="http://schemas.microsoft.com/office/drawing/2014/main" id="{C3A943A3-C151-B65B-1380-899BA481FD11}"/>
              </a:ext>
            </a:extLst>
          </p:cNvPr>
          <p:cNvSpPr txBox="1"/>
          <p:nvPr/>
        </p:nvSpPr>
        <p:spPr>
          <a:xfrm>
            <a:off x="6311126" y="2725207"/>
            <a:ext cx="339634" cy="307777"/>
          </a:xfrm>
          <a:prstGeom prst="rect">
            <a:avLst/>
          </a:prstGeom>
          <a:noFill/>
        </p:spPr>
        <p:txBody>
          <a:bodyPr wrap="square" rtlCol="0">
            <a:spAutoFit/>
          </a:bodyPr>
          <a:lstStyle/>
          <a:p>
            <a:r>
              <a:rPr lang="en-US" sz="1400" dirty="0"/>
              <a:t>0</a:t>
            </a:r>
          </a:p>
        </p:txBody>
      </p:sp>
      <p:sp>
        <p:nvSpPr>
          <p:cNvPr id="78" name="TextBox 77">
            <a:extLst>
              <a:ext uri="{FF2B5EF4-FFF2-40B4-BE49-F238E27FC236}">
                <a16:creationId xmlns:a16="http://schemas.microsoft.com/office/drawing/2014/main" id="{6491A480-ECE6-4367-1639-66BBB5D40054}"/>
              </a:ext>
            </a:extLst>
          </p:cNvPr>
          <p:cNvSpPr txBox="1"/>
          <p:nvPr/>
        </p:nvSpPr>
        <p:spPr>
          <a:xfrm>
            <a:off x="6997131" y="2710025"/>
            <a:ext cx="339634" cy="307777"/>
          </a:xfrm>
          <a:prstGeom prst="rect">
            <a:avLst/>
          </a:prstGeom>
          <a:noFill/>
        </p:spPr>
        <p:txBody>
          <a:bodyPr wrap="square" rtlCol="0">
            <a:spAutoFit/>
          </a:bodyPr>
          <a:lstStyle/>
          <a:p>
            <a:r>
              <a:rPr lang="en-US" sz="1400" dirty="0"/>
              <a:t>0</a:t>
            </a:r>
          </a:p>
        </p:txBody>
      </p:sp>
      <p:sp>
        <p:nvSpPr>
          <p:cNvPr id="79" name="TextBox 78">
            <a:extLst>
              <a:ext uri="{FF2B5EF4-FFF2-40B4-BE49-F238E27FC236}">
                <a16:creationId xmlns:a16="http://schemas.microsoft.com/office/drawing/2014/main" id="{E7B977DF-DD86-5E33-2937-2FE103AD5B87}"/>
              </a:ext>
            </a:extLst>
          </p:cNvPr>
          <p:cNvSpPr txBox="1"/>
          <p:nvPr/>
        </p:nvSpPr>
        <p:spPr>
          <a:xfrm>
            <a:off x="8558717" y="1599034"/>
            <a:ext cx="585523" cy="307777"/>
          </a:xfrm>
          <a:prstGeom prst="rect">
            <a:avLst/>
          </a:prstGeom>
          <a:noFill/>
        </p:spPr>
        <p:txBody>
          <a:bodyPr wrap="square" rtlCol="0">
            <a:spAutoFit/>
          </a:bodyPr>
          <a:lstStyle/>
          <a:p>
            <a:r>
              <a:rPr lang="en-US" sz="1400" dirty="0"/>
              <a:t>30</a:t>
            </a:r>
          </a:p>
        </p:txBody>
      </p:sp>
      <p:sp>
        <p:nvSpPr>
          <p:cNvPr id="80" name="TextBox 79">
            <a:extLst>
              <a:ext uri="{FF2B5EF4-FFF2-40B4-BE49-F238E27FC236}">
                <a16:creationId xmlns:a16="http://schemas.microsoft.com/office/drawing/2014/main" id="{7E58CE47-169B-866B-D75A-838A385DF1D2}"/>
              </a:ext>
            </a:extLst>
          </p:cNvPr>
          <p:cNvSpPr txBox="1"/>
          <p:nvPr/>
        </p:nvSpPr>
        <p:spPr>
          <a:xfrm>
            <a:off x="8558717" y="1965769"/>
            <a:ext cx="452353" cy="307777"/>
          </a:xfrm>
          <a:prstGeom prst="rect">
            <a:avLst/>
          </a:prstGeom>
          <a:noFill/>
        </p:spPr>
        <p:txBody>
          <a:bodyPr wrap="square" rtlCol="0">
            <a:spAutoFit/>
          </a:bodyPr>
          <a:lstStyle/>
          <a:p>
            <a:r>
              <a:rPr lang="en-US" sz="1400" dirty="0"/>
              <a:t>20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C2D7466-09A2-7E4B-C0E6-41BEA53B908D}"/>
                  </a:ext>
                </a:extLst>
              </p:cNvPr>
              <p:cNvSpPr txBox="1"/>
              <p:nvPr/>
            </p:nvSpPr>
            <p:spPr>
              <a:xfrm>
                <a:off x="4846320" y="3536850"/>
                <a:ext cx="1375377" cy="5732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𝐸𝑙𝑒𝑚𝑒𝑛𝑡</m:t>
                          </m:r>
                        </m:num>
                        <m:den>
                          <m:r>
                            <a:rPr lang="en-US" b="0" i="1" smtClean="0">
                              <a:latin typeface="Cambria Math" panose="02040503050406030204" pitchFamily="18" charset="0"/>
                            </a:rPr>
                            <m:t>𝐾𝑒𝑦</m:t>
                          </m:r>
                          <m:r>
                            <a:rPr lang="en-US" b="0" i="1" smtClean="0">
                              <a:latin typeface="Cambria Math" panose="02040503050406030204" pitchFamily="18" charset="0"/>
                            </a:rPr>
                            <m:t> </m:t>
                          </m:r>
                          <m:r>
                            <a:rPr lang="en-US" b="0" i="1" smtClean="0">
                              <a:latin typeface="Cambria Math" panose="02040503050406030204" pitchFamily="18" charset="0"/>
                            </a:rPr>
                            <m:t>𝐸𝑙𝑒𝑚𝑒𝑛𝑡</m:t>
                          </m:r>
                        </m:den>
                      </m:f>
                    </m:oMath>
                  </m:oMathPara>
                </a14:m>
                <a:endParaRPr lang="en-US" dirty="0"/>
              </a:p>
            </p:txBody>
          </p:sp>
        </mc:Choice>
        <mc:Fallback>
          <p:sp>
            <p:nvSpPr>
              <p:cNvPr id="2" name="TextBox 1">
                <a:extLst>
                  <a:ext uri="{FF2B5EF4-FFF2-40B4-BE49-F238E27FC236}">
                    <a16:creationId xmlns:a16="http://schemas.microsoft.com/office/drawing/2014/main" id="{8C2D7466-09A2-7E4B-C0E6-41BEA53B908D}"/>
                  </a:ext>
                </a:extLst>
              </p:cNvPr>
              <p:cNvSpPr txBox="1">
                <a:spLocks noRot="1" noChangeAspect="1" noMove="1" noResize="1" noEditPoints="1" noAdjustHandles="1" noChangeArrowheads="1" noChangeShapeType="1" noTextEdit="1"/>
              </p:cNvSpPr>
              <p:nvPr/>
            </p:nvSpPr>
            <p:spPr>
              <a:xfrm>
                <a:off x="4846320" y="3536850"/>
                <a:ext cx="1375377" cy="5732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428CE4A-E443-DDDC-BF61-CECD49252F83}"/>
                  </a:ext>
                </a:extLst>
              </p:cNvPr>
              <p:cNvSpPr txBox="1"/>
              <p:nvPr/>
            </p:nvSpPr>
            <p:spPr>
              <a:xfrm>
                <a:off x="1880104" y="4706335"/>
                <a:ext cx="500137" cy="393441"/>
              </a:xfrm>
              <a:prstGeom prst="rect">
                <a:avLst/>
              </a:prstGeom>
              <a:noFill/>
            </p:spPr>
            <p:txBody>
              <a:bodyPr wrap="none" lIns="0" tIns="0" rIns="0" bIns="0" rtlCol="0">
                <a:spAutoFit/>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100 </m:t>
                        </m:r>
                      </m:num>
                      <m:den>
                        <m:r>
                          <a:rPr lang="en-US" b="0" i="1" smtClean="0">
                            <a:latin typeface="Cambria Math" panose="02040503050406030204" pitchFamily="18" charset="0"/>
                          </a:rPr>
                          <m:t>200</m:t>
                        </m:r>
                      </m:den>
                    </m:f>
                  </m:oMath>
                </a14:m>
                <a:r>
                  <a:rPr lang="en-US" dirty="0"/>
                  <a:t> =</a:t>
                </a:r>
              </a:p>
            </p:txBody>
          </p:sp>
        </mc:Choice>
        <mc:Fallback>
          <p:sp>
            <p:nvSpPr>
              <p:cNvPr id="3" name="TextBox 2">
                <a:extLst>
                  <a:ext uri="{FF2B5EF4-FFF2-40B4-BE49-F238E27FC236}">
                    <a16:creationId xmlns:a16="http://schemas.microsoft.com/office/drawing/2014/main" id="{E428CE4A-E443-DDDC-BF61-CECD49252F83}"/>
                  </a:ext>
                </a:extLst>
              </p:cNvPr>
              <p:cNvSpPr txBox="1">
                <a:spLocks noRot="1" noChangeAspect="1" noMove="1" noResize="1" noEditPoints="1" noAdjustHandles="1" noChangeArrowheads="1" noChangeShapeType="1" noTextEdit="1"/>
              </p:cNvSpPr>
              <p:nvPr/>
            </p:nvSpPr>
            <p:spPr>
              <a:xfrm>
                <a:off x="1880104" y="4706335"/>
                <a:ext cx="500137" cy="393441"/>
              </a:xfrm>
              <a:prstGeom prst="rect">
                <a:avLst/>
              </a:prstGeom>
              <a:blipFill>
                <a:blip r:embed="rId3"/>
                <a:stretch>
                  <a:fillRect l="-10976" t="-3077" r="-29268" b="-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96ADD1F-4197-EC82-2DA2-75E9030D6624}"/>
                  </a:ext>
                </a:extLst>
              </p:cNvPr>
              <p:cNvSpPr txBox="1"/>
              <p:nvPr/>
            </p:nvSpPr>
            <p:spPr>
              <a:xfrm>
                <a:off x="4068409" y="4722017"/>
                <a:ext cx="912109"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200 </m:t>
                          </m:r>
                        </m:num>
                        <m:den>
                          <m:r>
                            <a:rPr lang="en-US" b="0" i="1" smtClean="0">
                              <a:latin typeface="Cambria Math" panose="02040503050406030204" pitchFamily="18" charset="0"/>
                            </a:rPr>
                            <m:t>200</m:t>
                          </m:r>
                        </m:den>
                      </m:f>
                      <m:r>
                        <a:rPr lang="en-US" b="0" i="1" smtClean="0">
                          <a:latin typeface="Cambria Math" panose="02040503050406030204" pitchFamily="18" charset="0"/>
                        </a:rPr>
                        <m:t>=1</m:t>
                      </m:r>
                    </m:oMath>
                  </m:oMathPara>
                </a14:m>
                <a:endParaRPr lang="en-US" dirty="0"/>
              </a:p>
            </p:txBody>
          </p:sp>
        </mc:Choice>
        <mc:Fallback>
          <p:sp>
            <p:nvSpPr>
              <p:cNvPr id="5" name="TextBox 4">
                <a:extLst>
                  <a:ext uri="{FF2B5EF4-FFF2-40B4-BE49-F238E27FC236}">
                    <a16:creationId xmlns:a16="http://schemas.microsoft.com/office/drawing/2014/main" id="{396ADD1F-4197-EC82-2DA2-75E9030D6624}"/>
                  </a:ext>
                </a:extLst>
              </p:cNvPr>
              <p:cNvSpPr txBox="1">
                <a:spLocks noRot="1" noChangeAspect="1" noMove="1" noResize="1" noEditPoints="1" noAdjustHandles="1" noChangeArrowheads="1" noChangeShapeType="1" noTextEdit="1"/>
              </p:cNvSpPr>
              <p:nvPr/>
            </p:nvSpPr>
            <p:spPr>
              <a:xfrm>
                <a:off x="4068409" y="4722017"/>
                <a:ext cx="912109" cy="5203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E86BF8D-1C7D-B7F6-B0D3-A69A17E223B4}"/>
                  </a:ext>
                </a:extLst>
              </p:cNvPr>
              <p:cNvSpPr txBox="1"/>
              <p:nvPr/>
            </p:nvSpPr>
            <p:spPr>
              <a:xfrm>
                <a:off x="5447851" y="4722018"/>
                <a:ext cx="912109"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0 </m:t>
                          </m:r>
                        </m:num>
                        <m:den>
                          <m:r>
                            <a:rPr lang="en-US" b="0" i="1" smtClean="0">
                              <a:latin typeface="Cambria Math" panose="02040503050406030204" pitchFamily="18" charset="0"/>
                            </a:rPr>
                            <m:t>200</m:t>
                          </m:r>
                        </m:den>
                      </m:f>
                      <m:r>
                        <a:rPr lang="en-US" b="0" i="1" smtClean="0">
                          <a:latin typeface="Cambria Math" panose="02040503050406030204" pitchFamily="18" charset="0"/>
                        </a:rPr>
                        <m:t>=0</m:t>
                      </m:r>
                    </m:oMath>
                  </m:oMathPara>
                </a14:m>
                <a:endParaRPr lang="en-US" dirty="0"/>
              </a:p>
            </p:txBody>
          </p:sp>
        </mc:Choice>
        <mc:Fallback>
          <p:sp>
            <p:nvSpPr>
              <p:cNvPr id="6" name="TextBox 5">
                <a:extLst>
                  <a:ext uri="{FF2B5EF4-FFF2-40B4-BE49-F238E27FC236}">
                    <a16:creationId xmlns:a16="http://schemas.microsoft.com/office/drawing/2014/main" id="{8E86BF8D-1C7D-B7F6-B0D3-A69A17E223B4}"/>
                  </a:ext>
                </a:extLst>
              </p:cNvPr>
              <p:cNvSpPr txBox="1">
                <a:spLocks noRot="1" noChangeAspect="1" noMove="1" noResize="1" noEditPoints="1" noAdjustHandles="1" noChangeArrowheads="1" noChangeShapeType="1" noTextEdit="1"/>
              </p:cNvSpPr>
              <p:nvPr/>
            </p:nvSpPr>
            <p:spPr>
              <a:xfrm>
                <a:off x="5447851" y="4722018"/>
                <a:ext cx="912109" cy="5203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CB51CFE-09B1-6E06-1A05-E1CF71DA7D24}"/>
                  </a:ext>
                </a:extLst>
              </p:cNvPr>
              <p:cNvSpPr txBox="1"/>
              <p:nvPr/>
            </p:nvSpPr>
            <p:spPr>
              <a:xfrm>
                <a:off x="7350853" y="4692708"/>
                <a:ext cx="482503"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200</m:t>
                          </m:r>
                        </m:den>
                      </m:f>
                    </m:oMath>
                  </m:oMathPara>
                </a14:m>
                <a:endParaRPr lang="en-US" dirty="0"/>
              </a:p>
            </p:txBody>
          </p:sp>
        </mc:Choice>
        <mc:Fallback>
          <p:sp>
            <p:nvSpPr>
              <p:cNvPr id="7" name="TextBox 6">
                <a:extLst>
                  <a:ext uri="{FF2B5EF4-FFF2-40B4-BE49-F238E27FC236}">
                    <a16:creationId xmlns:a16="http://schemas.microsoft.com/office/drawing/2014/main" id="{ECB51CFE-09B1-6E06-1A05-E1CF71DA7D24}"/>
                  </a:ext>
                </a:extLst>
              </p:cNvPr>
              <p:cNvSpPr txBox="1">
                <a:spLocks noRot="1" noChangeAspect="1" noMove="1" noResize="1" noEditPoints="1" noAdjustHandles="1" noChangeArrowheads="1" noChangeShapeType="1" noTextEdit="1"/>
              </p:cNvSpPr>
              <p:nvPr/>
            </p:nvSpPr>
            <p:spPr>
              <a:xfrm>
                <a:off x="7350853" y="4692708"/>
                <a:ext cx="482503" cy="5203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1701BFE-5284-AA84-948A-7FED2473664B}"/>
                  </a:ext>
                </a:extLst>
              </p:cNvPr>
              <p:cNvSpPr txBox="1"/>
              <p:nvPr/>
            </p:nvSpPr>
            <p:spPr>
              <a:xfrm>
                <a:off x="8851478" y="4699116"/>
                <a:ext cx="1219886"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4000 </m:t>
                          </m:r>
                        </m:num>
                        <m:den>
                          <m:r>
                            <a:rPr lang="en-US" b="0" i="1" smtClean="0">
                              <a:latin typeface="Cambria Math" panose="02040503050406030204" pitchFamily="18" charset="0"/>
                            </a:rPr>
                            <m:t>200</m:t>
                          </m:r>
                        </m:den>
                      </m:f>
                      <m:r>
                        <a:rPr lang="en-US" b="0" i="1" smtClean="0">
                          <a:latin typeface="Cambria Math" panose="02040503050406030204" pitchFamily="18" charset="0"/>
                        </a:rPr>
                        <m:t>=20</m:t>
                      </m:r>
                    </m:oMath>
                  </m:oMathPara>
                </a14:m>
                <a:endParaRPr lang="en-US" dirty="0"/>
              </a:p>
            </p:txBody>
          </p:sp>
        </mc:Choice>
        <mc:Fallback>
          <p:sp>
            <p:nvSpPr>
              <p:cNvPr id="8" name="TextBox 7">
                <a:extLst>
                  <a:ext uri="{FF2B5EF4-FFF2-40B4-BE49-F238E27FC236}">
                    <a16:creationId xmlns:a16="http://schemas.microsoft.com/office/drawing/2014/main" id="{D1701BFE-5284-AA84-948A-7FED2473664B}"/>
                  </a:ext>
                </a:extLst>
              </p:cNvPr>
              <p:cNvSpPr txBox="1">
                <a:spLocks noRot="1" noChangeAspect="1" noMove="1" noResize="1" noEditPoints="1" noAdjustHandles="1" noChangeArrowheads="1" noChangeShapeType="1" noTextEdit="1"/>
              </p:cNvSpPr>
              <p:nvPr/>
            </p:nvSpPr>
            <p:spPr>
              <a:xfrm>
                <a:off x="8851478" y="4699116"/>
                <a:ext cx="1219886" cy="5203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246A573-CB42-2CB9-3114-C565C6464B34}"/>
                  </a:ext>
                </a:extLst>
              </p:cNvPr>
              <p:cNvSpPr txBox="1"/>
              <p:nvPr/>
            </p:nvSpPr>
            <p:spPr>
              <a:xfrm>
                <a:off x="2471204" y="4671383"/>
                <a:ext cx="226024" cy="5187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2 </m:t>
                          </m:r>
                        </m:den>
                      </m:f>
                    </m:oMath>
                  </m:oMathPara>
                </a14:m>
                <a:endParaRPr lang="en-US" dirty="0"/>
              </a:p>
            </p:txBody>
          </p:sp>
        </mc:Choice>
        <mc:Fallback>
          <p:sp>
            <p:nvSpPr>
              <p:cNvPr id="9" name="TextBox 8">
                <a:extLst>
                  <a:ext uri="{FF2B5EF4-FFF2-40B4-BE49-F238E27FC236}">
                    <a16:creationId xmlns:a16="http://schemas.microsoft.com/office/drawing/2014/main" id="{B246A573-CB42-2CB9-3114-C565C6464B34}"/>
                  </a:ext>
                </a:extLst>
              </p:cNvPr>
              <p:cNvSpPr txBox="1">
                <a:spLocks noRot="1" noChangeAspect="1" noMove="1" noResize="1" noEditPoints="1" noAdjustHandles="1" noChangeArrowheads="1" noChangeShapeType="1" noTextEdit="1"/>
              </p:cNvSpPr>
              <p:nvPr/>
            </p:nvSpPr>
            <p:spPr>
              <a:xfrm>
                <a:off x="2471204" y="4671383"/>
                <a:ext cx="226024" cy="518732"/>
              </a:xfrm>
              <a:prstGeom prst="rect">
                <a:avLst/>
              </a:prstGeom>
              <a:blipFill>
                <a:blip r:embed="rId8"/>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4A1E2FA2-5418-042C-B768-2936F9BD7F66}"/>
              </a:ext>
            </a:extLst>
          </p:cNvPr>
          <p:cNvSpPr txBox="1"/>
          <p:nvPr/>
        </p:nvSpPr>
        <p:spPr>
          <a:xfrm>
            <a:off x="2075274" y="1564493"/>
            <a:ext cx="571183" cy="369332"/>
          </a:xfrm>
          <a:prstGeom prst="rect">
            <a:avLst/>
          </a:prstGeom>
          <a:noFill/>
        </p:spPr>
        <p:txBody>
          <a:bodyPr wrap="square" rtlCol="0">
            <a:spAutoFit/>
          </a:bodyPr>
          <a:lstStyle/>
          <a:p>
            <a:r>
              <a:rPr lang="en-US" dirty="0"/>
              <a:t>R</a:t>
            </a:r>
            <a:r>
              <a:rPr lang="en-US" baseline="-25000" dirty="0"/>
              <a:t>1</a:t>
            </a:r>
            <a:r>
              <a:rPr lang="en-US" dirty="0"/>
              <a:t>:</a:t>
            </a:r>
          </a:p>
        </p:txBody>
      </p:sp>
      <p:sp>
        <p:nvSpPr>
          <p:cNvPr id="17" name="TextBox 16">
            <a:extLst>
              <a:ext uri="{FF2B5EF4-FFF2-40B4-BE49-F238E27FC236}">
                <a16:creationId xmlns:a16="http://schemas.microsoft.com/office/drawing/2014/main" id="{720302AE-9693-2C51-E3EE-2B08F296CAC0}"/>
              </a:ext>
            </a:extLst>
          </p:cNvPr>
          <p:cNvSpPr txBox="1"/>
          <p:nvPr/>
        </p:nvSpPr>
        <p:spPr>
          <a:xfrm>
            <a:off x="2068576" y="2040778"/>
            <a:ext cx="571183" cy="369332"/>
          </a:xfrm>
          <a:prstGeom prst="rect">
            <a:avLst/>
          </a:prstGeom>
          <a:noFill/>
        </p:spPr>
        <p:txBody>
          <a:bodyPr wrap="square" rtlCol="0">
            <a:spAutoFit/>
          </a:bodyPr>
          <a:lstStyle/>
          <a:p>
            <a:r>
              <a:rPr lang="en-US" dirty="0"/>
              <a:t>R</a:t>
            </a:r>
            <a:r>
              <a:rPr lang="en-US" baseline="-25000" dirty="0"/>
              <a:t>2</a:t>
            </a:r>
            <a:r>
              <a:rPr lang="en-US" dirty="0"/>
              <a:t>:</a:t>
            </a:r>
          </a:p>
        </p:txBody>
      </p:sp>
      <p:sp>
        <p:nvSpPr>
          <p:cNvPr id="19" name="Oval 18">
            <a:extLst>
              <a:ext uri="{FF2B5EF4-FFF2-40B4-BE49-F238E27FC236}">
                <a16:creationId xmlns:a16="http://schemas.microsoft.com/office/drawing/2014/main" id="{229D386D-19B3-808C-5D98-8F03A9D3F45A}"/>
              </a:ext>
            </a:extLst>
          </p:cNvPr>
          <p:cNvSpPr/>
          <p:nvPr/>
        </p:nvSpPr>
        <p:spPr>
          <a:xfrm>
            <a:off x="249349" y="2303127"/>
            <a:ext cx="1630755" cy="15800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Selected Row (R</a:t>
            </a:r>
            <a:r>
              <a:rPr lang="en-US" baseline="-25000" dirty="0"/>
              <a:t>2</a:t>
            </a:r>
            <a:r>
              <a:rPr lang="en-US" dirty="0"/>
              <a:t>)</a:t>
            </a:r>
          </a:p>
        </p:txBody>
      </p:sp>
    </p:spTree>
    <p:extLst>
      <p:ext uri="{BB962C8B-B14F-4D97-AF65-F5344CB8AC3E}">
        <p14:creationId xmlns:p14="http://schemas.microsoft.com/office/powerpoint/2010/main" val="287016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686</TotalTime>
  <Words>1149</Words>
  <Application>Microsoft Office PowerPoint</Application>
  <PresentationFormat>Widescreen</PresentationFormat>
  <Paragraphs>593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Debindra Bhandario</dc:creator>
  <cp:lastModifiedBy>Debindra Bhandario</cp:lastModifiedBy>
  <cp:revision>79</cp:revision>
  <dcterms:created xsi:type="dcterms:W3CDTF">2024-09-03T04:45:19Z</dcterms:created>
  <dcterms:modified xsi:type="dcterms:W3CDTF">2024-09-06T04:43:22Z</dcterms:modified>
</cp:coreProperties>
</file>