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56" r:id="rId6"/>
    <p:sldId id="260" r:id="rId7"/>
    <p:sldId id="261" r:id="rId8"/>
    <p:sldId id="262" r:id="rId9"/>
    <p:sldId id="266" r:id="rId10"/>
    <p:sldId id="263" r:id="rId11"/>
    <p:sldId id="265"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2412-40CD-FC7A-5447-E855B2070C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4A9C02-8E0F-0543-511A-3A07A8F2D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3C6C4F9-0F46-3AE8-9D17-FA9BF8483913}"/>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EC273FB3-246B-2015-3575-C0F81F5A4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B5627-FCB2-E6A6-647C-1CD531AF74ED}"/>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212085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415F-F05D-7FCF-CAC0-FE583FED35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F1C118-F0BC-2521-BC45-ED822A7D1B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7451C2-2218-CF2B-4CF0-69628BAC4007}"/>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3E3D3AD0-CAB9-3BFC-8DD9-E5DC3E123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9FB78-4C15-3EE6-D210-4A56F9B94099}"/>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308791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B866B-6B38-ABEA-F0E9-1F1C8D8FF9D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11AFE3-919D-9C22-8D1F-F4ACC2A7E6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A34F42-7D42-0AFC-3419-85342A92DFF0}"/>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0CEDB137-372B-D7B7-35CD-09EC86E8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531BB-1985-8F6B-4FC2-FC7CD6E5C96B}"/>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406470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B0A4-3C28-2ED5-B66D-2BF1D04B2B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5391E8-1E91-E31B-E86A-263B977360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3E6461-FA8A-4EFC-D3FF-9C1C91A8FFD4}"/>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A2EE328C-84C0-700B-0A05-3A4564EBE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0B3F9-3995-69F4-7D8D-C99FE54C0FA1}"/>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208332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93DE-DD95-DABD-A522-61AF2E9F75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D5B4F80-C679-BBFE-F3F1-8845261CE1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E11E35-EE18-B1D2-A70A-4B2FEC6B62D4}"/>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6D5988D3-B1D6-DEF0-66F8-657F4D1B1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0014C-34C3-6353-1DE9-41EE27AB304B}"/>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195553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0591-6147-C597-A0F5-96EEE293BD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A8E5C1-0BD3-16A7-ECC3-54F6ECDBB1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E9A6825-9E40-6DCA-7DAF-65A770EF60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2DED26-26D0-6D5F-E2ED-56C6763B9845}"/>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6" name="Footer Placeholder 5">
            <a:extLst>
              <a:ext uri="{FF2B5EF4-FFF2-40B4-BE49-F238E27FC236}">
                <a16:creationId xmlns:a16="http://schemas.microsoft.com/office/drawing/2014/main" id="{C0C0A342-571B-FB5F-F768-267081A22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B4353-9147-4805-8682-28205C57D471}"/>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299491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956D-D522-EBBE-AF8C-0CD80A8973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80CF05-B59E-9DE5-9E09-24FB650EE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6A2BC6-03CE-87FE-2D49-3DF8C4FF73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502374-FB4C-5FAE-FB96-5E3907054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50EEB9A-CBA6-5678-C718-407CD26ECB6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1F3DD6-A9B8-9E1A-03C6-F7EB845627C4}"/>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8" name="Footer Placeholder 7">
            <a:extLst>
              <a:ext uri="{FF2B5EF4-FFF2-40B4-BE49-F238E27FC236}">
                <a16:creationId xmlns:a16="http://schemas.microsoft.com/office/drawing/2014/main" id="{93749380-C9E1-ED8E-E0DA-6FA7B5A5C7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02A6B5-567A-876D-8DDF-5BEE71D769F8}"/>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270814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BF70-0B34-4B3D-6409-F516999C74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C67A56-26E3-7589-88E0-D6E3ADF2A596}"/>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4" name="Footer Placeholder 3">
            <a:extLst>
              <a:ext uri="{FF2B5EF4-FFF2-40B4-BE49-F238E27FC236}">
                <a16:creationId xmlns:a16="http://schemas.microsoft.com/office/drawing/2014/main" id="{B21EE22E-B3C5-8797-D3B7-165DFB17D2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B0C3FE-531F-9A07-7D9D-99DE02BBF705}"/>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12852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063E6-B495-E3E5-02A1-28F483B67AB5}"/>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3" name="Footer Placeholder 2">
            <a:extLst>
              <a:ext uri="{FF2B5EF4-FFF2-40B4-BE49-F238E27FC236}">
                <a16:creationId xmlns:a16="http://schemas.microsoft.com/office/drawing/2014/main" id="{85EEA7A6-4058-B358-CC2C-126B338F9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1156F-5436-A6E7-EF61-734B0793E8F4}"/>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305873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0D25-EE47-063C-0278-033C519458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3639FB-03B7-EBA7-7464-13E593B1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19CBAF2-30CB-5503-8D7B-B41E6821E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123A86-3C94-3372-423C-13BE919AE3CB}"/>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6" name="Footer Placeholder 5">
            <a:extLst>
              <a:ext uri="{FF2B5EF4-FFF2-40B4-BE49-F238E27FC236}">
                <a16:creationId xmlns:a16="http://schemas.microsoft.com/office/drawing/2014/main" id="{7E33C9DB-7043-DACA-5648-DCE01310C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C9921-E5B4-806C-7285-BF1D1B0BCD14}"/>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370604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70AF-14BE-467B-E143-C6B46B3596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453F29-91F6-E5BC-BC71-A7B65E0AB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E79979-8E38-72E9-0C45-3CE3F948F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D540F8-2A38-39CE-B18A-E3FDD55B0D83}"/>
              </a:ext>
            </a:extLst>
          </p:cNvPr>
          <p:cNvSpPr>
            <a:spLocks noGrp="1"/>
          </p:cNvSpPr>
          <p:nvPr>
            <p:ph type="dt" sz="half" idx="10"/>
          </p:nvPr>
        </p:nvSpPr>
        <p:spPr/>
        <p:txBody>
          <a:bodyPr/>
          <a:lstStyle/>
          <a:p>
            <a:fld id="{014CBD60-FFB5-4BCA-8CB2-4902A06AC30E}" type="datetimeFigureOut">
              <a:rPr lang="en-US" smtClean="0"/>
              <a:t>9/3/2024</a:t>
            </a:fld>
            <a:endParaRPr lang="en-US"/>
          </a:p>
        </p:txBody>
      </p:sp>
      <p:sp>
        <p:nvSpPr>
          <p:cNvPr id="6" name="Footer Placeholder 5">
            <a:extLst>
              <a:ext uri="{FF2B5EF4-FFF2-40B4-BE49-F238E27FC236}">
                <a16:creationId xmlns:a16="http://schemas.microsoft.com/office/drawing/2014/main" id="{B6FC0C14-8256-21B5-DCBE-07D107D92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C051B-95F3-9C50-E1CF-AC7A7B267B3F}"/>
              </a:ext>
            </a:extLst>
          </p:cNvPr>
          <p:cNvSpPr>
            <a:spLocks noGrp="1"/>
          </p:cNvSpPr>
          <p:nvPr>
            <p:ph type="sldNum" sz="quarter" idx="12"/>
          </p:nvPr>
        </p:nvSpPr>
        <p:spPr/>
        <p:txBody>
          <a:bodyPr/>
          <a:lstStyle/>
          <a:p>
            <a:fld id="{1FBA0746-A28B-4A0E-A36D-6D842C157FAD}" type="slidenum">
              <a:rPr lang="en-US" smtClean="0"/>
              <a:t>‹#›</a:t>
            </a:fld>
            <a:endParaRPr lang="en-US"/>
          </a:p>
        </p:txBody>
      </p:sp>
    </p:spTree>
    <p:extLst>
      <p:ext uri="{BB962C8B-B14F-4D97-AF65-F5344CB8AC3E}">
        <p14:creationId xmlns:p14="http://schemas.microsoft.com/office/powerpoint/2010/main" val="15370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A0B05-DFF3-7FFA-F392-31AD97C67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CA47958-8F3B-B156-A710-AA55261C2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CCAA18-633E-AFF7-C7ED-71E0FC1FE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4CBD60-FFB5-4BCA-8CB2-4902A06AC30E}" type="datetimeFigureOut">
              <a:rPr lang="en-US" smtClean="0"/>
              <a:t>9/3/2024</a:t>
            </a:fld>
            <a:endParaRPr lang="en-US"/>
          </a:p>
        </p:txBody>
      </p:sp>
      <p:sp>
        <p:nvSpPr>
          <p:cNvPr id="5" name="Footer Placeholder 4">
            <a:extLst>
              <a:ext uri="{FF2B5EF4-FFF2-40B4-BE49-F238E27FC236}">
                <a16:creationId xmlns:a16="http://schemas.microsoft.com/office/drawing/2014/main" id="{A0FA6D5C-804B-47A1-C6F5-38AFB1B90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A60B99-8238-EC52-8B94-37BBAC217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BA0746-A28B-4A0E-A36D-6D842C157FAD}" type="slidenum">
              <a:rPr lang="en-US" smtClean="0"/>
              <a:t>‹#›</a:t>
            </a:fld>
            <a:endParaRPr lang="en-US"/>
          </a:p>
        </p:txBody>
      </p:sp>
    </p:spTree>
    <p:extLst>
      <p:ext uri="{BB962C8B-B14F-4D97-AF65-F5344CB8AC3E}">
        <p14:creationId xmlns:p14="http://schemas.microsoft.com/office/powerpoint/2010/main" val="246982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A3FD2-D1AE-6DAF-9CEB-B15A8D8A221C}"/>
              </a:ext>
            </a:extLst>
          </p:cNvPr>
          <p:cNvSpPr txBox="1"/>
          <p:nvPr/>
        </p:nvSpPr>
        <p:spPr>
          <a:xfrm>
            <a:off x="1636619" y="2030505"/>
            <a:ext cx="8918761" cy="2585323"/>
          </a:xfrm>
          <a:prstGeom prst="rect">
            <a:avLst/>
          </a:prstGeom>
          <a:solidFill>
            <a:schemeClr val="bg1">
              <a:lumMod val="85000"/>
            </a:schemeClr>
          </a:solidFill>
        </p:spPr>
        <p:txBody>
          <a:bodyPr wrap="square">
            <a:spAutoFit/>
          </a:bodyPr>
          <a:lstStyle/>
          <a:p>
            <a:endParaRPr lang="en-US" dirty="0"/>
          </a:p>
          <a:p>
            <a:r>
              <a:rPr lang="en-US" dirty="0"/>
              <a:t>Linear programming (LP) is a mathematical optimization technique used to determine the best possible outcome in a given mathematical model whose requirements are represented by linear relationships. Specifically, LP is used to maximize or minimize a linear objective function, subject to a set of linear constraints (inequalities or equations). It is widely applied in various fields, such as economics, business, engineering, and military operations, to solve problems involving resource allocation, production scheduling, transportation, and more.</a:t>
            </a:r>
          </a:p>
          <a:p>
            <a:endParaRPr lang="en-US" dirty="0"/>
          </a:p>
        </p:txBody>
      </p:sp>
    </p:spTree>
    <p:extLst>
      <p:ext uri="{BB962C8B-B14F-4D97-AF65-F5344CB8AC3E}">
        <p14:creationId xmlns:p14="http://schemas.microsoft.com/office/powerpoint/2010/main" val="408783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8209C-CB3E-7C8C-2B96-EAE9F7B650BF}"/>
              </a:ext>
            </a:extLst>
          </p:cNvPr>
          <p:cNvSpPr txBox="1"/>
          <p:nvPr/>
        </p:nvSpPr>
        <p:spPr>
          <a:xfrm>
            <a:off x="1277468" y="2499068"/>
            <a:ext cx="9802905" cy="3259097"/>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purchased for food A and B, respectively.</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Minimize Z = 3x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+ 5x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200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50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60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F046140-F591-C74A-737D-9F002F708DE7}"/>
              </a:ext>
            </a:extLst>
          </p:cNvPr>
          <p:cNvSpPr txBox="1"/>
          <p:nvPr/>
        </p:nvSpPr>
        <p:spPr>
          <a:xfrm>
            <a:off x="1277468" y="918339"/>
            <a:ext cx="9802905" cy="1477328"/>
          </a:xfrm>
          <a:prstGeom prst="rect">
            <a:avLst/>
          </a:prstGeom>
          <a:solidFill>
            <a:schemeClr val="bg1">
              <a:lumMod val="75000"/>
            </a:schemeClr>
          </a:solidFill>
        </p:spPr>
        <p:txBody>
          <a:bodyPr wrap="square" rtlCol="0">
            <a:spAutoFit/>
          </a:bodyPr>
          <a:lstStyle/>
          <a:p>
            <a:endParaRPr lang="en-US" dirty="0"/>
          </a:p>
          <a:p>
            <a:r>
              <a:rPr lang="en-US" dirty="0"/>
              <a:t>An animal feed company must produce exactly 200 kg of a mixture consisting of ingredients X</a:t>
            </a:r>
            <a:r>
              <a:rPr lang="en-US" baseline="-25000" dirty="0"/>
              <a:t>1</a:t>
            </a:r>
            <a:r>
              <a:rPr lang="en-US" dirty="0"/>
              <a:t> and X</a:t>
            </a:r>
            <a:r>
              <a:rPr lang="en-US" baseline="-25000" dirty="0"/>
              <a:t>2</a:t>
            </a:r>
            <a:r>
              <a:rPr lang="en-US" dirty="0"/>
              <a:t>. The ingredients X</a:t>
            </a:r>
            <a:r>
              <a:rPr lang="en-US" baseline="-25000" dirty="0"/>
              <a:t>1</a:t>
            </a:r>
            <a:r>
              <a:rPr lang="en-US" dirty="0"/>
              <a:t> cost Rs 3 per kg, and X2 cost Rs 5 per kg. Not more than 80 kg of X1 can be used, and at least 60 kg of X2 must be used. Find the minimum-cost mixture. </a:t>
            </a:r>
          </a:p>
          <a:p>
            <a:endParaRPr lang="en-US" dirty="0"/>
          </a:p>
        </p:txBody>
      </p:sp>
    </p:spTree>
    <p:extLst>
      <p:ext uri="{BB962C8B-B14F-4D97-AF65-F5344CB8AC3E}">
        <p14:creationId xmlns:p14="http://schemas.microsoft.com/office/powerpoint/2010/main" val="416504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1D5F5-2266-3B53-3B5D-F06A49DAC474}"/>
              </a:ext>
            </a:extLst>
          </p:cNvPr>
          <p:cNvSpPr txBox="1"/>
          <p:nvPr/>
        </p:nvSpPr>
        <p:spPr>
          <a:xfrm>
            <a:off x="1277469" y="393456"/>
            <a:ext cx="9802905" cy="2308324"/>
          </a:xfrm>
          <a:prstGeom prst="rect">
            <a:avLst/>
          </a:prstGeom>
          <a:solidFill>
            <a:schemeClr val="bg1">
              <a:lumMod val="75000"/>
            </a:schemeClr>
          </a:solidFill>
        </p:spPr>
        <p:txBody>
          <a:bodyPr wrap="square" rtlCol="0">
            <a:spAutoFit/>
          </a:bodyPr>
          <a:lstStyle/>
          <a:p>
            <a:endParaRPr lang="en-US" dirty="0"/>
          </a:p>
          <a:p>
            <a:r>
              <a:rPr lang="en-US" dirty="0"/>
              <a:t>The principal of the Kathmandu College of Business studies  must plan the school’s course offerings for the fall semester. Student demands make it necessary to offer at least 30 undergraduate and 20 graduate courses in the term. Faculty contracts also dictate that at least 60 courses be offered in total. Each undergraduate course taught costs the college an average of Rs 2,500 in faculty wages, and each graduate course costs Rs 3,000. How many undergraduate and graduate courses should be taught in the fall so that faculty salaries are kept to a minimum? </a:t>
            </a:r>
          </a:p>
          <a:p>
            <a:endParaRPr lang="en-US" dirty="0"/>
          </a:p>
        </p:txBody>
      </p:sp>
      <p:sp>
        <p:nvSpPr>
          <p:cNvPr id="4" name="TextBox 3">
            <a:extLst>
              <a:ext uri="{FF2B5EF4-FFF2-40B4-BE49-F238E27FC236}">
                <a16:creationId xmlns:a16="http://schemas.microsoft.com/office/drawing/2014/main" id="{75D8209C-CB3E-7C8C-2B96-EAE9F7B650BF}"/>
              </a:ext>
            </a:extLst>
          </p:cNvPr>
          <p:cNvSpPr txBox="1"/>
          <p:nvPr/>
        </p:nvSpPr>
        <p:spPr>
          <a:xfrm>
            <a:off x="1277468" y="2781454"/>
            <a:ext cx="9802905" cy="3259097"/>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represent the optimal number of undergraduate and graduate students,</a:t>
            </a:r>
            <a:r>
              <a:rPr lang="en-US" kern="100" dirty="0">
                <a:latin typeface="Calibri" panose="020F0502020204030204" pitchFamily="34" charset="0"/>
                <a:ea typeface="Calibri" panose="020F0502020204030204" pitchFamily="34" charset="0"/>
                <a:cs typeface="Times New Roman" panose="02020603050405020304" pitchFamily="18" charset="0"/>
              </a:rPr>
              <a:t> respectively. </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Minimize Z = 2500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b="1" kern="100" dirty="0">
                <a:latin typeface="Calibri" panose="020F0502020204030204" pitchFamily="34" charset="0"/>
                <a:ea typeface="Calibri" panose="020F0502020204030204" pitchFamily="34" charset="0"/>
                <a:cs typeface="Times New Roman" panose="02020603050405020304" pitchFamily="18" charset="0"/>
              </a:rPr>
              <a:t>300</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0x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150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30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20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851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1D5F5-2266-3B53-3B5D-F06A49DAC474}"/>
              </a:ext>
            </a:extLst>
          </p:cNvPr>
          <p:cNvSpPr txBox="1"/>
          <p:nvPr/>
        </p:nvSpPr>
        <p:spPr>
          <a:xfrm>
            <a:off x="1277469" y="393456"/>
            <a:ext cx="9802905" cy="2031325"/>
          </a:xfrm>
          <a:prstGeom prst="rect">
            <a:avLst/>
          </a:prstGeom>
          <a:solidFill>
            <a:schemeClr val="bg1">
              <a:lumMod val="75000"/>
            </a:schemeClr>
          </a:solidFill>
        </p:spPr>
        <p:txBody>
          <a:bodyPr wrap="square" rtlCol="0">
            <a:spAutoFit/>
          </a:bodyPr>
          <a:lstStyle/>
          <a:p>
            <a:endParaRPr lang="en-US" dirty="0"/>
          </a:p>
          <a:p>
            <a:r>
              <a:rPr lang="en-US" dirty="0"/>
              <a:t>A finished product must weigh exactly 150 grams. The two raw materials used in manufacturing the product are X, with a cost of Rs 2 per unit and Y with a cost of Rs 8 per unit. At least 14 units of Y and not more than 20 units of X must be used. Each unit of X and Y weighs 5 grams and 10 grams respectively. How much of each type of raw material should be used for each unit of the final product in order to minimize the cost? Use the simplex method. </a:t>
            </a:r>
          </a:p>
          <a:p>
            <a:endParaRPr lang="en-US" dirty="0"/>
          </a:p>
        </p:txBody>
      </p:sp>
      <p:sp>
        <p:nvSpPr>
          <p:cNvPr id="4" name="TextBox 3">
            <a:extLst>
              <a:ext uri="{FF2B5EF4-FFF2-40B4-BE49-F238E27FC236}">
                <a16:creationId xmlns:a16="http://schemas.microsoft.com/office/drawing/2014/main" id="{75D8209C-CB3E-7C8C-2B96-EAE9F7B650BF}"/>
              </a:ext>
            </a:extLst>
          </p:cNvPr>
          <p:cNvSpPr txBox="1"/>
          <p:nvPr/>
        </p:nvSpPr>
        <p:spPr>
          <a:xfrm>
            <a:off x="1277468" y="2687325"/>
            <a:ext cx="9802905" cy="3259097"/>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 and y units be purchased for food A and B, respectively.</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Minimize Z = 2x + 8y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5x + 10y =</a:t>
            </a:r>
            <a:r>
              <a:rPr lang="en-US" sz="1800" kern="100" dirty="0">
                <a:effectLst/>
                <a:latin typeface="Calibri" panose="020F0502020204030204" pitchFamily="34" charset="0"/>
                <a:ea typeface="Calibri" panose="020F0502020204030204" pitchFamily="34" charset="0"/>
                <a:cs typeface="Calibri" panose="020F0502020204030204" pitchFamily="34" charset="0"/>
              </a:rPr>
              <a:t> 150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 </a:t>
            </a:r>
            <a:r>
              <a:rPr lang="en-US" sz="1800" kern="100" dirty="0">
                <a:effectLst/>
                <a:latin typeface="Calibri" panose="020F0502020204030204" pitchFamily="34" charset="0"/>
                <a:ea typeface="Calibri" panose="020F0502020204030204" pitchFamily="34" charset="0"/>
                <a:cs typeface="Calibri" panose="020F0502020204030204" pitchFamily="34" charset="0"/>
              </a:rPr>
              <a:t>≤ 20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kern="100" dirty="0">
                <a:latin typeface="Calibri" panose="020F0502020204030204" pitchFamily="34" charset="0"/>
                <a:ea typeface="Calibri" panose="020F0502020204030204" pitchFamily="34" charset="0"/>
                <a:cs typeface="Times New Roman" panose="02020603050405020304" pitchFamily="18" charset="0"/>
              </a:rPr>
              <a: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14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x, </a:t>
            </a:r>
            <a:r>
              <a:rPr lang="en-US" kern="100" dirty="0">
                <a:latin typeface="Calibri" panose="020F0502020204030204" pitchFamily="34" charset="0"/>
                <a:ea typeface="Calibri" panose="020F0502020204030204" pitchFamily="34" charset="0"/>
                <a:cs typeface="Times New Roman" panose="02020603050405020304" pitchFamily="18" charset="0"/>
              </a:rPr>
              <a: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30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457201"/>
            <a:ext cx="8458200" cy="830997"/>
          </a:xfrm>
          <a:prstGeom prst="rect">
            <a:avLst/>
          </a:prstGeom>
          <a:noFill/>
        </p:spPr>
        <p:txBody>
          <a:bodyPr wrap="square" rtlCol="0">
            <a:spAutoFit/>
          </a:bodyPr>
          <a:lstStyle/>
          <a:p>
            <a:r>
              <a:rPr lang="en-US" sz="1600" dirty="0"/>
              <a:t>A firm produces three products that are presented on three different machines. The time required to manufacture one unit of each of the three products and daily capacity of the machines are given</a:t>
            </a:r>
          </a:p>
        </p:txBody>
      </p:sp>
      <p:graphicFrame>
        <p:nvGraphicFramePr>
          <p:cNvPr id="5" name="Table 4"/>
          <p:cNvGraphicFramePr>
            <a:graphicFrameLocks noGrp="1"/>
          </p:cNvGraphicFramePr>
          <p:nvPr/>
        </p:nvGraphicFramePr>
        <p:xfrm>
          <a:off x="1981200" y="1066800"/>
          <a:ext cx="8001000" cy="1854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rowSpan="2">
                  <a:txBody>
                    <a:bodyPr/>
                    <a:lstStyle/>
                    <a:p>
                      <a:r>
                        <a:rPr lang="en-US" dirty="0"/>
                        <a:t>Machine</a:t>
                      </a:r>
                    </a:p>
                  </a:txBody>
                  <a:tcPr/>
                </a:tc>
                <a:tc gridSpan="3">
                  <a:txBody>
                    <a:bodyPr/>
                    <a:lstStyle/>
                    <a:p>
                      <a:r>
                        <a:rPr lang="en-US" dirty="0"/>
                        <a:t>Product (time / unit in minutes)</a:t>
                      </a:r>
                    </a:p>
                  </a:txBody>
                  <a:tcPr/>
                </a:tc>
                <a:tc hMerge="1">
                  <a:txBody>
                    <a:bodyPr/>
                    <a:lstStyle/>
                    <a:p>
                      <a:endParaRPr lang="en-US"/>
                    </a:p>
                  </a:txBody>
                  <a:tcPr/>
                </a:tc>
                <a:tc hMerge="1">
                  <a:txBody>
                    <a:bodyPr/>
                    <a:lstStyle/>
                    <a:p>
                      <a:endParaRPr lang="en-US" dirty="0"/>
                    </a:p>
                  </a:txBody>
                  <a:tcPr/>
                </a:tc>
                <a:tc rowSpan="2">
                  <a:txBody>
                    <a:bodyPr/>
                    <a:lstStyle/>
                    <a:p>
                      <a:r>
                        <a:rPr lang="en-US" dirty="0"/>
                        <a:t>Machine Capacity</a:t>
                      </a:r>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b="1" dirty="0">
                          <a:solidFill>
                            <a:schemeClr val="bg1"/>
                          </a:solidFill>
                        </a:rPr>
                        <a:t>P1</a:t>
                      </a:r>
                    </a:p>
                  </a:txBody>
                  <a:tcPr>
                    <a:solidFill>
                      <a:schemeClr val="accent1"/>
                    </a:solidFill>
                  </a:tcPr>
                </a:tc>
                <a:tc>
                  <a:txBody>
                    <a:bodyPr/>
                    <a:lstStyle/>
                    <a:p>
                      <a:r>
                        <a:rPr lang="en-US" b="1" dirty="0">
                          <a:solidFill>
                            <a:schemeClr val="bg1"/>
                          </a:solidFill>
                        </a:rPr>
                        <a:t>P2</a:t>
                      </a:r>
                    </a:p>
                  </a:txBody>
                  <a:tcPr>
                    <a:solidFill>
                      <a:schemeClr val="accent1"/>
                    </a:solidFill>
                  </a:tcPr>
                </a:tc>
                <a:tc>
                  <a:txBody>
                    <a:bodyPr/>
                    <a:lstStyle/>
                    <a:p>
                      <a:r>
                        <a:rPr lang="en-US" b="1" dirty="0">
                          <a:solidFill>
                            <a:schemeClr val="bg1"/>
                          </a:solidFill>
                        </a:rPr>
                        <a:t>P2</a:t>
                      </a:r>
                    </a:p>
                  </a:txBody>
                  <a:tcPr>
                    <a:solidFill>
                      <a:schemeClr val="accent1"/>
                    </a:solidFill>
                  </a:tcPr>
                </a:tc>
                <a:tc vMerge="1">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M</a:t>
                      </a:r>
                      <a:r>
                        <a:rPr lang="en-US" baseline="-25000" dirty="0"/>
                        <a:t>1</a:t>
                      </a:r>
                    </a:p>
                  </a:txBody>
                  <a:tcPr/>
                </a:tc>
                <a:tc>
                  <a:txBody>
                    <a:bodyPr/>
                    <a:lstStyle/>
                    <a:p>
                      <a:r>
                        <a:rPr lang="en-US" dirty="0"/>
                        <a:t>2</a:t>
                      </a:r>
                    </a:p>
                  </a:txBody>
                  <a:tcPr/>
                </a:tc>
                <a:tc>
                  <a:txBody>
                    <a:bodyPr/>
                    <a:lstStyle/>
                    <a:p>
                      <a:r>
                        <a:rPr lang="en-US" dirty="0"/>
                        <a:t>3</a:t>
                      </a:r>
                    </a:p>
                  </a:txBody>
                  <a:tcPr/>
                </a:tc>
                <a:tc>
                  <a:txBody>
                    <a:bodyPr/>
                    <a:lstStyle/>
                    <a:p>
                      <a:r>
                        <a:rPr lang="en-US" dirty="0"/>
                        <a:t>2</a:t>
                      </a:r>
                    </a:p>
                  </a:txBody>
                  <a:tcPr/>
                </a:tc>
                <a:tc>
                  <a:txBody>
                    <a:bodyPr/>
                    <a:lstStyle/>
                    <a:p>
                      <a:r>
                        <a:rPr lang="en-US" dirty="0"/>
                        <a:t>440</a:t>
                      </a:r>
                    </a:p>
                  </a:txBody>
                  <a:tcPr/>
                </a:tc>
                <a:extLst>
                  <a:ext uri="{0D108BD9-81ED-4DB2-BD59-A6C34878D82A}">
                    <a16:rowId xmlns:a16="http://schemas.microsoft.com/office/drawing/2014/main" val="10002"/>
                  </a:ext>
                </a:extLst>
              </a:tr>
              <a:tr h="370840">
                <a:tc>
                  <a:txBody>
                    <a:bodyPr/>
                    <a:lstStyle/>
                    <a:p>
                      <a:r>
                        <a:rPr lang="en-US" dirty="0"/>
                        <a:t>M</a:t>
                      </a:r>
                      <a:r>
                        <a:rPr lang="en-US" baseline="-25000" dirty="0"/>
                        <a:t>2</a:t>
                      </a:r>
                    </a:p>
                  </a:txBody>
                  <a:tcPr/>
                </a:tc>
                <a:tc>
                  <a:txBody>
                    <a:bodyPr/>
                    <a:lstStyle/>
                    <a:p>
                      <a:r>
                        <a:rPr lang="en-US" dirty="0"/>
                        <a:t>4</a:t>
                      </a:r>
                    </a:p>
                  </a:txBody>
                  <a:tcPr/>
                </a:tc>
                <a:tc>
                  <a:txBody>
                    <a:bodyPr/>
                    <a:lstStyle/>
                    <a:p>
                      <a:r>
                        <a:rPr lang="en-US" dirty="0"/>
                        <a:t>-</a:t>
                      </a:r>
                    </a:p>
                  </a:txBody>
                  <a:tcPr/>
                </a:tc>
                <a:tc>
                  <a:txBody>
                    <a:bodyPr/>
                    <a:lstStyle/>
                    <a:p>
                      <a:r>
                        <a:rPr lang="en-US" dirty="0"/>
                        <a:t>3</a:t>
                      </a:r>
                    </a:p>
                  </a:txBody>
                  <a:tcPr/>
                </a:tc>
                <a:tc>
                  <a:txBody>
                    <a:bodyPr/>
                    <a:lstStyle/>
                    <a:p>
                      <a:r>
                        <a:rPr lang="en-US" dirty="0"/>
                        <a:t>470</a:t>
                      </a:r>
                    </a:p>
                  </a:txBody>
                  <a:tcPr/>
                </a:tc>
                <a:extLst>
                  <a:ext uri="{0D108BD9-81ED-4DB2-BD59-A6C34878D82A}">
                    <a16:rowId xmlns:a16="http://schemas.microsoft.com/office/drawing/2014/main" val="10003"/>
                  </a:ext>
                </a:extLst>
              </a:tr>
              <a:tr h="370840">
                <a:tc>
                  <a:txBody>
                    <a:bodyPr/>
                    <a:lstStyle/>
                    <a:p>
                      <a:r>
                        <a:rPr lang="en-US" dirty="0"/>
                        <a:t>M</a:t>
                      </a:r>
                      <a:r>
                        <a:rPr lang="en-US" baseline="-25000" dirty="0"/>
                        <a:t>3</a:t>
                      </a:r>
                    </a:p>
                  </a:txBody>
                  <a:tcPr/>
                </a:tc>
                <a:tc>
                  <a:txBody>
                    <a:bodyPr/>
                    <a:lstStyle/>
                    <a:p>
                      <a:r>
                        <a:rPr lang="en-US" dirty="0"/>
                        <a:t>2</a:t>
                      </a:r>
                    </a:p>
                  </a:txBody>
                  <a:tcPr/>
                </a:tc>
                <a:tc>
                  <a:txBody>
                    <a:bodyPr/>
                    <a:lstStyle/>
                    <a:p>
                      <a:r>
                        <a:rPr lang="en-US" dirty="0"/>
                        <a:t>5</a:t>
                      </a:r>
                    </a:p>
                  </a:txBody>
                  <a:tcPr/>
                </a:tc>
                <a:tc>
                  <a:txBody>
                    <a:bodyPr/>
                    <a:lstStyle/>
                    <a:p>
                      <a:r>
                        <a:rPr lang="en-US" dirty="0"/>
                        <a:t>-</a:t>
                      </a:r>
                    </a:p>
                  </a:txBody>
                  <a:tcPr/>
                </a:tc>
                <a:tc>
                  <a:txBody>
                    <a:bodyPr/>
                    <a:lstStyle/>
                    <a:p>
                      <a:r>
                        <a:rPr lang="en-US" dirty="0"/>
                        <a:t>430 </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1981200" y="2971800"/>
            <a:ext cx="8229600" cy="923330"/>
          </a:xfrm>
          <a:prstGeom prst="rect">
            <a:avLst/>
          </a:prstGeom>
          <a:noFill/>
        </p:spPr>
        <p:txBody>
          <a:bodyPr wrap="square" rtlCol="0">
            <a:spAutoFit/>
          </a:bodyPr>
          <a:lstStyle/>
          <a:p>
            <a:r>
              <a:rPr lang="en-US" dirty="0"/>
              <a:t>Determine the daily number of units to be manufactured of each product. The profit per unit for product P</a:t>
            </a:r>
            <a:r>
              <a:rPr lang="en-US" baseline="-25000" dirty="0"/>
              <a:t>1</a:t>
            </a:r>
            <a:r>
              <a:rPr lang="en-US" dirty="0"/>
              <a:t>, P</a:t>
            </a:r>
            <a:r>
              <a:rPr lang="en-US" baseline="-25000" dirty="0"/>
              <a:t>2</a:t>
            </a:r>
            <a:r>
              <a:rPr lang="en-US" dirty="0"/>
              <a:t>, P</a:t>
            </a:r>
            <a:r>
              <a:rPr lang="en-US" baseline="-25000" dirty="0"/>
              <a:t>3</a:t>
            </a:r>
            <a:r>
              <a:rPr lang="en-US" dirty="0"/>
              <a:t> is Rs 4, Rs 3, and Rs 6 respectively. It is assumed that all the products are considered in the market. </a:t>
            </a:r>
          </a:p>
        </p:txBody>
      </p:sp>
      <p:sp>
        <p:nvSpPr>
          <p:cNvPr id="7" name="TextBox 6"/>
          <p:cNvSpPr txBox="1"/>
          <p:nvPr/>
        </p:nvSpPr>
        <p:spPr>
          <a:xfrm>
            <a:off x="2057400" y="3886200"/>
            <a:ext cx="7848600" cy="2862322"/>
          </a:xfrm>
          <a:prstGeom prst="rect">
            <a:avLst/>
          </a:prstGeom>
          <a:solidFill>
            <a:schemeClr val="tx2">
              <a:lumMod val="20000"/>
              <a:lumOff val="80000"/>
            </a:schemeClr>
          </a:solidFill>
        </p:spPr>
        <p:txBody>
          <a:bodyPr wrap="square" rtlCol="0">
            <a:spAutoFit/>
          </a:bodyPr>
          <a:lstStyle/>
          <a:p>
            <a:r>
              <a:rPr lang="en-US" dirty="0"/>
              <a:t>Let x</a:t>
            </a:r>
            <a:r>
              <a:rPr lang="en-US" baseline="-25000" dirty="0"/>
              <a:t>1</a:t>
            </a:r>
            <a:r>
              <a:rPr lang="en-US" dirty="0"/>
              <a:t>, x</a:t>
            </a:r>
            <a:r>
              <a:rPr lang="en-US" baseline="-25000" dirty="0"/>
              <a:t>2</a:t>
            </a:r>
            <a:r>
              <a:rPr lang="en-US" dirty="0"/>
              <a:t>, and x</a:t>
            </a:r>
            <a:r>
              <a:rPr lang="en-US" baseline="-25000" dirty="0"/>
              <a:t>3</a:t>
            </a:r>
            <a:r>
              <a:rPr lang="en-US" dirty="0"/>
              <a:t> be the units of product P1, P2, and P3 respectively. </a:t>
            </a:r>
          </a:p>
          <a:p>
            <a:r>
              <a:rPr lang="en-US" dirty="0"/>
              <a:t>Let Z be the total profit which is to be maximized. </a:t>
            </a:r>
          </a:p>
          <a:p>
            <a:endParaRPr lang="en-US" dirty="0"/>
          </a:p>
          <a:p>
            <a:r>
              <a:rPr lang="en-US" dirty="0"/>
              <a:t>Max Z = 4x</a:t>
            </a:r>
            <a:r>
              <a:rPr lang="en-US" baseline="-25000" dirty="0"/>
              <a:t>1 </a:t>
            </a:r>
            <a:r>
              <a:rPr lang="en-US" dirty="0"/>
              <a:t>+ 3x</a:t>
            </a:r>
            <a:r>
              <a:rPr lang="en-US" baseline="-25000" dirty="0"/>
              <a:t>2</a:t>
            </a:r>
            <a:r>
              <a:rPr lang="en-US" dirty="0"/>
              <a:t> + 6x</a:t>
            </a:r>
            <a:r>
              <a:rPr lang="en-US" baseline="-25000" dirty="0"/>
              <a:t>3</a:t>
            </a:r>
          </a:p>
          <a:p>
            <a:r>
              <a:rPr lang="en-US" dirty="0"/>
              <a:t>Subject to</a:t>
            </a:r>
          </a:p>
          <a:p>
            <a:r>
              <a:rPr lang="en-US" dirty="0"/>
              <a:t>2x</a:t>
            </a:r>
            <a:r>
              <a:rPr lang="en-US" baseline="-25000" dirty="0"/>
              <a:t>1</a:t>
            </a:r>
            <a:r>
              <a:rPr lang="en-US" dirty="0"/>
              <a:t> + 3x</a:t>
            </a:r>
            <a:r>
              <a:rPr lang="en-US" baseline="-25000" dirty="0"/>
              <a:t>2 </a:t>
            </a:r>
            <a:r>
              <a:rPr lang="en-US" dirty="0"/>
              <a:t>+ 2x</a:t>
            </a:r>
            <a:r>
              <a:rPr lang="en-US" baseline="-25000" dirty="0"/>
              <a:t>3</a:t>
            </a:r>
            <a:r>
              <a:rPr lang="en-US" dirty="0"/>
              <a:t> ≤ 440</a:t>
            </a:r>
          </a:p>
          <a:p>
            <a:r>
              <a:rPr lang="en-US" dirty="0"/>
              <a:t>4x</a:t>
            </a:r>
            <a:r>
              <a:rPr lang="en-US" baseline="-25000" dirty="0"/>
              <a:t>1</a:t>
            </a:r>
            <a:r>
              <a:rPr lang="en-US" dirty="0"/>
              <a:t> + 3x</a:t>
            </a:r>
            <a:r>
              <a:rPr lang="en-US" baseline="-25000" dirty="0"/>
              <a:t>3</a:t>
            </a:r>
            <a:r>
              <a:rPr lang="en-US" dirty="0"/>
              <a:t> ≤  470</a:t>
            </a:r>
          </a:p>
          <a:p>
            <a:r>
              <a:rPr lang="en-US" dirty="0"/>
              <a:t>2x</a:t>
            </a:r>
            <a:r>
              <a:rPr lang="en-US" baseline="-25000" dirty="0"/>
              <a:t>1 </a:t>
            </a:r>
            <a:r>
              <a:rPr lang="en-US" dirty="0"/>
              <a:t>+ 5x</a:t>
            </a:r>
            <a:r>
              <a:rPr lang="en-US" baseline="-25000" dirty="0"/>
              <a:t>2</a:t>
            </a:r>
            <a:r>
              <a:rPr lang="en-US" dirty="0"/>
              <a:t> ≤ 430</a:t>
            </a:r>
          </a:p>
          <a:p>
            <a:endParaRPr lang="en-US" dirty="0"/>
          </a:p>
          <a:p>
            <a:r>
              <a:rPr lang="en-US" dirty="0"/>
              <a:t>X</a:t>
            </a:r>
            <a:r>
              <a:rPr lang="en-US" baseline="-25000" dirty="0"/>
              <a:t>1</a:t>
            </a:r>
            <a:r>
              <a:rPr lang="en-US" dirty="0"/>
              <a:t>,x</a:t>
            </a:r>
            <a:r>
              <a:rPr lang="en-US" baseline="-25000" dirty="0"/>
              <a:t>2</a:t>
            </a:r>
            <a:r>
              <a:rPr lang="en-US" dirty="0"/>
              <a:t>,x</a:t>
            </a:r>
            <a:r>
              <a:rPr lang="en-US" baseline="-25000" dirty="0"/>
              <a:t>3 </a:t>
            </a:r>
            <a:r>
              <a:rPr lang="en-US" dirty="0"/>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609600"/>
            <a:ext cx="7543800" cy="1815882"/>
          </a:xfrm>
          <a:prstGeom prst="rect">
            <a:avLst/>
          </a:prstGeom>
          <a:noFill/>
          <a:ln>
            <a:solidFill>
              <a:schemeClr val="accent1"/>
            </a:solidFill>
          </a:ln>
        </p:spPr>
        <p:txBody>
          <a:bodyPr wrap="square" rtlCol="0">
            <a:spAutoFit/>
          </a:bodyPr>
          <a:lstStyle/>
          <a:p>
            <a:r>
              <a:rPr lang="en-US" sz="1600" dirty="0"/>
              <a:t>A paper mill produces two grades of wall paper W1 and W2. Because of raw materials restriction, W</a:t>
            </a:r>
            <a:r>
              <a:rPr lang="en-US" sz="1600" baseline="-25000" dirty="0"/>
              <a:t>1 </a:t>
            </a:r>
            <a:r>
              <a:rPr lang="en-US" sz="1600" dirty="0"/>
              <a:t>and W</a:t>
            </a:r>
            <a:r>
              <a:rPr lang="en-US" sz="1600" baseline="-25000" dirty="0"/>
              <a:t>2</a:t>
            </a:r>
            <a:r>
              <a:rPr lang="en-US" sz="1600" dirty="0"/>
              <a:t> are produced in a limited quantity. At most 400 tons of grade W1 and at most 300 tons of grade W2 can be produced in a week. There are 1600 production hours in a week. It requires 2 and 4 hours to produce a ton of product W1 and W2 respectively. The profit per ton of W1 and W2 are Rs 2,000 and Rs 5,000 respectively. Formulate the problem and use simplex method to maximize profit? </a:t>
            </a:r>
          </a:p>
        </p:txBody>
      </p:sp>
      <p:graphicFrame>
        <p:nvGraphicFramePr>
          <p:cNvPr id="5" name="Table 4"/>
          <p:cNvGraphicFramePr>
            <a:graphicFrameLocks noGrp="1"/>
          </p:cNvGraphicFramePr>
          <p:nvPr/>
        </p:nvGraphicFramePr>
        <p:xfrm>
          <a:off x="2209800" y="2362200"/>
          <a:ext cx="7543800" cy="11125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70840">
                <a:tc>
                  <a:txBody>
                    <a:bodyPr/>
                    <a:lstStyle/>
                    <a:p>
                      <a:r>
                        <a:rPr lang="en-US" dirty="0"/>
                        <a:t>Wall paper</a:t>
                      </a:r>
                    </a:p>
                  </a:txBody>
                  <a:tcPr/>
                </a:tc>
                <a:tc>
                  <a:txBody>
                    <a:bodyPr/>
                    <a:lstStyle/>
                    <a:p>
                      <a:r>
                        <a:rPr lang="en-US" dirty="0"/>
                        <a:t>Time</a:t>
                      </a:r>
                    </a:p>
                  </a:txBody>
                  <a:tcPr/>
                </a:tc>
                <a:tc>
                  <a:txBody>
                    <a:bodyPr/>
                    <a:lstStyle/>
                    <a:p>
                      <a:r>
                        <a:rPr lang="en-US" dirty="0"/>
                        <a:t>Profit</a:t>
                      </a:r>
                    </a:p>
                  </a:txBody>
                  <a:tcPr/>
                </a:tc>
                <a:extLst>
                  <a:ext uri="{0D108BD9-81ED-4DB2-BD59-A6C34878D82A}">
                    <a16:rowId xmlns:a16="http://schemas.microsoft.com/office/drawing/2014/main" val="10000"/>
                  </a:ext>
                </a:extLst>
              </a:tr>
              <a:tr h="370840">
                <a:tc>
                  <a:txBody>
                    <a:bodyPr/>
                    <a:lstStyle/>
                    <a:p>
                      <a:r>
                        <a:rPr lang="en-US" dirty="0"/>
                        <a:t>W</a:t>
                      </a:r>
                      <a:r>
                        <a:rPr lang="en-US" baseline="-25000" dirty="0"/>
                        <a:t>1</a:t>
                      </a:r>
                    </a:p>
                  </a:txBody>
                  <a:tcPr/>
                </a:tc>
                <a:tc>
                  <a:txBody>
                    <a:bodyPr/>
                    <a:lstStyle/>
                    <a:p>
                      <a:r>
                        <a:rPr lang="en-US" dirty="0"/>
                        <a:t>2</a:t>
                      </a:r>
                    </a:p>
                  </a:txBody>
                  <a:tcPr/>
                </a:tc>
                <a:tc>
                  <a:txBody>
                    <a:bodyPr/>
                    <a:lstStyle/>
                    <a:p>
                      <a:r>
                        <a:rPr lang="en-US" dirty="0"/>
                        <a:t>2000</a:t>
                      </a:r>
                    </a:p>
                  </a:txBody>
                  <a:tcPr/>
                </a:tc>
                <a:extLst>
                  <a:ext uri="{0D108BD9-81ED-4DB2-BD59-A6C34878D82A}">
                    <a16:rowId xmlns:a16="http://schemas.microsoft.com/office/drawing/2014/main" val="10001"/>
                  </a:ext>
                </a:extLst>
              </a:tr>
              <a:tr h="370840">
                <a:tc>
                  <a:txBody>
                    <a:bodyPr/>
                    <a:lstStyle/>
                    <a:p>
                      <a:r>
                        <a:rPr lang="en-US" dirty="0"/>
                        <a:t>W</a:t>
                      </a:r>
                      <a:r>
                        <a:rPr lang="en-US" baseline="-25000" dirty="0"/>
                        <a:t>2</a:t>
                      </a:r>
                    </a:p>
                  </a:txBody>
                  <a:tcPr/>
                </a:tc>
                <a:tc>
                  <a:txBody>
                    <a:bodyPr/>
                    <a:lstStyle/>
                    <a:p>
                      <a:r>
                        <a:rPr lang="en-US" dirty="0"/>
                        <a:t>4</a:t>
                      </a:r>
                    </a:p>
                  </a:txBody>
                  <a:tcPr/>
                </a:tc>
                <a:tc>
                  <a:txBody>
                    <a:bodyPr/>
                    <a:lstStyle/>
                    <a:p>
                      <a:r>
                        <a:rPr lang="en-US" dirty="0"/>
                        <a:t>5000</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2286000" y="3581400"/>
            <a:ext cx="7543800" cy="369332"/>
          </a:xfrm>
          <a:prstGeom prst="rect">
            <a:avLst/>
          </a:prstGeom>
          <a:noFill/>
        </p:spPr>
        <p:txBody>
          <a:bodyPr wrap="square" rtlCol="0">
            <a:spAutoFit/>
          </a:bodyPr>
          <a:lstStyle/>
          <a:p>
            <a:r>
              <a:rPr lang="en-US" dirty="0"/>
              <a:t>Available time: 160; W1 ≤ 400; W2 ≤ 300</a:t>
            </a:r>
          </a:p>
        </p:txBody>
      </p:sp>
      <p:sp>
        <p:nvSpPr>
          <p:cNvPr id="7" name="TextBox 6"/>
          <p:cNvSpPr txBox="1"/>
          <p:nvPr/>
        </p:nvSpPr>
        <p:spPr>
          <a:xfrm>
            <a:off x="2286000" y="3962400"/>
            <a:ext cx="7543800" cy="2492990"/>
          </a:xfrm>
          <a:prstGeom prst="rect">
            <a:avLst/>
          </a:prstGeom>
          <a:solidFill>
            <a:schemeClr val="tx2">
              <a:lumMod val="20000"/>
              <a:lumOff val="80000"/>
            </a:schemeClr>
          </a:solidFill>
        </p:spPr>
        <p:txBody>
          <a:bodyPr wrap="square" rtlCol="0">
            <a:spAutoFit/>
          </a:bodyPr>
          <a:lstStyle/>
          <a:p>
            <a:r>
              <a:rPr lang="en-US" dirty="0"/>
              <a:t>Let x</a:t>
            </a:r>
            <a:r>
              <a:rPr lang="en-US" baseline="-25000" dirty="0"/>
              <a:t>1</a:t>
            </a:r>
            <a:r>
              <a:rPr lang="en-US" dirty="0"/>
              <a:t> and x</a:t>
            </a:r>
            <a:r>
              <a:rPr lang="en-US" baseline="-25000" dirty="0"/>
              <a:t>2</a:t>
            </a:r>
            <a:r>
              <a:rPr lang="en-US" dirty="0"/>
              <a:t> be the units of W</a:t>
            </a:r>
            <a:r>
              <a:rPr lang="en-US" baseline="-25000" dirty="0"/>
              <a:t>1</a:t>
            </a:r>
            <a:r>
              <a:rPr lang="en-US" dirty="0"/>
              <a:t> and W</a:t>
            </a:r>
            <a:r>
              <a:rPr lang="en-US" baseline="-25000" dirty="0"/>
              <a:t>2 </a:t>
            </a:r>
            <a:r>
              <a:rPr lang="en-US" dirty="0"/>
              <a:t>wall papers respectively. </a:t>
            </a:r>
          </a:p>
          <a:p>
            <a:r>
              <a:rPr lang="en-US" dirty="0"/>
              <a:t>Total profit = 2000x</a:t>
            </a:r>
            <a:r>
              <a:rPr lang="en-US" baseline="-25000" dirty="0"/>
              <a:t>1</a:t>
            </a:r>
            <a:r>
              <a:rPr lang="en-US" dirty="0"/>
              <a:t> + 5000x</a:t>
            </a:r>
            <a:r>
              <a:rPr lang="en-US" baseline="-25000" dirty="0"/>
              <a:t>2</a:t>
            </a:r>
          </a:p>
          <a:p>
            <a:r>
              <a:rPr lang="en-US" dirty="0"/>
              <a:t>Let Z be the total profit which is to be maximized. </a:t>
            </a:r>
          </a:p>
          <a:p>
            <a:r>
              <a:rPr lang="en-US" dirty="0"/>
              <a:t>Max Z = 2000x1 + 5000x2</a:t>
            </a:r>
          </a:p>
          <a:p>
            <a:r>
              <a:rPr lang="en-US" dirty="0"/>
              <a:t>Subject to, </a:t>
            </a:r>
          </a:p>
          <a:p>
            <a:r>
              <a:rPr lang="en-US" dirty="0"/>
              <a:t>2x</a:t>
            </a:r>
            <a:r>
              <a:rPr lang="en-US" baseline="-25000" dirty="0"/>
              <a:t>1</a:t>
            </a:r>
            <a:r>
              <a:rPr lang="en-US" dirty="0"/>
              <a:t> + 4x</a:t>
            </a:r>
            <a:r>
              <a:rPr lang="en-US" baseline="-25000" dirty="0"/>
              <a:t>2</a:t>
            </a:r>
            <a:r>
              <a:rPr lang="en-US" dirty="0"/>
              <a:t>  ≤  1600</a:t>
            </a:r>
          </a:p>
          <a:p>
            <a:r>
              <a:rPr lang="en-US" dirty="0"/>
              <a:t>X</a:t>
            </a:r>
            <a:r>
              <a:rPr lang="en-US" baseline="-25000" dirty="0"/>
              <a:t>1</a:t>
            </a:r>
            <a:r>
              <a:rPr lang="en-US" dirty="0"/>
              <a:t>  ≤ 400</a:t>
            </a:r>
          </a:p>
          <a:p>
            <a:r>
              <a:rPr lang="en-US" dirty="0"/>
              <a:t>X</a:t>
            </a:r>
            <a:r>
              <a:rPr lang="en-US" baseline="-25000" dirty="0"/>
              <a:t>2</a:t>
            </a:r>
            <a:r>
              <a:rPr lang="en-US" dirty="0"/>
              <a:t>  ≤  300</a:t>
            </a:r>
          </a:p>
          <a:p>
            <a:endParaRPr lang="en-US" baseline="-25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609600"/>
            <a:ext cx="7162800" cy="1477328"/>
          </a:xfrm>
          <a:prstGeom prst="rect">
            <a:avLst/>
          </a:prstGeom>
          <a:noFill/>
          <a:ln>
            <a:solidFill>
              <a:schemeClr val="accent1"/>
            </a:solidFill>
          </a:ln>
        </p:spPr>
        <p:txBody>
          <a:bodyPr wrap="square" rtlCol="0">
            <a:spAutoFit/>
          </a:bodyPr>
          <a:lstStyle/>
          <a:p>
            <a:r>
              <a:rPr lang="en-US" dirty="0"/>
              <a:t>A company combines factors P and Q to form a product which must weigh 500kgs. At least 200 kg of P and no more than 400 kg of Q can be used. The cost of P is Rs 250 per kg and of Q is Rs 100 per kg. Formulate the problem in mathematical form and use simplex method to find the amount of factor P and Q, which should be used to minimize the cost. </a:t>
            </a:r>
          </a:p>
        </p:txBody>
      </p:sp>
      <p:sp>
        <p:nvSpPr>
          <p:cNvPr id="3" name="TextBox 2"/>
          <p:cNvSpPr txBox="1"/>
          <p:nvPr/>
        </p:nvSpPr>
        <p:spPr>
          <a:xfrm>
            <a:off x="2438400" y="2590801"/>
            <a:ext cx="7162800" cy="2585323"/>
          </a:xfrm>
          <a:prstGeom prst="rect">
            <a:avLst/>
          </a:prstGeom>
          <a:solidFill>
            <a:schemeClr val="tx2">
              <a:lumMod val="20000"/>
              <a:lumOff val="80000"/>
            </a:schemeClr>
          </a:solidFill>
        </p:spPr>
        <p:txBody>
          <a:bodyPr wrap="square" rtlCol="0">
            <a:spAutoFit/>
          </a:bodyPr>
          <a:lstStyle/>
          <a:p>
            <a:r>
              <a:rPr lang="en-US" dirty="0"/>
              <a:t>Let x</a:t>
            </a:r>
            <a:r>
              <a:rPr lang="en-US" baseline="-25000" dirty="0"/>
              <a:t>1</a:t>
            </a:r>
            <a:r>
              <a:rPr lang="en-US" dirty="0"/>
              <a:t> and x</a:t>
            </a:r>
            <a:r>
              <a:rPr lang="en-US" baseline="-25000" dirty="0"/>
              <a:t>2</a:t>
            </a:r>
            <a:r>
              <a:rPr lang="en-US" dirty="0"/>
              <a:t> be the quantity of factors P and Q respectively. </a:t>
            </a:r>
          </a:p>
          <a:p>
            <a:r>
              <a:rPr lang="en-US" dirty="0"/>
              <a:t>Total cost = 250x</a:t>
            </a:r>
            <a:r>
              <a:rPr lang="en-US" baseline="-25000" dirty="0"/>
              <a:t>1</a:t>
            </a:r>
            <a:r>
              <a:rPr lang="en-US" dirty="0"/>
              <a:t> + 100x</a:t>
            </a:r>
            <a:r>
              <a:rPr lang="en-US" baseline="-25000" dirty="0"/>
              <a:t>2</a:t>
            </a:r>
          </a:p>
          <a:p>
            <a:r>
              <a:rPr lang="en-US" dirty="0"/>
              <a:t>Let Z be the total cost which is to be minimized. </a:t>
            </a:r>
          </a:p>
          <a:p>
            <a:endParaRPr lang="en-US" dirty="0"/>
          </a:p>
          <a:p>
            <a:r>
              <a:rPr lang="en-US" b="1" dirty="0"/>
              <a:t>Min Z = 250x</a:t>
            </a:r>
            <a:r>
              <a:rPr lang="en-US" b="1" baseline="-25000" dirty="0"/>
              <a:t>1</a:t>
            </a:r>
            <a:r>
              <a:rPr lang="en-US" b="1" dirty="0"/>
              <a:t> + 100x</a:t>
            </a:r>
            <a:r>
              <a:rPr lang="en-US" b="1" baseline="-25000" dirty="0"/>
              <a:t>2</a:t>
            </a:r>
            <a:endParaRPr lang="en-US" b="1" dirty="0"/>
          </a:p>
          <a:p>
            <a:r>
              <a:rPr lang="en-US" dirty="0"/>
              <a:t>Subject to, </a:t>
            </a:r>
          </a:p>
          <a:p>
            <a:r>
              <a:rPr lang="en-US" dirty="0"/>
              <a:t>X</a:t>
            </a:r>
            <a:r>
              <a:rPr lang="en-US" baseline="-25000" dirty="0"/>
              <a:t>1</a:t>
            </a:r>
            <a:r>
              <a:rPr lang="en-US" dirty="0"/>
              <a:t> + X</a:t>
            </a:r>
            <a:r>
              <a:rPr lang="en-US" baseline="-25000" dirty="0"/>
              <a:t>2</a:t>
            </a:r>
            <a:r>
              <a:rPr lang="en-US" dirty="0"/>
              <a:t> = 500</a:t>
            </a:r>
          </a:p>
          <a:p>
            <a:r>
              <a:rPr lang="en-US" dirty="0"/>
              <a:t>X</a:t>
            </a:r>
            <a:r>
              <a:rPr lang="en-US" baseline="-25000" dirty="0"/>
              <a:t>1</a:t>
            </a:r>
            <a:r>
              <a:rPr lang="en-US" dirty="0"/>
              <a:t> ≥ 200</a:t>
            </a:r>
          </a:p>
          <a:p>
            <a:r>
              <a:rPr lang="en-US" dirty="0"/>
              <a:t>X</a:t>
            </a:r>
            <a:r>
              <a:rPr lang="en-US" baseline="-25000" dirty="0"/>
              <a:t>2</a:t>
            </a:r>
            <a:r>
              <a:rPr lang="en-US" dirty="0"/>
              <a:t>  ≤ 400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9DE8A-A81B-7BA3-F9BA-0D5AD5C43C0F}"/>
              </a:ext>
            </a:extLst>
          </p:cNvPr>
          <p:cNvSpPr txBox="1"/>
          <p:nvPr/>
        </p:nvSpPr>
        <p:spPr>
          <a:xfrm>
            <a:off x="914400" y="900953"/>
            <a:ext cx="10139082" cy="1200329"/>
          </a:xfrm>
          <a:prstGeom prst="rect">
            <a:avLst/>
          </a:prstGeom>
          <a:noFill/>
        </p:spPr>
        <p:txBody>
          <a:bodyPr wrap="square" rtlCol="0">
            <a:spAutoFit/>
          </a:bodyPr>
          <a:lstStyle/>
          <a:p>
            <a:r>
              <a:rPr lang="en-US" dirty="0"/>
              <a:t>Consider a company that produces two products, A and B. The company wants to maximize its profit, which is Rs 3 for each unit of product A and Rs 5 for product B. The production of these products is limited by labour hours (40 hours) and raw materials (60 units). Each unit of product A requires 2 hours and 3 units of materials, while each unit of product B requires 1 hour and 2 units of materials. </a:t>
            </a:r>
          </a:p>
        </p:txBody>
      </p:sp>
      <p:graphicFrame>
        <p:nvGraphicFramePr>
          <p:cNvPr id="3" name="Table 2">
            <a:extLst>
              <a:ext uri="{FF2B5EF4-FFF2-40B4-BE49-F238E27FC236}">
                <a16:creationId xmlns:a16="http://schemas.microsoft.com/office/drawing/2014/main" id="{1B88BBC2-6BED-F747-F54C-12FC70EF2F8E}"/>
              </a:ext>
            </a:extLst>
          </p:cNvPr>
          <p:cNvGraphicFramePr>
            <a:graphicFrameLocks noGrp="1"/>
          </p:cNvGraphicFramePr>
          <p:nvPr>
            <p:extLst>
              <p:ext uri="{D42A27DB-BD31-4B8C-83A1-F6EECF244321}">
                <p14:modId xmlns:p14="http://schemas.microsoft.com/office/powerpoint/2010/main" val="880269082"/>
              </p:ext>
            </p:extLst>
          </p:nvPr>
        </p:nvGraphicFramePr>
        <p:xfrm>
          <a:off x="914400" y="2584058"/>
          <a:ext cx="9910484" cy="1483360"/>
        </p:xfrm>
        <a:graphic>
          <a:graphicData uri="http://schemas.openxmlformats.org/drawingml/2006/table">
            <a:tbl>
              <a:tblPr firstRow="1" bandRow="1">
                <a:tableStyleId>{073A0DAA-6AF3-43AB-8588-CEC1D06C72B9}</a:tableStyleId>
              </a:tblPr>
              <a:tblGrid>
                <a:gridCol w="2477621">
                  <a:extLst>
                    <a:ext uri="{9D8B030D-6E8A-4147-A177-3AD203B41FA5}">
                      <a16:colId xmlns:a16="http://schemas.microsoft.com/office/drawing/2014/main" val="4192854463"/>
                    </a:ext>
                  </a:extLst>
                </a:gridCol>
                <a:gridCol w="2477621">
                  <a:extLst>
                    <a:ext uri="{9D8B030D-6E8A-4147-A177-3AD203B41FA5}">
                      <a16:colId xmlns:a16="http://schemas.microsoft.com/office/drawing/2014/main" val="2300787102"/>
                    </a:ext>
                  </a:extLst>
                </a:gridCol>
                <a:gridCol w="2477621">
                  <a:extLst>
                    <a:ext uri="{9D8B030D-6E8A-4147-A177-3AD203B41FA5}">
                      <a16:colId xmlns:a16="http://schemas.microsoft.com/office/drawing/2014/main" val="4158675186"/>
                    </a:ext>
                  </a:extLst>
                </a:gridCol>
                <a:gridCol w="2477621">
                  <a:extLst>
                    <a:ext uri="{9D8B030D-6E8A-4147-A177-3AD203B41FA5}">
                      <a16:colId xmlns:a16="http://schemas.microsoft.com/office/drawing/2014/main" val="956638272"/>
                    </a:ext>
                  </a:extLst>
                </a:gridCol>
              </a:tblGrid>
              <a:tr h="370840">
                <a:tc>
                  <a:txBody>
                    <a:bodyPr/>
                    <a:lstStyle/>
                    <a:p>
                      <a:endParaRPr lang="en-US" dirty="0"/>
                    </a:p>
                  </a:txBody>
                  <a:tcPr/>
                </a:tc>
                <a:tc>
                  <a:txBody>
                    <a:bodyPr/>
                    <a:lstStyle/>
                    <a:p>
                      <a:r>
                        <a:rPr lang="en-US" dirty="0"/>
                        <a:t>Labour Hours</a:t>
                      </a:r>
                      <a:endParaRPr lang="en-US" baseline="-25000" dirty="0"/>
                    </a:p>
                  </a:txBody>
                  <a:tcPr/>
                </a:tc>
                <a:tc>
                  <a:txBody>
                    <a:bodyPr/>
                    <a:lstStyle/>
                    <a:p>
                      <a:r>
                        <a:rPr lang="en-US" dirty="0"/>
                        <a:t>Raw Materials</a:t>
                      </a:r>
                      <a:endParaRPr lang="en-US" baseline="-25000" dirty="0"/>
                    </a:p>
                  </a:txBody>
                  <a:tcPr/>
                </a:tc>
                <a:tc>
                  <a:txBody>
                    <a:bodyPr/>
                    <a:lstStyle/>
                    <a:p>
                      <a:r>
                        <a:rPr lang="en-US" dirty="0"/>
                        <a:t>Profit Margin</a:t>
                      </a:r>
                    </a:p>
                  </a:txBody>
                  <a:tcPr/>
                </a:tc>
                <a:extLst>
                  <a:ext uri="{0D108BD9-81ED-4DB2-BD59-A6C34878D82A}">
                    <a16:rowId xmlns:a16="http://schemas.microsoft.com/office/drawing/2014/main" val="2137059484"/>
                  </a:ext>
                </a:extLst>
              </a:tr>
              <a:tr h="370840">
                <a:tc>
                  <a:txBody>
                    <a:bodyPr/>
                    <a:lstStyle/>
                    <a:p>
                      <a:r>
                        <a:rPr lang="en-US" dirty="0"/>
                        <a:t>Product A</a:t>
                      </a:r>
                      <a:endParaRPr lang="en-US" baseline="-25000" dirty="0"/>
                    </a:p>
                  </a:txBody>
                  <a:tcPr/>
                </a:tc>
                <a:tc>
                  <a:txBody>
                    <a:bodyPr/>
                    <a:lstStyle/>
                    <a:p>
                      <a:r>
                        <a:rPr lang="en-US" dirty="0"/>
                        <a:t>2 hours</a:t>
                      </a:r>
                    </a:p>
                  </a:txBody>
                  <a:tcPr/>
                </a:tc>
                <a:tc>
                  <a:txBody>
                    <a:bodyPr/>
                    <a:lstStyle/>
                    <a:p>
                      <a:r>
                        <a:rPr lang="en-US" dirty="0"/>
                        <a:t>3 units</a:t>
                      </a:r>
                    </a:p>
                  </a:txBody>
                  <a:tcPr/>
                </a:tc>
                <a:tc>
                  <a:txBody>
                    <a:bodyPr/>
                    <a:lstStyle/>
                    <a:p>
                      <a:r>
                        <a:rPr lang="en-US" dirty="0"/>
                        <a:t>Rs 3 per unit</a:t>
                      </a:r>
                    </a:p>
                  </a:txBody>
                  <a:tcPr/>
                </a:tc>
                <a:extLst>
                  <a:ext uri="{0D108BD9-81ED-4DB2-BD59-A6C34878D82A}">
                    <a16:rowId xmlns:a16="http://schemas.microsoft.com/office/drawing/2014/main" val="2788615470"/>
                  </a:ext>
                </a:extLst>
              </a:tr>
              <a:tr h="370840">
                <a:tc>
                  <a:txBody>
                    <a:bodyPr/>
                    <a:lstStyle/>
                    <a:p>
                      <a:r>
                        <a:rPr lang="en-US" dirty="0"/>
                        <a:t>Product B</a:t>
                      </a:r>
                      <a:endParaRPr lang="en-US" baseline="-25000" dirty="0"/>
                    </a:p>
                  </a:txBody>
                  <a:tcPr/>
                </a:tc>
                <a:tc>
                  <a:txBody>
                    <a:bodyPr/>
                    <a:lstStyle/>
                    <a:p>
                      <a:r>
                        <a:rPr lang="en-US" dirty="0"/>
                        <a:t>1 hour</a:t>
                      </a:r>
                    </a:p>
                  </a:txBody>
                  <a:tcPr/>
                </a:tc>
                <a:tc>
                  <a:txBody>
                    <a:bodyPr/>
                    <a:lstStyle/>
                    <a:p>
                      <a:r>
                        <a:rPr lang="en-US" dirty="0"/>
                        <a:t>2 units</a:t>
                      </a:r>
                    </a:p>
                  </a:txBody>
                  <a:tcPr/>
                </a:tc>
                <a:tc>
                  <a:txBody>
                    <a:bodyPr/>
                    <a:lstStyle/>
                    <a:p>
                      <a:r>
                        <a:rPr lang="en-US" dirty="0"/>
                        <a:t>Rs 5 per unit</a:t>
                      </a:r>
                    </a:p>
                  </a:txBody>
                  <a:tcPr/>
                </a:tc>
                <a:extLst>
                  <a:ext uri="{0D108BD9-81ED-4DB2-BD59-A6C34878D82A}">
                    <a16:rowId xmlns:a16="http://schemas.microsoft.com/office/drawing/2014/main" val="3894135618"/>
                  </a:ext>
                </a:extLst>
              </a:tr>
              <a:tr h="370840">
                <a:tc>
                  <a:txBody>
                    <a:bodyPr/>
                    <a:lstStyle/>
                    <a:p>
                      <a:pPr algn="ctr"/>
                      <a:r>
                        <a:rPr lang="en-US" b="1" dirty="0"/>
                        <a:t>Availability</a:t>
                      </a:r>
                    </a:p>
                  </a:txBody>
                  <a:tcPr/>
                </a:tc>
                <a:tc>
                  <a:txBody>
                    <a:bodyPr/>
                    <a:lstStyle/>
                    <a:p>
                      <a:pPr algn="ctr"/>
                      <a:r>
                        <a:rPr lang="en-US" b="1" dirty="0"/>
                        <a:t>40 hours</a:t>
                      </a:r>
                    </a:p>
                  </a:txBody>
                  <a:tcPr/>
                </a:tc>
                <a:tc>
                  <a:txBody>
                    <a:bodyPr/>
                    <a:lstStyle/>
                    <a:p>
                      <a:pPr algn="ctr"/>
                      <a:r>
                        <a:rPr lang="en-US" b="1" dirty="0"/>
                        <a:t>60 units</a:t>
                      </a:r>
                    </a:p>
                  </a:txBody>
                  <a:tcPr/>
                </a:tc>
                <a:tc>
                  <a:txBody>
                    <a:bodyPr/>
                    <a:lstStyle/>
                    <a:p>
                      <a:pPr algn="ctr"/>
                      <a:endParaRPr lang="en-US" b="1" dirty="0"/>
                    </a:p>
                  </a:txBody>
                  <a:tcPr/>
                </a:tc>
                <a:extLst>
                  <a:ext uri="{0D108BD9-81ED-4DB2-BD59-A6C34878D82A}">
                    <a16:rowId xmlns:a16="http://schemas.microsoft.com/office/drawing/2014/main" val="1049809119"/>
                  </a:ext>
                </a:extLst>
              </a:tr>
            </a:tbl>
          </a:graphicData>
        </a:graphic>
      </p:graphicFrame>
      <p:sp>
        <p:nvSpPr>
          <p:cNvPr id="4" name="TextBox 3">
            <a:extLst>
              <a:ext uri="{FF2B5EF4-FFF2-40B4-BE49-F238E27FC236}">
                <a16:creationId xmlns:a16="http://schemas.microsoft.com/office/drawing/2014/main" id="{05BE6341-5B6B-DCAD-A23C-6FE2055B1786}"/>
              </a:ext>
            </a:extLst>
          </p:cNvPr>
          <p:cNvSpPr txBox="1"/>
          <p:nvPr/>
        </p:nvSpPr>
        <p:spPr>
          <a:xfrm>
            <a:off x="914399" y="4321228"/>
            <a:ext cx="9910483" cy="1984902"/>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produced for the products A and B, respectively.</a:t>
            </a:r>
          </a:p>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Maximize Z = 3x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kern="100" dirty="0">
                <a:latin typeface="Calibri" panose="020F0502020204030204" pitchFamily="34" charset="0"/>
                <a:ea typeface="Calibri" panose="020F0502020204030204" pitchFamily="34" charset="0"/>
                <a:cs typeface="Times New Roman" panose="02020603050405020304" pitchFamily="18" charset="0"/>
              </a:rPr>
              <a:t>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40 	(For Labour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kern="100" dirty="0">
                <a:latin typeface="Calibri" panose="020F0502020204030204" pitchFamily="34" charset="0"/>
                <a:ea typeface="Calibri" panose="020F0502020204030204" pitchFamily="34" charset="0"/>
                <a:cs typeface="Times New Roman" panose="02020603050405020304" pitchFamily="18" charset="0"/>
              </a:rPr>
              <a:t>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+ 2x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60 	(For Raw Materials)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697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F0D4A2-2270-5781-4DAD-0FAA9507E9D1}"/>
              </a:ext>
            </a:extLst>
          </p:cNvPr>
          <p:cNvSpPr txBox="1"/>
          <p:nvPr/>
        </p:nvSpPr>
        <p:spPr>
          <a:xfrm>
            <a:off x="1066800" y="409778"/>
            <a:ext cx="10058399" cy="4247317"/>
          </a:xfrm>
          <a:prstGeom prst="rect">
            <a:avLst/>
          </a:prstGeom>
          <a:noFill/>
        </p:spPr>
        <p:txBody>
          <a:bodyPr wrap="square">
            <a:spAutoFit/>
          </a:bodyPr>
          <a:lstStyle/>
          <a:p>
            <a:r>
              <a:rPr lang="en-US" dirty="0"/>
              <a:t>A factory produces two types of products: Product A and Product B. Each product requires two types of resources: Machine Time and Labor. The factory aims to maximize its daily profit while operating within the limitations of available resources.</a:t>
            </a:r>
          </a:p>
          <a:p>
            <a:r>
              <a:rPr lang="en-US" b="1" dirty="0"/>
              <a:t>Data:</a:t>
            </a:r>
            <a:endParaRPr lang="en-US" dirty="0"/>
          </a:p>
          <a:p>
            <a:pPr>
              <a:buFont typeface="Arial" panose="020B0604020202020204" pitchFamily="34" charset="0"/>
              <a:buChar char="•"/>
            </a:pPr>
            <a:r>
              <a:rPr lang="en-US" b="1" dirty="0"/>
              <a:t>Product A:</a:t>
            </a:r>
            <a:endParaRPr lang="en-US" dirty="0"/>
          </a:p>
          <a:p>
            <a:pPr marL="742950" lvl="1" indent="-285750">
              <a:buFont typeface="Arial" panose="020B0604020202020204" pitchFamily="34" charset="0"/>
              <a:buChar char="•"/>
            </a:pPr>
            <a:r>
              <a:rPr lang="en-US" dirty="0"/>
              <a:t>Profit per unit: Rs 40</a:t>
            </a:r>
          </a:p>
          <a:p>
            <a:pPr marL="742950" lvl="1" indent="-285750">
              <a:buFont typeface="Arial" panose="020B0604020202020204" pitchFamily="34" charset="0"/>
              <a:buChar char="•"/>
            </a:pPr>
            <a:r>
              <a:rPr lang="en-US" dirty="0"/>
              <a:t>Machine Time per unit: 2 hours</a:t>
            </a:r>
          </a:p>
          <a:p>
            <a:pPr marL="742950" lvl="1" indent="-285750">
              <a:buFont typeface="Arial" panose="020B0604020202020204" pitchFamily="34" charset="0"/>
              <a:buChar char="•"/>
            </a:pPr>
            <a:r>
              <a:rPr lang="en-US" dirty="0"/>
              <a:t>Labor per unit: 3 hours</a:t>
            </a:r>
          </a:p>
          <a:p>
            <a:pPr>
              <a:buFont typeface="Arial" panose="020B0604020202020204" pitchFamily="34" charset="0"/>
              <a:buChar char="•"/>
            </a:pPr>
            <a:r>
              <a:rPr lang="en-US" b="1" dirty="0"/>
              <a:t>Product B:</a:t>
            </a:r>
            <a:endParaRPr lang="en-US" dirty="0"/>
          </a:p>
          <a:p>
            <a:pPr marL="742950" lvl="1" indent="-285750">
              <a:buFont typeface="Arial" panose="020B0604020202020204" pitchFamily="34" charset="0"/>
              <a:buChar char="•"/>
            </a:pPr>
            <a:r>
              <a:rPr lang="en-US" dirty="0"/>
              <a:t>Profit per unit: Rs 50</a:t>
            </a:r>
          </a:p>
          <a:p>
            <a:pPr marL="742950" lvl="1" indent="-285750">
              <a:buFont typeface="Arial" panose="020B0604020202020204" pitchFamily="34" charset="0"/>
              <a:buChar char="•"/>
            </a:pPr>
            <a:r>
              <a:rPr lang="en-US" dirty="0"/>
              <a:t>Machine Time per unit: 4 hours</a:t>
            </a:r>
          </a:p>
          <a:p>
            <a:pPr marL="742950" lvl="1" indent="-285750">
              <a:buFont typeface="Arial" panose="020B0604020202020204" pitchFamily="34" charset="0"/>
              <a:buChar char="•"/>
            </a:pPr>
            <a:r>
              <a:rPr lang="en-US" dirty="0"/>
              <a:t>Labor per unit: 2 hours</a:t>
            </a:r>
          </a:p>
          <a:p>
            <a:pPr>
              <a:buFont typeface="Arial" panose="020B0604020202020204" pitchFamily="34" charset="0"/>
              <a:buChar char="•"/>
            </a:pPr>
            <a:r>
              <a:rPr lang="en-US" b="1" dirty="0"/>
              <a:t>Available Resources:</a:t>
            </a:r>
            <a:endParaRPr lang="en-US" dirty="0"/>
          </a:p>
          <a:p>
            <a:pPr marL="742950" lvl="1" indent="-285750">
              <a:buFont typeface="Arial" panose="020B0604020202020204" pitchFamily="34" charset="0"/>
              <a:buChar char="•"/>
            </a:pPr>
            <a:r>
              <a:rPr lang="en-US" dirty="0"/>
              <a:t>Total Machine Time: 100 hours per day</a:t>
            </a:r>
          </a:p>
          <a:p>
            <a:pPr marL="742950" lvl="1" indent="-285750">
              <a:buFont typeface="Arial" panose="020B0604020202020204" pitchFamily="34" charset="0"/>
              <a:buChar char="•"/>
            </a:pPr>
            <a:r>
              <a:rPr lang="en-US" dirty="0"/>
              <a:t>Total Labor: 90 hours per day</a:t>
            </a:r>
          </a:p>
        </p:txBody>
      </p:sp>
      <p:graphicFrame>
        <p:nvGraphicFramePr>
          <p:cNvPr id="4" name="Table 3">
            <a:extLst>
              <a:ext uri="{FF2B5EF4-FFF2-40B4-BE49-F238E27FC236}">
                <a16:creationId xmlns:a16="http://schemas.microsoft.com/office/drawing/2014/main" id="{EBAB9EEA-B9F6-0CD4-4CDD-2118F0C2B2B9}"/>
              </a:ext>
            </a:extLst>
          </p:cNvPr>
          <p:cNvGraphicFramePr>
            <a:graphicFrameLocks noGrp="1"/>
          </p:cNvGraphicFramePr>
          <p:nvPr>
            <p:extLst>
              <p:ext uri="{D42A27DB-BD31-4B8C-83A1-F6EECF244321}">
                <p14:modId xmlns:p14="http://schemas.microsoft.com/office/powerpoint/2010/main" val="3202767385"/>
              </p:ext>
            </p:extLst>
          </p:nvPr>
        </p:nvGraphicFramePr>
        <p:xfrm>
          <a:off x="952256" y="4789376"/>
          <a:ext cx="10058400" cy="148336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4192854463"/>
                    </a:ext>
                  </a:extLst>
                </a:gridCol>
                <a:gridCol w="2514600">
                  <a:extLst>
                    <a:ext uri="{9D8B030D-6E8A-4147-A177-3AD203B41FA5}">
                      <a16:colId xmlns:a16="http://schemas.microsoft.com/office/drawing/2014/main" val="2300787102"/>
                    </a:ext>
                  </a:extLst>
                </a:gridCol>
                <a:gridCol w="2514600">
                  <a:extLst>
                    <a:ext uri="{9D8B030D-6E8A-4147-A177-3AD203B41FA5}">
                      <a16:colId xmlns:a16="http://schemas.microsoft.com/office/drawing/2014/main" val="4158675186"/>
                    </a:ext>
                  </a:extLst>
                </a:gridCol>
                <a:gridCol w="2514600">
                  <a:extLst>
                    <a:ext uri="{9D8B030D-6E8A-4147-A177-3AD203B41FA5}">
                      <a16:colId xmlns:a16="http://schemas.microsoft.com/office/drawing/2014/main" val="956638272"/>
                    </a:ext>
                  </a:extLst>
                </a:gridCol>
              </a:tblGrid>
              <a:tr h="370840">
                <a:tc>
                  <a:txBody>
                    <a:bodyPr/>
                    <a:lstStyle/>
                    <a:p>
                      <a:endParaRPr lang="en-US" dirty="0"/>
                    </a:p>
                  </a:txBody>
                  <a:tcPr/>
                </a:tc>
                <a:tc>
                  <a:txBody>
                    <a:bodyPr/>
                    <a:lstStyle/>
                    <a:p>
                      <a:r>
                        <a:rPr lang="en-US" dirty="0"/>
                        <a:t>Labour Hours</a:t>
                      </a:r>
                      <a:endParaRPr lang="en-US" baseline="-25000" dirty="0"/>
                    </a:p>
                  </a:txBody>
                  <a:tcPr/>
                </a:tc>
                <a:tc>
                  <a:txBody>
                    <a:bodyPr/>
                    <a:lstStyle/>
                    <a:p>
                      <a:r>
                        <a:rPr lang="en-US" dirty="0"/>
                        <a:t>Raw Materials</a:t>
                      </a:r>
                      <a:endParaRPr lang="en-US" baseline="-25000" dirty="0"/>
                    </a:p>
                  </a:txBody>
                  <a:tcPr/>
                </a:tc>
                <a:tc>
                  <a:txBody>
                    <a:bodyPr/>
                    <a:lstStyle/>
                    <a:p>
                      <a:r>
                        <a:rPr lang="en-US" dirty="0"/>
                        <a:t>Profit Margin</a:t>
                      </a:r>
                    </a:p>
                  </a:txBody>
                  <a:tcPr/>
                </a:tc>
                <a:extLst>
                  <a:ext uri="{0D108BD9-81ED-4DB2-BD59-A6C34878D82A}">
                    <a16:rowId xmlns:a16="http://schemas.microsoft.com/office/drawing/2014/main" val="2137059484"/>
                  </a:ext>
                </a:extLst>
              </a:tr>
              <a:tr h="370840">
                <a:tc>
                  <a:txBody>
                    <a:bodyPr/>
                    <a:lstStyle/>
                    <a:p>
                      <a:r>
                        <a:rPr lang="en-US" dirty="0"/>
                        <a:t>Product A</a:t>
                      </a:r>
                      <a:endParaRPr lang="en-US" baseline="-25000" dirty="0"/>
                    </a:p>
                  </a:txBody>
                  <a:tcPr/>
                </a:tc>
                <a:tc>
                  <a:txBody>
                    <a:bodyPr/>
                    <a:lstStyle/>
                    <a:p>
                      <a:r>
                        <a:rPr lang="en-US" dirty="0"/>
                        <a:t>2 hours per unit</a:t>
                      </a:r>
                    </a:p>
                  </a:txBody>
                  <a:tcPr/>
                </a:tc>
                <a:tc>
                  <a:txBody>
                    <a:bodyPr/>
                    <a:lstStyle/>
                    <a:p>
                      <a:r>
                        <a:rPr lang="en-US" dirty="0"/>
                        <a:t>3 units</a:t>
                      </a:r>
                    </a:p>
                  </a:txBody>
                  <a:tcPr/>
                </a:tc>
                <a:tc>
                  <a:txBody>
                    <a:bodyPr/>
                    <a:lstStyle/>
                    <a:p>
                      <a:r>
                        <a:rPr lang="en-US" dirty="0"/>
                        <a:t>Rs 40 per unit</a:t>
                      </a:r>
                    </a:p>
                  </a:txBody>
                  <a:tcPr/>
                </a:tc>
                <a:extLst>
                  <a:ext uri="{0D108BD9-81ED-4DB2-BD59-A6C34878D82A}">
                    <a16:rowId xmlns:a16="http://schemas.microsoft.com/office/drawing/2014/main" val="2788615470"/>
                  </a:ext>
                </a:extLst>
              </a:tr>
              <a:tr h="370840">
                <a:tc>
                  <a:txBody>
                    <a:bodyPr/>
                    <a:lstStyle/>
                    <a:p>
                      <a:r>
                        <a:rPr lang="en-US" dirty="0"/>
                        <a:t>Product B</a:t>
                      </a:r>
                      <a:endParaRPr lang="en-US" baseline="-25000" dirty="0"/>
                    </a:p>
                  </a:txBody>
                  <a:tcPr/>
                </a:tc>
                <a:tc>
                  <a:txBody>
                    <a:bodyPr/>
                    <a:lstStyle/>
                    <a:p>
                      <a:r>
                        <a:rPr lang="en-US" dirty="0"/>
                        <a:t>4 hours per unit</a:t>
                      </a:r>
                    </a:p>
                  </a:txBody>
                  <a:tcPr/>
                </a:tc>
                <a:tc>
                  <a:txBody>
                    <a:bodyPr/>
                    <a:lstStyle/>
                    <a:p>
                      <a:r>
                        <a:rPr lang="en-US" dirty="0"/>
                        <a:t>2 units</a:t>
                      </a:r>
                    </a:p>
                  </a:txBody>
                  <a:tcPr/>
                </a:tc>
                <a:tc>
                  <a:txBody>
                    <a:bodyPr/>
                    <a:lstStyle/>
                    <a:p>
                      <a:r>
                        <a:rPr lang="en-US" dirty="0"/>
                        <a:t>Rs 50 per unit</a:t>
                      </a:r>
                    </a:p>
                  </a:txBody>
                  <a:tcPr/>
                </a:tc>
                <a:extLst>
                  <a:ext uri="{0D108BD9-81ED-4DB2-BD59-A6C34878D82A}">
                    <a16:rowId xmlns:a16="http://schemas.microsoft.com/office/drawing/2014/main" val="3894135618"/>
                  </a:ext>
                </a:extLst>
              </a:tr>
              <a:tr h="370840">
                <a:tc>
                  <a:txBody>
                    <a:bodyPr/>
                    <a:lstStyle/>
                    <a:p>
                      <a:pPr algn="ctr"/>
                      <a:r>
                        <a:rPr lang="en-US" b="1" dirty="0"/>
                        <a:t>Availability</a:t>
                      </a:r>
                    </a:p>
                  </a:txBody>
                  <a:tcPr/>
                </a:tc>
                <a:tc>
                  <a:txBody>
                    <a:bodyPr/>
                    <a:lstStyle/>
                    <a:p>
                      <a:pPr algn="ctr"/>
                      <a:r>
                        <a:rPr lang="en-US" b="1" dirty="0"/>
                        <a:t>100 hours</a:t>
                      </a:r>
                    </a:p>
                  </a:txBody>
                  <a:tcPr/>
                </a:tc>
                <a:tc>
                  <a:txBody>
                    <a:bodyPr/>
                    <a:lstStyle/>
                    <a:p>
                      <a:pPr algn="ctr"/>
                      <a:r>
                        <a:rPr lang="en-US" b="1" dirty="0"/>
                        <a:t>90 units</a:t>
                      </a:r>
                    </a:p>
                  </a:txBody>
                  <a:tcPr/>
                </a:tc>
                <a:tc>
                  <a:txBody>
                    <a:bodyPr/>
                    <a:lstStyle/>
                    <a:p>
                      <a:pPr algn="ctr"/>
                      <a:endParaRPr lang="en-US" b="1" dirty="0"/>
                    </a:p>
                  </a:txBody>
                  <a:tcPr/>
                </a:tc>
                <a:extLst>
                  <a:ext uri="{0D108BD9-81ED-4DB2-BD59-A6C34878D82A}">
                    <a16:rowId xmlns:a16="http://schemas.microsoft.com/office/drawing/2014/main" val="1049809119"/>
                  </a:ext>
                </a:extLst>
              </a:tr>
            </a:tbl>
          </a:graphicData>
        </a:graphic>
      </p:graphicFrame>
    </p:spTree>
    <p:extLst>
      <p:ext uri="{BB962C8B-B14F-4D97-AF65-F5344CB8AC3E}">
        <p14:creationId xmlns:p14="http://schemas.microsoft.com/office/powerpoint/2010/main" val="397606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6313E-EFDA-86C3-54D8-9E5D4A69FD41}"/>
              </a:ext>
            </a:extLst>
          </p:cNvPr>
          <p:cNvSpPr txBox="1"/>
          <p:nvPr/>
        </p:nvSpPr>
        <p:spPr>
          <a:xfrm>
            <a:off x="776568" y="404389"/>
            <a:ext cx="10532408" cy="3416320"/>
          </a:xfrm>
          <a:prstGeom prst="rect">
            <a:avLst/>
          </a:prstGeom>
          <a:solidFill>
            <a:schemeClr val="bg1">
              <a:lumMod val="75000"/>
            </a:schemeClr>
          </a:solidFill>
        </p:spPr>
        <p:txBody>
          <a:bodyPr wrap="square">
            <a:spAutoFit/>
          </a:bodyPr>
          <a:lstStyle/>
          <a:p>
            <a:r>
              <a:rPr lang="en-US" dirty="0"/>
              <a:t>A software development agency has two main projects: Project A and Project B. The agency aims to allocate its developer hours optimally to maximize revenue. With a limited number of developer hours available weekly, the agency needs to decide how many hours to allocate to each project.</a:t>
            </a:r>
          </a:p>
          <a:p>
            <a:r>
              <a:rPr lang="en-US" b="1" dirty="0"/>
              <a:t>Data:</a:t>
            </a:r>
            <a:endParaRPr lang="en-US" dirty="0"/>
          </a:p>
          <a:p>
            <a:pPr>
              <a:buFont typeface="Arial" panose="020B0604020202020204" pitchFamily="34" charset="0"/>
              <a:buChar char="•"/>
            </a:pPr>
            <a:r>
              <a:rPr lang="en-US" b="1" dirty="0"/>
              <a:t>Project A:</a:t>
            </a:r>
            <a:endParaRPr lang="en-US" dirty="0"/>
          </a:p>
          <a:p>
            <a:pPr marL="742950" lvl="1" indent="-285750">
              <a:buFont typeface="Arial" panose="020B0604020202020204" pitchFamily="34" charset="0"/>
              <a:buChar char="•"/>
            </a:pPr>
            <a:r>
              <a:rPr lang="en-US" dirty="0"/>
              <a:t>Revenue per hour: $150</a:t>
            </a:r>
          </a:p>
          <a:p>
            <a:pPr marL="742950" lvl="1" indent="-285750">
              <a:buFont typeface="Arial" panose="020B0604020202020204" pitchFamily="34" charset="0"/>
              <a:buChar char="•"/>
            </a:pPr>
            <a:r>
              <a:rPr lang="en-US" dirty="0"/>
              <a:t>Requires a minimum of 20 hours per week</a:t>
            </a:r>
          </a:p>
          <a:p>
            <a:pPr>
              <a:buFont typeface="Arial" panose="020B0604020202020204" pitchFamily="34" charset="0"/>
              <a:buChar char="•"/>
            </a:pPr>
            <a:r>
              <a:rPr lang="en-US" b="1" dirty="0"/>
              <a:t>Project B:</a:t>
            </a:r>
            <a:endParaRPr lang="en-US" dirty="0"/>
          </a:p>
          <a:p>
            <a:pPr marL="742950" lvl="1" indent="-285750">
              <a:buFont typeface="Arial" panose="020B0604020202020204" pitchFamily="34" charset="0"/>
              <a:buChar char="•"/>
            </a:pPr>
            <a:r>
              <a:rPr lang="en-US" dirty="0"/>
              <a:t>Revenue per hour: $200</a:t>
            </a:r>
          </a:p>
          <a:p>
            <a:pPr marL="742950" lvl="1" indent="-285750">
              <a:buFont typeface="Arial" panose="020B0604020202020204" pitchFamily="34" charset="0"/>
              <a:buChar char="•"/>
            </a:pPr>
            <a:r>
              <a:rPr lang="en-US" dirty="0"/>
              <a:t>Requires a minimum of 30 hours per week</a:t>
            </a:r>
          </a:p>
          <a:p>
            <a:pPr>
              <a:buFont typeface="Arial" panose="020B0604020202020204" pitchFamily="34" charset="0"/>
              <a:buChar char="•"/>
            </a:pPr>
            <a:r>
              <a:rPr lang="en-US" b="1" dirty="0"/>
              <a:t>Available Developer Hours:</a:t>
            </a:r>
            <a:endParaRPr lang="en-US" dirty="0"/>
          </a:p>
          <a:p>
            <a:pPr marL="742950" lvl="1" indent="-285750">
              <a:buFont typeface="Arial" panose="020B0604020202020204" pitchFamily="34" charset="0"/>
              <a:buChar char="•"/>
            </a:pPr>
            <a:r>
              <a:rPr lang="en-US" dirty="0"/>
              <a:t>Total available developer hours per week: 100 hours</a:t>
            </a:r>
          </a:p>
        </p:txBody>
      </p:sp>
      <p:sp>
        <p:nvSpPr>
          <p:cNvPr id="6" name="TextBox 5">
            <a:extLst>
              <a:ext uri="{FF2B5EF4-FFF2-40B4-BE49-F238E27FC236}">
                <a16:creationId xmlns:a16="http://schemas.microsoft.com/office/drawing/2014/main" id="{2880BD95-0E75-6843-2ABD-E594AF976289}"/>
              </a:ext>
            </a:extLst>
          </p:cNvPr>
          <p:cNvSpPr txBox="1"/>
          <p:nvPr/>
        </p:nvSpPr>
        <p:spPr>
          <a:xfrm>
            <a:off x="776567" y="3987141"/>
            <a:ext cx="10532408" cy="2622000"/>
          </a:xfrm>
          <a:prstGeom prst="rect">
            <a:avLst/>
          </a:prstGeom>
          <a:solidFill>
            <a:schemeClr val="bg1">
              <a:lumMod val="7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the number of hours allocated to projects A and B, respectively.</a:t>
            </a:r>
          </a:p>
          <a:p>
            <a:pPr marL="0" marR="0" indent="0">
              <a:lnSpc>
                <a:spcPct val="115000"/>
              </a:lnSpc>
              <a:spcBef>
                <a:spcPts val="0"/>
              </a:spcBef>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Maximize Z = 150x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+ 200x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100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30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where 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03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DA5787-1DEF-9F59-7F87-DA625AB98132}"/>
              </a:ext>
            </a:extLst>
          </p:cNvPr>
          <p:cNvSpPr txBox="1"/>
          <p:nvPr/>
        </p:nvSpPr>
        <p:spPr>
          <a:xfrm>
            <a:off x="1772530" y="514922"/>
            <a:ext cx="9307846" cy="1477328"/>
          </a:xfrm>
          <a:prstGeom prst="rect">
            <a:avLst/>
          </a:prstGeom>
          <a:solidFill>
            <a:schemeClr val="bg1">
              <a:lumMod val="75000"/>
            </a:schemeClr>
          </a:solidFill>
        </p:spPr>
        <p:txBody>
          <a:bodyPr wrap="square" rtlCol="0">
            <a:spAutoFit/>
          </a:bodyPr>
          <a:lstStyle/>
          <a:p>
            <a:r>
              <a:rPr lang="en-US" dirty="0"/>
              <a:t>A manufacturer requires two products, P</a:t>
            </a:r>
            <a:r>
              <a:rPr lang="en-US" baseline="-25000" dirty="0"/>
              <a:t>1</a:t>
            </a:r>
            <a:r>
              <a:rPr lang="en-US" dirty="0"/>
              <a:t> and P</a:t>
            </a:r>
            <a:r>
              <a:rPr lang="en-US" baseline="-25000" dirty="0"/>
              <a:t>2</a:t>
            </a:r>
            <a:r>
              <a:rPr lang="en-US" dirty="0"/>
              <a:t>, using two machines, M</a:t>
            </a:r>
            <a:r>
              <a:rPr lang="en-US" baseline="-25000" dirty="0"/>
              <a:t>1</a:t>
            </a:r>
            <a:r>
              <a:rPr lang="en-US" dirty="0"/>
              <a:t> and M</a:t>
            </a:r>
            <a:r>
              <a:rPr lang="en-US" baseline="-25000" dirty="0"/>
              <a:t>2</a:t>
            </a:r>
            <a:r>
              <a:rPr lang="en-US" dirty="0"/>
              <a:t>. Product P</a:t>
            </a:r>
            <a:r>
              <a:rPr lang="en-US" baseline="-25000" dirty="0"/>
              <a:t>1</a:t>
            </a:r>
            <a:r>
              <a:rPr lang="en-US" dirty="0"/>
              <a:t> requires 5 hours on machine M</a:t>
            </a:r>
            <a:r>
              <a:rPr lang="en-US" baseline="-25000" dirty="0"/>
              <a:t>1</a:t>
            </a:r>
            <a:r>
              <a:rPr lang="en-US" dirty="0"/>
              <a:t> and no time on machine M</a:t>
            </a:r>
            <a:r>
              <a:rPr lang="en-US" baseline="-25000" dirty="0"/>
              <a:t>2</a:t>
            </a:r>
            <a:r>
              <a:rPr lang="en-US" dirty="0"/>
              <a:t>. Product P</a:t>
            </a:r>
            <a:r>
              <a:rPr lang="en-US" baseline="-25000" dirty="0"/>
              <a:t>2</a:t>
            </a:r>
            <a:r>
              <a:rPr lang="en-US" dirty="0"/>
              <a:t> requires 1 hour on machine M</a:t>
            </a:r>
            <a:r>
              <a:rPr lang="en-US" baseline="-25000" dirty="0"/>
              <a:t>1</a:t>
            </a:r>
            <a:r>
              <a:rPr lang="en-US" dirty="0"/>
              <a:t> and 3 hours on machine M</a:t>
            </a:r>
            <a:r>
              <a:rPr lang="en-US" baseline="-25000" dirty="0"/>
              <a:t>2</a:t>
            </a:r>
            <a:r>
              <a:rPr lang="en-US" dirty="0"/>
              <a:t>. There are 16 hours of time per day available on time machine M</a:t>
            </a:r>
            <a:r>
              <a:rPr lang="en-US" baseline="-25000" dirty="0"/>
              <a:t>1</a:t>
            </a:r>
            <a:r>
              <a:rPr lang="en-US" dirty="0"/>
              <a:t> and 20 hours on M</a:t>
            </a:r>
            <a:r>
              <a:rPr lang="en-US" baseline="-25000" dirty="0"/>
              <a:t>2</a:t>
            </a:r>
            <a:r>
              <a:rPr lang="en-US" dirty="0"/>
              <a:t>. The profit Margin from P</a:t>
            </a:r>
            <a:r>
              <a:rPr lang="en-US" baseline="-25000" dirty="0"/>
              <a:t>1</a:t>
            </a:r>
            <a:r>
              <a:rPr lang="en-US" dirty="0"/>
              <a:t> and P</a:t>
            </a:r>
            <a:r>
              <a:rPr lang="en-US" baseline="-25000" dirty="0"/>
              <a:t>2</a:t>
            </a:r>
            <a:r>
              <a:rPr lang="en-US" dirty="0"/>
              <a:t> is Rs 2 and Rs 10 per unit, respectively. What should be the daily production mix to maximize profit? </a:t>
            </a:r>
          </a:p>
        </p:txBody>
      </p:sp>
      <p:graphicFrame>
        <p:nvGraphicFramePr>
          <p:cNvPr id="5" name="Table 4">
            <a:extLst>
              <a:ext uri="{FF2B5EF4-FFF2-40B4-BE49-F238E27FC236}">
                <a16:creationId xmlns:a16="http://schemas.microsoft.com/office/drawing/2014/main" id="{3EB0D6A1-0A5D-EA3B-7AB3-2245C531BE54}"/>
              </a:ext>
            </a:extLst>
          </p:cNvPr>
          <p:cNvGraphicFramePr>
            <a:graphicFrameLocks noGrp="1"/>
          </p:cNvGraphicFramePr>
          <p:nvPr>
            <p:extLst>
              <p:ext uri="{D42A27DB-BD31-4B8C-83A1-F6EECF244321}">
                <p14:modId xmlns:p14="http://schemas.microsoft.com/office/powerpoint/2010/main" val="1824466646"/>
              </p:ext>
            </p:extLst>
          </p:nvPr>
        </p:nvGraphicFramePr>
        <p:xfrm>
          <a:off x="1772528" y="2234435"/>
          <a:ext cx="9307844" cy="1483360"/>
        </p:xfrm>
        <a:graphic>
          <a:graphicData uri="http://schemas.openxmlformats.org/drawingml/2006/table">
            <a:tbl>
              <a:tblPr firstRow="1" bandRow="1">
                <a:tableStyleId>{073A0DAA-6AF3-43AB-8588-CEC1D06C72B9}</a:tableStyleId>
              </a:tblPr>
              <a:tblGrid>
                <a:gridCol w="2326961">
                  <a:extLst>
                    <a:ext uri="{9D8B030D-6E8A-4147-A177-3AD203B41FA5}">
                      <a16:colId xmlns:a16="http://schemas.microsoft.com/office/drawing/2014/main" val="4192854463"/>
                    </a:ext>
                  </a:extLst>
                </a:gridCol>
                <a:gridCol w="2326961">
                  <a:extLst>
                    <a:ext uri="{9D8B030D-6E8A-4147-A177-3AD203B41FA5}">
                      <a16:colId xmlns:a16="http://schemas.microsoft.com/office/drawing/2014/main" val="2300787102"/>
                    </a:ext>
                  </a:extLst>
                </a:gridCol>
                <a:gridCol w="2326961">
                  <a:extLst>
                    <a:ext uri="{9D8B030D-6E8A-4147-A177-3AD203B41FA5}">
                      <a16:colId xmlns:a16="http://schemas.microsoft.com/office/drawing/2014/main" val="4158675186"/>
                    </a:ext>
                  </a:extLst>
                </a:gridCol>
                <a:gridCol w="2326961">
                  <a:extLst>
                    <a:ext uri="{9D8B030D-6E8A-4147-A177-3AD203B41FA5}">
                      <a16:colId xmlns:a16="http://schemas.microsoft.com/office/drawing/2014/main" val="956638272"/>
                    </a:ext>
                  </a:extLst>
                </a:gridCol>
              </a:tblGrid>
              <a:tr h="370840">
                <a:tc>
                  <a:txBody>
                    <a:bodyPr/>
                    <a:lstStyle/>
                    <a:p>
                      <a:endParaRPr lang="en-US" dirty="0"/>
                    </a:p>
                  </a:txBody>
                  <a:tcPr/>
                </a:tc>
                <a:tc>
                  <a:txBody>
                    <a:bodyPr/>
                    <a:lstStyle/>
                    <a:p>
                      <a:r>
                        <a:rPr lang="en-US" dirty="0"/>
                        <a:t>Machine M</a:t>
                      </a:r>
                      <a:r>
                        <a:rPr lang="en-US" baseline="-25000" dirty="0"/>
                        <a:t>1</a:t>
                      </a:r>
                    </a:p>
                  </a:txBody>
                  <a:tcPr/>
                </a:tc>
                <a:tc>
                  <a:txBody>
                    <a:bodyPr/>
                    <a:lstStyle/>
                    <a:p>
                      <a:r>
                        <a:rPr lang="en-US" dirty="0"/>
                        <a:t>Machine M</a:t>
                      </a:r>
                      <a:r>
                        <a:rPr lang="en-US" baseline="-25000" dirty="0"/>
                        <a:t>2</a:t>
                      </a:r>
                    </a:p>
                  </a:txBody>
                  <a:tcPr/>
                </a:tc>
                <a:tc>
                  <a:txBody>
                    <a:bodyPr/>
                    <a:lstStyle/>
                    <a:p>
                      <a:r>
                        <a:rPr lang="en-US" dirty="0"/>
                        <a:t>Profit Margin</a:t>
                      </a:r>
                    </a:p>
                  </a:txBody>
                  <a:tcPr/>
                </a:tc>
                <a:extLst>
                  <a:ext uri="{0D108BD9-81ED-4DB2-BD59-A6C34878D82A}">
                    <a16:rowId xmlns:a16="http://schemas.microsoft.com/office/drawing/2014/main" val="2137059484"/>
                  </a:ext>
                </a:extLst>
              </a:tr>
              <a:tr h="370840">
                <a:tc>
                  <a:txBody>
                    <a:bodyPr/>
                    <a:lstStyle/>
                    <a:p>
                      <a:r>
                        <a:rPr lang="en-US" dirty="0"/>
                        <a:t>Product P</a:t>
                      </a:r>
                      <a:r>
                        <a:rPr lang="en-US" baseline="-25000" dirty="0"/>
                        <a:t>1</a:t>
                      </a:r>
                    </a:p>
                  </a:txBody>
                  <a:tcPr/>
                </a:tc>
                <a:tc>
                  <a:txBody>
                    <a:bodyPr/>
                    <a:lstStyle/>
                    <a:p>
                      <a:r>
                        <a:rPr lang="en-US" dirty="0"/>
                        <a:t>5 hours</a:t>
                      </a:r>
                    </a:p>
                  </a:txBody>
                  <a:tcPr/>
                </a:tc>
                <a:tc>
                  <a:txBody>
                    <a:bodyPr/>
                    <a:lstStyle/>
                    <a:p>
                      <a:r>
                        <a:rPr lang="en-US" dirty="0"/>
                        <a:t>-</a:t>
                      </a:r>
                    </a:p>
                  </a:txBody>
                  <a:tcPr/>
                </a:tc>
                <a:tc>
                  <a:txBody>
                    <a:bodyPr/>
                    <a:lstStyle/>
                    <a:p>
                      <a:r>
                        <a:rPr lang="en-US" dirty="0"/>
                        <a:t>Rs 2 per unit</a:t>
                      </a:r>
                    </a:p>
                  </a:txBody>
                  <a:tcPr/>
                </a:tc>
                <a:extLst>
                  <a:ext uri="{0D108BD9-81ED-4DB2-BD59-A6C34878D82A}">
                    <a16:rowId xmlns:a16="http://schemas.microsoft.com/office/drawing/2014/main" val="2788615470"/>
                  </a:ext>
                </a:extLst>
              </a:tr>
              <a:tr h="370840">
                <a:tc>
                  <a:txBody>
                    <a:bodyPr/>
                    <a:lstStyle/>
                    <a:p>
                      <a:r>
                        <a:rPr lang="en-US" dirty="0"/>
                        <a:t>Product P</a:t>
                      </a:r>
                      <a:r>
                        <a:rPr lang="en-US" baseline="-25000" dirty="0"/>
                        <a:t>2</a:t>
                      </a:r>
                    </a:p>
                  </a:txBody>
                  <a:tcPr/>
                </a:tc>
                <a:tc>
                  <a:txBody>
                    <a:bodyPr/>
                    <a:lstStyle/>
                    <a:p>
                      <a:r>
                        <a:rPr lang="en-US" dirty="0"/>
                        <a:t>1 hour</a:t>
                      </a:r>
                    </a:p>
                  </a:txBody>
                  <a:tcPr/>
                </a:tc>
                <a:tc>
                  <a:txBody>
                    <a:bodyPr/>
                    <a:lstStyle/>
                    <a:p>
                      <a:r>
                        <a:rPr lang="en-US" dirty="0"/>
                        <a:t>3 hours</a:t>
                      </a:r>
                    </a:p>
                  </a:txBody>
                  <a:tcPr/>
                </a:tc>
                <a:tc>
                  <a:txBody>
                    <a:bodyPr/>
                    <a:lstStyle/>
                    <a:p>
                      <a:r>
                        <a:rPr lang="en-US" dirty="0"/>
                        <a:t>Rs 10 per unit</a:t>
                      </a:r>
                    </a:p>
                  </a:txBody>
                  <a:tcPr/>
                </a:tc>
                <a:extLst>
                  <a:ext uri="{0D108BD9-81ED-4DB2-BD59-A6C34878D82A}">
                    <a16:rowId xmlns:a16="http://schemas.microsoft.com/office/drawing/2014/main" val="3894135618"/>
                  </a:ext>
                </a:extLst>
              </a:tr>
              <a:tr h="370840">
                <a:tc>
                  <a:txBody>
                    <a:bodyPr/>
                    <a:lstStyle/>
                    <a:p>
                      <a:pPr algn="ctr"/>
                      <a:r>
                        <a:rPr lang="en-US" b="1" dirty="0"/>
                        <a:t>Availability</a:t>
                      </a:r>
                    </a:p>
                  </a:txBody>
                  <a:tcPr/>
                </a:tc>
                <a:tc>
                  <a:txBody>
                    <a:bodyPr/>
                    <a:lstStyle/>
                    <a:p>
                      <a:pPr algn="ctr"/>
                      <a:r>
                        <a:rPr lang="en-US" b="1" dirty="0"/>
                        <a:t>16 hours</a:t>
                      </a:r>
                    </a:p>
                  </a:txBody>
                  <a:tcPr/>
                </a:tc>
                <a:tc>
                  <a:txBody>
                    <a:bodyPr/>
                    <a:lstStyle/>
                    <a:p>
                      <a:pPr algn="ctr"/>
                      <a:r>
                        <a:rPr lang="en-US" b="1" dirty="0"/>
                        <a:t>30 hours</a:t>
                      </a:r>
                    </a:p>
                  </a:txBody>
                  <a:tcPr/>
                </a:tc>
                <a:tc>
                  <a:txBody>
                    <a:bodyPr/>
                    <a:lstStyle/>
                    <a:p>
                      <a:pPr algn="ctr"/>
                      <a:endParaRPr lang="en-US" b="1" dirty="0"/>
                    </a:p>
                  </a:txBody>
                  <a:tcPr/>
                </a:tc>
                <a:extLst>
                  <a:ext uri="{0D108BD9-81ED-4DB2-BD59-A6C34878D82A}">
                    <a16:rowId xmlns:a16="http://schemas.microsoft.com/office/drawing/2014/main" val="1049809119"/>
                  </a:ext>
                </a:extLst>
              </a:tr>
            </a:tbl>
          </a:graphicData>
        </a:graphic>
      </p:graphicFrame>
      <p:sp>
        <p:nvSpPr>
          <p:cNvPr id="7" name="TextBox 6">
            <a:extLst>
              <a:ext uri="{FF2B5EF4-FFF2-40B4-BE49-F238E27FC236}">
                <a16:creationId xmlns:a16="http://schemas.microsoft.com/office/drawing/2014/main" id="{F29CB151-4593-BA15-5DB6-EDC0B91BE001}"/>
              </a:ext>
            </a:extLst>
          </p:cNvPr>
          <p:cNvSpPr txBox="1"/>
          <p:nvPr/>
        </p:nvSpPr>
        <p:spPr>
          <a:xfrm>
            <a:off x="1772528" y="4200204"/>
            <a:ext cx="9307844" cy="1984902"/>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produced for the products P</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P</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respectively.</a:t>
            </a: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Maximize Z = 2x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+ 10x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16 	(For Machine M</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3x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 	(For Machine M</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178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DA5787-1DEF-9F59-7F87-DA625AB98132}"/>
              </a:ext>
            </a:extLst>
          </p:cNvPr>
          <p:cNvSpPr txBox="1"/>
          <p:nvPr/>
        </p:nvSpPr>
        <p:spPr>
          <a:xfrm>
            <a:off x="1772530" y="514922"/>
            <a:ext cx="9307846" cy="1754326"/>
          </a:xfrm>
          <a:prstGeom prst="rect">
            <a:avLst/>
          </a:prstGeom>
          <a:solidFill>
            <a:schemeClr val="bg1">
              <a:lumMod val="75000"/>
            </a:schemeClr>
          </a:solidFill>
        </p:spPr>
        <p:txBody>
          <a:bodyPr wrap="square" rtlCol="0">
            <a:spAutoFit/>
          </a:bodyPr>
          <a:lstStyle/>
          <a:p>
            <a:r>
              <a:rPr lang="en-US" dirty="0"/>
              <a:t>Maximize the profit by satisfying all the constraints given the following information: </a:t>
            </a:r>
          </a:p>
          <a:p>
            <a:pPr marL="400050" indent="-400050">
              <a:buAutoNum type="romanLcPeriod"/>
            </a:pPr>
            <a:r>
              <a:rPr lang="en-US" dirty="0"/>
              <a:t>Profit of Product A: Rs 6 per unit</a:t>
            </a:r>
            <a:br>
              <a:rPr lang="en-US" dirty="0"/>
            </a:br>
            <a:r>
              <a:rPr lang="en-US" dirty="0"/>
              <a:t>Profit of Product B: Rs 5 per unit</a:t>
            </a:r>
          </a:p>
          <a:p>
            <a:pPr marL="400050" indent="-400050">
              <a:buAutoNum type="romanLcPeriod"/>
            </a:pPr>
            <a:r>
              <a:rPr lang="en-US" dirty="0"/>
              <a:t>Production of products A and B are limited by the capacity of 120 hours per week in polishing and 40 hours in plating. </a:t>
            </a:r>
          </a:p>
          <a:p>
            <a:pPr marL="400050" indent="-400050">
              <a:buAutoNum type="romanLcPeriod"/>
            </a:pPr>
            <a:r>
              <a:rPr lang="en-US" dirty="0"/>
              <a:t>Production time requirements:</a:t>
            </a:r>
          </a:p>
        </p:txBody>
      </p:sp>
      <p:graphicFrame>
        <p:nvGraphicFramePr>
          <p:cNvPr id="5" name="Table 4">
            <a:extLst>
              <a:ext uri="{FF2B5EF4-FFF2-40B4-BE49-F238E27FC236}">
                <a16:creationId xmlns:a16="http://schemas.microsoft.com/office/drawing/2014/main" id="{3EB0D6A1-0A5D-EA3B-7AB3-2245C531BE54}"/>
              </a:ext>
            </a:extLst>
          </p:cNvPr>
          <p:cNvGraphicFramePr>
            <a:graphicFrameLocks noGrp="1"/>
          </p:cNvGraphicFramePr>
          <p:nvPr>
            <p:extLst>
              <p:ext uri="{D42A27DB-BD31-4B8C-83A1-F6EECF244321}">
                <p14:modId xmlns:p14="http://schemas.microsoft.com/office/powerpoint/2010/main" val="2527994896"/>
              </p:ext>
            </p:extLst>
          </p:nvPr>
        </p:nvGraphicFramePr>
        <p:xfrm>
          <a:off x="1772528" y="2366963"/>
          <a:ext cx="9307845" cy="1112520"/>
        </p:xfrm>
        <a:graphic>
          <a:graphicData uri="http://schemas.openxmlformats.org/drawingml/2006/table">
            <a:tbl>
              <a:tblPr firstRow="1" bandRow="1">
                <a:tableStyleId>{073A0DAA-6AF3-43AB-8588-CEC1D06C72B9}</a:tableStyleId>
              </a:tblPr>
              <a:tblGrid>
                <a:gridCol w="3102615">
                  <a:extLst>
                    <a:ext uri="{9D8B030D-6E8A-4147-A177-3AD203B41FA5}">
                      <a16:colId xmlns:a16="http://schemas.microsoft.com/office/drawing/2014/main" val="4192854463"/>
                    </a:ext>
                  </a:extLst>
                </a:gridCol>
                <a:gridCol w="3102615">
                  <a:extLst>
                    <a:ext uri="{9D8B030D-6E8A-4147-A177-3AD203B41FA5}">
                      <a16:colId xmlns:a16="http://schemas.microsoft.com/office/drawing/2014/main" val="2300787102"/>
                    </a:ext>
                  </a:extLst>
                </a:gridCol>
                <a:gridCol w="3102615">
                  <a:extLst>
                    <a:ext uri="{9D8B030D-6E8A-4147-A177-3AD203B41FA5}">
                      <a16:colId xmlns:a16="http://schemas.microsoft.com/office/drawing/2014/main" val="4158675186"/>
                    </a:ext>
                  </a:extLst>
                </a:gridCol>
              </a:tblGrid>
              <a:tr h="370840">
                <a:tc>
                  <a:txBody>
                    <a:bodyPr/>
                    <a:lstStyle/>
                    <a:p>
                      <a:endParaRPr lang="en-US" dirty="0"/>
                    </a:p>
                  </a:txBody>
                  <a:tcPr/>
                </a:tc>
                <a:tc>
                  <a:txBody>
                    <a:bodyPr/>
                    <a:lstStyle/>
                    <a:p>
                      <a:r>
                        <a:rPr lang="en-US" dirty="0"/>
                        <a:t>Product A</a:t>
                      </a:r>
                      <a:endParaRPr lang="en-US" baseline="-25000" dirty="0"/>
                    </a:p>
                  </a:txBody>
                  <a:tcPr/>
                </a:tc>
                <a:tc>
                  <a:txBody>
                    <a:bodyPr/>
                    <a:lstStyle/>
                    <a:p>
                      <a:r>
                        <a:rPr lang="en-US" dirty="0"/>
                        <a:t>Product B</a:t>
                      </a:r>
                    </a:p>
                  </a:txBody>
                  <a:tcPr/>
                </a:tc>
                <a:extLst>
                  <a:ext uri="{0D108BD9-81ED-4DB2-BD59-A6C34878D82A}">
                    <a16:rowId xmlns:a16="http://schemas.microsoft.com/office/drawing/2014/main" val="2137059484"/>
                  </a:ext>
                </a:extLst>
              </a:tr>
              <a:tr h="370840">
                <a:tc>
                  <a:txBody>
                    <a:bodyPr/>
                    <a:lstStyle/>
                    <a:p>
                      <a:r>
                        <a:rPr lang="en-US" dirty="0"/>
                        <a:t>Polishing</a:t>
                      </a:r>
                      <a:endParaRPr lang="en-US" baseline="-25000" dirty="0"/>
                    </a:p>
                  </a:txBody>
                  <a:tcPr/>
                </a:tc>
                <a:tc>
                  <a:txBody>
                    <a:bodyPr/>
                    <a:lstStyle/>
                    <a:p>
                      <a:r>
                        <a:rPr lang="en-US" dirty="0"/>
                        <a:t>3 hours</a:t>
                      </a:r>
                    </a:p>
                  </a:txBody>
                  <a:tcPr/>
                </a:tc>
                <a:tc>
                  <a:txBody>
                    <a:bodyPr/>
                    <a:lstStyle/>
                    <a:p>
                      <a:r>
                        <a:rPr lang="en-US" dirty="0"/>
                        <a:t>4 hours</a:t>
                      </a:r>
                    </a:p>
                  </a:txBody>
                  <a:tcPr/>
                </a:tc>
                <a:extLst>
                  <a:ext uri="{0D108BD9-81ED-4DB2-BD59-A6C34878D82A}">
                    <a16:rowId xmlns:a16="http://schemas.microsoft.com/office/drawing/2014/main" val="2788615470"/>
                  </a:ext>
                </a:extLst>
              </a:tr>
              <a:tr h="370840">
                <a:tc>
                  <a:txBody>
                    <a:bodyPr/>
                    <a:lstStyle/>
                    <a:p>
                      <a:r>
                        <a:rPr lang="en-US" dirty="0"/>
                        <a:t>Planting</a:t>
                      </a:r>
                      <a:endParaRPr lang="en-US" baseline="-25000" dirty="0"/>
                    </a:p>
                  </a:txBody>
                  <a:tcPr/>
                </a:tc>
                <a:tc>
                  <a:txBody>
                    <a:bodyPr/>
                    <a:lstStyle/>
                    <a:p>
                      <a:r>
                        <a:rPr lang="en-US" dirty="0"/>
                        <a:t>2 hours</a:t>
                      </a:r>
                    </a:p>
                  </a:txBody>
                  <a:tcPr/>
                </a:tc>
                <a:tc>
                  <a:txBody>
                    <a:bodyPr/>
                    <a:lstStyle/>
                    <a:p>
                      <a:r>
                        <a:rPr lang="en-US" dirty="0"/>
                        <a:t>1 hour</a:t>
                      </a:r>
                    </a:p>
                  </a:txBody>
                  <a:tcPr/>
                </a:tc>
                <a:extLst>
                  <a:ext uri="{0D108BD9-81ED-4DB2-BD59-A6C34878D82A}">
                    <a16:rowId xmlns:a16="http://schemas.microsoft.com/office/drawing/2014/main" val="3894135618"/>
                  </a:ext>
                </a:extLst>
              </a:tr>
            </a:tbl>
          </a:graphicData>
        </a:graphic>
      </p:graphicFrame>
      <p:sp>
        <p:nvSpPr>
          <p:cNvPr id="7" name="TextBox 6">
            <a:extLst>
              <a:ext uri="{FF2B5EF4-FFF2-40B4-BE49-F238E27FC236}">
                <a16:creationId xmlns:a16="http://schemas.microsoft.com/office/drawing/2014/main" id="{F29CB151-4593-BA15-5DB6-EDC0B91BE001}"/>
              </a:ext>
            </a:extLst>
          </p:cNvPr>
          <p:cNvSpPr txBox="1"/>
          <p:nvPr/>
        </p:nvSpPr>
        <p:spPr>
          <a:xfrm>
            <a:off x="1772529" y="3823686"/>
            <a:ext cx="9307844" cy="2303451"/>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produced for the products A and B, respectively.</a:t>
            </a: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Maximize Z = 6x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+ 5x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+ 4x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120 	</a:t>
            </a:r>
            <a:r>
              <a:rPr lang="en-US" kern="100" dirty="0">
                <a:latin typeface="Calibri" panose="020F0502020204030204" pitchFamily="34" charset="0"/>
                <a:ea typeface="Calibri" panose="020F0502020204030204" pitchFamily="34" charset="0"/>
                <a:cs typeface="Calibri" panose="020F0502020204030204" pitchFamily="34" charset="0"/>
              </a:rPr>
              <a:t>(Polishing)</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2x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 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a:t>
            </a:r>
            <a:r>
              <a:rPr lang="en-US" kern="100" dirty="0">
                <a:latin typeface="Calibri" panose="020F0502020204030204" pitchFamily="34" charset="0"/>
                <a:ea typeface="Calibri" panose="020F0502020204030204" pitchFamily="34" charset="0"/>
                <a:cs typeface="Calibri" panose="020F0502020204030204" pitchFamily="34" charset="0"/>
              </a:rPr>
              <a:t>4</a:t>
            </a:r>
            <a:r>
              <a:rPr lang="en-US" sz="1800" kern="100" dirty="0">
                <a:effectLst/>
                <a:latin typeface="Calibri" panose="020F0502020204030204" pitchFamily="34" charset="0"/>
                <a:ea typeface="Calibri" panose="020F0502020204030204" pitchFamily="34" charset="0"/>
                <a:cs typeface="Calibri" panose="020F0502020204030204" pitchFamily="34" charset="0"/>
              </a:rPr>
              <a:t>0 </a:t>
            </a:r>
            <a:r>
              <a:rPr lang="en-US" kern="100" dirty="0">
                <a:latin typeface="Calibri" panose="020F0502020204030204" pitchFamily="34" charset="0"/>
                <a:ea typeface="Calibri" panose="020F0502020204030204" pitchFamily="34" charset="0"/>
                <a:cs typeface="Calibri" panose="020F0502020204030204" pitchFamily="34" charset="0"/>
              </a:rPr>
              <a:t> 	(Planting)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08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1D5F5-2266-3B53-3B5D-F06A49DAC474}"/>
              </a:ext>
            </a:extLst>
          </p:cNvPr>
          <p:cNvSpPr txBox="1"/>
          <p:nvPr/>
        </p:nvSpPr>
        <p:spPr>
          <a:xfrm>
            <a:off x="1277471" y="192194"/>
            <a:ext cx="9802905" cy="2308324"/>
          </a:xfrm>
          <a:prstGeom prst="rect">
            <a:avLst/>
          </a:prstGeom>
          <a:solidFill>
            <a:schemeClr val="bg1">
              <a:lumMod val="75000"/>
            </a:schemeClr>
          </a:solidFill>
        </p:spPr>
        <p:txBody>
          <a:bodyPr wrap="square" rtlCol="0">
            <a:spAutoFit/>
          </a:bodyPr>
          <a:lstStyle/>
          <a:p>
            <a:endParaRPr lang="en-US" dirty="0"/>
          </a:p>
          <a:p>
            <a:r>
              <a:rPr lang="en-US" dirty="0"/>
              <a:t>A firm has 240, 370 and 180 kilos of wood, plastic and steel available, respectively. The firm produces two products, A and B. Each unit of product A requires 1, 3 and 2 kilos of wood, plastic, and steel, respectively. The corresponding requirements for each unit of B are 3, 4 and 1, respectively. If A sells for Rs 4 and B for Rs 6, determine how many units of A and B should be produced to obtain the maximum gross income. Formulate the problem mathematically and solve the problem by a simple method. </a:t>
            </a:r>
          </a:p>
          <a:p>
            <a:endParaRPr lang="en-US" dirty="0"/>
          </a:p>
        </p:txBody>
      </p:sp>
      <p:graphicFrame>
        <p:nvGraphicFramePr>
          <p:cNvPr id="3" name="Table 2">
            <a:extLst>
              <a:ext uri="{FF2B5EF4-FFF2-40B4-BE49-F238E27FC236}">
                <a16:creationId xmlns:a16="http://schemas.microsoft.com/office/drawing/2014/main" id="{BCEB1716-8729-167E-4837-9B9256D4F15E}"/>
              </a:ext>
            </a:extLst>
          </p:cNvPr>
          <p:cNvGraphicFramePr>
            <a:graphicFrameLocks noGrp="1"/>
          </p:cNvGraphicFramePr>
          <p:nvPr>
            <p:extLst>
              <p:ext uri="{D42A27DB-BD31-4B8C-83A1-F6EECF244321}">
                <p14:modId xmlns:p14="http://schemas.microsoft.com/office/powerpoint/2010/main" val="1033965470"/>
              </p:ext>
            </p:extLst>
          </p:nvPr>
        </p:nvGraphicFramePr>
        <p:xfrm>
          <a:off x="1277471" y="2687320"/>
          <a:ext cx="9802905" cy="1483360"/>
        </p:xfrm>
        <a:graphic>
          <a:graphicData uri="http://schemas.openxmlformats.org/drawingml/2006/table">
            <a:tbl>
              <a:tblPr firstRow="1" bandRow="1">
                <a:tableStyleId>{073A0DAA-6AF3-43AB-8588-CEC1D06C72B9}</a:tableStyleId>
              </a:tblPr>
              <a:tblGrid>
                <a:gridCol w="1960581">
                  <a:extLst>
                    <a:ext uri="{9D8B030D-6E8A-4147-A177-3AD203B41FA5}">
                      <a16:colId xmlns:a16="http://schemas.microsoft.com/office/drawing/2014/main" val="4192854463"/>
                    </a:ext>
                  </a:extLst>
                </a:gridCol>
                <a:gridCol w="1960581">
                  <a:extLst>
                    <a:ext uri="{9D8B030D-6E8A-4147-A177-3AD203B41FA5}">
                      <a16:colId xmlns:a16="http://schemas.microsoft.com/office/drawing/2014/main" val="2300787102"/>
                    </a:ext>
                  </a:extLst>
                </a:gridCol>
                <a:gridCol w="1960581">
                  <a:extLst>
                    <a:ext uri="{9D8B030D-6E8A-4147-A177-3AD203B41FA5}">
                      <a16:colId xmlns:a16="http://schemas.microsoft.com/office/drawing/2014/main" val="4158675186"/>
                    </a:ext>
                  </a:extLst>
                </a:gridCol>
                <a:gridCol w="1960581">
                  <a:extLst>
                    <a:ext uri="{9D8B030D-6E8A-4147-A177-3AD203B41FA5}">
                      <a16:colId xmlns:a16="http://schemas.microsoft.com/office/drawing/2014/main" val="956638272"/>
                    </a:ext>
                  </a:extLst>
                </a:gridCol>
                <a:gridCol w="1960581">
                  <a:extLst>
                    <a:ext uri="{9D8B030D-6E8A-4147-A177-3AD203B41FA5}">
                      <a16:colId xmlns:a16="http://schemas.microsoft.com/office/drawing/2014/main" val="1036585988"/>
                    </a:ext>
                  </a:extLst>
                </a:gridCol>
              </a:tblGrid>
              <a:tr h="370840">
                <a:tc>
                  <a:txBody>
                    <a:bodyPr/>
                    <a:lstStyle/>
                    <a:p>
                      <a:endParaRPr lang="en-US" dirty="0"/>
                    </a:p>
                  </a:txBody>
                  <a:tcPr/>
                </a:tc>
                <a:tc>
                  <a:txBody>
                    <a:bodyPr/>
                    <a:lstStyle/>
                    <a:p>
                      <a:r>
                        <a:rPr lang="en-US" dirty="0"/>
                        <a:t>Wood</a:t>
                      </a:r>
                      <a:endParaRPr lang="en-US" baseline="-25000" dirty="0"/>
                    </a:p>
                  </a:txBody>
                  <a:tcPr/>
                </a:tc>
                <a:tc>
                  <a:txBody>
                    <a:bodyPr/>
                    <a:lstStyle/>
                    <a:p>
                      <a:r>
                        <a:rPr lang="en-US" dirty="0"/>
                        <a:t>Plastic</a:t>
                      </a:r>
                      <a:endParaRPr lang="en-US" baseline="-25000" dirty="0"/>
                    </a:p>
                  </a:txBody>
                  <a:tcPr/>
                </a:tc>
                <a:tc>
                  <a:txBody>
                    <a:bodyPr/>
                    <a:lstStyle/>
                    <a:p>
                      <a:r>
                        <a:rPr lang="en-US" dirty="0"/>
                        <a:t>Steel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Profit Margin</a:t>
                      </a:r>
                    </a:p>
                  </a:txBody>
                  <a:tcPr/>
                </a:tc>
                <a:extLst>
                  <a:ext uri="{0D108BD9-81ED-4DB2-BD59-A6C34878D82A}">
                    <a16:rowId xmlns:a16="http://schemas.microsoft.com/office/drawing/2014/main" val="2137059484"/>
                  </a:ext>
                </a:extLst>
              </a:tr>
              <a:tr h="370840">
                <a:tc>
                  <a:txBody>
                    <a:bodyPr/>
                    <a:lstStyle/>
                    <a:p>
                      <a:r>
                        <a:rPr lang="en-US" dirty="0"/>
                        <a:t>Product A</a:t>
                      </a:r>
                      <a:endParaRPr lang="en-US" baseline="-25000" dirty="0"/>
                    </a:p>
                  </a:txBody>
                  <a:tcPr/>
                </a:tc>
                <a:tc>
                  <a:txBody>
                    <a:bodyPr/>
                    <a:lstStyle/>
                    <a:p>
                      <a:r>
                        <a:rPr lang="en-US" dirty="0"/>
                        <a:t>1 kg</a:t>
                      </a:r>
                    </a:p>
                  </a:txBody>
                  <a:tcPr/>
                </a:tc>
                <a:tc>
                  <a:txBody>
                    <a:bodyPr/>
                    <a:lstStyle/>
                    <a:p>
                      <a:r>
                        <a:rPr lang="en-US" dirty="0"/>
                        <a:t>3 kg</a:t>
                      </a:r>
                    </a:p>
                  </a:txBody>
                  <a:tcPr/>
                </a:tc>
                <a:tc>
                  <a:txBody>
                    <a:bodyPr/>
                    <a:lstStyle/>
                    <a:p>
                      <a:r>
                        <a:rPr lang="en-US" dirty="0"/>
                        <a:t>2 kg</a:t>
                      </a:r>
                    </a:p>
                  </a:txBody>
                  <a:tcPr/>
                </a:tc>
                <a:tc>
                  <a:txBody>
                    <a:bodyPr/>
                    <a:lstStyle/>
                    <a:p>
                      <a:r>
                        <a:rPr lang="en-US" dirty="0"/>
                        <a:t>Rs 4 per unit</a:t>
                      </a:r>
                    </a:p>
                  </a:txBody>
                  <a:tcPr/>
                </a:tc>
                <a:extLst>
                  <a:ext uri="{0D108BD9-81ED-4DB2-BD59-A6C34878D82A}">
                    <a16:rowId xmlns:a16="http://schemas.microsoft.com/office/drawing/2014/main" val="2788615470"/>
                  </a:ext>
                </a:extLst>
              </a:tr>
              <a:tr h="370840">
                <a:tc>
                  <a:txBody>
                    <a:bodyPr/>
                    <a:lstStyle/>
                    <a:p>
                      <a:r>
                        <a:rPr lang="en-US" dirty="0"/>
                        <a:t>Product B</a:t>
                      </a:r>
                      <a:endParaRPr lang="en-US" baseline="-25000" dirty="0"/>
                    </a:p>
                  </a:txBody>
                  <a:tcPr/>
                </a:tc>
                <a:tc>
                  <a:txBody>
                    <a:bodyPr/>
                    <a:lstStyle/>
                    <a:p>
                      <a:r>
                        <a:rPr lang="en-US" dirty="0"/>
                        <a:t>3 kg</a:t>
                      </a:r>
                    </a:p>
                  </a:txBody>
                  <a:tcPr/>
                </a:tc>
                <a:tc>
                  <a:txBody>
                    <a:bodyPr/>
                    <a:lstStyle/>
                    <a:p>
                      <a:r>
                        <a:rPr lang="en-US" dirty="0"/>
                        <a:t>4 kg</a:t>
                      </a:r>
                    </a:p>
                  </a:txBody>
                  <a:tcPr/>
                </a:tc>
                <a:tc>
                  <a:txBody>
                    <a:bodyPr/>
                    <a:lstStyle/>
                    <a:p>
                      <a:r>
                        <a:rPr lang="en-US" dirty="0"/>
                        <a:t>1 kg</a:t>
                      </a:r>
                    </a:p>
                  </a:txBody>
                  <a:tcPr/>
                </a:tc>
                <a:tc>
                  <a:txBody>
                    <a:bodyPr/>
                    <a:lstStyle/>
                    <a:p>
                      <a:r>
                        <a:rPr lang="en-US" dirty="0"/>
                        <a:t>Rs 6 per unit</a:t>
                      </a:r>
                    </a:p>
                  </a:txBody>
                  <a:tcPr/>
                </a:tc>
                <a:extLst>
                  <a:ext uri="{0D108BD9-81ED-4DB2-BD59-A6C34878D82A}">
                    <a16:rowId xmlns:a16="http://schemas.microsoft.com/office/drawing/2014/main" val="3894135618"/>
                  </a:ext>
                </a:extLst>
              </a:tr>
              <a:tr h="370840">
                <a:tc>
                  <a:txBody>
                    <a:bodyPr/>
                    <a:lstStyle/>
                    <a:p>
                      <a:pPr algn="ctr"/>
                      <a:r>
                        <a:rPr lang="en-US" b="1" dirty="0"/>
                        <a:t>Availability</a:t>
                      </a:r>
                    </a:p>
                  </a:txBody>
                  <a:tcPr/>
                </a:tc>
                <a:tc>
                  <a:txBody>
                    <a:bodyPr/>
                    <a:lstStyle/>
                    <a:p>
                      <a:pPr algn="ctr"/>
                      <a:r>
                        <a:rPr lang="en-US" b="1" dirty="0"/>
                        <a:t>240 Kg</a:t>
                      </a:r>
                    </a:p>
                  </a:txBody>
                  <a:tcPr/>
                </a:tc>
                <a:tc>
                  <a:txBody>
                    <a:bodyPr/>
                    <a:lstStyle/>
                    <a:p>
                      <a:pPr algn="ctr"/>
                      <a:r>
                        <a:rPr lang="en-US" b="1" dirty="0"/>
                        <a:t>370 Kg</a:t>
                      </a:r>
                    </a:p>
                  </a:txBody>
                  <a:tcPr/>
                </a:tc>
                <a:tc>
                  <a:txBody>
                    <a:bodyPr/>
                    <a:lstStyle/>
                    <a:p>
                      <a:pPr algn="ctr"/>
                      <a:r>
                        <a:rPr lang="en-US" b="1" dirty="0"/>
                        <a:t>180 Kg</a:t>
                      </a:r>
                    </a:p>
                  </a:txBody>
                  <a:tcPr/>
                </a:tc>
                <a:tc>
                  <a:txBody>
                    <a:bodyPr/>
                    <a:lstStyle/>
                    <a:p>
                      <a:pPr algn="ctr"/>
                      <a:endParaRPr lang="en-US" b="1" dirty="0"/>
                    </a:p>
                  </a:txBody>
                  <a:tcPr/>
                </a:tc>
                <a:extLst>
                  <a:ext uri="{0D108BD9-81ED-4DB2-BD59-A6C34878D82A}">
                    <a16:rowId xmlns:a16="http://schemas.microsoft.com/office/drawing/2014/main" val="1049809119"/>
                  </a:ext>
                </a:extLst>
              </a:tr>
            </a:tbl>
          </a:graphicData>
        </a:graphic>
      </p:graphicFrame>
      <p:sp>
        <p:nvSpPr>
          <p:cNvPr id="4" name="TextBox 3">
            <a:extLst>
              <a:ext uri="{FF2B5EF4-FFF2-40B4-BE49-F238E27FC236}">
                <a16:creationId xmlns:a16="http://schemas.microsoft.com/office/drawing/2014/main" id="{75D8209C-CB3E-7C8C-2B96-EAE9F7B650BF}"/>
              </a:ext>
            </a:extLst>
          </p:cNvPr>
          <p:cNvSpPr txBox="1"/>
          <p:nvPr/>
        </p:nvSpPr>
        <p:spPr>
          <a:xfrm>
            <a:off x="1277470" y="4357482"/>
            <a:ext cx="9802905" cy="2303451"/>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produced for the products A and B, respectively.</a:t>
            </a: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Maximize Z = 4x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b="1" kern="100" dirty="0">
                <a:latin typeface="Calibri" panose="020F0502020204030204" pitchFamily="34" charset="0"/>
                <a:ea typeface="Calibri" panose="020F0502020204030204" pitchFamily="34" charset="0"/>
                <a:cs typeface="Times New Roman" panose="02020603050405020304" pitchFamily="18" charset="0"/>
              </a:rPr>
              <a:t>6</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kern="100" dirty="0">
                <a:latin typeface="Calibri" panose="020F0502020204030204" pitchFamily="34" charset="0"/>
                <a:ea typeface="Calibri" panose="020F0502020204030204" pitchFamily="34" charset="0"/>
                <a:cs typeface="Times New Roman" panose="02020603050405020304" pitchFamily="18" charset="0"/>
              </a:rPr>
              <a:t>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240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kern="100" dirty="0">
                <a:latin typeface="Calibri" panose="020F0502020204030204" pitchFamily="34" charset="0"/>
                <a:ea typeface="Calibri" panose="020F0502020204030204" pitchFamily="34" charset="0"/>
                <a:cs typeface="Calibri" panose="020F0502020204030204" pitchFamily="34" charset="0"/>
              </a:rPr>
              <a:t>3</a:t>
            </a:r>
            <a:r>
              <a:rPr lang="en-US" sz="1800" kern="100" dirty="0">
                <a:effectLst/>
                <a:latin typeface="Calibri" panose="020F0502020204030204" pitchFamily="34" charset="0"/>
                <a:ea typeface="Calibri" panose="020F0502020204030204" pitchFamily="34" charset="0"/>
                <a:cs typeface="Calibri" panose="020F0502020204030204" pitchFamily="34" charset="0"/>
              </a:rPr>
              <a:t>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+ 4x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370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2x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 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180 </a:t>
            </a:r>
            <a:r>
              <a:rPr lang="en-US" kern="100" dirty="0">
                <a:latin typeface="Calibri" panose="020F0502020204030204" pitchFamily="34" charset="0"/>
                <a:ea typeface="Calibri" panose="020F0502020204030204" pitchFamily="34" charset="0"/>
                <a:cs typeface="Calibri" panose="020F0502020204030204" pitchFamily="34"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p:txBody>
      </p:sp>
    </p:spTree>
    <p:extLst>
      <p:ext uri="{BB962C8B-B14F-4D97-AF65-F5344CB8AC3E}">
        <p14:creationId xmlns:p14="http://schemas.microsoft.com/office/powerpoint/2010/main" val="34035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1D5F5-2266-3B53-3B5D-F06A49DAC474}"/>
              </a:ext>
            </a:extLst>
          </p:cNvPr>
          <p:cNvSpPr txBox="1"/>
          <p:nvPr/>
        </p:nvSpPr>
        <p:spPr>
          <a:xfrm>
            <a:off x="1277471" y="649394"/>
            <a:ext cx="9802905" cy="1754326"/>
          </a:xfrm>
          <a:prstGeom prst="rect">
            <a:avLst/>
          </a:prstGeom>
          <a:solidFill>
            <a:schemeClr val="bg1">
              <a:lumMod val="75000"/>
            </a:schemeClr>
          </a:solidFill>
        </p:spPr>
        <p:txBody>
          <a:bodyPr wrap="square" rtlCol="0">
            <a:spAutoFit/>
          </a:bodyPr>
          <a:lstStyle/>
          <a:p>
            <a:endParaRPr lang="en-US" dirty="0"/>
          </a:p>
          <a:p>
            <a:r>
              <a:rPr lang="en-US" dirty="0"/>
              <a:t>A dealer wishes to purchase fans and an electric iron. He has only Rs 5,760 to invest and space for at most 20 items. A fan costs him Rs 360, and an electric iron Rs 240. His expectation is that he can sell a fan at a profit of Rs 22 and an electric iron at a profit of Rs 18. Assuming that he can sell all the items he can buy, how should he invest his money to maximize his profit?</a:t>
            </a:r>
          </a:p>
          <a:p>
            <a:endParaRPr lang="en-US" dirty="0"/>
          </a:p>
        </p:txBody>
      </p:sp>
      <p:sp>
        <p:nvSpPr>
          <p:cNvPr id="4" name="TextBox 3">
            <a:extLst>
              <a:ext uri="{FF2B5EF4-FFF2-40B4-BE49-F238E27FC236}">
                <a16:creationId xmlns:a16="http://schemas.microsoft.com/office/drawing/2014/main" id="{75D8209C-CB3E-7C8C-2B96-EAE9F7B650BF}"/>
              </a:ext>
            </a:extLst>
          </p:cNvPr>
          <p:cNvSpPr txBox="1"/>
          <p:nvPr/>
        </p:nvSpPr>
        <p:spPr>
          <a:xfrm>
            <a:off x="1277471" y="2608030"/>
            <a:ext cx="9802905" cy="2940549"/>
          </a:xfrm>
          <a:prstGeom prst="rect">
            <a:avLst/>
          </a:prstGeom>
          <a:solidFill>
            <a:schemeClr val="bg1">
              <a:lumMod val="85000"/>
            </a:schemeClr>
          </a:solidFill>
        </p:spPr>
        <p:txBody>
          <a:bodyPr wrap="square">
            <a:spAutoFit/>
          </a:bodyPr>
          <a:lstStyle/>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purchased for the fans and electric irons, respectively.</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Maximize Z = 22x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+ 18x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20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kern="100" dirty="0">
                <a:latin typeface="Calibri" panose="020F0502020204030204" pitchFamily="34" charset="0"/>
                <a:ea typeface="Calibri" panose="020F0502020204030204" pitchFamily="34" charset="0"/>
                <a:cs typeface="Calibri" panose="020F0502020204030204" pitchFamily="34" charset="0"/>
              </a:rPr>
              <a:t>360</a:t>
            </a:r>
            <a:r>
              <a:rPr lang="en-US" sz="1800" kern="100" dirty="0">
                <a:effectLst/>
                <a:latin typeface="Calibri" panose="020F0502020204030204" pitchFamily="34" charset="0"/>
                <a:ea typeface="Calibri" panose="020F0502020204030204" pitchFamily="34" charset="0"/>
                <a:cs typeface="Calibri" panose="020F0502020204030204" pitchFamily="34" charset="0"/>
              </a:rPr>
              <a:t>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kern="100" dirty="0">
                <a:effectLst/>
                <a:latin typeface="Calibri" panose="020F0502020204030204" pitchFamily="34" charset="0"/>
                <a:ea typeface="Calibri" panose="020F0502020204030204" pitchFamily="34" charset="0"/>
                <a:cs typeface="Calibri" panose="020F0502020204030204" pitchFamily="34" charset="0"/>
              </a:rPr>
              <a:t> + 240x</a:t>
            </a:r>
            <a:r>
              <a:rPr lang="en-US" sz="18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kern="100" dirty="0">
                <a:effectLst/>
                <a:latin typeface="Calibri" panose="020F0502020204030204" pitchFamily="34" charset="0"/>
                <a:ea typeface="Calibri" panose="020F0502020204030204" pitchFamily="34" charset="0"/>
                <a:cs typeface="Calibri" panose="020F0502020204030204" pitchFamily="34" charset="0"/>
              </a:rPr>
              <a:t> ≤ </a:t>
            </a:r>
            <a:r>
              <a:rPr lang="en-US" kern="100" dirty="0">
                <a:latin typeface="Calibri" panose="020F0502020204030204" pitchFamily="34" charset="0"/>
                <a:ea typeface="Calibri" panose="020F0502020204030204" pitchFamily="34" charset="0"/>
                <a:cs typeface="Calibri" panose="020F0502020204030204" pitchFamily="34" charset="0"/>
              </a:rPr>
              <a:t>5</a:t>
            </a:r>
            <a:r>
              <a:rPr lang="en-US" sz="1800" kern="100" dirty="0">
                <a:effectLst/>
                <a:latin typeface="Calibri" panose="020F0502020204030204" pitchFamily="34" charset="0"/>
                <a:ea typeface="Calibri" panose="020F0502020204030204" pitchFamily="34" charset="0"/>
                <a:cs typeface="Calibri" panose="020F0502020204030204" pitchFamily="34" charset="0"/>
              </a:rPr>
              <a:t>760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266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8209C-CB3E-7C8C-2B96-EAE9F7B650BF}"/>
              </a:ext>
            </a:extLst>
          </p:cNvPr>
          <p:cNvSpPr txBox="1"/>
          <p:nvPr/>
        </p:nvSpPr>
        <p:spPr>
          <a:xfrm>
            <a:off x="1277468" y="2655307"/>
            <a:ext cx="9802905" cy="3259097"/>
          </a:xfrm>
          <a:prstGeom prst="rect">
            <a:avLst/>
          </a:prstGeom>
          <a:solidFill>
            <a:schemeClr val="bg1">
              <a:lumMod val="85000"/>
            </a:schemeClr>
          </a:solidFill>
        </p:spPr>
        <p:txBody>
          <a:bodyPr wrap="square">
            <a:spAutoFit/>
          </a:bodyPr>
          <a:lstStyle/>
          <a:p>
            <a:pPr marL="0" marR="0" indent="0">
              <a:lnSpc>
                <a:spcPct val="115000"/>
              </a:lnSpc>
              <a:spcBef>
                <a:spcPts val="0"/>
              </a:spcBef>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units be purchased for food A and B, respectively.</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Minimize Z = 4x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+ 3x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2</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Subject to constraints,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200x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+ 100x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200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+ 2x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50</a:t>
            </a:r>
          </a:p>
          <a:p>
            <a:pPr marL="0" marR="0" indent="0">
              <a:lnSpc>
                <a:spcPct val="115000"/>
              </a:lnSpc>
              <a:spcBef>
                <a:spcPts val="0"/>
              </a:spcBef>
            </a:pPr>
            <a:r>
              <a:rPr lang="en-US" kern="100" dirty="0">
                <a:latin typeface="Calibri" panose="020F0502020204030204" pitchFamily="34" charset="0"/>
                <a:ea typeface="Calibri" panose="020F0502020204030204" pitchFamily="34" charset="0"/>
                <a:cs typeface="Times New Roman" panose="02020603050405020304" pitchFamily="18" charset="0"/>
              </a:rPr>
              <a:t>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+ 40x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1400</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0</a:t>
            </a:r>
          </a:p>
          <a:p>
            <a:pPr marL="0" marR="0" indent="0">
              <a:lnSpc>
                <a:spcPct val="115000"/>
              </a:lnSpc>
              <a:spcBef>
                <a:spcPts val="0"/>
              </a:spcBef>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DE1D5F5-2266-3B53-3B5D-F06A49DAC474}"/>
              </a:ext>
            </a:extLst>
          </p:cNvPr>
          <p:cNvSpPr txBox="1"/>
          <p:nvPr/>
        </p:nvSpPr>
        <p:spPr>
          <a:xfrm>
            <a:off x="1277468" y="541820"/>
            <a:ext cx="9802905" cy="2031325"/>
          </a:xfrm>
          <a:prstGeom prst="rect">
            <a:avLst/>
          </a:prstGeom>
          <a:solidFill>
            <a:schemeClr val="bg1">
              <a:lumMod val="75000"/>
            </a:schemeClr>
          </a:solidFill>
        </p:spPr>
        <p:txBody>
          <a:bodyPr wrap="square" rtlCol="0">
            <a:spAutoFit/>
          </a:bodyPr>
          <a:lstStyle/>
          <a:p>
            <a:endParaRPr lang="en-US" dirty="0"/>
          </a:p>
          <a:p>
            <a:r>
              <a:rPr lang="en-US" dirty="0"/>
              <a:t>A diet for a sick person must contain at least 4,000 units of vitamins, 50 units of minerals and 1400 units of calories. Two foods A and B are available at a cost of Rs 4 and Rs 3 per unit respectively. If one unit of A contains 200 units of vitamins, 1 unit of mineral and 40 units of calories and one unit of food B contains 100 units of vitamins, 2 units of minerals and 40 units of calories, find by simplex method what combination of food be used to have least cost? </a:t>
            </a:r>
          </a:p>
          <a:p>
            <a:endParaRPr lang="en-US" dirty="0"/>
          </a:p>
        </p:txBody>
      </p:sp>
    </p:spTree>
    <p:extLst>
      <p:ext uri="{BB962C8B-B14F-4D97-AF65-F5344CB8AC3E}">
        <p14:creationId xmlns:p14="http://schemas.microsoft.com/office/powerpoint/2010/main" val="334402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2270</Words>
  <Application>Microsoft Office PowerPoint</Application>
  <PresentationFormat>Widescreen</PresentationFormat>
  <Paragraphs>200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Valdez PhD</dc:creator>
  <cp:lastModifiedBy>Debindra Bhandario</cp:lastModifiedBy>
  <cp:revision>21</cp:revision>
  <dcterms:created xsi:type="dcterms:W3CDTF">2024-07-29T06:07:45Z</dcterms:created>
  <dcterms:modified xsi:type="dcterms:W3CDTF">2024-09-03T05:42:33Z</dcterms:modified>
</cp:coreProperties>
</file>