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03" r:id="rId3"/>
    <p:sldId id="301" r:id="rId4"/>
    <p:sldId id="302" r:id="rId5"/>
    <p:sldId id="276" r:id="rId6"/>
    <p:sldId id="289" r:id="rId7"/>
    <p:sldId id="294" r:id="rId8"/>
    <p:sldId id="285" r:id="rId9"/>
    <p:sldId id="284" r:id="rId10"/>
    <p:sldId id="286" r:id="rId11"/>
    <p:sldId id="308" r:id="rId12"/>
    <p:sldId id="259" r:id="rId13"/>
    <p:sldId id="261" r:id="rId14"/>
    <p:sldId id="262" r:id="rId15"/>
    <p:sldId id="263" r:id="rId16"/>
    <p:sldId id="264" r:id="rId17"/>
    <p:sldId id="265" r:id="rId18"/>
    <p:sldId id="266" r:id="rId19"/>
    <p:sldId id="267" r:id="rId20"/>
    <p:sldId id="268" r:id="rId21"/>
    <p:sldId id="270" r:id="rId22"/>
    <p:sldId id="271" r:id="rId23"/>
    <p:sldId id="272" r:id="rId24"/>
    <p:sldId id="273" r:id="rId25"/>
    <p:sldId id="274" r:id="rId26"/>
    <p:sldId id="275" r:id="rId27"/>
    <p:sldId id="290" r:id="rId28"/>
    <p:sldId id="295" r:id="rId29"/>
    <p:sldId id="277" r:id="rId30"/>
    <p:sldId id="296" r:id="rId31"/>
    <p:sldId id="297" r:id="rId32"/>
    <p:sldId id="278" r:id="rId33"/>
    <p:sldId id="287" r:id="rId34"/>
    <p:sldId id="280" r:id="rId35"/>
    <p:sldId id="298" r:id="rId36"/>
    <p:sldId id="292" r:id="rId37"/>
    <p:sldId id="305" r:id="rId38"/>
    <p:sldId id="282" r:id="rId39"/>
    <p:sldId id="307" r:id="rId40"/>
    <p:sldId id="29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71" d="100"/>
          <a:sy n="71" d="100"/>
        </p:scale>
        <p:origin x="81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7C714-4E4A-4507-BEA0-85EAEB26DB3F}" type="datetimeFigureOut">
              <a:rPr lang="en-US" smtClean="0"/>
              <a:t>8/25/2024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445D5-A56C-4440-8658-60C062BB68A0}" type="slidenum">
              <a:rPr lang="en-US" smtClean="0"/>
              <a:t>‹#›</a:t>
            </a:fld>
            <a:endParaRPr lang="en-US"/>
          </a:p>
        </p:txBody>
      </p:sp>
    </p:spTree>
    <p:extLst>
      <p:ext uri="{BB962C8B-B14F-4D97-AF65-F5344CB8AC3E}">
        <p14:creationId xmlns:p14="http://schemas.microsoft.com/office/powerpoint/2010/main" val="264951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445D5-A56C-4440-8658-60C062BB68A0}" type="slidenum">
              <a:rPr lang="en-US" smtClean="0"/>
              <a:t>38</a:t>
            </a:fld>
            <a:endParaRPr lang="en-US"/>
          </a:p>
        </p:txBody>
      </p:sp>
    </p:spTree>
    <p:extLst>
      <p:ext uri="{BB962C8B-B14F-4D97-AF65-F5344CB8AC3E}">
        <p14:creationId xmlns:p14="http://schemas.microsoft.com/office/powerpoint/2010/main" val="3420775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052FF3-CD31-486B-BD06-280FAA211B9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52FF3-CD31-486B-BD06-280FAA211B9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52FF3-CD31-486B-BD06-280FAA211B9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52FF3-CD31-486B-BD06-280FAA211B9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52FF3-CD31-486B-BD06-280FAA211B9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052FF3-CD31-486B-BD06-280FAA211B9F}"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52FF3-CD31-486B-BD06-280FAA211B9F}" type="datetimeFigureOut">
              <a:rPr lang="en-US" smtClean="0"/>
              <a:pPr/>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052FF3-CD31-486B-BD06-280FAA211B9F}" type="datetimeFigureOut">
              <a:rPr lang="en-US" smtClean="0"/>
              <a:pPr/>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52FF3-CD31-486B-BD06-280FAA211B9F}" type="datetimeFigureOut">
              <a:rPr lang="en-US" smtClean="0"/>
              <a:pPr/>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52FF3-CD31-486B-BD06-280FAA211B9F}"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52FF3-CD31-486B-BD06-280FAA211B9F}"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52FF3-CD31-486B-BD06-280FAA211B9F}" type="datetimeFigureOut">
              <a:rPr lang="en-US" smtClean="0"/>
              <a:pPr/>
              <a:t>8/25/2024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09A53-B053-4A7F-839B-CD68296395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07545" y="4419600"/>
            <a:ext cx="3604497" cy="1297115"/>
          </a:xfrm>
        </p:spPr>
        <p:txBody>
          <a:bodyPr anchor="t">
            <a:noAutofit/>
          </a:bodyPr>
          <a:lstStyle/>
          <a:p>
            <a:pPr algn="l">
              <a:lnSpc>
                <a:spcPct val="90000"/>
              </a:lnSpc>
            </a:pPr>
            <a:r>
              <a:rPr lang="en-US" sz="2800" dirty="0">
                <a:solidFill>
                  <a:schemeClr val="tx2"/>
                </a:solidFill>
              </a:rPr>
              <a:t>Transportation Problem </a:t>
            </a:r>
            <a:br>
              <a:rPr lang="en-US" sz="2800" dirty="0">
                <a:solidFill>
                  <a:schemeClr val="tx2"/>
                </a:solidFill>
              </a:rPr>
            </a:br>
            <a:r>
              <a:rPr lang="en-US" sz="1600" dirty="0">
                <a:solidFill>
                  <a:schemeClr val="tx2"/>
                </a:solidFill>
              </a:rPr>
              <a:t>using Vogul’s Approximation Method</a:t>
            </a:r>
            <a:endParaRPr lang="en-US" sz="2800" dirty="0">
              <a:solidFill>
                <a:schemeClr val="tx2"/>
              </a:solidFill>
            </a:endParaRPr>
          </a:p>
        </p:txBody>
      </p:sp>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Graphic 3" descr="Truck with solid fill">
            <a:extLst>
              <a:ext uri="{FF2B5EF4-FFF2-40B4-BE49-F238E27FC236}">
                <a16:creationId xmlns:a16="http://schemas.microsoft.com/office/drawing/2014/main" id="{99DB79AF-53E1-EFB3-7B25-CC3EC0BB3A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2000" y="2273056"/>
            <a:ext cx="2311887" cy="23118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915D2D-23BC-49F7-1759-98FD234C2FC1}"/>
              </a:ext>
            </a:extLst>
          </p:cNvPr>
          <p:cNvSpPr txBox="1"/>
          <p:nvPr/>
        </p:nvSpPr>
        <p:spPr>
          <a:xfrm>
            <a:off x="685800" y="2209800"/>
            <a:ext cx="4876800" cy="369332"/>
          </a:xfrm>
          <a:prstGeom prst="rect">
            <a:avLst/>
          </a:prstGeom>
          <a:noFill/>
        </p:spPr>
        <p:txBody>
          <a:bodyPr wrap="square" rtlCol="0">
            <a:spAutoFit/>
          </a:bodyPr>
          <a:lstStyle/>
          <a:p>
            <a:r>
              <a:rPr lang="en-US" dirty="0"/>
              <a:t>Here, total demand = total supply = 1200</a:t>
            </a:r>
          </a:p>
        </p:txBody>
      </p:sp>
      <p:sp>
        <p:nvSpPr>
          <p:cNvPr id="3" name="TextBox 2">
            <a:extLst>
              <a:ext uri="{FF2B5EF4-FFF2-40B4-BE49-F238E27FC236}">
                <a16:creationId xmlns:a16="http://schemas.microsoft.com/office/drawing/2014/main" id="{3475EA7F-0D8E-9520-9355-0C5ED9E92E56}"/>
              </a:ext>
            </a:extLst>
          </p:cNvPr>
          <p:cNvSpPr txBox="1"/>
          <p:nvPr/>
        </p:nvSpPr>
        <p:spPr>
          <a:xfrm>
            <a:off x="609600" y="2754868"/>
            <a:ext cx="8077200" cy="369332"/>
          </a:xfrm>
          <a:prstGeom prst="rect">
            <a:avLst/>
          </a:prstGeom>
          <a:noFill/>
        </p:spPr>
        <p:txBody>
          <a:bodyPr wrap="square" rtlCol="0">
            <a:spAutoFit/>
          </a:bodyPr>
          <a:lstStyle/>
          <a:p>
            <a:r>
              <a:rPr lang="en-US" dirty="0"/>
              <a:t>Since Demand and Supply are equal, this is a </a:t>
            </a:r>
            <a:r>
              <a:rPr lang="en-US" b="1" dirty="0"/>
              <a:t>balanced transportation problem</a:t>
            </a:r>
            <a:r>
              <a:rPr lang="en-US" dirty="0"/>
              <a:t>. </a:t>
            </a:r>
          </a:p>
        </p:txBody>
      </p:sp>
    </p:spTree>
    <p:extLst>
      <p:ext uri="{BB962C8B-B14F-4D97-AF65-F5344CB8AC3E}">
        <p14:creationId xmlns:p14="http://schemas.microsoft.com/office/powerpoint/2010/main" val="122657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9569-FE39-C66C-BADA-11E762FB9866}"/>
              </a:ext>
            </a:extLst>
          </p:cNvPr>
          <p:cNvSpPr>
            <a:spLocks noGrp="1"/>
          </p:cNvSpPr>
          <p:nvPr>
            <p:ph type="title"/>
          </p:nvPr>
        </p:nvSpPr>
        <p:spPr/>
        <p:txBody>
          <a:bodyPr>
            <a:normAutofit/>
          </a:bodyPr>
          <a:lstStyle/>
          <a:p>
            <a:r>
              <a:rPr lang="en-US" b="1" dirty="0"/>
              <a:t>Steps to Implement VAM:</a:t>
            </a:r>
            <a:endParaRPr lang="en-US" dirty="0"/>
          </a:p>
        </p:txBody>
      </p:sp>
      <p:sp>
        <p:nvSpPr>
          <p:cNvPr id="3" name="Content Placeholder 2">
            <a:extLst>
              <a:ext uri="{FF2B5EF4-FFF2-40B4-BE49-F238E27FC236}">
                <a16:creationId xmlns:a16="http://schemas.microsoft.com/office/drawing/2014/main" id="{2F8F2B0D-6C5E-BE15-39CB-D912F6D3D10B}"/>
              </a:ext>
            </a:extLst>
          </p:cNvPr>
          <p:cNvSpPr>
            <a:spLocks noGrp="1"/>
          </p:cNvSpPr>
          <p:nvPr>
            <p:ph idx="1"/>
          </p:nvPr>
        </p:nvSpPr>
        <p:spPr/>
        <p:txBody>
          <a:bodyPr>
            <a:normAutofit fontScale="62500" lnSpcReduction="20000"/>
          </a:bodyPr>
          <a:lstStyle/>
          <a:p>
            <a:pPr>
              <a:buFont typeface="+mj-lt"/>
              <a:buAutoNum type="arabicPeriod"/>
            </a:pPr>
            <a:r>
              <a:rPr lang="en-US" b="1" dirty="0"/>
              <a:t>Calculate Row and Column Penalties:</a:t>
            </a:r>
            <a:endParaRPr lang="en-US" dirty="0"/>
          </a:p>
          <a:p>
            <a:pPr marL="742950" lvl="1" indent="-285750">
              <a:buFont typeface="+mj-lt"/>
              <a:buAutoNum type="arabicPeriod"/>
            </a:pPr>
            <a:r>
              <a:rPr lang="en-US" dirty="0"/>
              <a:t>For each row and column in the transportation table, calculate the penalty. The penalty is the difference between the smallest and the second smallest costs in that row or column.</a:t>
            </a:r>
          </a:p>
          <a:p>
            <a:pPr>
              <a:buFont typeface="+mj-lt"/>
              <a:buAutoNum type="arabicPeriod"/>
            </a:pPr>
            <a:r>
              <a:rPr lang="en-US" b="1" dirty="0"/>
              <a:t>Select the Highest Penalty:</a:t>
            </a:r>
            <a:endParaRPr lang="en-US" dirty="0"/>
          </a:p>
          <a:p>
            <a:pPr marL="742950" lvl="1" indent="-285750">
              <a:buFont typeface="+mj-lt"/>
              <a:buAutoNum type="arabicPeriod"/>
            </a:pPr>
            <a:r>
              <a:rPr lang="en-US" dirty="0"/>
              <a:t>Identify the row or column with the highest penalty. This indicates the route where the cost difference is the most significant, meaning that not choosing the least-cost route here would result in a higher penalty.</a:t>
            </a:r>
          </a:p>
          <a:p>
            <a:pPr>
              <a:buFont typeface="+mj-lt"/>
              <a:buAutoNum type="arabicPeriod"/>
            </a:pPr>
            <a:r>
              <a:rPr lang="en-US" b="1" dirty="0"/>
              <a:t>Allocate to the Least Cost in the Chosen Row/Column:</a:t>
            </a:r>
            <a:endParaRPr lang="en-US" dirty="0"/>
          </a:p>
          <a:p>
            <a:pPr marL="742950" lvl="1" indent="-285750">
              <a:buFont typeface="+mj-lt"/>
              <a:buAutoNum type="arabicPeriod"/>
            </a:pPr>
            <a:r>
              <a:rPr lang="en-US" dirty="0"/>
              <a:t>In the row or column with the highest penalty, allocate as much as possible to the cell with the least cost.</a:t>
            </a:r>
          </a:p>
          <a:p>
            <a:pPr>
              <a:buFont typeface="+mj-lt"/>
              <a:buAutoNum type="arabicPeriod"/>
            </a:pPr>
            <a:r>
              <a:rPr lang="en-US" b="1" dirty="0"/>
              <a:t>Adjust Supply and Demand:</a:t>
            </a:r>
            <a:endParaRPr lang="en-US" dirty="0"/>
          </a:p>
          <a:p>
            <a:pPr marL="742950" lvl="1" indent="-285750">
              <a:buFont typeface="+mj-lt"/>
              <a:buAutoNum type="arabicPeriod"/>
            </a:pPr>
            <a:r>
              <a:rPr lang="en-US" dirty="0"/>
              <a:t>Adjust the supply and demand for the row and column where the allocation was made. If the supply is exhausted, remove that row; if the demand is met, remove that column.</a:t>
            </a:r>
          </a:p>
          <a:p>
            <a:pPr>
              <a:buFont typeface="+mj-lt"/>
              <a:buAutoNum type="arabicPeriod"/>
            </a:pPr>
            <a:r>
              <a:rPr lang="en-US" b="1" dirty="0"/>
              <a:t>Repeat the Process:</a:t>
            </a:r>
            <a:endParaRPr lang="en-US" dirty="0"/>
          </a:p>
          <a:p>
            <a:pPr marL="742950" lvl="1" indent="-285750">
              <a:buFont typeface="+mj-lt"/>
              <a:buAutoNum type="arabicPeriod"/>
            </a:pPr>
            <a:r>
              <a:rPr lang="en-US" dirty="0"/>
              <a:t>Repeat the process until all supplies and demands are satisfied.</a:t>
            </a:r>
          </a:p>
          <a:p>
            <a:endParaRPr lang="en-US" dirty="0"/>
          </a:p>
        </p:txBody>
      </p:sp>
    </p:spTree>
    <p:extLst>
      <p:ext uri="{BB962C8B-B14F-4D97-AF65-F5344CB8AC3E}">
        <p14:creationId xmlns:p14="http://schemas.microsoft.com/office/powerpoint/2010/main" val="343616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5" name="Rectangle 4"/>
          <p:cNvSpPr/>
          <p:nvPr/>
        </p:nvSpPr>
        <p:spPr>
          <a:xfrm>
            <a:off x="1219200" y="2057400"/>
            <a:ext cx="44196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ectangle 5"/>
          <p:cNvSpPr/>
          <p:nvPr/>
        </p:nvSpPr>
        <p:spPr>
          <a:xfrm>
            <a:off x="12192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Rectangle 6"/>
          <p:cNvSpPr/>
          <p:nvPr/>
        </p:nvSpPr>
        <p:spPr>
          <a:xfrm>
            <a:off x="25146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TextBox 7"/>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9" name="Rectangle 8"/>
          <p:cNvSpPr/>
          <p:nvPr/>
        </p:nvSpPr>
        <p:spPr>
          <a:xfrm>
            <a:off x="1143000" y="2743200"/>
            <a:ext cx="44196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Rectangle 9"/>
          <p:cNvSpPr/>
          <p:nvPr/>
        </p:nvSpPr>
        <p:spPr>
          <a:xfrm>
            <a:off x="12192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 name="Rectangle 10"/>
          <p:cNvSpPr/>
          <p:nvPr/>
        </p:nvSpPr>
        <p:spPr>
          <a:xfrm>
            <a:off x="38100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TextBox 11"/>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13" name="Rectangle 12"/>
          <p:cNvSpPr/>
          <p:nvPr/>
        </p:nvSpPr>
        <p:spPr>
          <a:xfrm>
            <a:off x="1066800" y="3429000"/>
            <a:ext cx="44196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Rectangle 13"/>
          <p:cNvSpPr/>
          <p:nvPr/>
        </p:nvSpPr>
        <p:spPr>
          <a:xfrm>
            <a:off x="50292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Rectangle 14"/>
          <p:cNvSpPr/>
          <p:nvPr/>
        </p:nvSpPr>
        <p:spPr>
          <a:xfrm>
            <a:off x="37338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TextBox 15"/>
          <p:cNvSpPr txBox="1"/>
          <p:nvPr/>
        </p:nvSpPr>
        <p:spPr>
          <a:xfrm>
            <a:off x="6705600" y="2895600"/>
            <a:ext cx="304800" cy="369332"/>
          </a:xfrm>
          <a:prstGeom prst="rect">
            <a:avLst/>
          </a:prstGeom>
          <a:noFill/>
        </p:spPr>
        <p:txBody>
          <a:bodyPr wrap="square" rtlCol="0">
            <a:spAutoFit/>
          </a:bodyPr>
          <a:lstStyle/>
          <a:p>
            <a:r>
              <a:rPr lang="en-US" b="1" dirty="0"/>
              <a:t>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horizont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1" nodeType="clickEffect">
                                  <p:stCondLst>
                                    <p:cond delay="0"/>
                                  </p:stCondLst>
                                  <p:childTnLst>
                                    <p:animEffect transition="out" filter="blinds(horizontal)">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linds(horizontal)">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linds(horizontal)">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blinds(horizontal)">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grpId="1" nodeType="clickEffect">
                                  <p:stCondLst>
                                    <p:cond delay="0"/>
                                  </p:stCondLst>
                                  <p:childTnLst>
                                    <p:animEffect transition="out" filter="blinds(horizontal)">
                                      <p:cBhvr>
                                        <p:cTn id="76" dur="500"/>
                                        <p:tgtEl>
                                          <p:spTgt spid="11"/>
                                        </p:tgtEl>
                                      </p:cBhvr>
                                    </p:animEffect>
                                    <p:set>
                                      <p:cBhvr>
                                        <p:cTn id="77" dur="1" fill="hold">
                                          <p:stCondLst>
                                            <p:cond delay="499"/>
                                          </p:stCondLst>
                                        </p:cTn>
                                        <p:tgtEl>
                                          <p:spTgt spid="1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10"/>
                                        </p:tgtEl>
                                      </p:cBhvr>
                                    </p:animEffect>
                                    <p:set>
                                      <p:cBhvr>
                                        <p:cTn id="82" dur="1" fill="hold">
                                          <p:stCondLst>
                                            <p:cond delay="499"/>
                                          </p:stCondLst>
                                        </p:cTn>
                                        <p:tgtEl>
                                          <p:spTgt spid="1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blinds(horizontal)">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13"/>
                                        </p:tgtEl>
                                      </p:cBhvr>
                                    </p:animEffect>
                                    <p:set>
                                      <p:cBhvr>
                                        <p:cTn id="92" dur="1" fill="hold">
                                          <p:stCondLst>
                                            <p:cond delay="499"/>
                                          </p:stCondLst>
                                        </p:cTn>
                                        <p:tgtEl>
                                          <p:spTgt spid="1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blinds(horizontal)">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blinds(horizontal)">
                                      <p:cBhvr>
                                        <p:cTn id="102" dur="500"/>
                                        <p:tgtEl>
                                          <p:spTgt spid="1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blinds(horizontal)">
                                      <p:cBhvr>
                                        <p:cTn id="107" dur="500"/>
                                        <p:tgtEl>
                                          <p:spTgt spid="16"/>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grpId="1" nodeType="clickEffect">
                                  <p:stCondLst>
                                    <p:cond delay="0"/>
                                  </p:stCondLst>
                                  <p:childTnLst>
                                    <p:animEffect transition="out" filter="blinds(horizontal)">
                                      <p:cBhvr>
                                        <p:cTn id="111" dur="500"/>
                                        <p:tgtEl>
                                          <p:spTgt spid="14"/>
                                        </p:tgtEl>
                                      </p:cBhvr>
                                    </p:animEffect>
                                    <p:set>
                                      <p:cBhvr>
                                        <p:cTn id="112" dur="1" fill="hold">
                                          <p:stCondLst>
                                            <p:cond delay="499"/>
                                          </p:stCondLst>
                                        </p:cTn>
                                        <p:tgtEl>
                                          <p:spTgt spid="1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grpId="1" nodeType="clickEffect">
                                  <p:stCondLst>
                                    <p:cond delay="0"/>
                                  </p:stCondLst>
                                  <p:childTnLst>
                                    <p:animEffect transition="out" filter="blinds(horizontal)">
                                      <p:cBhvr>
                                        <p:cTn id="116" dur="500"/>
                                        <p:tgtEl>
                                          <p:spTgt spid="15"/>
                                        </p:tgtEl>
                                      </p:cBhvr>
                                    </p:animEffect>
                                    <p:set>
                                      <p:cBhvr>
                                        <p:cTn id="117" dur="1" fill="hold">
                                          <p:stCondLst>
                                            <p:cond delay="499"/>
                                          </p:stCondLst>
                                        </p:cTn>
                                        <p:tgtEl>
                                          <p:spTgt spid="1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8" presetClass="emph" presetSubtype="0" fill="hold" grpId="1" nodeType="clickEffect">
                                  <p:stCondLst>
                                    <p:cond delay="0"/>
                                  </p:stCondLst>
                                  <p:childTnLst>
                                    <p:animRot by="21600000">
                                      <p:cBhvr>
                                        <p:cTn id="121"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 grpId="1"/>
      <p:bldP spid="5" grpId="0" animBg="1"/>
      <p:bldP spid="5" grpId="1" animBg="1"/>
      <p:bldP spid="6" grpId="0" animBg="1"/>
      <p:bldP spid="6" grpId="1" animBg="1"/>
      <p:bldP spid="7" grpId="0" animBg="1"/>
      <p:bldP spid="7" grpId="1" animBg="1"/>
      <p:bldP spid="8" grpId="0"/>
      <p:bldP spid="9" grpId="0" animBg="1"/>
      <p:bldP spid="9" grpId="1" animBg="1"/>
      <p:bldP spid="10" grpId="0" animBg="1"/>
      <p:bldP spid="10" grpId="1" animBg="1"/>
      <p:bldP spid="11" grpId="0" animBg="1"/>
      <p:bldP spid="11" grpId="1" animBg="1"/>
      <p:bldP spid="12" grpId="0"/>
      <p:bldP spid="13" grpId="0" animBg="1"/>
      <p:bldP spid="13" grpId="1" animBg="1"/>
      <p:bldP spid="14" grpId="0" animBg="1"/>
      <p:bldP spid="14" grpId="1" animBg="1"/>
      <p:bldP spid="15" grpId="0" animBg="1"/>
      <p:bldP spid="15" grpId="1"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8" name="Rectangle 7"/>
          <p:cNvSpPr/>
          <p:nvPr/>
        </p:nvSpPr>
        <p:spPr>
          <a:xfrm>
            <a:off x="1066800" y="1676400"/>
            <a:ext cx="76200" cy="1828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1" name="Rectangle 10"/>
          <p:cNvSpPr/>
          <p:nvPr/>
        </p:nvSpPr>
        <p:spPr>
          <a:xfrm>
            <a:off x="12192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Rectangle 11"/>
          <p:cNvSpPr/>
          <p:nvPr/>
        </p:nvSpPr>
        <p:spPr>
          <a:xfrm>
            <a:off x="12192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Rectangle 12"/>
          <p:cNvSpPr/>
          <p:nvPr/>
        </p:nvSpPr>
        <p:spPr>
          <a:xfrm>
            <a:off x="2286000" y="1676400"/>
            <a:ext cx="76200" cy="1828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Rectangle 13"/>
          <p:cNvSpPr/>
          <p:nvPr/>
        </p:nvSpPr>
        <p:spPr>
          <a:xfrm>
            <a:off x="25146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Rectangle 14"/>
          <p:cNvSpPr/>
          <p:nvPr/>
        </p:nvSpPr>
        <p:spPr>
          <a:xfrm>
            <a:off x="25146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TextBox 15"/>
          <p:cNvSpPr txBox="1"/>
          <p:nvPr/>
        </p:nvSpPr>
        <p:spPr>
          <a:xfrm>
            <a:off x="2591594" y="4278868"/>
            <a:ext cx="381000" cy="369332"/>
          </a:xfrm>
          <a:prstGeom prst="rect">
            <a:avLst/>
          </a:prstGeom>
          <a:noFill/>
        </p:spPr>
        <p:txBody>
          <a:bodyPr wrap="square" rtlCol="0">
            <a:spAutoFit/>
          </a:bodyPr>
          <a:lstStyle/>
          <a:p>
            <a:r>
              <a:rPr lang="en-US" b="1" dirty="0"/>
              <a:t>2</a:t>
            </a:r>
          </a:p>
        </p:txBody>
      </p:sp>
      <p:sp>
        <p:nvSpPr>
          <p:cNvPr id="18" name="Rectangle 17"/>
          <p:cNvSpPr/>
          <p:nvPr/>
        </p:nvSpPr>
        <p:spPr>
          <a:xfrm>
            <a:off x="3581400" y="1676400"/>
            <a:ext cx="76200" cy="1828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ectangle 18"/>
          <p:cNvSpPr/>
          <p:nvPr/>
        </p:nvSpPr>
        <p:spPr>
          <a:xfrm>
            <a:off x="38100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Rectangle 19"/>
          <p:cNvSpPr/>
          <p:nvPr/>
        </p:nvSpPr>
        <p:spPr>
          <a:xfrm>
            <a:off x="38100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2" name="Rectangle 21"/>
          <p:cNvSpPr/>
          <p:nvPr/>
        </p:nvSpPr>
        <p:spPr>
          <a:xfrm>
            <a:off x="4800600" y="1676400"/>
            <a:ext cx="76200" cy="1828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a:off x="51054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a:off x="50292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31"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15"/>
                                        </p:tgtEl>
                                      </p:cBhvr>
                                    </p:animEffect>
                                    <p:set>
                                      <p:cBhvr>
                                        <p:cTn id="67" dur="1" fill="hold">
                                          <p:stCondLst>
                                            <p:cond delay="4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14"/>
                                        </p:tgtEl>
                                      </p:cBhvr>
                                    </p:animEffect>
                                    <p:set>
                                      <p:cBhvr>
                                        <p:cTn id="72" dur="1" fill="hold">
                                          <p:stCondLst>
                                            <p:cond delay="499"/>
                                          </p:stCondLst>
                                        </p:cTn>
                                        <p:tgtEl>
                                          <p:spTgt spid="1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18"/>
                                        </p:tgtEl>
                                      </p:cBhvr>
                                    </p:animEffect>
                                    <p:set>
                                      <p:cBhvr>
                                        <p:cTn id="82" dur="1" fill="hold">
                                          <p:stCondLst>
                                            <p:cond delay="4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blinds(horizontal)">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blinds(horizontal)">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blinds(horizontal)">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19"/>
                                        </p:tgtEl>
                                      </p:cBhvr>
                                    </p:animEffect>
                                    <p:set>
                                      <p:cBhvr>
                                        <p:cTn id="102" dur="1" fill="hold">
                                          <p:stCondLst>
                                            <p:cond delay="499"/>
                                          </p:stCondLst>
                                        </p:cTn>
                                        <p:tgtEl>
                                          <p:spTgt spid="1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xit" presetSubtype="10" fill="hold" grpId="1" nodeType="clickEffect">
                                  <p:stCondLst>
                                    <p:cond delay="0"/>
                                  </p:stCondLst>
                                  <p:childTnLst>
                                    <p:animEffect transition="out" filter="blinds(horizontal)">
                                      <p:cBhvr>
                                        <p:cTn id="106" dur="500"/>
                                        <p:tgtEl>
                                          <p:spTgt spid="20"/>
                                        </p:tgtEl>
                                      </p:cBhvr>
                                    </p:animEffect>
                                    <p:set>
                                      <p:cBhvr>
                                        <p:cTn id="107" dur="1" fill="hold">
                                          <p:stCondLst>
                                            <p:cond delay="499"/>
                                          </p:stCondLst>
                                        </p:cTn>
                                        <p:tgtEl>
                                          <p:spTgt spid="20"/>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blinds(horizontal)">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grpId="1" nodeType="clickEffect">
                                  <p:stCondLst>
                                    <p:cond delay="0"/>
                                  </p:stCondLst>
                                  <p:childTnLst>
                                    <p:animEffect transition="out" filter="blinds(horizontal)">
                                      <p:cBhvr>
                                        <p:cTn id="116" dur="500"/>
                                        <p:tgtEl>
                                          <p:spTgt spid="22"/>
                                        </p:tgtEl>
                                      </p:cBhvr>
                                    </p:animEffect>
                                    <p:set>
                                      <p:cBhvr>
                                        <p:cTn id="117" dur="1" fill="hold">
                                          <p:stCondLst>
                                            <p:cond delay="499"/>
                                          </p:stCondLst>
                                        </p:cTn>
                                        <p:tgtEl>
                                          <p:spTgt spid="22"/>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blinds(horizontal)">
                                      <p:cBhvr>
                                        <p:cTn id="122" dur="500"/>
                                        <p:tgtEl>
                                          <p:spTgt spid="24"/>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blinds(horizontal)">
                                      <p:cBhvr>
                                        <p:cTn id="127" dur="500"/>
                                        <p:tgtEl>
                                          <p:spTgt spid="25"/>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blinds(horizontal)">
                                      <p:cBhvr>
                                        <p:cTn id="132" dur="500"/>
                                        <p:tgtEl>
                                          <p:spTgt spid="2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1" nodeType="clickEffect">
                                  <p:stCondLst>
                                    <p:cond delay="0"/>
                                  </p:stCondLst>
                                  <p:childTnLst>
                                    <p:animEffect transition="out" filter="blinds(horizontal)">
                                      <p:cBhvr>
                                        <p:cTn id="136" dur="500"/>
                                        <p:tgtEl>
                                          <p:spTgt spid="25"/>
                                        </p:tgtEl>
                                      </p:cBhvr>
                                    </p:animEffect>
                                    <p:set>
                                      <p:cBhvr>
                                        <p:cTn id="137" dur="1" fill="hold">
                                          <p:stCondLst>
                                            <p:cond delay="499"/>
                                          </p:stCondLst>
                                        </p:cTn>
                                        <p:tgtEl>
                                          <p:spTgt spid="25"/>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3" presetClass="exit" presetSubtype="10" fill="hold" grpId="1" nodeType="clickEffect">
                                  <p:stCondLst>
                                    <p:cond delay="0"/>
                                  </p:stCondLst>
                                  <p:childTnLst>
                                    <p:animEffect transition="out" filter="blinds(horizontal)">
                                      <p:cBhvr>
                                        <p:cTn id="141" dur="500"/>
                                        <p:tgtEl>
                                          <p:spTgt spid="24"/>
                                        </p:tgtEl>
                                      </p:cBhvr>
                                    </p:animEffect>
                                    <p:set>
                                      <p:cBhvr>
                                        <p:cTn id="142" dur="1" fill="hold">
                                          <p:stCondLst>
                                            <p:cond delay="499"/>
                                          </p:stCondLst>
                                        </p:cTn>
                                        <p:tgtEl>
                                          <p:spTgt spid="2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31"/>
                                        </p:tgtEl>
                                        <p:attrNameLst>
                                          <p:attrName>style.visibility</p:attrName>
                                        </p:attrNameLst>
                                      </p:cBhvr>
                                      <p:to>
                                        <p:strVal val="visible"/>
                                      </p:to>
                                    </p:set>
                                    <p:animEffect transition="in" filter="blinds(horizontal)">
                                      <p:cBhvr>
                                        <p:cTn id="147" dur="500"/>
                                        <p:tgtEl>
                                          <p:spTgt spid="31"/>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32"/>
                                        </p:tgtEl>
                                        <p:attrNameLst>
                                          <p:attrName>style.visibility</p:attrName>
                                        </p:attrNameLst>
                                      </p:cBhvr>
                                      <p:to>
                                        <p:strVal val="visible"/>
                                      </p:to>
                                    </p:set>
                                    <p:animEffect transition="in" filter="blinds(horizontal)">
                                      <p:cBhvr>
                                        <p:cTn id="1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p:bldP spid="18" grpId="0" animBg="1"/>
      <p:bldP spid="18" grpId="1" animBg="1"/>
      <p:bldP spid="19" grpId="0" animBg="1"/>
      <p:bldP spid="19" grpId="1" animBg="1"/>
      <p:bldP spid="20" grpId="0" animBg="1"/>
      <p:bldP spid="20" grpId="1" animBg="1"/>
      <p:bldP spid="21" grpId="0"/>
      <p:bldP spid="22" grpId="0" animBg="1"/>
      <p:bldP spid="22" grpId="1" animBg="1"/>
      <p:bldP spid="24" grpId="0" animBg="1"/>
      <p:bldP spid="24" grpId="1" animBg="1"/>
      <p:bldP spid="25" grpId="0" animBg="1"/>
      <p:bldP spid="25" grpId="1" animBg="1"/>
      <p:bldP spid="26" grpId="0"/>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83282" y="4278868"/>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10"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ectangle 16"/>
          <p:cNvSpPr/>
          <p:nvPr/>
        </p:nvSpPr>
        <p:spPr>
          <a:xfrm>
            <a:off x="685800" y="2819400"/>
            <a:ext cx="59436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8" name="Rectangle 17"/>
          <p:cNvSpPr/>
          <p:nvPr/>
        </p:nvSpPr>
        <p:spPr>
          <a:xfrm>
            <a:off x="12192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762000" y="2280557"/>
            <a:ext cx="457200" cy="310243"/>
          </a:xfrm>
          <a:prstGeom prst="rect">
            <a:avLst/>
          </a:prstGeom>
          <a:noFill/>
          <a:ln w="9525">
            <a:noFill/>
            <a:miter lim="800000"/>
            <a:headEnd/>
            <a:tailEnd/>
          </a:ln>
          <a:effectLst/>
        </p:spPr>
      </p:pic>
      <p:sp>
        <p:nvSpPr>
          <p:cNvPr id="20" name="Oval 19"/>
          <p:cNvSpPr/>
          <p:nvPr/>
        </p:nvSpPr>
        <p:spPr>
          <a:xfrm>
            <a:off x="1600200" y="2286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Down Arrow 21"/>
          <p:cNvSpPr/>
          <p:nvPr/>
        </p:nvSpPr>
        <p:spPr>
          <a:xfrm>
            <a:off x="1371600" y="2743200"/>
            <a:ext cx="152400" cy="9144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Right Arrow 22"/>
          <p:cNvSpPr/>
          <p:nvPr/>
        </p:nvSpPr>
        <p:spPr>
          <a:xfrm>
            <a:off x="1524000" y="2514600"/>
            <a:ext cx="44958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35" name="Rectangle 34"/>
          <p:cNvSpPr/>
          <p:nvPr/>
        </p:nvSpPr>
        <p:spPr>
          <a:xfrm>
            <a:off x="1143000" y="1066800"/>
            <a:ext cx="533400" cy="3200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38" name="Rectangle 37"/>
          <p:cNvSpPr/>
          <p:nvPr/>
        </p:nvSpPr>
        <p:spPr>
          <a:xfrm>
            <a:off x="1981200" y="1524000"/>
            <a:ext cx="3886200" cy="2057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blinds(horizontal)">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linds(horizontal)">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blinds(horizontal)">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27"/>
                                        </p:tgtEl>
                                        <p:attrNameLst>
                                          <p:attrName>style.visibility</p:attrName>
                                        </p:attrNameLst>
                                      </p:cBhvr>
                                      <p:to>
                                        <p:strVal val="visible"/>
                                      </p:to>
                                    </p:set>
                                    <p:animEffect transition="in" filter="blinds(horizontal)">
                                      <p:cBhvr>
                                        <p:cTn id="62" dur="500"/>
                                        <p:tgtEl>
                                          <p:spTgt spid="10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23"/>
                                        </p:tgtEl>
                                      </p:cBhvr>
                                    </p:animEffect>
                                    <p:set>
                                      <p:cBhvr>
                                        <p:cTn id="67" dur="1" fill="hold">
                                          <p:stCondLst>
                                            <p:cond delay="499"/>
                                          </p:stCondLst>
                                        </p:cTn>
                                        <p:tgtEl>
                                          <p:spTgt spid="2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22"/>
                                        </p:tgtEl>
                                      </p:cBhvr>
                                    </p:animEffect>
                                    <p:set>
                                      <p:cBhvr>
                                        <p:cTn id="72" dur="1" fill="hold">
                                          <p:stCondLst>
                                            <p:cond delay="499"/>
                                          </p:stCondLst>
                                        </p:cTn>
                                        <p:tgtEl>
                                          <p:spTgt spid="2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blinds(horizontal)">
                                      <p:cBhvr>
                                        <p:cTn id="77" dur="50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35"/>
                                        </p:tgtEl>
                                      </p:cBhvr>
                                    </p:animEffect>
                                    <p:set>
                                      <p:cBhvr>
                                        <p:cTn id="82" dur="1" fill="hold">
                                          <p:stCondLst>
                                            <p:cond delay="499"/>
                                          </p:stCondLst>
                                        </p:cTn>
                                        <p:tgtEl>
                                          <p:spTgt spid="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blinds(horizontal)">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blinds(horizontal)">
                                      <p:cBhvr>
                                        <p:cTn id="92" dur="500"/>
                                        <p:tgtEl>
                                          <p:spTgt spid="36"/>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blinds(horizontal)">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20"/>
                                        </p:tgtEl>
                                      </p:cBhvr>
                                    </p:animEffect>
                                    <p:set>
                                      <p:cBhvr>
                                        <p:cTn id="102" dur="1" fill="hold">
                                          <p:stCondLst>
                                            <p:cond delay="499"/>
                                          </p:stCondLst>
                                        </p:cTn>
                                        <p:tgtEl>
                                          <p:spTgt spid="2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blinds(horizontal)">
                                      <p:cBhvr>
                                        <p:cTn id="107" dur="500"/>
                                        <p:tgtEl>
                                          <p:spTgt spid="38"/>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grpId="1" nodeType="clickEffect">
                                  <p:stCondLst>
                                    <p:cond delay="0"/>
                                  </p:stCondLst>
                                  <p:childTnLst>
                                    <p:animEffect transition="out" filter="blinds(horizontal)">
                                      <p:cBhvr>
                                        <p:cTn id="111" dur="500"/>
                                        <p:tgtEl>
                                          <p:spTgt spid="38"/>
                                        </p:tgtEl>
                                      </p:cBhvr>
                                    </p:animEffect>
                                    <p:set>
                                      <p:cBhvr>
                                        <p:cTn id="11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0" grpId="0" animBg="1"/>
      <p:bldP spid="20" grpId="1" animBg="1"/>
      <p:bldP spid="22" grpId="0" animBg="1"/>
      <p:bldP spid="22" grpId="1" animBg="1"/>
      <p:bldP spid="23" grpId="0" animBg="1"/>
      <p:bldP spid="23" grpId="1" animBg="1"/>
      <p:bldP spid="31" grpId="0"/>
      <p:bldP spid="33" grpId="0"/>
      <p:bldP spid="35" grpId="0" animBg="1"/>
      <p:bldP spid="35" grpId="1" animBg="1"/>
      <p:bldP spid="38" grpId="0" animBg="1"/>
      <p:bldP spid="3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39" name="Rectangle 38"/>
          <p:cNvSpPr/>
          <p:nvPr/>
        </p:nvSpPr>
        <p:spPr>
          <a:xfrm>
            <a:off x="1066800" y="2133600"/>
            <a:ext cx="44196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1" name="Rectangle 40"/>
          <p:cNvSpPr/>
          <p:nvPr/>
        </p:nvSpPr>
        <p:spPr>
          <a:xfrm>
            <a:off x="1143000" y="2743200"/>
            <a:ext cx="44196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3" name="Rectangle 42"/>
          <p:cNvSpPr/>
          <p:nvPr/>
        </p:nvSpPr>
        <p:spPr>
          <a:xfrm>
            <a:off x="1143000" y="3429000"/>
            <a:ext cx="44196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sp>
        <p:nvSpPr>
          <p:cNvPr id="46" name="Rectangle 45"/>
          <p:cNvSpPr/>
          <p:nvPr/>
        </p:nvSpPr>
        <p:spPr>
          <a:xfrm>
            <a:off x="25146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7" name="Rectangle 46"/>
          <p:cNvSpPr/>
          <p:nvPr/>
        </p:nvSpPr>
        <p:spPr>
          <a:xfrm>
            <a:off x="50292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8" name="Rectangle 47"/>
          <p:cNvSpPr/>
          <p:nvPr/>
        </p:nvSpPr>
        <p:spPr>
          <a:xfrm>
            <a:off x="25146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9" name="Rectangle 48"/>
          <p:cNvSpPr/>
          <p:nvPr/>
        </p:nvSpPr>
        <p:spPr>
          <a:xfrm>
            <a:off x="38100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0" name="Rectangle 49"/>
          <p:cNvSpPr/>
          <p:nvPr/>
        </p:nvSpPr>
        <p:spPr>
          <a:xfrm>
            <a:off x="25146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1" name="Rectangle 50"/>
          <p:cNvSpPr/>
          <p:nvPr/>
        </p:nvSpPr>
        <p:spPr>
          <a:xfrm>
            <a:off x="50292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46"/>
                                        </p:tgtEl>
                                      </p:cBhvr>
                                    </p:animEffect>
                                    <p:set>
                                      <p:cBhvr>
                                        <p:cTn id="32" dur="1" fill="hold">
                                          <p:stCondLst>
                                            <p:cond delay="499"/>
                                          </p:stCondLst>
                                        </p:cTn>
                                        <p:tgtEl>
                                          <p:spTgt spid="4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linds(horizontal)">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blinds(horizontal)">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linds(horizontal)">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blinds(horizontal)">
                                      <p:cBhvr>
                                        <p:cTn id="57" dur="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49"/>
                                        </p:tgtEl>
                                      </p:cBhvr>
                                    </p:animEffect>
                                    <p:set>
                                      <p:cBhvr>
                                        <p:cTn id="62" dur="1" fill="hold">
                                          <p:stCondLst>
                                            <p:cond delay="499"/>
                                          </p:stCondLst>
                                        </p:cTn>
                                        <p:tgtEl>
                                          <p:spTgt spid="4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48"/>
                                        </p:tgtEl>
                                      </p:cBhvr>
                                    </p:animEffect>
                                    <p:set>
                                      <p:cBhvr>
                                        <p:cTn id="67" dur="1" fill="hold">
                                          <p:stCondLst>
                                            <p:cond delay="499"/>
                                          </p:stCondLst>
                                        </p:cTn>
                                        <p:tgtEl>
                                          <p:spTgt spid="4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blinds(horizontal)">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blinds(horizontal)">
                                      <p:cBhvr>
                                        <p:cTn id="77" dur="5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43"/>
                                        </p:tgtEl>
                                      </p:cBhvr>
                                    </p:animEffect>
                                    <p:set>
                                      <p:cBhvr>
                                        <p:cTn id="82" dur="1" fill="hold">
                                          <p:stCondLst>
                                            <p:cond delay="499"/>
                                          </p:stCondLst>
                                        </p:cTn>
                                        <p:tgtEl>
                                          <p:spTgt spid="4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blinds(horizontal)">
                                      <p:cBhvr>
                                        <p:cTn id="87" dur="500"/>
                                        <p:tgtEl>
                                          <p:spTgt spid="5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blinds(horizontal)">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grpId="1" nodeType="clickEffect">
                                  <p:stCondLst>
                                    <p:cond delay="0"/>
                                  </p:stCondLst>
                                  <p:childTnLst>
                                    <p:animEffect transition="out" filter="blinds(horizontal)">
                                      <p:cBhvr>
                                        <p:cTn id="96" dur="500"/>
                                        <p:tgtEl>
                                          <p:spTgt spid="50"/>
                                        </p:tgtEl>
                                      </p:cBhvr>
                                    </p:animEffect>
                                    <p:set>
                                      <p:cBhvr>
                                        <p:cTn id="97" dur="1" fill="hold">
                                          <p:stCondLst>
                                            <p:cond delay="499"/>
                                          </p:stCondLst>
                                        </p:cTn>
                                        <p:tgtEl>
                                          <p:spTgt spid="5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51"/>
                                        </p:tgtEl>
                                      </p:cBhvr>
                                    </p:animEffect>
                                    <p:set>
                                      <p:cBhvr>
                                        <p:cTn id="102" dur="1" fill="hold">
                                          <p:stCondLst>
                                            <p:cond delay="499"/>
                                          </p:stCondLst>
                                        </p:cTn>
                                        <p:tgtEl>
                                          <p:spTgt spid="5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blinds(horizontal)">
                                      <p:cBhvr>
                                        <p:cTn id="10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p:bldP spid="41" grpId="0" animBg="1"/>
      <p:bldP spid="41" grpId="1" animBg="1"/>
      <p:bldP spid="42" grpId="0"/>
      <p:bldP spid="43" grpId="0" animBg="1"/>
      <p:bldP spid="43" grpId="1" animBg="1"/>
      <p:bldP spid="45" grpId="0"/>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5" name="Rectangle 54"/>
          <p:cNvSpPr/>
          <p:nvPr/>
        </p:nvSpPr>
        <p:spPr>
          <a:xfrm>
            <a:off x="792481" y="1676400"/>
            <a:ext cx="45719"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6" name="Rectangle 55"/>
          <p:cNvSpPr/>
          <p:nvPr/>
        </p:nvSpPr>
        <p:spPr>
          <a:xfrm>
            <a:off x="2362200" y="1600200"/>
            <a:ext cx="45719"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7" name="Rectangle 56"/>
          <p:cNvSpPr/>
          <p:nvPr/>
        </p:nvSpPr>
        <p:spPr>
          <a:xfrm>
            <a:off x="25146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8" name="Rectangle 57"/>
          <p:cNvSpPr/>
          <p:nvPr/>
        </p:nvSpPr>
        <p:spPr>
          <a:xfrm>
            <a:off x="25146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0" name="Rectangle 59"/>
          <p:cNvSpPr/>
          <p:nvPr/>
        </p:nvSpPr>
        <p:spPr>
          <a:xfrm>
            <a:off x="3657600" y="1676400"/>
            <a:ext cx="45719"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1" name="Rectangle 60"/>
          <p:cNvSpPr/>
          <p:nvPr/>
        </p:nvSpPr>
        <p:spPr>
          <a:xfrm>
            <a:off x="38100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2" name="Rectangle 61"/>
          <p:cNvSpPr/>
          <p:nvPr/>
        </p:nvSpPr>
        <p:spPr>
          <a:xfrm>
            <a:off x="38100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4" name="Rectangle 63"/>
          <p:cNvSpPr/>
          <p:nvPr/>
        </p:nvSpPr>
        <p:spPr>
          <a:xfrm>
            <a:off x="4953000" y="1676400"/>
            <a:ext cx="45719"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5" name="Rectangle 64"/>
          <p:cNvSpPr/>
          <p:nvPr/>
        </p:nvSpPr>
        <p:spPr>
          <a:xfrm>
            <a:off x="51054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6" name="Rectangle 65"/>
          <p:cNvSpPr/>
          <p:nvPr/>
        </p:nvSpPr>
        <p:spPr>
          <a:xfrm>
            <a:off x="51054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5"/>
                                        </p:tgtEl>
                                      </p:cBhvr>
                                    </p:animEffect>
                                    <p:set>
                                      <p:cBhvr>
                                        <p:cTn id="12" dur="1" fill="hold">
                                          <p:stCondLst>
                                            <p:cond delay="499"/>
                                          </p:stCondLst>
                                        </p:cTn>
                                        <p:tgtEl>
                                          <p:spTgt spid="5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blinds(horizontal)">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blinds(horizontal)">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56"/>
                                        </p:tgtEl>
                                      </p:cBhvr>
                                    </p:animEffect>
                                    <p:set>
                                      <p:cBhvr>
                                        <p:cTn id="27" dur="1" fill="hold">
                                          <p:stCondLst>
                                            <p:cond delay="499"/>
                                          </p:stCondLst>
                                        </p:cTn>
                                        <p:tgtEl>
                                          <p:spTgt spid="5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blinds(horizontal)">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blinds(horizontal)">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57"/>
                                        </p:tgtEl>
                                      </p:cBhvr>
                                    </p:animEffect>
                                    <p:set>
                                      <p:cBhvr>
                                        <p:cTn id="42" dur="1" fill="hold">
                                          <p:stCondLst>
                                            <p:cond delay="499"/>
                                          </p:stCondLst>
                                        </p:cTn>
                                        <p:tgtEl>
                                          <p:spTgt spid="5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58"/>
                                        </p:tgtEl>
                                      </p:cBhvr>
                                    </p:animEffect>
                                    <p:set>
                                      <p:cBhvr>
                                        <p:cTn id="47" dur="1" fill="hold">
                                          <p:stCondLst>
                                            <p:cond delay="499"/>
                                          </p:stCondLst>
                                        </p:cTn>
                                        <p:tgtEl>
                                          <p:spTgt spid="5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linds(horizontal)">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blinds(horizontal)">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60"/>
                                        </p:tgtEl>
                                      </p:cBhvr>
                                    </p:animEffect>
                                    <p:set>
                                      <p:cBhvr>
                                        <p:cTn id="62" dur="1" fill="hold">
                                          <p:stCondLst>
                                            <p:cond delay="499"/>
                                          </p:stCondLst>
                                        </p:cTn>
                                        <p:tgtEl>
                                          <p:spTgt spid="6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blinds(horizontal)">
                                      <p:cBhvr>
                                        <p:cTn id="67" dur="500"/>
                                        <p:tgtEl>
                                          <p:spTgt spid="6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blinds(horizontal)">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grpId="1" nodeType="clickEffect">
                                  <p:stCondLst>
                                    <p:cond delay="0"/>
                                  </p:stCondLst>
                                  <p:childTnLst>
                                    <p:animEffect transition="out" filter="blinds(horizontal)">
                                      <p:cBhvr>
                                        <p:cTn id="76" dur="500"/>
                                        <p:tgtEl>
                                          <p:spTgt spid="61"/>
                                        </p:tgtEl>
                                      </p:cBhvr>
                                    </p:animEffect>
                                    <p:set>
                                      <p:cBhvr>
                                        <p:cTn id="77" dur="1" fill="hold">
                                          <p:stCondLst>
                                            <p:cond delay="499"/>
                                          </p:stCondLst>
                                        </p:cTn>
                                        <p:tgtEl>
                                          <p:spTgt spid="6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62"/>
                                        </p:tgtEl>
                                      </p:cBhvr>
                                    </p:animEffect>
                                    <p:set>
                                      <p:cBhvr>
                                        <p:cTn id="82" dur="1" fill="hold">
                                          <p:stCondLst>
                                            <p:cond delay="499"/>
                                          </p:stCondLst>
                                        </p:cTn>
                                        <p:tgtEl>
                                          <p:spTgt spid="6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blinds(horizontal)">
                                      <p:cBhvr>
                                        <p:cTn id="87" dur="500"/>
                                        <p:tgtEl>
                                          <p:spTgt spid="6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blinds(horizontal)">
                                      <p:cBhvr>
                                        <p:cTn id="92" dur="500"/>
                                        <p:tgtEl>
                                          <p:spTgt spid="6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grpId="1" nodeType="clickEffect">
                                  <p:stCondLst>
                                    <p:cond delay="0"/>
                                  </p:stCondLst>
                                  <p:childTnLst>
                                    <p:animEffect transition="out" filter="blinds(horizontal)">
                                      <p:cBhvr>
                                        <p:cTn id="96" dur="500"/>
                                        <p:tgtEl>
                                          <p:spTgt spid="64"/>
                                        </p:tgtEl>
                                      </p:cBhvr>
                                    </p:animEffect>
                                    <p:set>
                                      <p:cBhvr>
                                        <p:cTn id="97" dur="1" fill="hold">
                                          <p:stCondLst>
                                            <p:cond delay="499"/>
                                          </p:stCondLst>
                                        </p:cTn>
                                        <p:tgtEl>
                                          <p:spTgt spid="64"/>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blinds(horizontal)">
                                      <p:cBhvr>
                                        <p:cTn id="102" dur="500"/>
                                        <p:tgtEl>
                                          <p:spTgt spid="6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66"/>
                                        </p:tgtEl>
                                        <p:attrNameLst>
                                          <p:attrName>style.visibility</p:attrName>
                                        </p:attrNameLst>
                                      </p:cBhvr>
                                      <p:to>
                                        <p:strVal val="visible"/>
                                      </p:to>
                                    </p:set>
                                    <p:animEffect transition="in" filter="blinds(horizontal)">
                                      <p:cBhvr>
                                        <p:cTn id="107" dur="500"/>
                                        <p:tgtEl>
                                          <p:spTgt spid="66"/>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grpId="1" nodeType="clickEffect">
                                  <p:stCondLst>
                                    <p:cond delay="0"/>
                                  </p:stCondLst>
                                  <p:childTnLst>
                                    <p:animEffect transition="out" filter="blinds(horizontal)">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grpId="1" nodeType="clickEffect">
                                  <p:stCondLst>
                                    <p:cond delay="0"/>
                                  </p:stCondLst>
                                  <p:childTnLst>
                                    <p:animEffect transition="out" filter="blinds(horizontal)">
                                      <p:cBhvr>
                                        <p:cTn id="116" dur="500"/>
                                        <p:tgtEl>
                                          <p:spTgt spid="66"/>
                                        </p:tgtEl>
                                      </p:cBhvr>
                                    </p:animEffect>
                                    <p:set>
                                      <p:cBhvr>
                                        <p:cTn id="117" dur="1" fill="hold">
                                          <p:stCondLst>
                                            <p:cond delay="499"/>
                                          </p:stCondLst>
                                        </p:cTn>
                                        <p:tgtEl>
                                          <p:spTgt spid="66"/>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blinds(horizontal)">
                                      <p:cBhvr>
                                        <p:cTn id="12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P spid="57" grpId="1" animBg="1"/>
      <p:bldP spid="58" grpId="0" animBg="1"/>
      <p:bldP spid="58" grpId="1" animBg="1"/>
      <p:bldP spid="59" grpId="0"/>
      <p:bldP spid="60" grpId="0" animBg="1"/>
      <p:bldP spid="60" grpId="1" animBg="1"/>
      <p:bldP spid="61" grpId="0" animBg="1"/>
      <p:bldP spid="61" grpId="1" animBg="1"/>
      <p:bldP spid="62" grpId="0" animBg="1"/>
      <p:bldP spid="62" grpId="1" animBg="1"/>
      <p:bldP spid="63" grpId="0"/>
      <p:bldP spid="64" grpId="0" animBg="1"/>
      <p:bldP spid="64" grpId="1" animBg="1"/>
      <p:bldP spid="65" grpId="0" animBg="1"/>
      <p:bldP spid="65" grpId="1" animBg="1"/>
      <p:bldP spid="66" grpId="0" animBg="1"/>
      <p:bldP spid="66" grpId="1" animBg="1"/>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762000" y="2280557"/>
            <a:ext cx="457200" cy="310243"/>
          </a:xfrm>
          <a:prstGeom prst="rect">
            <a:avLst/>
          </a:prstGeom>
          <a:noFill/>
          <a:ln w="9525">
            <a:noFill/>
            <a:miter lim="800000"/>
            <a:headEnd/>
            <a:tailEnd/>
          </a:ln>
          <a:effectLst/>
        </p:spPr>
      </p:pic>
      <p:sp>
        <p:nvSpPr>
          <p:cNvPr id="20" name="Oval 19"/>
          <p:cNvSpPr/>
          <p:nvPr/>
        </p:nvSpPr>
        <p:spPr>
          <a:xfrm>
            <a:off x="2667000" y="16002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1066006" y="16764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7" name="Rectangle 46"/>
          <p:cNvSpPr/>
          <p:nvPr/>
        </p:nvSpPr>
        <p:spPr>
          <a:xfrm>
            <a:off x="2057400" y="2133600"/>
            <a:ext cx="57150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8" name="Down Arrow 47"/>
          <p:cNvSpPr/>
          <p:nvPr/>
        </p:nvSpPr>
        <p:spPr>
          <a:xfrm>
            <a:off x="2667000" y="1905000"/>
            <a:ext cx="152400" cy="17526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9" name="Right Arrow 48"/>
          <p:cNvSpPr/>
          <p:nvPr/>
        </p:nvSpPr>
        <p:spPr>
          <a:xfrm>
            <a:off x="2895600" y="1752600"/>
            <a:ext cx="32004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5"/>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linds(horizontal)">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47"/>
                                        </p:tgtEl>
                                      </p:cBhvr>
                                    </p:animEffect>
                                    <p:set>
                                      <p:cBhvr>
                                        <p:cTn id="22" dur="1" fill="hold">
                                          <p:stCondLst>
                                            <p:cond delay="499"/>
                                          </p:stCondLst>
                                        </p:cTn>
                                        <p:tgtEl>
                                          <p:spTgt spid="4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blinds(horizontal)">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linds(horizontal)">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blinds(horizontal)">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blinds(horizontal)">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blinds(horizontal)">
                                      <p:cBhvr>
                                        <p:cTn id="57" dur="500"/>
                                        <p:tgtEl>
                                          <p:spTgt spid="6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050"/>
                                        </p:tgtEl>
                                        <p:attrNameLst>
                                          <p:attrName>style.visibility</p:attrName>
                                        </p:attrNameLst>
                                      </p:cBhvr>
                                      <p:to>
                                        <p:strVal val="visible"/>
                                      </p:to>
                                    </p:set>
                                    <p:animEffect transition="in" filter="blinds(horizontal)">
                                      <p:cBhvr>
                                        <p:cTn id="62" dur="500"/>
                                        <p:tgtEl>
                                          <p:spTgt spid="205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48"/>
                                        </p:tgtEl>
                                      </p:cBhvr>
                                    </p:animEffect>
                                    <p:set>
                                      <p:cBhvr>
                                        <p:cTn id="67" dur="1" fill="hold">
                                          <p:stCondLst>
                                            <p:cond delay="499"/>
                                          </p:stCondLst>
                                        </p:cTn>
                                        <p:tgtEl>
                                          <p:spTgt spid="4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49"/>
                                        </p:tgtEl>
                                      </p:cBhvr>
                                    </p:animEffect>
                                    <p:set>
                                      <p:cBhvr>
                                        <p:cTn id="72" dur="1" fill="hold">
                                          <p:stCondLst>
                                            <p:cond delay="499"/>
                                          </p:stCondLst>
                                        </p:cTn>
                                        <p:tgtEl>
                                          <p:spTgt spid="49"/>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blinds(horizontal)">
                                      <p:cBhvr>
                                        <p:cTn id="77" dur="500"/>
                                        <p:tgtEl>
                                          <p:spTgt spid="71"/>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box(in)">
                                      <p:cBhvr>
                                        <p:cTn id="82" dur="500"/>
                                        <p:tgtEl>
                                          <p:spTgt spid="7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blinds(horizontal)">
                                      <p:cBhvr>
                                        <p:cTn id="87" dur="500"/>
                                        <p:tgtEl>
                                          <p:spTgt spid="7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20"/>
                                        </p:tgtEl>
                                      </p:cBhvr>
                                    </p:animEffect>
                                    <p:set>
                                      <p:cBhvr>
                                        <p:cTn id="9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46" grpId="0" animBg="1"/>
      <p:bldP spid="47" grpId="0" animBg="1"/>
      <p:bldP spid="47" grpId="1" animBg="1"/>
      <p:bldP spid="48" grpId="0" animBg="1"/>
      <p:bldP spid="48" grpId="1" animBg="1"/>
      <p:bldP spid="49" grpId="0" animBg="1"/>
      <p:bldP spid="49" grpId="1" animBg="1"/>
      <p:bldP spid="51" grpId="0"/>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5"/>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5" name="Rectangle 54"/>
          <p:cNvSpPr/>
          <p:nvPr/>
        </p:nvSpPr>
        <p:spPr>
          <a:xfrm>
            <a:off x="2362200" y="2743200"/>
            <a:ext cx="5638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6" name="Rectangle 55"/>
          <p:cNvSpPr/>
          <p:nvPr/>
        </p:nvSpPr>
        <p:spPr>
          <a:xfrm>
            <a:off x="38100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7" name="Rectangle 56"/>
          <p:cNvSpPr/>
          <p:nvPr/>
        </p:nvSpPr>
        <p:spPr>
          <a:xfrm>
            <a:off x="25146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0" name="Rectangle 59"/>
          <p:cNvSpPr/>
          <p:nvPr/>
        </p:nvSpPr>
        <p:spPr>
          <a:xfrm>
            <a:off x="2438400" y="3429000"/>
            <a:ext cx="54864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1" name="Rectangle 60"/>
          <p:cNvSpPr/>
          <p:nvPr/>
        </p:nvSpPr>
        <p:spPr>
          <a:xfrm>
            <a:off x="25146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2" name="Rectangle 61"/>
          <p:cNvSpPr/>
          <p:nvPr/>
        </p:nvSpPr>
        <p:spPr>
          <a:xfrm>
            <a:off x="50292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linds(horizontal)">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55"/>
                                        </p:tgtEl>
                                      </p:cBhvr>
                                    </p:animEffect>
                                    <p:set>
                                      <p:cBhvr>
                                        <p:cTn id="17" dur="1" fill="hold">
                                          <p:stCondLst>
                                            <p:cond delay="499"/>
                                          </p:stCondLst>
                                        </p:cTn>
                                        <p:tgtEl>
                                          <p:spTgt spid="5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blinds(horizontal)">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blinds(horizontal)">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56"/>
                                        </p:tgtEl>
                                      </p:cBhvr>
                                    </p:animEffect>
                                    <p:set>
                                      <p:cBhvr>
                                        <p:cTn id="32" dur="1" fill="hold">
                                          <p:stCondLst>
                                            <p:cond delay="499"/>
                                          </p:stCondLst>
                                        </p:cTn>
                                        <p:tgtEl>
                                          <p:spTgt spid="5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57"/>
                                        </p:tgtEl>
                                      </p:cBhvr>
                                    </p:animEffect>
                                    <p:set>
                                      <p:cBhvr>
                                        <p:cTn id="37" dur="1" fill="hold">
                                          <p:stCondLst>
                                            <p:cond delay="499"/>
                                          </p:stCondLst>
                                        </p:cTn>
                                        <p:tgtEl>
                                          <p:spTgt spid="5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blinds(horizontal)">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blinds(horizontal)">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60"/>
                                        </p:tgtEl>
                                      </p:cBhvr>
                                    </p:animEffect>
                                    <p:set>
                                      <p:cBhvr>
                                        <p:cTn id="52" dur="1" fill="hold">
                                          <p:stCondLst>
                                            <p:cond delay="499"/>
                                          </p:stCondLst>
                                        </p:cTn>
                                        <p:tgtEl>
                                          <p:spTgt spid="6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blinds(horizontal)">
                                      <p:cBhvr>
                                        <p:cTn id="57" dur="5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blinds(horizontal)">
                                      <p:cBhvr>
                                        <p:cTn id="62" dur="500"/>
                                        <p:tgtEl>
                                          <p:spTgt spid="6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62"/>
                                        </p:tgtEl>
                                      </p:cBhvr>
                                    </p:animEffect>
                                    <p:set>
                                      <p:cBhvr>
                                        <p:cTn id="72" dur="1" fill="hold">
                                          <p:stCondLst>
                                            <p:cond delay="499"/>
                                          </p:stCondLst>
                                        </p:cTn>
                                        <p:tgtEl>
                                          <p:spTgt spid="6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blinds(horizontal)">
                                      <p:cBhvr>
                                        <p:cTn id="7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P spid="57" grpId="1" animBg="1"/>
      <p:bldP spid="58" grpId="0"/>
      <p:bldP spid="60" grpId="0" animBg="1"/>
      <p:bldP spid="60" grpId="1" animBg="1"/>
      <p:bldP spid="61" grpId="0" animBg="1"/>
      <p:bldP spid="61" grpId="1" animBg="1"/>
      <p:bldP spid="62" grpId="0" animBg="1"/>
      <p:bldP spid="62" grpId="1" animBg="1"/>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5"/>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6" name="Rectangle 55"/>
          <p:cNvSpPr/>
          <p:nvPr/>
        </p:nvSpPr>
        <p:spPr>
          <a:xfrm>
            <a:off x="38100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7" name="Rectangle 56"/>
          <p:cNvSpPr/>
          <p:nvPr/>
        </p:nvSpPr>
        <p:spPr>
          <a:xfrm>
            <a:off x="25146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1" name="Rectangle 60"/>
          <p:cNvSpPr/>
          <p:nvPr/>
        </p:nvSpPr>
        <p:spPr>
          <a:xfrm>
            <a:off x="25146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2" name="Rectangle 61"/>
          <p:cNvSpPr/>
          <p:nvPr/>
        </p:nvSpPr>
        <p:spPr>
          <a:xfrm>
            <a:off x="50292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66" name="Rectangle 65"/>
          <p:cNvSpPr/>
          <p:nvPr/>
        </p:nvSpPr>
        <p:spPr>
          <a:xfrm>
            <a:off x="2133600" y="2438400"/>
            <a:ext cx="76200" cy="990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5" name="Rectangle 74"/>
          <p:cNvSpPr/>
          <p:nvPr/>
        </p:nvSpPr>
        <p:spPr>
          <a:xfrm>
            <a:off x="3581400" y="2514600"/>
            <a:ext cx="76200" cy="990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6" name="Rectangle 75"/>
          <p:cNvSpPr/>
          <p:nvPr/>
        </p:nvSpPr>
        <p:spPr>
          <a:xfrm>
            <a:off x="38100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78" name="Rectangle 77"/>
          <p:cNvSpPr/>
          <p:nvPr/>
        </p:nvSpPr>
        <p:spPr>
          <a:xfrm>
            <a:off x="4724400" y="2438400"/>
            <a:ext cx="76200" cy="990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9" name="Rectangle 78"/>
          <p:cNvSpPr/>
          <p:nvPr/>
        </p:nvSpPr>
        <p:spPr>
          <a:xfrm>
            <a:off x="50292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8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linds(horizont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blinds(horizontal)">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6"/>
                                        </p:tgtEl>
                                      </p:cBhvr>
                                    </p:animEffect>
                                    <p:set>
                                      <p:cBhvr>
                                        <p:cTn id="17" dur="1" fill="hold">
                                          <p:stCondLst>
                                            <p:cond delay="499"/>
                                          </p:stCondLst>
                                        </p:cTn>
                                        <p:tgtEl>
                                          <p:spTgt spid="6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blinds(horizontal)">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blinds(horizontal)">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57"/>
                                        </p:tgtEl>
                                      </p:cBhvr>
                                    </p:animEffect>
                                    <p:set>
                                      <p:cBhvr>
                                        <p:cTn id="32" dur="1" fill="hold">
                                          <p:stCondLst>
                                            <p:cond delay="499"/>
                                          </p:stCondLst>
                                        </p:cTn>
                                        <p:tgtEl>
                                          <p:spTgt spid="5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61"/>
                                        </p:tgtEl>
                                      </p:cBhvr>
                                    </p:animEffect>
                                    <p:set>
                                      <p:cBhvr>
                                        <p:cTn id="37" dur="1" fill="hold">
                                          <p:stCondLst>
                                            <p:cond delay="499"/>
                                          </p:stCondLst>
                                        </p:cTn>
                                        <p:tgtEl>
                                          <p:spTgt spid="6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blinds(horizontal)">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blinds(horizontal)">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75"/>
                                        </p:tgtEl>
                                      </p:cBhvr>
                                    </p:animEffect>
                                    <p:set>
                                      <p:cBhvr>
                                        <p:cTn id="52" dur="1" fill="hold">
                                          <p:stCondLst>
                                            <p:cond delay="499"/>
                                          </p:stCondLst>
                                        </p:cTn>
                                        <p:tgtEl>
                                          <p:spTgt spid="7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blinds(horizontal)">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blinds(horizontal)">
                                      <p:cBhvr>
                                        <p:cTn id="62" dur="500"/>
                                        <p:tgtEl>
                                          <p:spTgt spid="7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76"/>
                                        </p:tgtEl>
                                      </p:cBhvr>
                                    </p:animEffect>
                                    <p:set>
                                      <p:cBhvr>
                                        <p:cTn id="67" dur="1" fill="hold">
                                          <p:stCondLst>
                                            <p:cond delay="499"/>
                                          </p:stCondLst>
                                        </p:cTn>
                                        <p:tgtEl>
                                          <p:spTgt spid="7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56"/>
                                        </p:tgtEl>
                                      </p:cBhvr>
                                    </p:animEffect>
                                    <p:set>
                                      <p:cBhvr>
                                        <p:cTn id="72" dur="1" fill="hold">
                                          <p:stCondLst>
                                            <p:cond delay="499"/>
                                          </p:stCondLst>
                                        </p:cTn>
                                        <p:tgtEl>
                                          <p:spTgt spid="5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blinds(horizontal)">
                                      <p:cBhvr>
                                        <p:cTn id="77" dur="500"/>
                                        <p:tgtEl>
                                          <p:spTgt spid="7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blinds(horizontal)">
                                      <p:cBhvr>
                                        <p:cTn id="82" dur="500"/>
                                        <p:tgtEl>
                                          <p:spTgt spid="7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1" nodeType="clickEffect">
                                  <p:stCondLst>
                                    <p:cond delay="0"/>
                                  </p:stCondLst>
                                  <p:childTnLst>
                                    <p:animEffect transition="out" filter="blinds(horizontal)">
                                      <p:cBhvr>
                                        <p:cTn id="86" dur="500"/>
                                        <p:tgtEl>
                                          <p:spTgt spid="78"/>
                                        </p:tgtEl>
                                      </p:cBhvr>
                                    </p:animEffect>
                                    <p:set>
                                      <p:cBhvr>
                                        <p:cTn id="87" dur="1" fill="hold">
                                          <p:stCondLst>
                                            <p:cond delay="499"/>
                                          </p:stCondLst>
                                        </p:cTn>
                                        <p:tgtEl>
                                          <p:spTgt spid="7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blinds(horizontal)">
                                      <p:cBhvr>
                                        <p:cTn id="92" dur="500"/>
                                        <p:tgtEl>
                                          <p:spTgt spid="6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blinds(horizontal)">
                                      <p:cBhvr>
                                        <p:cTn id="97" dur="500"/>
                                        <p:tgtEl>
                                          <p:spTgt spid="79"/>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79"/>
                                        </p:tgtEl>
                                      </p:cBhvr>
                                    </p:animEffect>
                                    <p:set>
                                      <p:cBhvr>
                                        <p:cTn id="102" dur="1" fill="hold">
                                          <p:stCondLst>
                                            <p:cond delay="499"/>
                                          </p:stCondLst>
                                        </p:cTn>
                                        <p:tgtEl>
                                          <p:spTgt spid="7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xit" presetSubtype="10" fill="hold" grpId="1" nodeType="clickEffect">
                                  <p:stCondLst>
                                    <p:cond delay="0"/>
                                  </p:stCondLst>
                                  <p:childTnLst>
                                    <p:animEffect transition="out" filter="blinds(horizontal)">
                                      <p:cBhvr>
                                        <p:cTn id="106" dur="500"/>
                                        <p:tgtEl>
                                          <p:spTgt spid="62"/>
                                        </p:tgtEl>
                                      </p:cBhvr>
                                    </p:animEffect>
                                    <p:set>
                                      <p:cBhvr>
                                        <p:cTn id="107" dur="1" fill="hold">
                                          <p:stCondLst>
                                            <p:cond delay="499"/>
                                          </p:stCondLst>
                                        </p:cTn>
                                        <p:tgtEl>
                                          <p:spTgt spid="6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80"/>
                                        </p:tgtEl>
                                        <p:attrNameLst>
                                          <p:attrName>style.visibility</p:attrName>
                                        </p:attrNameLst>
                                      </p:cBhvr>
                                      <p:to>
                                        <p:strVal val="visible"/>
                                      </p:to>
                                    </p:set>
                                    <p:animEffect transition="in" filter="blinds(horizontal)">
                                      <p:cBhvr>
                                        <p:cTn id="112" dur="500"/>
                                        <p:tgtEl>
                                          <p:spTgt spid="80"/>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81"/>
                                        </p:tgtEl>
                                        <p:attrNameLst>
                                          <p:attrName>style.visibility</p:attrName>
                                        </p:attrNameLst>
                                      </p:cBhvr>
                                      <p:to>
                                        <p:strVal val="visible"/>
                                      </p:to>
                                    </p:set>
                                    <p:animEffect transition="in" filter="blinds(horizontal)">
                                      <p:cBhvr>
                                        <p:cTn id="11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P spid="61" grpId="0" animBg="1"/>
      <p:bldP spid="61" grpId="1" animBg="1"/>
      <p:bldP spid="62" grpId="0" animBg="1"/>
      <p:bldP spid="62" grpId="1" animBg="1"/>
      <p:bldP spid="66" grpId="0" animBg="1"/>
      <p:bldP spid="66" grpId="1" animBg="1"/>
      <p:bldP spid="74" grpId="0"/>
      <p:bldP spid="75" grpId="0" animBg="1"/>
      <p:bldP spid="75" grpId="1" animBg="1"/>
      <p:bldP spid="76" grpId="0" animBg="1"/>
      <p:bldP spid="76" grpId="1" animBg="1"/>
      <p:bldP spid="77" grpId="0"/>
      <p:bldP spid="78" grpId="0" animBg="1"/>
      <p:bldP spid="78" grpId="1" animBg="1"/>
      <p:bldP spid="79" grpId="0" animBg="1"/>
      <p:bldP spid="79" grpId="1" animBg="1"/>
      <p:bldP spid="8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8167"/>
            <a:ext cx="3625552" cy="2488150"/>
            <a:chOff x="6867015" y="-1"/>
            <a:chExt cx="5324985" cy="3251912"/>
          </a:xfrm>
          <a:solidFill>
            <a:schemeClr val="bg1">
              <a:alpha val="30000"/>
            </a:schemeClr>
          </a:solidFill>
        </p:grpSpPr>
        <p:sp>
          <p:nvSpPr>
            <p:cNvPr id="16" name="Freeform: Shape 15">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CFAAB224-01B7-2B40-B213-E87AF6E485D3}"/>
              </a:ext>
            </a:extLst>
          </p:cNvPr>
          <p:cNvSpPr txBox="1"/>
          <p:nvPr/>
        </p:nvSpPr>
        <p:spPr>
          <a:xfrm>
            <a:off x="1447801" y="2979336"/>
            <a:ext cx="6477000" cy="2430864"/>
          </a:xfrm>
          <a:prstGeom prst="rect">
            <a:avLst/>
          </a:prstGeom>
          <a:solidFill>
            <a:schemeClr val="bg1">
              <a:lumMod val="95000"/>
            </a:schemeClr>
          </a:solidFill>
        </p:spPr>
        <p:txBody>
          <a:bodyPr vert="horz" lIns="91440" tIns="45720" rIns="91440" bIns="45720" rtlCol="0" anchor="t">
            <a:normAutofit/>
          </a:bodyPr>
          <a:lstStyle/>
          <a:p>
            <a:pPr>
              <a:lnSpc>
                <a:spcPct val="90000"/>
              </a:lnSpc>
              <a:spcAft>
                <a:spcPts val="600"/>
              </a:spcAft>
            </a:pPr>
            <a:r>
              <a:rPr lang="en-US" sz="2000" dirty="0"/>
              <a:t>The transportation problem is a type of linear programming problem where the goal is to determine the most cost-effective way to transport goods from multiple sources (e.g., factories) to multiple destinations (e.g., warehouses) while satisfying supply and demand constraints. The objective is to minimize the total transportation cost while meeting all the supply and demand requirements.</a:t>
            </a:r>
            <a:endParaRPr lang="en-US" sz="1700" dirty="0">
              <a:solidFill>
                <a:schemeClr val="tx2"/>
              </a:solidFill>
            </a:endParaRPr>
          </a:p>
        </p:txBody>
      </p:sp>
      <p:grpSp>
        <p:nvGrpSpPr>
          <p:cNvPr id="21" name="Group 20">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4146310"/>
            <a:ext cx="2356800" cy="2716805"/>
            <a:chOff x="-305" y="-4155"/>
            <a:chExt cx="2514948" cy="2174333"/>
          </a:xfrm>
          <a:solidFill>
            <a:schemeClr val="bg1">
              <a:alpha val="30000"/>
            </a:schemeClr>
          </a:solidFill>
        </p:grpSpPr>
        <p:sp>
          <p:nvSpPr>
            <p:cNvPr id="22" name="Freeform: Shape 21">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D87D4785-8653-8CD3-63A0-58BF8A509FC9}"/>
              </a:ext>
            </a:extLst>
          </p:cNvPr>
          <p:cNvSpPr txBox="1"/>
          <p:nvPr/>
        </p:nvSpPr>
        <p:spPr>
          <a:xfrm>
            <a:off x="1447800" y="2485072"/>
            <a:ext cx="6477000" cy="461665"/>
          </a:xfrm>
          <a:prstGeom prst="rect">
            <a:avLst/>
          </a:prstGeom>
          <a:solidFill>
            <a:schemeClr val="tx1"/>
          </a:solidFill>
        </p:spPr>
        <p:txBody>
          <a:bodyPr wrap="square" rtlCol="0">
            <a:spAutoFit/>
          </a:bodyPr>
          <a:lstStyle/>
          <a:p>
            <a:pPr>
              <a:spcAft>
                <a:spcPts val="600"/>
              </a:spcAft>
            </a:pPr>
            <a:r>
              <a:rPr lang="en-US" sz="2400" b="1" dirty="0">
                <a:solidFill>
                  <a:schemeClr val="bg1"/>
                </a:solidFill>
              </a:rPr>
              <a:t>Transportation Problem</a:t>
            </a:r>
          </a:p>
        </p:txBody>
      </p:sp>
    </p:spTree>
    <p:extLst>
      <p:ext uri="{BB962C8B-B14F-4D97-AF65-F5344CB8AC3E}">
        <p14:creationId xmlns:p14="http://schemas.microsoft.com/office/powerpoint/2010/main" val="2607099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762000" y="2280557"/>
            <a:ext cx="457200" cy="310243"/>
          </a:xfrm>
          <a:prstGeom prst="rect">
            <a:avLst/>
          </a:prstGeom>
          <a:noFill/>
          <a:ln w="9525">
            <a:noFill/>
            <a:miter lim="800000"/>
            <a:headEnd/>
            <a:tailEnd/>
          </a:ln>
          <a:effectLst/>
        </p:spPr>
      </p:pic>
      <p:sp>
        <p:nvSpPr>
          <p:cNvPr id="20" name="Oval 19"/>
          <p:cNvSpPr/>
          <p:nvPr/>
        </p:nvSpPr>
        <p:spPr>
          <a:xfrm>
            <a:off x="5562600" y="32766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5"/>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4" name="Rectangle 83"/>
          <p:cNvSpPr/>
          <p:nvPr/>
        </p:nvSpPr>
        <p:spPr>
          <a:xfrm>
            <a:off x="4907281" y="2438400"/>
            <a:ext cx="45719" cy="990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6" name="Down Arrow 55"/>
          <p:cNvSpPr/>
          <p:nvPr/>
        </p:nvSpPr>
        <p:spPr>
          <a:xfrm>
            <a:off x="5257800" y="3352800"/>
            <a:ext cx="152400" cy="3810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7" name="Right Arrow 56"/>
          <p:cNvSpPr/>
          <p:nvPr/>
        </p:nvSpPr>
        <p:spPr>
          <a:xfrm>
            <a:off x="5410200" y="3048000"/>
            <a:ext cx="6096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6"/>
          <a:srcRect/>
          <a:stretch>
            <a:fillRect/>
          </a:stretch>
        </p:blipFill>
        <p:spPr bwMode="auto">
          <a:xfrm>
            <a:off x="4638675" y="2981325"/>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86" name="Rectangle 85"/>
          <p:cNvSpPr/>
          <p:nvPr/>
        </p:nvSpPr>
        <p:spPr>
          <a:xfrm>
            <a:off x="2057400" y="2286000"/>
            <a:ext cx="2514600" cy="11430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linds(horizontal)">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blinds(horizontal)">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84"/>
                                        </p:tgtEl>
                                      </p:cBhvr>
                                    </p:animEffect>
                                    <p:set>
                                      <p:cBhvr>
                                        <p:cTn id="17" dur="1" fill="hold">
                                          <p:stCondLst>
                                            <p:cond delay="499"/>
                                          </p:stCondLst>
                                        </p:cTn>
                                        <p:tgtEl>
                                          <p:spTgt spid="8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blinds(horizontal)">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blinds(horizontal)">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blinds(horizontal)">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blinds(horizontal)">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blinds(horizontal)">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blinds(horizontal)">
                                      <p:cBhvr>
                                        <p:cTn id="52" dur="500"/>
                                        <p:tgtEl>
                                          <p:spTgt spid="7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Effect transition="in" filter="blinds(horizontal)">
                                      <p:cBhvr>
                                        <p:cTn id="57" dur="500"/>
                                        <p:tgtEl>
                                          <p:spTgt spid="10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57"/>
                                        </p:tgtEl>
                                      </p:cBhvr>
                                    </p:animEffect>
                                    <p:set>
                                      <p:cBhvr>
                                        <p:cTn id="62" dur="1" fill="hold">
                                          <p:stCondLst>
                                            <p:cond delay="499"/>
                                          </p:stCondLst>
                                        </p:cTn>
                                        <p:tgtEl>
                                          <p:spTgt spid="5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56"/>
                                        </p:tgtEl>
                                      </p:cBhvr>
                                    </p:animEffect>
                                    <p:set>
                                      <p:cBhvr>
                                        <p:cTn id="67" dur="1" fill="hold">
                                          <p:stCondLst>
                                            <p:cond delay="499"/>
                                          </p:stCondLst>
                                        </p:cTn>
                                        <p:tgtEl>
                                          <p:spTgt spid="5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20"/>
                                        </p:tgtEl>
                                      </p:cBhvr>
                                    </p:animEffect>
                                    <p:set>
                                      <p:cBhvr>
                                        <p:cTn id="72" dur="1" fill="hold">
                                          <p:stCondLst>
                                            <p:cond delay="499"/>
                                          </p:stCondLst>
                                        </p:cTn>
                                        <p:tgtEl>
                                          <p:spTgt spid="2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blinds(horizontal)">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blinds(horizontal)">
                                      <p:cBhvr>
                                        <p:cTn id="82" dur="500"/>
                                        <p:tgtEl>
                                          <p:spTgt spid="7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blinds(horizontal)">
                                      <p:cBhvr>
                                        <p:cTn id="87" dur="500"/>
                                        <p:tgtEl>
                                          <p:spTgt spid="8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86"/>
                                        </p:tgtEl>
                                      </p:cBhvr>
                                    </p:animEffect>
                                    <p:set>
                                      <p:cBhvr>
                                        <p:cTn id="92" dur="1" fill="hold">
                                          <p:stCondLst>
                                            <p:cond delay="4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81" grpId="0" animBg="1"/>
      <p:bldP spid="84" grpId="0" animBg="1"/>
      <p:bldP spid="84" grpId="1" animBg="1"/>
      <p:bldP spid="56" grpId="0" animBg="1"/>
      <p:bldP spid="56" grpId="1" animBg="1"/>
      <p:bldP spid="57" grpId="0" animBg="1"/>
      <p:bldP spid="57" grpId="1" animBg="1"/>
      <p:bldP spid="62" grpId="0"/>
      <p:bldP spid="78" grpId="0"/>
      <p:bldP spid="86" grpId="0" animBg="1"/>
      <p:bldP spid="8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5"/>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6"/>
          <a:srcRect/>
          <a:stretch>
            <a:fillRect/>
          </a:stretch>
        </p:blipFill>
        <p:spPr bwMode="auto">
          <a:xfrm>
            <a:off x="4572000" y="2971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83820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87" name="Rectangle 86"/>
          <p:cNvSpPr/>
          <p:nvPr/>
        </p:nvSpPr>
        <p:spPr>
          <a:xfrm>
            <a:off x="2514600" y="2667000"/>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8" name="Rectangle 87"/>
          <p:cNvSpPr/>
          <p:nvPr/>
        </p:nvSpPr>
        <p:spPr>
          <a:xfrm>
            <a:off x="3810000" y="2667000"/>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9" name="TextBox 88"/>
          <p:cNvSpPr txBox="1"/>
          <p:nvPr/>
        </p:nvSpPr>
        <p:spPr>
          <a:xfrm>
            <a:off x="8305800" y="2297668"/>
            <a:ext cx="228600" cy="369332"/>
          </a:xfrm>
          <a:prstGeom prst="rect">
            <a:avLst/>
          </a:prstGeom>
          <a:noFill/>
        </p:spPr>
        <p:txBody>
          <a:bodyPr wrap="square" rtlCol="0">
            <a:spAutoFit/>
          </a:bodyPr>
          <a:lstStyle/>
          <a:p>
            <a:r>
              <a:rPr lang="en-US" b="1" dirty="0"/>
              <a:t>1</a:t>
            </a:r>
          </a:p>
        </p:txBody>
      </p:sp>
      <p:sp>
        <p:nvSpPr>
          <p:cNvPr id="91" name="Rectangle 90"/>
          <p:cNvSpPr/>
          <p:nvPr/>
        </p:nvSpPr>
        <p:spPr>
          <a:xfrm>
            <a:off x="2514600" y="3383281"/>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2" name="Rectangle 91"/>
          <p:cNvSpPr/>
          <p:nvPr/>
        </p:nvSpPr>
        <p:spPr>
          <a:xfrm>
            <a:off x="3810000" y="3383281"/>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6FBE35A-57A0-1A44-482B-121318E4F27E}"/>
              </a:ext>
            </a:extLst>
          </p:cNvPr>
          <p:cNvSpPr txBox="1"/>
          <p:nvPr/>
        </p:nvSpPr>
        <p:spPr>
          <a:xfrm>
            <a:off x="8382000" y="2895600"/>
            <a:ext cx="380863" cy="369332"/>
          </a:xfrm>
          <a:prstGeom prst="rect">
            <a:avLst/>
          </a:prstGeom>
          <a:noFill/>
        </p:spPr>
        <p:txBody>
          <a:bodyPr wrap="square" rtlCol="0">
            <a:spAutoFit/>
          </a:bodyPr>
          <a:lstStyle/>
          <a:p>
            <a:r>
              <a:rPr lang="en-US" b="1" dirty="0"/>
              <a:t>0</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linds(horizontal)">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blinds(horizontal)">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88"/>
                                        </p:tgtEl>
                                      </p:cBhvr>
                                    </p:animEffect>
                                    <p:set>
                                      <p:cBhvr>
                                        <p:cTn id="22" dur="1" fill="hold">
                                          <p:stCondLst>
                                            <p:cond delay="499"/>
                                          </p:stCondLst>
                                        </p:cTn>
                                        <p:tgtEl>
                                          <p:spTgt spid="8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87"/>
                                        </p:tgtEl>
                                      </p:cBhvr>
                                    </p:animEffect>
                                    <p:set>
                                      <p:cBhvr>
                                        <p:cTn id="27" dur="1" fill="hold">
                                          <p:stCondLst>
                                            <p:cond delay="499"/>
                                          </p:stCondLst>
                                        </p:cTn>
                                        <p:tgtEl>
                                          <p:spTgt spid="8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blinds(horizontal)">
                                      <p:cBhvr>
                                        <p:cTn id="32" dur="500"/>
                                        <p:tgtEl>
                                          <p:spTgt spid="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blinds(horizontal)">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blinds(horizontal)">
                                      <p:cBhvr>
                                        <p:cTn id="42" dur="500"/>
                                        <p:tgtEl>
                                          <p:spTgt spid="9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91"/>
                                        </p:tgtEl>
                                      </p:cBhvr>
                                    </p:animEffect>
                                    <p:set>
                                      <p:cBhvr>
                                        <p:cTn id="47" dur="1" fill="hold">
                                          <p:stCondLst>
                                            <p:cond delay="499"/>
                                          </p:stCondLst>
                                        </p:cTn>
                                        <p:tgtEl>
                                          <p:spTgt spid="9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92"/>
                                        </p:tgtEl>
                                      </p:cBhvr>
                                    </p:animEffect>
                                    <p:set>
                                      <p:cBhvr>
                                        <p:cTn id="52" dur="1" fill="hold">
                                          <p:stCondLst>
                                            <p:cond delay="499"/>
                                          </p:stCondLst>
                                        </p:cTn>
                                        <p:tgtEl>
                                          <p:spTgt spid="9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8" grpId="0" animBg="1"/>
      <p:bldP spid="88" grpId="1" animBg="1"/>
      <p:bldP spid="89" grpId="0"/>
      <p:bldP spid="91" grpId="0" animBg="1"/>
      <p:bldP spid="91" grpId="1" animBg="1"/>
      <p:bldP spid="92" grpId="0" animBg="1"/>
      <p:bldP spid="92" grpId="1"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74676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5"/>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6"/>
          <a:srcRect/>
          <a:stretch>
            <a:fillRect/>
          </a:stretch>
        </p:blipFill>
        <p:spPr bwMode="auto">
          <a:xfrm>
            <a:off x="4572000" y="2971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83820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87" name="Rectangle 86"/>
          <p:cNvSpPr/>
          <p:nvPr/>
        </p:nvSpPr>
        <p:spPr>
          <a:xfrm>
            <a:off x="2514600" y="2667000"/>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9" name="TextBox 88"/>
          <p:cNvSpPr txBox="1"/>
          <p:nvPr/>
        </p:nvSpPr>
        <p:spPr>
          <a:xfrm>
            <a:off x="8305800" y="2297668"/>
            <a:ext cx="228600" cy="369332"/>
          </a:xfrm>
          <a:prstGeom prst="rect">
            <a:avLst/>
          </a:prstGeom>
          <a:noFill/>
        </p:spPr>
        <p:txBody>
          <a:bodyPr wrap="square" rtlCol="0">
            <a:spAutoFit/>
          </a:bodyPr>
          <a:lstStyle/>
          <a:p>
            <a:r>
              <a:rPr lang="en-US" b="1" dirty="0"/>
              <a:t>1</a:t>
            </a:r>
          </a:p>
        </p:txBody>
      </p:sp>
      <p:sp>
        <p:nvSpPr>
          <p:cNvPr id="91" name="Rectangle 90"/>
          <p:cNvSpPr/>
          <p:nvPr/>
        </p:nvSpPr>
        <p:spPr>
          <a:xfrm>
            <a:off x="2514600" y="3383281"/>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4" name="Rectangle 83"/>
          <p:cNvSpPr/>
          <p:nvPr/>
        </p:nvSpPr>
        <p:spPr>
          <a:xfrm>
            <a:off x="2286000" y="2438400"/>
            <a:ext cx="45719" cy="1143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86" name="Straight Connector 85"/>
          <p:cNvCxnSpPr/>
          <p:nvPr/>
        </p:nvCxnSpPr>
        <p:spPr>
          <a:xfrm>
            <a:off x="1295400" y="6172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94" name="TextBox 93"/>
          <p:cNvSpPr txBox="1"/>
          <p:nvPr/>
        </p:nvSpPr>
        <p:spPr>
          <a:xfrm>
            <a:off x="2590800" y="5955268"/>
            <a:ext cx="304800" cy="369332"/>
          </a:xfrm>
          <a:prstGeom prst="rect">
            <a:avLst/>
          </a:prstGeom>
          <a:noFill/>
        </p:spPr>
        <p:txBody>
          <a:bodyPr wrap="square" rtlCol="0">
            <a:spAutoFit/>
          </a:bodyPr>
          <a:lstStyle/>
          <a:p>
            <a:r>
              <a:rPr lang="en-US" b="1" dirty="0"/>
              <a:t>3</a:t>
            </a:r>
          </a:p>
        </p:txBody>
      </p:sp>
      <p:sp>
        <p:nvSpPr>
          <p:cNvPr id="95" name="TextBox 94"/>
          <p:cNvSpPr txBox="1"/>
          <p:nvPr/>
        </p:nvSpPr>
        <p:spPr>
          <a:xfrm>
            <a:off x="3886200" y="5955268"/>
            <a:ext cx="381000" cy="369332"/>
          </a:xfrm>
          <a:prstGeom prst="rect">
            <a:avLst/>
          </a:prstGeom>
          <a:noFill/>
        </p:spPr>
        <p:txBody>
          <a:bodyPr wrap="square" rtlCol="0">
            <a:spAutoFit/>
          </a:bodyPr>
          <a:lstStyle/>
          <a:p>
            <a:r>
              <a:rPr lang="en-US" b="1" dirty="0"/>
              <a:t>2</a:t>
            </a:r>
          </a:p>
        </p:txBody>
      </p:sp>
      <p:cxnSp>
        <p:nvCxnSpPr>
          <p:cNvPr id="96" name="Straight Connector 95"/>
          <p:cNvCxnSpPr/>
          <p:nvPr/>
        </p:nvCxnSpPr>
        <p:spPr>
          <a:xfrm>
            <a:off x="5257800" y="6170612"/>
            <a:ext cx="228600" cy="1588"/>
          </a:xfrm>
          <a:prstGeom prst="line">
            <a:avLst/>
          </a:prstGeom>
        </p:spPr>
        <p:style>
          <a:lnRef idx="1">
            <a:schemeClr val="dk1"/>
          </a:lnRef>
          <a:fillRef idx="0">
            <a:schemeClr val="dk1"/>
          </a:fillRef>
          <a:effectRef idx="0">
            <a:schemeClr val="dk1"/>
          </a:effectRef>
          <a:fontRef idx="minor">
            <a:schemeClr val="tx1"/>
          </a:fontRef>
        </p:style>
      </p:cxnSp>
      <p:grpSp>
        <p:nvGrpSpPr>
          <p:cNvPr id="97" name="Group 30"/>
          <p:cNvGrpSpPr/>
          <p:nvPr/>
        </p:nvGrpSpPr>
        <p:grpSpPr>
          <a:xfrm>
            <a:off x="1219200" y="1752600"/>
            <a:ext cx="7543800" cy="4724400"/>
            <a:chOff x="1066800" y="1677194"/>
            <a:chExt cx="6172994" cy="3048794"/>
          </a:xfrm>
        </p:grpSpPr>
        <p:cxnSp>
          <p:nvCxnSpPr>
            <p:cNvPr id="98" name="Straight Connector 9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2514600" y="59436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1" name="Rectangle 100"/>
          <p:cNvSpPr/>
          <p:nvPr/>
        </p:nvSpPr>
        <p:spPr>
          <a:xfrm>
            <a:off x="3810000" y="2743200"/>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2" name="Rectangle 101"/>
          <p:cNvSpPr/>
          <p:nvPr/>
        </p:nvSpPr>
        <p:spPr>
          <a:xfrm>
            <a:off x="3810000" y="3429000"/>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3" name="Rectangle 102"/>
          <p:cNvSpPr/>
          <p:nvPr/>
        </p:nvSpPr>
        <p:spPr>
          <a:xfrm>
            <a:off x="3459481" y="2438400"/>
            <a:ext cx="45719" cy="1143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DAC5F9F-3562-3193-5D80-E91A897FA198}"/>
              </a:ext>
            </a:extLst>
          </p:cNvPr>
          <p:cNvSpPr txBox="1"/>
          <p:nvPr/>
        </p:nvSpPr>
        <p:spPr>
          <a:xfrm>
            <a:off x="8382000" y="2895600"/>
            <a:ext cx="380863" cy="369332"/>
          </a:xfrm>
          <a:prstGeom prst="rect">
            <a:avLst/>
          </a:prstGeom>
          <a:noFill/>
        </p:spPr>
        <p:txBody>
          <a:bodyPr wrap="square" rtlCol="0">
            <a:spAutoFit/>
          </a:bodyPr>
          <a:lstStyle/>
          <a:p>
            <a:r>
              <a:rPr lang="en-US" b="1" dirty="0"/>
              <a:t>0</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linds(horizontal)">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blinds(horizontal)">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84"/>
                                        </p:tgtEl>
                                      </p:cBhvr>
                                    </p:animEffect>
                                    <p:set>
                                      <p:cBhvr>
                                        <p:cTn id="17" dur="1" fill="hold">
                                          <p:stCondLst>
                                            <p:cond delay="499"/>
                                          </p:stCondLst>
                                        </p:cTn>
                                        <p:tgtEl>
                                          <p:spTgt spid="8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blinds(horizontal)">
                                      <p:cBhvr>
                                        <p:cTn id="22" dur="5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blinds(horizontal)">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87"/>
                                        </p:tgtEl>
                                      </p:cBhvr>
                                    </p:animEffect>
                                    <p:set>
                                      <p:cBhvr>
                                        <p:cTn id="32" dur="1" fill="hold">
                                          <p:stCondLst>
                                            <p:cond delay="499"/>
                                          </p:stCondLst>
                                        </p:cTn>
                                        <p:tgtEl>
                                          <p:spTgt spid="8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91"/>
                                        </p:tgtEl>
                                      </p:cBhvr>
                                    </p:animEffect>
                                    <p:set>
                                      <p:cBhvr>
                                        <p:cTn id="37" dur="1" fill="hold">
                                          <p:stCondLst>
                                            <p:cond delay="499"/>
                                          </p:stCondLst>
                                        </p:cTn>
                                        <p:tgtEl>
                                          <p:spTgt spid="9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blinds(horizontal)">
                                      <p:cBhvr>
                                        <p:cTn id="42" dur="500"/>
                                        <p:tgtEl>
                                          <p:spTgt spid="9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blinds(horizontal)">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103"/>
                                        </p:tgtEl>
                                      </p:cBhvr>
                                    </p:animEffect>
                                    <p:set>
                                      <p:cBhvr>
                                        <p:cTn id="52" dur="1" fill="hold">
                                          <p:stCondLst>
                                            <p:cond delay="499"/>
                                          </p:stCondLst>
                                        </p:cTn>
                                        <p:tgtEl>
                                          <p:spTgt spid="10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2"/>
                                        </p:tgtEl>
                                        <p:attrNameLst>
                                          <p:attrName>style.visibility</p:attrName>
                                        </p:attrNameLst>
                                      </p:cBhvr>
                                      <p:to>
                                        <p:strVal val="visible"/>
                                      </p:to>
                                    </p:set>
                                    <p:animEffect transition="in" filter="blinds(horizontal)">
                                      <p:cBhvr>
                                        <p:cTn id="57" dur="500"/>
                                        <p:tgtEl>
                                          <p:spTgt spid="10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blinds(horizontal)">
                                      <p:cBhvr>
                                        <p:cTn id="62" dur="500"/>
                                        <p:tgtEl>
                                          <p:spTgt spid="10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102"/>
                                        </p:tgtEl>
                                      </p:cBhvr>
                                    </p:animEffect>
                                    <p:set>
                                      <p:cBhvr>
                                        <p:cTn id="67" dur="1" fill="hold">
                                          <p:stCondLst>
                                            <p:cond delay="499"/>
                                          </p:stCondLst>
                                        </p:cTn>
                                        <p:tgtEl>
                                          <p:spTgt spid="10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101"/>
                                        </p:tgtEl>
                                      </p:cBhvr>
                                    </p:animEffect>
                                    <p:set>
                                      <p:cBhvr>
                                        <p:cTn id="72" dur="1" fill="hold">
                                          <p:stCondLst>
                                            <p:cond delay="499"/>
                                          </p:stCondLst>
                                        </p:cTn>
                                        <p:tgtEl>
                                          <p:spTgt spid="10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5"/>
                                        </p:tgtEl>
                                        <p:attrNameLst>
                                          <p:attrName>style.visibility</p:attrName>
                                        </p:attrNameLst>
                                      </p:cBhvr>
                                      <p:to>
                                        <p:strVal val="visible"/>
                                      </p:to>
                                    </p:set>
                                    <p:animEffect transition="in" filter="blinds(horizontal)">
                                      <p:cBhvr>
                                        <p:cTn id="77" dur="500"/>
                                        <p:tgtEl>
                                          <p:spTgt spid="9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Effect transition="in" filter="blinds(horizontal)">
                                      <p:cBhvr>
                                        <p:cTn id="82" dur="500"/>
                                        <p:tgtEl>
                                          <p:spTgt spid="9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97"/>
                                        </p:tgtEl>
                                        <p:attrNameLst>
                                          <p:attrName>style.visibility</p:attrName>
                                        </p:attrNameLst>
                                      </p:cBhvr>
                                      <p:to>
                                        <p:strVal val="visible"/>
                                      </p:to>
                                    </p:set>
                                    <p:animEffect transition="in" filter="blinds(horizontal)">
                                      <p:cBhvr>
                                        <p:cTn id="87" dur="500"/>
                                        <p:tgtEl>
                                          <p:spTgt spid="9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00"/>
                                        </p:tgtEl>
                                        <p:attrNameLst>
                                          <p:attrName>style.visibility</p:attrName>
                                        </p:attrNameLst>
                                      </p:cBhvr>
                                      <p:to>
                                        <p:strVal val="visible"/>
                                      </p:to>
                                    </p:set>
                                    <p:animEffect transition="in" filter="blinds(horizontal)">
                                      <p:cBhvr>
                                        <p:cTn id="9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91" grpId="0" animBg="1"/>
      <p:bldP spid="91" grpId="1" animBg="1"/>
      <p:bldP spid="84" grpId="0" animBg="1"/>
      <p:bldP spid="84" grpId="1" animBg="1"/>
      <p:bldP spid="94" grpId="0"/>
      <p:bldP spid="95" grpId="0"/>
      <p:bldP spid="100" grpId="0" animBg="1"/>
      <p:bldP spid="101" grpId="0" animBg="1"/>
      <p:bldP spid="101" grpId="1" animBg="1"/>
      <p:bldP spid="102" grpId="0" animBg="1"/>
      <p:bldP spid="102" grpId="1" animBg="1"/>
      <p:bldP spid="103" grpId="0" animBg="1"/>
      <p:bldP spid="10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5"/>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6"/>
          <a:srcRect/>
          <a:stretch>
            <a:fillRect/>
          </a:stretch>
        </p:blipFill>
        <p:spPr bwMode="auto">
          <a:xfrm>
            <a:off x="4572000" y="2971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83820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8305800" y="2297668"/>
            <a:ext cx="228600" cy="369332"/>
          </a:xfrm>
          <a:prstGeom prst="rect">
            <a:avLst/>
          </a:prstGeom>
          <a:noFill/>
        </p:spPr>
        <p:txBody>
          <a:bodyPr wrap="square" rtlCol="0">
            <a:spAutoFit/>
          </a:bodyPr>
          <a:lstStyle/>
          <a:p>
            <a:r>
              <a:rPr lang="en-US" b="1" dirty="0"/>
              <a:t>1</a:t>
            </a:r>
          </a:p>
        </p:txBody>
      </p:sp>
      <p:sp>
        <p:nvSpPr>
          <p:cNvPr id="84" name="Rectangle 83"/>
          <p:cNvSpPr/>
          <p:nvPr/>
        </p:nvSpPr>
        <p:spPr>
          <a:xfrm>
            <a:off x="2286000" y="2438400"/>
            <a:ext cx="45719" cy="1143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86" name="Straight Connector 85"/>
          <p:cNvCxnSpPr/>
          <p:nvPr/>
        </p:nvCxnSpPr>
        <p:spPr>
          <a:xfrm>
            <a:off x="1295400" y="6172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94" name="TextBox 93"/>
          <p:cNvSpPr txBox="1"/>
          <p:nvPr/>
        </p:nvSpPr>
        <p:spPr>
          <a:xfrm>
            <a:off x="2590800" y="5955268"/>
            <a:ext cx="304800" cy="369332"/>
          </a:xfrm>
          <a:prstGeom prst="rect">
            <a:avLst/>
          </a:prstGeom>
          <a:noFill/>
        </p:spPr>
        <p:txBody>
          <a:bodyPr wrap="square" rtlCol="0">
            <a:spAutoFit/>
          </a:bodyPr>
          <a:lstStyle/>
          <a:p>
            <a:r>
              <a:rPr lang="en-US" b="1" dirty="0"/>
              <a:t>3</a:t>
            </a:r>
          </a:p>
        </p:txBody>
      </p:sp>
      <p:sp>
        <p:nvSpPr>
          <p:cNvPr id="95" name="TextBox 94"/>
          <p:cNvSpPr txBox="1"/>
          <p:nvPr/>
        </p:nvSpPr>
        <p:spPr>
          <a:xfrm>
            <a:off x="3886200" y="5955268"/>
            <a:ext cx="381000" cy="369332"/>
          </a:xfrm>
          <a:prstGeom prst="rect">
            <a:avLst/>
          </a:prstGeom>
          <a:noFill/>
        </p:spPr>
        <p:txBody>
          <a:bodyPr wrap="square" rtlCol="0">
            <a:spAutoFit/>
          </a:bodyPr>
          <a:lstStyle/>
          <a:p>
            <a:r>
              <a:rPr lang="en-US" b="1" dirty="0"/>
              <a:t>2</a:t>
            </a:r>
          </a:p>
        </p:txBody>
      </p:sp>
      <p:cxnSp>
        <p:nvCxnSpPr>
          <p:cNvPr id="96" name="Straight Connector 95"/>
          <p:cNvCxnSpPr/>
          <p:nvPr/>
        </p:nvCxnSpPr>
        <p:spPr>
          <a:xfrm>
            <a:off x="5257800" y="6170612"/>
            <a:ext cx="228600" cy="1588"/>
          </a:xfrm>
          <a:prstGeom prst="line">
            <a:avLst/>
          </a:prstGeom>
        </p:spPr>
        <p:style>
          <a:lnRef idx="1">
            <a:schemeClr val="dk1"/>
          </a:lnRef>
          <a:fillRef idx="0">
            <a:schemeClr val="dk1"/>
          </a:fillRef>
          <a:effectRef idx="0">
            <a:schemeClr val="dk1"/>
          </a:effectRef>
          <a:fontRef idx="minor">
            <a:schemeClr val="tx1"/>
          </a:fontRef>
        </p:style>
      </p:cxnSp>
      <p:grpSp>
        <p:nvGrpSpPr>
          <p:cNvPr id="12" name="Group 30"/>
          <p:cNvGrpSpPr/>
          <p:nvPr/>
        </p:nvGrpSpPr>
        <p:grpSpPr>
          <a:xfrm>
            <a:off x="1219200" y="1752600"/>
            <a:ext cx="7543800" cy="4724400"/>
            <a:chOff x="1066800" y="1677194"/>
            <a:chExt cx="6172994" cy="3048794"/>
          </a:xfrm>
        </p:grpSpPr>
        <p:cxnSp>
          <p:nvCxnSpPr>
            <p:cNvPr id="98" name="Straight Connector 9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2514600" y="59436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0" name="Oval 89"/>
          <p:cNvSpPr/>
          <p:nvPr/>
        </p:nvSpPr>
        <p:spPr>
          <a:xfrm>
            <a:off x="2971800" y="3048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7" name="Down Arrow 96"/>
          <p:cNvSpPr/>
          <p:nvPr/>
        </p:nvSpPr>
        <p:spPr>
          <a:xfrm>
            <a:off x="2819400" y="3276600"/>
            <a:ext cx="152400" cy="6096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1" name="Right Arrow 100"/>
          <p:cNvSpPr/>
          <p:nvPr/>
        </p:nvSpPr>
        <p:spPr>
          <a:xfrm>
            <a:off x="2971800" y="3200400"/>
            <a:ext cx="31242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02" name="Straight Connector 101"/>
          <p:cNvCxnSpPr/>
          <p:nvPr/>
        </p:nvCxnSpPr>
        <p:spPr>
          <a:xfrm flipV="1">
            <a:off x="2590800" y="3886200"/>
            <a:ext cx="609600" cy="152401"/>
          </a:xfrm>
          <a:prstGeom prst="line">
            <a:avLst/>
          </a:prstGeom>
        </p:spPr>
        <p:style>
          <a:lnRef idx="1">
            <a:schemeClr val="accent2"/>
          </a:lnRef>
          <a:fillRef idx="0">
            <a:schemeClr val="accent2"/>
          </a:fillRef>
          <a:effectRef idx="0">
            <a:schemeClr val="accent2"/>
          </a:effectRef>
          <a:fontRef idx="minor">
            <a:schemeClr val="tx1"/>
          </a:fontRef>
        </p:style>
      </p:cxnSp>
      <p:sp>
        <p:nvSpPr>
          <p:cNvPr id="106" name="TextBox 105"/>
          <p:cNvSpPr txBox="1"/>
          <p:nvPr/>
        </p:nvSpPr>
        <p:spPr>
          <a:xfrm>
            <a:off x="2971800" y="3886200"/>
            <a:ext cx="304800" cy="369332"/>
          </a:xfrm>
          <a:prstGeom prst="rect">
            <a:avLst/>
          </a:prstGeom>
          <a:noFill/>
        </p:spPr>
        <p:txBody>
          <a:bodyPr wrap="square" rtlCol="0">
            <a:spAutoFit/>
          </a:bodyPr>
          <a:lstStyle/>
          <a:p>
            <a:r>
              <a:rPr lang="en-US" b="1" dirty="0">
                <a:solidFill>
                  <a:srgbClr val="FF0000"/>
                </a:solidFill>
              </a:rPr>
              <a:t>0</a:t>
            </a:r>
          </a:p>
        </p:txBody>
      </p:sp>
      <p:cxnSp>
        <p:nvCxnSpPr>
          <p:cNvPr id="107" name="Straight Connector 106"/>
          <p:cNvCxnSpPr/>
          <p:nvPr/>
        </p:nvCxnSpPr>
        <p:spPr>
          <a:xfrm rot="5400000" flipH="1" flipV="1">
            <a:off x="6134100" y="30861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8" name="TextBox 107"/>
          <p:cNvSpPr txBox="1"/>
          <p:nvPr/>
        </p:nvSpPr>
        <p:spPr>
          <a:xfrm>
            <a:off x="6324600" y="3212068"/>
            <a:ext cx="533400" cy="307777"/>
          </a:xfrm>
          <a:prstGeom prst="rect">
            <a:avLst/>
          </a:prstGeom>
          <a:noFill/>
        </p:spPr>
        <p:txBody>
          <a:bodyPr wrap="square" rtlCol="0">
            <a:spAutoFit/>
          </a:bodyPr>
          <a:lstStyle/>
          <a:p>
            <a:r>
              <a:rPr lang="en-US" sz="1400" b="1" dirty="0">
                <a:solidFill>
                  <a:srgbClr val="FF0000"/>
                </a:solidFill>
              </a:rPr>
              <a:t>250</a:t>
            </a:r>
          </a:p>
        </p:txBody>
      </p:sp>
      <p:pic>
        <p:nvPicPr>
          <p:cNvPr id="13" name="Picture 2"/>
          <p:cNvPicPr>
            <a:picLocks noChangeAspect="1" noChangeArrowheads="1"/>
          </p:cNvPicPr>
          <p:nvPr/>
        </p:nvPicPr>
        <p:blipFill>
          <a:blip r:embed="rId7"/>
          <a:srcRect/>
          <a:stretch>
            <a:fillRect/>
          </a:stretch>
        </p:blipFill>
        <p:spPr bwMode="auto">
          <a:xfrm>
            <a:off x="2057400" y="2971800"/>
            <a:ext cx="457200" cy="361950"/>
          </a:xfrm>
          <a:prstGeom prst="rect">
            <a:avLst/>
          </a:prstGeom>
          <a:noFill/>
          <a:ln w="9525">
            <a:noFill/>
            <a:miter lim="800000"/>
            <a:headEnd/>
            <a:tailEnd/>
          </a:ln>
          <a:effectLst/>
        </p:spPr>
      </p:pic>
      <p:sp>
        <p:nvSpPr>
          <p:cNvPr id="14" name="TextBox 13">
            <a:extLst>
              <a:ext uri="{FF2B5EF4-FFF2-40B4-BE49-F238E27FC236}">
                <a16:creationId xmlns:a16="http://schemas.microsoft.com/office/drawing/2014/main" id="{D7B6DF3E-96C7-F8EE-5A36-DB2F1E7FD695}"/>
              </a:ext>
            </a:extLst>
          </p:cNvPr>
          <p:cNvSpPr txBox="1"/>
          <p:nvPr/>
        </p:nvSpPr>
        <p:spPr>
          <a:xfrm>
            <a:off x="8305800" y="2895600"/>
            <a:ext cx="380863" cy="369332"/>
          </a:xfrm>
          <a:prstGeom prst="rect">
            <a:avLst/>
          </a:prstGeom>
          <a:noFill/>
        </p:spPr>
        <p:txBody>
          <a:bodyPr wrap="square" rtlCol="0">
            <a:spAutoFit/>
          </a:bodyPr>
          <a:lstStyle/>
          <a:p>
            <a:r>
              <a:rPr lang="en-US" b="1" dirty="0"/>
              <a:t>0</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linds(horizontal)">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84"/>
                                        </p:tgtEl>
                                      </p:cBhvr>
                                    </p:animEffect>
                                    <p:set>
                                      <p:cBhvr>
                                        <p:cTn id="12" dur="1" fill="hold">
                                          <p:stCondLst>
                                            <p:cond delay="499"/>
                                          </p:stCondLst>
                                        </p:cTn>
                                        <p:tgtEl>
                                          <p:spTgt spid="8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blinds(horizontal)">
                                      <p:cBhvr>
                                        <p:cTn id="17" dur="5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90"/>
                                        </p:tgtEl>
                                      </p:cBhvr>
                                    </p:animEffect>
                                    <p:set>
                                      <p:cBhvr>
                                        <p:cTn id="22" dur="1" fill="hold">
                                          <p:stCondLst>
                                            <p:cond delay="499"/>
                                          </p:stCondLst>
                                        </p:cTn>
                                        <p:tgtEl>
                                          <p:spTgt spid="9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blinds(horizontal)">
                                      <p:cBhvr>
                                        <p:cTn id="27" dur="500"/>
                                        <p:tgtEl>
                                          <p:spTgt spid="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blinds(horizontal)">
                                      <p:cBhvr>
                                        <p:cTn id="32" dur="500"/>
                                        <p:tgtEl>
                                          <p:spTgt spid="10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blinds(horizontal)">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blinds(horizontal)">
                                      <p:cBhvr>
                                        <p:cTn id="42" dur="500"/>
                                        <p:tgtEl>
                                          <p:spTgt spid="10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blinds(horizontal)">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blinds(horizontal)">
                                      <p:cBhvr>
                                        <p:cTn id="52" dur="500"/>
                                        <p:tgtEl>
                                          <p:spTgt spid="10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101"/>
                                        </p:tgtEl>
                                      </p:cBhvr>
                                    </p:animEffect>
                                    <p:set>
                                      <p:cBhvr>
                                        <p:cTn id="62" dur="1" fill="hold">
                                          <p:stCondLst>
                                            <p:cond delay="499"/>
                                          </p:stCondLst>
                                        </p:cTn>
                                        <p:tgtEl>
                                          <p:spTgt spid="10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97"/>
                                        </p:tgtEl>
                                      </p:cBhvr>
                                    </p:animEffect>
                                    <p:set>
                                      <p:cBhvr>
                                        <p:cTn id="67" dur="1" fill="hold">
                                          <p:stCondLst>
                                            <p:cond delay="499"/>
                                          </p:stCondLst>
                                        </p:cTn>
                                        <p:tgtEl>
                                          <p:spTgt spid="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P spid="90" grpId="0" animBg="1"/>
      <p:bldP spid="90" grpId="1" animBg="1"/>
      <p:bldP spid="97" grpId="0" animBg="1"/>
      <p:bldP spid="97" grpId="1" animBg="1"/>
      <p:bldP spid="101" grpId="0" animBg="1"/>
      <p:bldP spid="101" grpId="1" animBg="1"/>
      <p:bldP spid="106" grpId="0"/>
      <p:bldP spid="10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5"/>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6"/>
          <a:srcRect/>
          <a:stretch>
            <a:fillRect/>
          </a:stretch>
        </p:blipFill>
        <p:spPr bwMode="auto">
          <a:xfrm>
            <a:off x="4572000" y="2971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83820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8305800" y="2297668"/>
            <a:ext cx="228600" cy="369332"/>
          </a:xfrm>
          <a:prstGeom prst="rect">
            <a:avLst/>
          </a:prstGeom>
          <a:noFill/>
        </p:spPr>
        <p:txBody>
          <a:bodyPr wrap="square" rtlCol="0">
            <a:spAutoFit/>
          </a:bodyPr>
          <a:lstStyle/>
          <a:p>
            <a:r>
              <a:rPr lang="en-US" b="1" dirty="0"/>
              <a:t>1</a:t>
            </a:r>
          </a:p>
        </p:txBody>
      </p:sp>
      <p:cxnSp>
        <p:nvCxnSpPr>
          <p:cNvPr id="93" name="Straight Connector 92"/>
          <p:cNvCxnSpPr/>
          <p:nvPr/>
        </p:nvCxnSpPr>
        <p:spPr>
          <a:xfrm>
            <a:off x="8382000" y="30464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1295400" y="6172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94" name="TextBox 93"/>
          <p:cNvSpPr txBox="1"/>
          <p:nvPr/>
        </p:nvSpPr>
        <p:spPr>
          <a:xfrm>
            <a:off x="2590800" y="5955268"/>
            <a:ext cx="304800" cy="369332"/>
          </a:xfrm>
          <a:prstGeom prst="rect">
            <a:avLst/>
          </a:prstGeom>
          <a:noFill/>
        </p:spPr>
        <p:txBody>
          <a:bodyPr wrap="square" rtlCol="0">
            <a:spAutoFit/>
          </a:bodyPr>
          <a:lstStyle/>
          <a:p>
            <a:r>
              <a:rPr lang="en-US" b="1" dirty="0"/>
              <a:t>3</a:t>
            </a:r>
          </a:p>
        </p:txBody>
      </p:sp>
      <p:sp>
        <p:nvSpPr>
          <p:cNvPr id="95" name="TextBox 94"/>
          <p:cNvSpPr txBox="1"/>
          <p:nvPr/>
        </p:nvSpPr>
        <p:spPr>
          <a:xfrm>
            <a:off x="3886200" y="5955268"/>
            <a:ext cx="381000" cy="369332"/>
          </a:xfrm>
          <a:prstGeom prst="rect">
            <a:avLst/>
          </a:prstGeom>
          <a:noFill/>
        </p:spPr>
        <p:txBody>
          <a:bodyPr wrap="square" rtlCol="0">
            <a:spAutoFit/>
          </a:bodyPr>
          <a:lstStyle/>
          <a:p>
            <a:r>
              <a:rPr lang="en-US" b="1" dirty="0"/>
              <a:t>2</a:t>
            </a:r>
          </a:p>
        </p:txBody>
      </p:sp>
      <p:cxnSp>
        <p:nvCxnSpPr>
          <p:cNvPr id="96" name="Straight Connector 95"/>
          <p:cNvCxnSpPr/>
          <p:nvPr/>
        </p:nvCxnSpPr>
        <p:spPr>
          <a:xfrm>
            <a:off x="5257800" y="6170612"/>
            <a:ext cx="228600" cy="1588"/>
          </a:xfrm>
          <a:prstGeom prst="line">
            <a:avLst/>
          </a:prstGeom>
        </p:spPr>
        <p:style>
          <a:lnRef idx="1">
            <a:schemeClr val="dk1"/>
          </a:lnRef>
          <a:fillRef idx="0">
            <a:schemeClr val="dk1"/>
          </a:fillRef>
          <a:effectRef idx="0">
            <a:schemeClr val="dk1"/>
          </a:effectRef>
          <a:fontRef idx="minor">
            <a:schemeClr val="tx1"/>
          </a:fontRef>
        </p:style>
      </p:cxnSp>
      <p:grpSp>
        <p:nvGrpSpPr>
          <p:cNvPr id="12" name="Group 30"/>
          <p:cNvGrpSpPr/>
          <p:nvPr/>
        </p:nvGrpSpPr>
        <p:grpSpPr>
          <a:xfrm>
            <a:off x="1219200" y="1752600"/>
            <a:ext cx="7543800" cy="4724400"/>
            <a:chOff x="1066800" y="1677194"/>
            <a:chExt cx="6172994" cy="3048794"/>
          </a:xfrm>
        </p:grpSpPr>
        <p:cxnSp>
          <p:nvCxnSpPr>
            <p:cNvPr id="98" name="Straight Connector 9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2514600" y="59436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2" name="Straight Connector 101"/>
          <p:cNvCxnSpPr/>
          <p:nvPr/>
        </p:nvCxnSpPr>
        <p:spPr>
          <a:xfrm flipV="1">
            <a:off x="2590800" y="3886200"/>
            <a:ext cx="609600" cy="152401"/>
          </a:xfrm>
          <a:prstGeom prst="line">
            <a:avLst/>
          </a:prstGeom>
        </p:spPr>
        <p:style>
          <a:lnRef idx="1">
            <a:schemeClr val="accent2"/>
          </a:lnRef>
          <a:fillRef idx="0">
            <a:schemeClr val="accent2"/>
          </a:fillRef>
          <a:effectRef idx="0">
            <a:schemeClr val="accent2"/>
          </a:effectRef>
          <a:fontRef idx="minor">
            <a:schemeClr val="tx1"/>
          </a:fontRef>
        </p:style>
      </p:cxnSp>
      <p:sp>
        <p:nvSpPr>
          <p:cNvPr id="106" name="TextBox 105"/>
          <p:cNvSpPr txBox="1"/>
          <p:nvPr/>
        </p:nvSpPr>
        <p:spPr>
          <a:xfrm>
            <a:off x="2971800" y="3886200"/>
            <a:ext cx="304800" cy="369332"/>
          </a:xfrm>
          <a:prstGeom prst="rect">
            <a:avLst/>
          </a:prstGeom>
          <a:noFill/>
        </p:spPr>
        <p:txBody>
          <a:bodyPr wrap="square" rtlCol="0">
            <a:spAutoFit/>
          </a:bodyPr>
          <a:lstStyle/>
          <a:p>
            <a:r>
              <a:rPr lang="en-US" b="1" dirty="0">
                <a:solidFill>
                  <a:srgbClr val="FF0000"/>
                </a:solidFill>
              </a:rPr>
              <a:t>0</a:t>
            </a:r>
          </a:p>
        </p:txBody>
      </p:sp>
      <p:cxnSp>
        <p:nvCxnSpPr>
          <p:cNvPr id="107" name="Straight Connector 106"/>
          <p:cNvCxnSpPr/>
          <p:nvPr/>
        </p:nvCxnSpPr>
        <p:spPr>
          <a:xfrm rot="5400000" flipH="1" flipV="1">
            <a:off x="6134100" y="30861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8" name="TextBox 107"/>
          <p:cNvSpPr txBox="1"/>
          <p:nvPr/>
        </p:nvSpPr>
        <p:spPr>
          <a:xfrm>
            <a:off x="6324600" y="3212068"/>
            <a:ext cx="533400" cy="307777"/>
          </a:xfrm>
          <a:prstGeom prst="rect">
            <a:avLst/>
          </a:prstGeom>
          <a:noFill/>
        </p:spPr>
        <p:txBody>
          <a:bodyPr wrap="square" rtlCol="0">
            <a:spAutoFit/>
          </a:bodyPr>
          <a:lstStyle/>
          <a:p>
            <a:r>
              <a:rPr lang="en-US" sz="1400" b="1" dirty="0">
                <a:solidFill>
                  <a:srgbClr val="FF0000"/>
                </a:solidFill>
              </a:rPr>
              <a:t>250</a:t>
            </a:r>
          </a:p>
        </p:txBody>
      </p:sp>
      <p:pic>
        <p:nvPicPr>
          <p:cNvPr id="13" name="Picture 2"/>
          <p:cNvPicPr>
            <a:picLocks noChangeAspect="1" noChangeArrowheads="1"/>
          </p:cNvPicPr>
          <p:nvPr/>
        </p:nvPicPr>
        <p:blipFill>
          <a:blip r:embed="rId7"/>
          <a:srcRect/>
          <a:stretch>
            <a:fillRect/>
          </a:stretch>
        </p:blipFill>
        <p:spPr bwMode="auto">
          <a:xfrm>
            <a:off x="2057400" y="29718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8"/>
          <a:srcRect/>
          <a:stretch>
            <a:fillRect/>
          </a:stretch>
        </p:blipFill>
        <p:spPr bwMode="auto">
          <a:xfrm>
            <a:off x="3352800" y="2971800"/>
            <a:ext cx="428367" cy="304800"/>
          </a:xfrm>
          <a:prstGeom prst="rect">
            <a:avLst/>
          </a:prstGeom>
          <a:noFill/>
          <a:ln w="9525">
            <a:noFill/>
            <a:miter lim="800000"/>
            <a:headEnd/>
            <a:tailEnd/>
          </a:ln>
          <a:effectLst/>
        </p:spPr>
      </p:pic>
      <p:cxnSp>
        <p:nvCxnSpPr>
          <p:cNvPr id="87" name="Straight Connector 86"/>
          <p:cNvCxnSpPr/>
          <p:nvPr/>
        </p:nvCxnSpPr>
        <p:spPr>
          <a:xfrm rot="5400000" flipH="1" flipV="1">
            <a:off x="2781300" y="2400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8" name="Straight Connector 87"/>
          <p:cNvCxnSpPr/>
          <p:nvPr/>
        </p:nvCxnSpPr>
        <p:spPr>
          <a:xfrm rot="5400000" flipH="1" flipV="1">
            <a:off x="2705100" y="30861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91" name="Rectangle 90"/>
          <p:cNvSpPr/>
          <p:nvPr/>
        </p:nvSpPr>
        <p:spPr>
          <a:xfrm>
            <a:off x="3505200" y="2438400"/>
            <a:ext cx="4571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267200" y="31242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3" name="Down Arrow 102"/>
          <p:cNvSpPr/>
          <p:nvPr/>
        </p:nvSpPr>
        <p:spPr>
          <a:xfrm>
            <a:off x="3886200" y="3352800"/>
            <a:ext cx="152400" cy="381000"/>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04" name="Right Arrow 103"/>
          <p:cNvSpPr/>
          <p:nvPr/>
        </p:nvSpPr>
        <p:spPr>
          <a:xfrm>
            <a:off x="4114800" y="3352800"/>
            <a:ext cx="2286000" cy="1524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flipV="1">
            <a:off x="36576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9" name="TextBox 108"/>
          <p:cNvSpPr txBox="1"/>
          <p:nvPr/>
        </p:nvSpPr>
        <p:spPr>
          <a:xfrm>
            <a:off x="3810000" y="3883223"/>
            <a:ext cx="533400" cy="307777"/>
          </a:xfrm>
          <a:prstGeom prst="rect">
            <a:avLst/>
          </a:prstGeom>
          <a:noFill/>
        </p:spPr>
        <p:txBody>
          <a:bodyPr wrap="square" rtlCol="0">
            <a:spAutoFit/>
          </a:bodyPr>
          <a:lstStyle/>
          <a:p>
            <a:r>
              <a:rPr lang="en-US" sz="1400" b="1" dirty="0">
                <a:solidFill>
                  <a:srgbClr val="FF0000"/>
                </a:solidFill>
              </a:rPr>
              <a:t>150</a:t>
            </a:r>
          </a:p>
        </p:txBody>
      </p:sp>
      <p:cxnSp>
        <p:nvCxnSpPr>
          <p:cNvPr id="110" name="Straight Connector 109"/>
          <p:cNvCxnSpPr/>
          <p:nvPr/>
        </p:nvCxnSpPr>
        <p:spPr>
          <a:xfrm rot="5400000" flipH="1" flipV="1">
            <a:off x="6286500" y="32385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11" name="TextBox 110"/>
          <p:cNvSpPr txBox="1"/>
          <p:nvPr/>
        </p:nvSpPr>
        <p:spPr>
          <a:xfrm>
            <a:off x="6705600" y="3276600"/>
            <a:ext cx="304800" cy="369332"/>
          </a:xfrm>
          <a:prstGeom prst="rect">
            <a:avLst/>
          </a:prstGeom>
          <a:noFill/>
        </p:spPr>
        <p:txBody>
          <a:bodyPr wrap="square" rtlCol="0">
            <a:spAutoFit/>
          </a:bodyPr>
          <a:lstStyle/>
          <a:p>
            <a:r>
              <a:rPr lang="en-US" b="1" dirty="0">
                <a:solidFill>
                  <a:srgbClr val="FF0000"/>
                </a:solidFill>
              </a:rPr>
              <a:t>0</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linds(horizontal)">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blinds(horizontal)">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blinds(horizontal)">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91"/>
                                        </p:tgtEl>
                                      </p:cBhvr>
                                    </p:animEffect>
                                    <p:set>
                                      <p:cBhvr>
                                        <p:cTn id="22" dur="1" fill="hold">
                                          <p:stCondLst>
                                            <p:cond delay="499"/>
                                          </p:stCondLst>
                                        </p:cTn>
                                        <p:tgtEl>
                                          <p:spTgt spid="9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blinds(horizontal)">
                                      <p:cBhvr>
                                        <p:cTn id="27" dur="500"/>
                                        <p:tgtEl>
                                          <p:spTgt spid="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92"/>
                                        </p:tgtEl>
                                      </p:cBhvr>
                                    </p:animEffect>
                                    <p:set>
                                      <p:cBhvr>
                                        <p:cTn id="32" dur="1" fill="hold">
                                          <p:stCondLst>
                                            <p:cond delay="499"/>
                                          </p:stCondLst>
                                        </p:cTn>
                                        <p:tgtEl>
                                          <p:spTgt spid="9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blinds(horizontal)">
                                      <p:cBhvr>
                                        <p:cTn id="37" dur="500"/>
                                        <p:tgtEl>
                                          <p:spTgt spid="10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blinds(horizontal)">
                                      <p:cBhvr>
                                        <p:cTn id="42" dur="500"/>
                                        <p:tgtEl>
                                          <p:spTgt spid="10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5"/>
                                        </p:tgtEl>
                                        <p:attrNameLst>
                                          <p:attrName>style.visibility</p:attrName>
                                        </p:attrNameLst>
                                      </p:cBhvr>
                                      <p:to>
                                        <p:strVal val="visible"/>
                                      </p:to>
                                    </p:set>
                                    <p:animEffect transition="in" filter="blinds(horizontal)">
                                      <p:cBhvr>
                                        <p:cTn id="47" dur="500"/>
                                        <p:tgtEl>
                                          <p:spTgt spid="10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blinds(horizontal)">
                                      <p:cBhvr>
                                        <p:cTn id="52" dur="500"/>
                                        <p:tgtEl>
                                          <p:spTgt spid="10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blinds(horizontal)">
                                      <p:cBhvr>
                                        <p:cTn id="57" dur="500"/>
                                        <p:tgtEl>
                                          <p:spTgt spid="11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1"/>
                                        </p:tgtEl>
                                        <p:attrNameLst>
                                          <p:attrName>style.visibility</p:attrName>
                                        </p:attrNameLst>
                                      </p:cBhvr>
                                      <p:to>
                                        <p:strVal val="visible"/>
                                      </p:to>
                                    </p:set>
                                    <p:animEffect transition="in" filter="blinds(horizontal)">
                                      <p:cBhvr>
                                        <p:cTn id="62" dur="500"/>
                                        <p:tgtEl>
                                          <p:spTgt spid="11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051"/>
                                        </p:tgtEl>
                                        <p:attrNameLst>
                                          <p:attrName>style.visibility</p:attrName>
                                        </p:attrNameLst>
                                      </p:cBhvr>
                                      <p:to>
                                        <p:strVal val="visible"/>
                                      </p:to>
                                    </p:set>
                                    <p:animEffect transition="in" filter="blinds(horizontal)">
                                      <p:cBhvr>
                                        <p:cTn id="67" dur="500"/>
                                        <p:tgtEl>
                                          <p:spTgt spid="205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104"/>
                                        </p:tgtEl>
                                      </p:cBhvr>
                                    </p:animEffect>
                                    <p:set>
                                      <p:cBhvr>
                                        <p:cTn id="72" dur="1" fill="hold">
                                          <p:stCondLst>
                                            <p:cond delay="499"/>
                                          </p:stCondLst>
                                        </p:cTn>
                                        <p:tgtEl>
                                          <p:spTgt spid="10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grpId="1" nodeType="clickEffect">
                                  <p:stCondLst>
                                    <p:cond delay="0"/>
                                  </p:stCondLst>
                                  <p:childTnLst>
                                    <p:animEffect transition="out" filter="blinds(horizontal)">
                                      <p:cBhvr>
                                        <p:cTn id="76" dur="500"/>
                                        <p:tgtEl>
                                          <p:spTgt spid="103"/>
                                        </p:tgtEl>
                                      </p:cBhvr>
                                    </p:animEffect>
                                    <p:set>
                                      <p:cBhvr>
                                        <p:cTn id="77" dur="1" fill="hold">
                                          <p:stCondLst>
                                            <p:cond delay="499"/>
                                          </p:stCondLst>
                                        </p:cTn>
                                        <p:tgtEl>
                                          <p:spTgt spid="1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1" grpId="1" animBg="1"/>
      <p:bldP spid="92" grpId="0" animBg="1"/>
      <p:bldP spid="92" grpId="1" animBg="1"/>
      <p:bldP spid="103" grpId="0" animBg="1"/>
      <p:bldP spid="103" grpId="1" animBg="1"/>
      <p:bldP spid="104" grpId="0" animBg="1"/>
      <p:bldP spid="104" grpId="1" animBg="1"/>
      <p:bldP spid="109" grpId="0"/>
      <p:bldP spid="1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5"/>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6"/>
          <a:srcRect/>
          <a:stretch>
            <a:fillRect/>
          </a:stretch>
        </p:blipFill>
        <p:spPr bwMode="auto">
          <a:xfrm>
            <a:off x="4572000" y="2971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83820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8305800" y="2297668"/>
            <a:ext cx="228600" cy="369332"/>
          </a:xfrm>
          <a:prstGeom prst="rect">
            <a:avLst/>
          </a:prstGeom>
          <a:noFill/>
        </p:spPr>
        <p:txBody>
          <a:bodyPr wrap="square" rtlCol="0">
            <a:spAutoFit/>
          </a:bodyPr>
          <a:lstStyle/>
          <a:p>
            <a:r>
              <a:rPr lang="en-US" b="1" dirty="0"/>
              <a:t>1</a:t>
            </a:r>
          </a:p>
        </p:txBody>
      </p:sp>
      <p:cxnSp>
        <p:nvCxnSpPr>
          <p:cNvPr id="93" name="Straight Connector 92"/>
          <p:cNvCxnSpPr/>
          <p:nvPr/>
        </p:nvCxnSpPr>
        <p:spPr>
          <a:xfrm>
            <a:off x="8382000" y="30464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1295400" y="6172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94" name="TextBox 93"/>
          <p:cNvSpPr txBox="1"/>
          <p:nvPr/>
        </p:nvSpPr>
        <p:spPr>
          <a:xfrm>
            <a:off x="2590800" y="5955268"/>
            <a:ext cx="304800" cy="369332"/>
          </a:xfrm>
          <a:prstGeom prst="rect">
            <a:avLst/>
          </a:prstGeom>
          <a:noFill/>
        </p:spPr>
        <p:txBody>
          <a:bodyPr wrap="square" rtlCol="0">
            <a:spAutoFit/>
          </a:bodyPr>
          <a:lstStyle/>
          <a:p>
            <a:r>
              <a:rPr lang="en-US" b="1" dirty="0"/>
              <a:t>3</a:t>
            </a:r>
          </a:p>
        </p:txBody>
      </p:sp>
      <p:sp>
        <p:nvSpPr>
          <p:cNvPr id="95" name="TextBox 94"/>
          <p:cNvSpPr txBox="1"/>
          <p:nvPr/>
        </p:nvSpPr>
        <p:spPr>
          <a:xfrm>
            <a:off x="3886200" y="5955268"/>
            <a:ext cx="381000" cy="369332"/>
          </a:xfrm>
          <a:prstGeom prst="rect">
            <a:avLst/>
          </a:prstGeom>
          <a:noFill/>
        </p:spPr>
        <p:txBody>
          <a:bodyPr wrap="square" rtlCol="0">
            <a:spAutoFit/>
          </a:bodyPr>
          <a:lstStyle/>
          <a:p>
            <a:r>
              <a:rPr lang="en-US" b="1" dirty="0"/>
              <a:t>2</a:t>
            </a:r>
          </a:p>
        </p:txBody>
      </p:sp>
      <p:cxnSp>
        <p:nvCxnSpPr>
          <p:cNvPr id="96" name="Straight Connector 95"/>
          <p:cNvCxnSpPr/>
          <p:nvPr/>
        </p:nvCxnSpPr>
        <p:spPr>
          <a:xfrm>
            <a:off x="5257800" y="6170612"/>
            <a:ext cx="228600" cy="1588"/>
          </a:xfrm>
          <a:prstGeom prst="line">
            <a:avLst/>
          </a:prstGeom>
        </p:spPr>
        <p:style>
          <a:lnRef idx="1">
            <a:schemeClr val="dk1"/>
          </a:lnRef>
          <a:fillRef idx="0">
            <a:schemeClr val="dk1"/>
          </a:fillRef>
          <a:effectRef idx="0">
            <a:schemeClr val="dk1"/>
          </a:effectRef>
          <a:fontRef idx="minor">
            <a:schemeClr val="tx1"/>
          </a:fontRef>
        </p:style>
      </p:cxnSp>
      <p:grpSp>
        <p:nvGrpSpPr>
          <p:cNvPr id="12" name="Group 30"/>
          <p:cNvGrpSpPr/>
          <p:nvPr/>
        </p:nvGrpSpPr>
        <p:grpSpPr>
          <a:xfrm>
            <a:off x="1219200" y="1752600"/>
            <a:ext cx="7543800" cy="4724400"/>
            <a:chOff x="1066800" y="1677194"/>
            <a:chExt cx="6172994" cy="3048794"/>
          </a:xfrm>
        </p:grpSpPr>
        <p:cxnSp>
          <p:nvCxnSpPr>
            <p:cNvPr id="98" name="Straight Connector 9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2514600" y="59436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2" name="Straight Connector 101"/>
          <p:cNvCxnSpPr/>
          <p:nvPr/>
        </p:nvCxnSpPr>
        <p:spPr>
          <a:xfrm flipV="1">
            <a:off x="2590800" y="3886200"/>
            <a:ext cx="609600" cy="152401"/>
          </a:xfrm>
          <a:prstGeom prst="line">
            <a:avLst/>
          </a:prstGeom>
        </p:spPr>
        <p:style>
          <a:lnRef idx="1">
            <a:schemeClr val="accent2"/>
          </a:lnRef>
          <a:fillRef idx="0">
            <a:schemeClr val="accent2"/>
          </a:fillRef>
          <a:effectRef idx="0">
            <a:schemeClr val="accent2"/>
          </a:effectRef>
          <a:fontRef idx="minor">
            <a:schemeClr val="tx1"/>
          </a:fontRef>
        </p:style>
      </p:cxnSp>
      <p:sp>
        <p:nvSpPr>
          <p:cNvPr id="106" name="TextBox 105"/>
          <p:cNvSpPr txBox="1"/>
          <p:nvPr/>
        </p:nvSpPr>
        <p:spPr>
          <a:xfrm>
            <a:off x="2971800" y="3886200"/>
            <a:ext cx="304800" cy="369332"/>
          </a:xfrm>
          <a:prstGeom prst="rect">
            <a:avLst/>
          </a:prstGeom>
          <a:noFill/>
        </p:spPr>
        <p:txBody>
          <a:bodyPr wrap="square" rtlCol="0">
            <a:spAutoFit/>
          </a:bodyPr>
          <a:lstStyle/>
          <a:p>
            <a:r>
              <a:rPr lang="en-US" b="1" dirty="0">
                <a:solidFill>
                  <a:srgbClr val="FF0000"/>
                </a:solidFill>
              </a:rPr>
              <a:t>0</a:t>
            </a:r>
          </a:p>
        </p:txBody>
      </p:sp>
      <p:cxnSp>
        <p:nvCxnSpPr>
          <p:cNvPr id="107" name="Straight Connector 106"/>
          <p:cNvCxnSpPr/>
          <p:nvPr/>
        </p:nvCxnSpPr>
        <p:spPr>
          <a:xfrm rot="5400000" flipH="1" flipV="1">
            <a:off x="6134100" y="30861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8" name="TextBox 107"/>
          <p:cNvSpPr txBox="1"/>
          <p:nvPr/>
        </p:nvSpPr>
        <p:spPr>
          <a:xfrm>
            <a:off x="6324600" y="3212068"/>
            <a:ext cx="533400" cy="307777"/>
          </a:xfrm>
          <a:prstGeom prst="rect">
            <a:avLst/>
          </a:prstGeom>
          <a:noFill/>
        </p:spPr>
        <p:txBody>
          <a:bodyPr wrap="square" rtlCol="0">
            <a:spAutoFit/>
          </a:bodyPr>
          <a:lstStyle/>
          <a:p>
            <a:r>
              <a:rPr lang="en-US" sz="1400" b="1" dirty="0">
                <a:solidFill>
                  <a:srgbClr val="FF0000"/>
                </a:solidFill>
              </a:rPr>
              <a:t>250</a:t>
            </a:r>
          </a:p>
        </p:txBody>
      </p:sp>
      <p:pic>
        <p:nvPicPr>
          <p:cNvPr id="13" name="Picture 2"/>
          <p:cNvPicPr>
            <a:picLocks noChangeAspect="1" noChangeArrowheads="1"/>
          </p:cNvPicPr>
          <p:nvPr/>
        </p:nvPicPr>
        <p:blipFill>
          <a:blip r:embed="rId7"/>
          <a:srcRect/>
          <a:stretch>
            <a:fillRect/>
          </a:stretch>
        </p:blipFill>
        <p:spPr bwMode="auto">
          <a:xfrm>
            <a:off x="2057400" y="29718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8"/>
          <a:srcRect/>
          <a:stretch>
            <a:fillRect/>
          </a:stretch>
        </p:blipFill>
        <p:spPr bwMode="auto">
          <a:xfrm>
            <a:off x="3352800" y="2971800"/>
            <a:ext cx="428367" cy="304800"/>
          </a:xfrm>
          <a:prstGeom prst="rect">
            <a:avLst/>
          </a:prstGeom>
          <a:noFill/>
          <a:ln w="9525">
            <a:noFill/>
            <a:miter lim="800000"/>
            <a:headEnd/>
            <a:tailEnd/>
          </a:ln>
          <a:effectLst/>
        </p:spPr>
      </p:pic>
      <p:cxnSp>
        <p:nvCxnSpPr>
          <p:cNvPr id="87" name="Straight Connector 86"/>
          <p:cNvCxnSpPr/>
          <p:nvPr/>
        </p:nvCxnSpPr>
        <p:spPr>
          <a:xfrm rot="5400000" flipH="1" flipV="1">
            <a:off x="2781300" y="2400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8" name="Straight Connector 87"/>
          <p:cNvCxnSpPr/>
          <p:nvPr/>
        </p:nvCxnSpPr>
        <p:spPr>
          <a:xfrm rot="5400000" flipH="1" flipV="1">
            <a:off x="2705100" y="30861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92" name="Oval 91"/>
          <p:cNvSpPr/>
          <p:nvPr/>
        </p:nvSpPr>
        <p:spPr>
          <a:xfrm>
            <a:off x="4191000" y="25146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05" name="Straight Connector 104"/>
          <p:cNvCxnSpPr/>
          <p:nvPr/>
        </p:nvCxnSpPr>
        <p:spPr>
          <a:xfrm flipV="1">
            <a:off x="36576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9" name="TextBox 108"/>
          <p:cNvSpPr txBox="1"/>
          <p:nvPr/>
        </p:nvSpPr>
        <p:spPr>
          <a:xfrm>
            <a:off x="3810000" y="3883223"/>
            <a:ext cx="533400" cy="307777"/>
          </a:xfrm>
          <a:prstGeom prst="rect">
            <a:avLst/>
          </a:prstGeom>
          <a:noFill/>
        </p:spPr>
        <p:txBody>
          <a:bodyPr wrap="square" rtlCol="0">
            <a:spAutoFit/>
          </a:bodyPr>
          <a:lstStyle/>
          <a:p>
            <a:r>
              <a:rPr lang="en-US" sz="1400" b="1" dirty="0">
                <a:solidFill>
                  <a:srgbClr val="FF0000"/>
                </a:solidFill>
              </a:rPr>
              <a:t>150</a:t>
            </a:r>
          </a:p>
        </p:txBody>
      </p:sp>
      <p:cxnSp>
        <p:nvCxnSpPr>
          <p:cNvPr id="110" name="Straight Connector 109"/>
          <p:cNvCxnSpPr/>
          <p:nvPr/>
        </p:nvCxnSpPr>
        <p:spPr>
          <a:xfrm rot="5400000" flipH="1" flipV="1">
            <a:off x="6286500" y="32385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11" name="TextBox 110"/>
          <p:cNvSpPr txBox="1"/>
          <p:nvPr/>
        </p:nvSpPr>
        <p:spPr>
          <a:xfrm>
            <a:off x="6705600" y="3276600"/>
            <a:ext cx="304800" cy="369332"/>
          </a:xfrm>
          <a:prstGeom prst="rect">
            <a:avLst/>
          </a:prstGeom>
          <a:noFill/>
        </p:spPr>
        <p:txBody>
          <a:bodyPr wrap="square" rtlCol="0">
            <a:spAutoFit/>
          </a:bodyPr>
          <a:lstStyle/>
          <a:p>
            <a:r>
              <a:rPr lang="en-US" b="1" dirty="0">
                <a:solidFill>
                  <a:srgbClr val="FF0000"/>
                </a:solidFill>
              </a:rPr>
              <a:t>0</a:t>
            </a:r>
          </a:p>
        </p:txBody>
      </p:sp>
      <p:cxnSp>
        <p:nvCxnSpPr>
          <p:cNvPr id="90" name="Straight Connector 89"/>
          <p:cNvCxnSpPr/>
          <p:nvPr/>
        </p:nvCxnSpPr>
        <p:spPr>
          <a:xfrm rot="5400000" flipH="1" flipV="1">
            <a:off x="39624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97" name="Down Arrow 96"/>
          <p:cNvSpPr/>
          <p:nvPr/>
        </p:nvSpPr>
        <p:spPr>
          <a:xfrm>
            <a:off x="4038600" y="2743200"/>
            <a:ext cx="152400" cy="1219200"/>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01" name="Right Arrow 100"/>
          <p:cNvSpPr/>
          <p:nvPr/>
        </p:nvSpPr>
        <p:spPr>
          <a:xfrm rot="21271458">
            <a:off x="4336469" y="2369688"/>
            <a:ext cx="1675717" cy="65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p:cNvCxnSpPr/>
          <p:nvPr/>
        </p:nvCxnSpPr>
        <p:spPr>
          <a:xfrm flipV="1">
            <a:off x="3657600" y="38862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13" name="TextBox 112"/>
          <p:cNvSpPr txBox="1"/>
          <p:nvPr/>
        </p:nvSpPr>
        <p:spPr>
          <a:xfrm>
            <a:off x="4191000" y="3962400"/>
            <a:ext cx="304800" cy="369332"/>
          </a:xfrm>
          <a:prstGeom prst="rect">
            <a:avLst/>
          </a:prstGeom>
          <a:noFill/>
        </p:spPr>
        <p:txBody>
          <a:bodyPr wrap="square" rtlCol="0">
            <a:spAutoFit/>
          </a:bodyPr>
          <a:lstStyle/>
          <a:p>
            <a:r>
              <a:rPr lang="en-US" b="1" dirty="0">
                <a:solidFill>
                  <a:srgbClr val="FF0000"/>
                </a:solidFill>
              </a:rPr>
              <a:t>0</a:t>
            </a:r>
          </a:p>
        </p:txBody>
      </p:sp>
      <p:cxnSp>
        <p:nvCxnSpPr>
          <p:cNvPr id="114" name="Straight Connector 113"/>
          <p:cNvCxnSpPr/>
          <p:nvPr/>
        </p:nvCxnSpPr>
        <p:spPr>
          <a:xfrm>
            <a:off x="5943600" y="2133600"/>
            <a:ext cx="457200" cy="245477"/>
          </a:xfrm>
          <a:prstGeom prst="line">
            <a:avLst/>
          </a:prstGeom>
        </p:spPr>
        <p:style>
          <a:lnRef idx="1">
            <a:schemeClr val="accent2"/>
          </a:lnRef>
          <a:fillRef idx="0">
            <a:schemeClr val="accent2"/>
          </a:fillRef>
          <a:effectRef idx="0">
            <a:schemeClr val="accent2"/>
          </a:effectRef>
          <a:fontRef idx="minor">
            <a:schemeClr val="tx1"/>
          </a:fontRef>
        </p:style>
      </p:cxnSp>
      <p:sp>
        <p:nvSpPr>
          <p:cNvPr id="117" name="TextBox 116"/>
          <p:cNvSpPr txBox="1"/>
          <p:nvPr/>
        </p:nvSpPr>
        <p:spPr>
          <a:xfrm>
            <a:off x="6324600" y="1992868"/>
            <a:ext cx="304800" cy="369332"/>
          </a:xfrm>
          <a:prstGeom prst="rect">
            <a:avLst/>
          </a:prstGeom>
          <a:noFill/>
        </p:spPr>
        <p:txBody>
          <a:bodyPr wrap="square" rtlCol="0">
            <a:spAutoFit/>
          </a:bodyPr>
          <a:lstStyle/>
          <a:p>
            <a:r>
              <a:rPr lang="en-US" b="1" dirty="0">
                <a:solidFill>
                  <a:srgbClr val="FF0000"/>
                </a:solidFill>
              </a:rPr>
              <a:t>0</a:t>
            </a:r>
          </a:p>
        </p:txBody>
      </p:sp>
      <p:pic>
        <p:nvPicPr>
          <p:cNvPr id="3074" name="Picture 2"/>
          <p:cNvPicPr>
            <a:picLocks noChangeAspect="1" noChangeArrowheads="1"/>
          </p:cNvPicPr>
          <p:nvPr/>
        </p:nvPicPr>
        <p:blipFill>
          <a:blip r:embed="rId9"/>
          <a:srcRect/>
          <a:stretch>
            <a:fillRect/>
          </a:stretch>
        </p:blipFill>
        <p:spPr bwMode="auto">
          <a:xfrm>
            <a:off x="3352800" y="2286000"/>
            <a:ext cx="381000" cy="275167"/>
          </a:xfrm>
          <a:prstGeom prst="rect">
            <a:avLst/>
          </a:prstGeom>
          <a:noFill/>
          <a:ln w="9525">
            <a:noFill/>
            <a:miter lim="800000"/>
            <a:headEnd/>
            <a:tailEnd/>
          </a:ln>
          <a:effectLst/>
        </p:spPr>
      </p:pic>
      <p:cxnSp>
        <p:nvCxnSpPr>
          <p:cNvPr id="118" name="Straight Connector 117"/>
          <p:cNvCxnSpPr/>
          <p:nvPr/>
        </p:nvCxnSpPr>
        <p:spPr>
          <a:xfrm rot="5400000" flipH="1" flipV="1">
            <a:off x="4076700" y="2400300"/>
            <a:ext cx="457200" cy="228600"/>
          </a:xfrm>
          <a:prstGeom prst="line">
            <a:avLst/>
          </a:prstGeom>
        </p:spPr>
        <p:style>
          <a:lnRef idx="3">
            <a:schemeClr val="accent2"/>
          </a:lnRef>
          <a:fillRef idx="0">
            <a:schemeClr val="accent2"/>
          </a:fillRef>
          <a:effectRef idx="2">
            <a:schemeClr val="accent2"/>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linds(horizontal)">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blinds(horizontal)">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92"/>
                                        </p:tgtEl>
                                      </p:cBhvr>
                                    </p:animEffect>
                                    <p:set>
                                      <p:cBhvr>
                                        <p:cTn id="17" dur="1" fill="hold">
                                          <p:stCondLst>
                                            <p:cond delay="499"/>
                                          </p:stCondLst>
                                        </p:cTn>
                                        <p:tgtEl>
                                          <p:spTgt spid="9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blinds(horizontal)">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blinds(horizontal)">
                                      <p:cBhvr>
                                        <p:cTn id="27" dur="500"/>
                                        <p:tgtEl>
                                          <p:spTgt spid="10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blinds(horizontal)">
                                      <p:cBhvr>
                                        <p:cTn id="32" dur="500"/>
                                        <p:tgtEl>
                                          <p:spTgt spid="1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blinds(horizontal)">
                                      <p:cBhvr>
                                        <p:cTn id="37" dur="500"/>
                                        <p:tgtEl>
                                          <p:spTgt spid="1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blinds(horizontal)">
                                      <p:cBhvr>
                                        <p:cTn id="42" dur="5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animEffect transition="in" filter="blinds(horizontal)">
                                      <p:cBhvr>
                                        <p:cTn id="47" dur="500"/>
                                        <p:tgtEl>
                                          <p:spTgt spid="11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074"/>
                                        </p:tgtEl>
                                        <p:attrNameLst>
                                          <p:attrName>style.visibility</p:attrName>
                                        </p:attrNameLst>
                                      </p:cBhvr>
                                      <p:to>
                                        <p:strVal val="visible"/>
                                      </p:to>
                                    </p:set>
                                    <p:animEffect transition="in" filter="blinds(horizontal)">
                                      <p:cBhvr>
                                        <p:cTn id="52" dur="500"/>
                                        <p:tgtEl>
                                          <p:spTgt spid="307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1" nodeType="clickEffect">
                                  <p:stCondLst>
                                    <p:cond delay="0"/>
                                  </p:stCondLst>
                                  <p:childTnLst>
                                    <p:animEffect transition="out" filter="blinds(horizontal)">
                                      <p:cBhvr>
                                        <p:cTn id="56" dur="500"/>
                                        <p:tgtEl>
                                          <p:spTgt spid="101"/>
                                        </p:tgtEl>
                                      </p:cBhvr>
                                    </p:animEffect>
                                    <p:set>
                                      <p:cBhvr>
                                        <p:cTn id="57" dur="1" fill="hold">
                                          <p:stCondLst>
                                            <p:cond delay="499"/>
                                          </p:stCondLst>
                                        </p:cTn>
                                        <p:tgtEl>
                                          <p:spTgt spid="10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97"/>
                                        </p:tgtEl>
                                      </p:cBhvr>
                                    </p:animEffect>
                                    <p:set>
                                      <p:cBhvr>
                                        <p:cTn id="62" dur="1" fill="hold">
                                          <p:stCondLst>
                                            <p:cond delay="499"/>
                                          </p:stCondLst>
                                        </p:cTn>
                                        <p:tgtEl>
                                          <p:spTgt spid="9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18"/>
                                        </p:tgtEl>
                                        <p:attrNameLst>
                                          <p:attrName>style.visibility</p:attrName>
                                        </p:attrNameLst>
                                      </p:cBhvr>
                                      <p:to>
                                        <p:strVal val="visible"/>
                                      </p:to>
                                    </p:set>
                                    <p:animEffect transition="in" filter="blinds(horizontal)">
                                      <p:cBhvr>
                                        <p:cTn id="6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97" grpId="0" animBg="1"/>
      <p:bldP spid="97" grpId="1" animBg="1"/>
      <p:bldP spid="101" grpId="0" animBg="1"/>
      <p:bldP spid="101" grpId="1" animBg="1"/>
      <p:bldP spid="113" grpId="0"/>
      <p:bldP spid="1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333500" y="30861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2573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3335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5"/>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6"/>
          <a:srcRect/>
          <a:stretch>
            <a:fillRect/>
          </a:stretch>
        </p:blipFill>
        <p:spPr bwMode="auto">
          <a:xfrm>
            <a:off x="4572000" y="2971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83820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8305800" y="2297668"/>
            <a:ext cx="228600" cy="369332"/>
          </a:xfrm>
          <a:prstGeom prst="rect">
            <a:avLst/>
          </a:prstGeom>
          <a:noFill/>
        </p:spPr>
        <p:txBody>
          <a:bodyPr wrap="square" rtlCol="0">
            <a:spAutoFit/>
          </a:bodyPr>
          <a:lstStyle/>
          <a:p>
            <a:r>
              <a:rPr lang="en-US" b="1" dirty="0"/>
              <a:t>1</a:t>
            </a:r>
          </a:p>
        </p:txBody>
      </p:sp>
      <p:cxnSp>
        <p:nvCxnSpPr>
          <p:cNvPr id="93" name="Straight Connector 92"/>
          <p:cNvCxnSpPr/>
          <p:nvPr/>
        </p:nvCxnSpPr>
        <p:spPr>
          <a:xfrm>
            <a:off x="8382000" y="30464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1295400" y="6172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94" name="TextBox 93"/>
          <p:cNvSpPr txBox="1"/>
          <p:nvPr/>
        </p:nvSpPr>
        <p:spPr>
          <a:xfrm>
            <a:off x="2590800" y="5955268"/>
            <a:ext cx="304800" cy="369332"/>
          </a:xfrm>
          <a:prstGeom prst="rect">
            <a:avLst/>
          </a:prstGeom>
          <a:noFill/>
        </p:spPr>
        <p:txBody>
          <a:bodyPr wrap="square" rtlCol="0">
            <a:spAutoFit/>
          </a:bodyPr>
          <a:lstStyle/>
          <a:p>
            <a:r>
              <a:rPr lang="en-US" b="1" dirty="0"/>
              <a:t>3</a:t>
            </a:r>
          </a:p>
        </p:txBody>
      </p:sp>
      <p:sp>
        <p:nvSpPr>
          <p:cNvPr id="95" name="TextBox 94"/>
          <p:cNvSpPr txBox="1"/>
          <p:nvPr/>
        </p:nvSpPr>
        <p:spPr>
          <a:xfrm>
            <a:off x="3886200" y="5955268"/>
            <a:ext cx="381000" cy="369332"/>
          </a:xfrm>
          <a:prstGeom prst="rect">
            <a:avLst/>
          </a:prstGeom>
          <a:noFill/>
        </p:spPr>
        <p:txBody>
          <a:bodyPr wrap="square" rtlCol="0">
            <a:spAutoFit/>
          </a:bodyPr>
          <a:lstStyle/>
          <a:p>
            <a:r>
              <a:rPr lang="en-US" b="1" dirty="0"/>
              <a:t>2</a:t>
            </a:r>
          </a:p>
        </p:txBody>
      </p:sp>
      <p:cxnSp>
        <p:nvCxnSpPr>
          <p:cNvPr id="96" name="Straight Connector 95"/>
          <p:cNvCxnSpPr/>
          <p:nvPr/>
        </p:nvCxnSpPr>
        <p:spPr>
          <a:xfrm>
            <a:off x="5257800" y="6170612"/>
            <a:ext cx="228600" cy="1588"/>
          </a:xfrm>
          <a:prstGeom prst="line">
            <a:avLst/>
          </a:prstGeom>
        </p:spPr>
        <p:style>
          <a:lnRef idx="1">
            <a:schemeClr val="dk1"/>
          </a:lnRef>
          <a:fillRef idx="0">
            <a:schemeClr val="dk1"/>
          </a:fillRef>
          <a:effectRef idx="0">
            <a:schemeClr val="dk1"/>
          </a:effectRef>
          <a:fontRef idx="minor">
            <a:schemeClr val="tx1"/>
          </a:fontRef>
        </p:style>
      </p:cxnSp>
      <p:grpSp>
        <p:nvGrpSpPr>
          <p:cNvPr id="12" name="Group 30"/>
          <p:cNvGrpSpPr/>
          <p:nvPr/>
        </p:nvGrpSpPr>
        <p:grpSpPr>
          <a:xfrm>
            <a:off x="1219200" y="1752600"/>
            <a:ext cx="7543800" cy="4724400"/>
            <a:chOff x="1066800" y="1677194"/>
            <a:chExt cx="6172994" cy="3048794"/>
          </a:xfrm>
        </p:grpSpPr>
        <p:cxnSp>
          <p:nvCxnSpPr>
            <p:cNvPr id="98" name="Straight Connector 9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2514600" y="59436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2" name="Straight Connector 101"/>
          <p:cNvCxnSpPr/>
          <p:nvPr/>
        </p:nvCxnSpPr>
        <p:spPr>
          <a:xfrm flipV="1">
            <a:off x="2590800" y="3886200"/>
            <a:ext cx="609600" cy="152401"/>
          </a:xfrm>
          <a:prstGeom prst="line">
            <a:avLst/>
          </a:prstGeom>
        </p:spPr>
        <p:style>
          <a:lnRef idx="1">
            <a:schemeClr val="accent2"/>
          </a:lnRef>
          <a:fillRef idx="0">
            <a:schemeClr val="accent2"/>
          </a:fillRef>
          <a:effectRef idx="0">
            <a:schemeClr val="accent2"/>
          </a:effectRef>
          <a:fontRef idx="minor">
            <a:schemeClr val="tx1"/>
          </a:fontRef>
        </p:style>
      </p:cxnSp>
      <p:sp>
        <p:nvSpPr>
          <p:cNvPr id="106" name="TextBox 105"/>
          <p:cNvSpPr txBox="1"/>
          <p:nvPr/>
        </p:nvSpPr>
        <p:spPr>
          <a:xfrm>
            <a:off x="2971800" y="3886200"/>
            <a:ext cx="304800" cy="369332"/>
          </a:xfrm>
          <a:prstGeom prst="rect">
            <a:avLst/>
          </a:prstGeom>
          <a:noFill/>
        </p:spPr>
        <p:txBody>
          <a:bodyPr wrap="square" rtlCol="0">
            <a:spAutoFit/>
          </a:bodyPr>
          <a:lstStyle/>
          <a:p>
            <a:r>
              <a:rPr lang="en-US" b="1" dirty="0">
                <a:solidFill>
                  <a:srgbClr val="FF0000"/>
                </a:solidFill>
              </a:rPr>
              <a:t>0</a:t>
            </a:r>
          </a:p>
        </p:txBody>
      </p:sp>
      <p:cxnSp>
        <p:nvCxnSpPr>
          <p:cNvPr id="107" name="Straight Connector 106"/>
          <p:cNvCxnSpPr/>
          <p:nvPr/>
        </p:nvCxnSpPr>
        <p:spPr>
          <a:xfrm rot="5400000" flipH="1" flipV="1">
            <a:off x="6134100" y="30861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8" name="TextBox 107"/>
          <p:cNvSpPr txBox="1"/>
          <p:nvPr/>
        </p:nvSpPr>
        <p:spPr>
          <a:xfrm>
            <a:off x="6324600" y="3212068"/>
            <a:ext cx="533400" cy="307777"/>
          </a:xfrm>
          <a:prstGeom prst="rect">
            <a:avLst/>
          </a:prstGeom>
          <a:noFill/>
        </p:spPr>
        <p:txBody>
          <a:bodyPr wrap="square" rtlCol="0">
            <a:spAutoFit/>
          </a:bodyPr>
          <a:lstStyle/>
          <a:p>
            <a:r>
              <a:rPr lang="en-US" sz="1400" b="1" dirty="0">
                <a:solidFill>
                  <a:srgbClr val="FF0000"/>
                </a:solidFill>
              </a:rPr>
              <a:t>250</a:t>
            </a:r>
          </a:p>
        </p:txBody>
      </p:sp>
      <p:pic>
        <p:nvPicPr>
          <p:cNvPr id="13" name="Picture 2"/>
          <p:cNvPicPr>
            <a:picLocks noChangeAspect="1" noChangeArrowheads="1"/>
          </p:cNvPicPr>
          <p:nvPr/>
        </p:nvPicPr>
        <p:blipFill>
          <a:blip r:embed="rId7"/>
          <a:srcRect/>
          <a:stretch>
            <a:fillRect/>
          </a:stretch>
        </p:blipFill>
        <p:spPr bwMode="auto">
          <a:xfrm>
            <a:off x="2057400" y="29718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8"/>
          <a:srcRect/>
          <a:stretch>
            <a:fillRect/>
          </a:stretch>
        </p:blipFill>
        <p:spPr bwMode="auto">
          <a:xfrm>
            <a:off x="3352800" y="2971800"/>
            <a:ext cx="428367" cy="304800"/>
          </a:xfrm>
          <a:prstGeom prst="rect">
            <a:avLst/>
          </a:prstGeom>
          <a:noFill/>
          <a:ln w="9525">
            <a:noFill/>
            <a:miter lim="800000"/>
            <a:headEnd/>
            <a:tailEnd/>
          </a:ln>
          <a:effectLst/>
        </p:spPr>
      </p:pic>
      <p:cxnSp>
        <p:nvCxnSpPr>
          <p:cNvPr id="87" name="Straight Connector 86"/>
          <p:cNvCxnSpPr/>
          <p:nvPr/>
        </p:nvCxnSpPr>
        <p:spPr>
          <a:xfrm rot="5400000" flipH="1" flipV="1">
            <a:off x="2781300" y="2400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8" name="Straight Connector 87"/>
          <p:cNvCxnSpPr/>
          <p:nvPr/>
        </p:nvCxnSpPr>
        <p:spPr>
          <a:xfrm rot="5400000" flipH="1" flipV="1">
            <a:off x="2705100" y="30861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5" name="Straight Connector 104"/>
          <p:cNvCxnSpPr/>
          <p:nvPr/>
        </p:nvCxnSpPr>
        <p:spPr>
          <a:xfrm flipV="1">
            <a:off x="36576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9" name="TextBox 108"/>
          <p:cNvSpPr txBox="1"/>
          <p:nvPr/>
        </p:nvSpPr>
        <p:spPr>
          <a:xfrm>
            <a:off x="3810000" y="3883223"/>
            <a:ext cx="533400" cy="307777"/>
          </a:xfrm>
          <a:prstGeom prst="rect">
            <a:avLst/>
          </a:prstGeom>
          <a:noFill/>
        </p:spPr>
        <p:txBody>
          <a:bodyPr wrap="square" rtlCol="0">
            <a:spAutoFit/>
          </a:bodyPr>
          <a:lstStyle/>
          <a:p>
            <a:r>
              <a:rPr lang="en-US" sz="1400" b="1" dirty="0">
                <a:solidFill>
                  <a:srgbClr val="FF0000"/>
                </a:solidFill>
              </a:rPr>
              <a:t>150</a:t>
            </a:r>
          </a:p>
        </p:txBody>
      </p:sp>
      <p:cxnSp>
        <p:nvCxnSpPr>
          <p:cNvPr id="110" name="Straight Connector 109"/>
          <p:cNvCxnSpPr/>
          <p:nvPr/>
        </p:nvCxnSpPr>
        <p:spPr>
          <a:xfrm rot="5400000" flipH="1" flipV="1">
            <a:off x="6286500" y="32385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11" name="TextBox 110"/>
          <p:cNvSpPr txBox="1"/>
          <p:nvPr/>
        </p:nvSpPr>
        <p:spPr>
          <a:xfrm>
            <a:off x="6705600" y="3276600"/>
            <a:ext cx="304800" cy="369332"/>
          </a:xfrm>
          <a:prstGeom prst="rect">
            <a:avLst/>
          </a:prstGeom>
          <a:noFill/>
        </p:spPr>
        <p:txBody>
          <a:bodyPr wrap="square" rtlCol="0">
            <a:spAutoFit/>
          </a:bodyPr>
          <a:lstStyle/>
          <a:p>
            <a:r>
              <a:rPr lang="en-US" b="1" dirty="0">
                <a:solidFill>
                  <a:srgbClr val="FF0000"/>
                </a:solidFill>
              </a:rPr>
              <a:t>0</a:t>
            </a:r>
          </a:p>
        </p:txBody>
      </p:sp>
      <p:cxnSp>
        <p:nvCxnSpPr>
          <p:cNvPr id="90" name="Straight Connector 89"/>
          <p:cNvCxnSpPr/>
          <p:nvPr/>
        </p:nvCxnSpPr>
        <p:spPr>
          <a:xfrm rot="5400000" flipH="1" flipV="1">
            <a:off x="39624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2" name="Straight Connector 111"/>
          <p:cNvCxnSpPr/>
          <p:nvPr/>
        </p:nvCxnSpPr>
        <p:spPr>
          <a:xfrm flipV="1">
            <a:off x="3657600" y="38862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13" name="TextBox 112"/>
          <p:cNvSpPr txBox="1"/>
          <p:nvPr/>
        </p:nvSpPr>
        <p:spPr>
          <a:xfrm>
            <a:off x="4191000" y="3962400"/>
            <a:ext cx="304800" cy="369332"/>
          </a:xfrm>
          <a:prstGeom prst="rect">
            <a:avLst/>
          </a:prstGeom>
          <a:noFill/>
        </p:spPr>
        <p:txBody>
          <a:bodyPr wrap="square" rtlCol="0">
            <a:spAutoFit/>
          </a:bodyPr>
          <a:lstStyle/>
          <a:p>
            <a:r>
              <a:rPr lang="en-US" b="1" dirty="0">
                <a:solidFill>
                  <a:srgbClr val="FF0000"/>
                </a:solidFill>
              </a:rPr>
              <a:t>0</a:t>
            </a:r>
          </a:p>
        </p:txBody>
      </p:sp>
      <p:cxnSp>
        <p:nvCxnSpPr>
          <p:cNvPr id="114" name="Straight Connector 113"/>
          <p:cNvCxnSpPr/>
          <p:nvPr/>
        </p:nvCxnSpPr>
        <p:spPr>
          <a:xfrm>
            <a:off x="5943600" y="2133600"/>
            <a:ext cx="457200" cy="245477"/>
          </a:xfrm>
          <a:prstGeom prst="line">
            <a:avLst/>
          </a:prstGeom>
        </p:spPr>
        <p:style>
          <a:lnRef idx="1">
            <a:schemeClr val="accent2"/>
          </a:lnRef>
          <a:fillRef idx="0">
            <a:schemeClr val="accent2"/>
          </a:fillRef>
          <a:effectRef idx="0">
            <a:schemeClr val="accent2"/>
          </a:effectRef>
          <a:fontRef idx="minor">
            <a:schemeClr val="tx1"/>
          </a:fontRef>
        </p:style>
      </p:cxnSp>
      <p:sp>
        <p:nvSpPr>
          <p:cNvPr id="117" name="TextBox 116"/>
          <p:cNvSpPr txBox="1"/>
          <p:nvPr/>
        </p:nvSpPr>
        <p:spPr>
          <a:xfrm>
            <a:off x="6324600" y="1992868"/>
            <a:ext cx="304800" cy="369332"/>
          </a:xfrm>
          <a:prstGeom prst="rect">
            <a:avLst/>
          </a:prstGeom>
          <a:noFill/>
        </p:spPr>
        <p:txBody>
          <a:bodyPr wrap="square" rtlCol="0">
            <a:spAutoFit/>
          </a:bodyPr>
          <a:lstStyle/>
          <a:p>
            <a:r>
              <a:rPr lang="en-US" b="1" dirty="0">
                <a:solidFill>
                  <a:srgbClr val="FF0000"/>
                </a:solidFill>
              </a:rPr>
              <a:t>0</a:t>
            </a:r>
          </a:p>
        </p:txBody>
      </p:sp>
      <p:pic>
        <p:nvPicPr>
          <p:cNvPr id="3074" name="Picture 2"/>
          <p:cNvPicPr>
            <a:picLocks noChangeAspect="1" noChangeArrowheads="1"/>
          </p:cNvPicPr>
          <p:nvPr/>
        </p:nvPicPr>
        <p:blipFill>
          <a:blip r:embed="rId9"/>
          <a:srcRect/>
          <a:stretch>
            <a:fillRect/>
          </a:stretch>
        </p:blipFill>
        <p:spPr bwMode="auto">
          <a:xfrm>
            <a:off x="3352800" y="2286000"/>
            <a:ext cx="381000" cy="275167"/>
          </a:xfrm>
          <a:prstGeom prst="rect">
            <a:avLst/>
          </a:prstGeom>
          <a:noFill/>
          <a:ln w="9525">
            <a:noFill/>
            <a:miter lim="800000"/>
            <a:headEnd/>
            <a:tailEnd/>
          </a:ln>
          <a:effectLst/>
        </p:spPr>
      </p:pic>
      <p:cxnSp>
        <p:nvCxnSpPr>
          <p:cNvPr id="118" name="Straight Connector 117"/>
          <p:cNvCxnSpPr/>
          <p:nvPr/>
        </p:nvCxnSpPr>
        <p:spPr>
          <a:xfrm rot="5400000" flipH="1" flipV="1">
            <a:off x="40005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103" name="TextBox 102"/>
          <p:cNvSpPr txBox="1"/>
          <p:nvPr/>
        </p:nvSpPr>
        <p:spPr>
          <a:xfrm>
            <a:off x="1752600" y="228600"/>
            <a:ext cx="838200" cy="369332"/>
          </a:xfrm>
          <a:prstGeom prst="rect">
            <a:avLst/>
          </a:prstGeom>
          <a:noFill/>
        </p:spPr>
        <p:txBody>
          <a:bodyPr wrap="square" rtlCol="0">
            <a:spAutoFit/>
          </a:bodyPr>
          <a:lstStyle/>
          <a:p>
            <a:r>
              <a:rPr lang="en-US" dirty="0"/>
              <a:t>300*1</a:t>
            </a:r>
          </a:p>
        </p:txBody>
      </p:sp>
      <p:sp>
        <p:nvSpPr>
          <p:cNvPr id="104" name="Oval 103"/>
          <p:cNvSpPr/>
          <p:nvPr/>
        </p:nvSpPr>
        <p:spPr>
          <a:xfrm>
            <a:off x="1981200" y="1295400"/>
            <a:ext cx="990600" cy="99060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62000" y="2057400"/>
            <a:ext cx="990600" cy="99060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2438400" y="240268"/>
            <a:ext cx="1295400" cy="369332"/>
          </a:xfrm>
          <a:prstGeom prst="rect">
            <a:avLst/>
          </a:prstGeom>
          <a:noFill/>
        </p:spPr>
        <p:txBody>
          <a:bodyPr wrap="square" rtlCol="0">
            <a:spAutoFit/>
          </a:bodyPr>
          <a:lstStyle/>
          <a:p>
            <a:r>
              <a:rPr lang="en-US" dirty="0"/>
              <a:t>+ 250*2</a:t>
            </a:r>
          </a:p>
        </p:txBody>
      </p:sp>
      <p:sp>
        <p:nvSpPr>
          <p:cNvPr id="120" name="Oval 119"/>
          <p:cNvSpPr/>
          <p:nvPr/>
        </p:nvSpPr>
        <p:spPr>
          <a:xfrm>
            <a:off x="3276600" y="1981200"/>
            <a:ext cx="990600" cy="99060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3200400" y="228600"/>
            <a:ext cx="990600" cy="369332"/>
          </a:xfrm>
          <a:prstGeom prst="rect">
            <a:avLst/>
          </a:prstGeom>
          <a:noFill/>
        </p:spPr>
        <p:txBody>
          <a:bodyPr wrap="square" rtlCol="0">
            <a:spAutoFit/>
          </a:bodyPr>
          <a:lstStyle/>
          <a:p>
            <a:r>
              <a:rPr lang="en-US" dirty="0"/>
              <a:t>+150*5</a:t>
            </a:r>
          </a:p>
        </p:txBody>
      </p:sp>
      <p:sp>
        <p:nvSpPr>
          <p:cNvPr id="122" name="Oval 121"/>
          <p:cNvSpPr/>
          <p:nvPr/>
        </p:nvSpPr>
        <p:spPr>
          <a:xfrm>
            <a:off x="2057400" y="2743200"/>
            <a:ext cx="990600" cy="99060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3886200" y="228600"/>
            <a:ext cx="990600" cy="369332"/>
          </a:xfrm>
          <a:prstGeom prst="rect">
            <a:avLst/>
          </a:prstGeom>
          <a:noFill/>
        </p:spPr>
        <p:txBody>
          <a:bodyPr wrap="square" rtlCol="0">
            <a:spAutoFit/>
          </a:bodyPr>
          <a:lstStyle/>
          <a:p>
            <a:r>
              <a:rPr lang="en-US" dirty="0"/>
              <a:t>+50*3</a:t>
            </a:r>
          </a:p>
        </p:txBody>
      </p:sp>
      <p:sp>
        <p:nvSpPr>
          <p:cNvPr id="124" name="Oval 123"/>
          <p:cNvSpPr/>
          <p:nvPr/>
        </p:nvSpPr>
        <p:spPr>
          <a:xfrm>
            <a:off x="3352800" y="2819400"/>
            <a:ext cx="990600" cy="99060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4495800" y="228600"/>
            <a:ext cx="990600" cy="369332"/>
          </a:xfrm>
          <a:prstGeom prst="rect">
            <a:avLst/>
          </a:prstGeom>
          <a:noFill/>
        </p:spPr>
        <p:txBody>
          <a:bodyPr wrap="square" rtlCol="0">
            <a:spAutoFit/>
          </a:bodyPr>
          <a:lstStyle/>
          <a:p>
            <a:r>
              <a:rPr lang="en-US" dirty="0"/>
              <a:t>+250*3</a:t>
            </a:r>
          </a:p>
        </p:txBody>
      </p:sp>
      <p:sp>
        <p:nvSpPr>
          <p:cNvPr id="126" name="Oval 125"/>
          <p:cNvSpPr/>
          <p:nvPr/>
        </p:nvSpPr>
        <p:spPr>
          <a:xfrm>
            <a:off x="4572000" y="2819400"/>
            <a:ext cx="990600" cy="99060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5181600" y="240268"/>
            <a:ext cx="990600" cy="369332"/>
          </a:xfrm>
          <a:prstGeom prst="rect">
            <a:avLst/>
          </a:prstGeom>
          <a:noFill/>
        </p:spPr>
        <p:txBody>
          <a:bodyPr wrap="square" rtlCol="0">
            <a:spAutoFit/>
          </a:bodyPr>
          <a:lstStyle/>
          <a:p>
            <a:r>
              <a:rPr lang="en-US" dirty="0"/>
              <a:t>+200*2</a:t>
            </a:r>
          </a:p>
        </p:txBody>
      </p:sp>
      <p:sp>
        <p:nvSpPr>
          <p:cNvPr id="128" name="TextBox 127"/>
          <p:cNvSpPr txBox="1"/>
          <p:nvPr/>
        </p:nvSpPr>
        <p:spPr>
          <a:xfrm>
            <a:off x="6019800" y="228600"/>
            <a:ext cx="990600" cy="369332"/>
          </a:xfrm>
          <a:prstGeom prst="rect">
            <a:avLst/>
          </a:prstGeom>
          <a:noFill/>
        </p:spPr>
        <p:txBody>
          <a:bodyPr wrap="square" rtlCol="0">
            <a:spAutoFit/>
          </a:bodyPr>
          <a:lstStyle/>
          <a:p>
            <a:r>
              <a:rPr lang="en-US" b="1" dirty="0"/>
              <a:t>=2850</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linds(horizontal)">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blinds(horizontal)">
                                      <p:cBhvr>
                                        <p:cTn id="12" dur="500"/>
                                        <p:tgtEl>
                                          <p:spTgt spid="1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104"/>
                                        </p:tgtEl>
                                      </p:cBhvr>
                                    </p:animEffect>
                                    <p:set>
                                      <p:cBhvr>
                                        <p:cTn id="17" dur="1" fill="hold">
                                          <p:stCondLst>
                                            <p:cond delay="499"/>
                                          </p:stCondLst>
                                        </p:cTn>
                                        <p:tgtEl>
                                          <p:spTgt spid="10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blinds(horizontal)">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blinds(horizontal)">
                                      <p:cBhvr>
                                        <p:cTn id="27" dur="500"/>
                                        <p:tgtEl>
                                          <p:spTgt spid="1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115"/>
                                        </p:tgtEl>
                                      </p:cBhvr>
                                    </p:animEffect>
                                    <p:set>
                                      <p:cBhvr>
                                        <p:cTn id="32" dur="1" fill="hold">
                                          <p:stCondLst>
                                            <p:cond delay="499"/>
                                          </p:stCondLst>
                                        </p:cTn>
                                        <p:tgtEl>
                                          <p:spTgt spid="1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blinds(horizontal)">
                                      <p:cBhvr>
                                        <p:cTn id="37" dur="500"/>
                                        <p:tgtEl>
                                          <p:spTgt spid="1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1"/>
                                        </p:tgtEl>
                                        <p:attrNameLst>
                                          <p:attrName>style.visibility</p:attrName>
                                        </p:attrNameLst>
                                      </p:cBhvr>
                                      <p:to>
                                        <p:strVal val="visible"/>
                                      </p:to>
                                    </p:set>
                                    <p:animEffect transition="in" filter="blinds(horizontal)">
                                      <p:cBhvr>
                                        <p:cTn id="42" dur="500"/>
                                        <p:tgtEl>
                                          <p:spTgt spid="1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20"/>
                                        </p:tgtEl>
                                      </p:cBhvr>
                                    </p:animEffect>
                                    <p:set>
                                      <p:cBhvr>
                                        <p:cTn id="47" dur="1" fill="hold">
                                          <p:stCondLst>
                                            <p:cond delay="499"/>
                                          </p:stCondLst>
                                        </p:cTn>
                                        <p:tgtEl>
                                          <p:spTgt spid="12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2"/>
                                        </p:tgtEl>
                                        <p:attrNameLst>
                                          <p:attrName>style.visibility</p:attrName>
                                        </p:attrNameLst>
                                      </p:cBhvr>
                                      <p:to>
                                        <p:strVal val="visible"/>
                                      </p:to>
                                    </p:set>
                                    <p:animEffect transition="in" filter="blinds(horizontal)">
                                      <p:cBhvr>
                                        <p:cTn id="52" dur="500"/>
                                        <p:tgtEl>
                                          <p:spTgt spid="12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Effect transition="in" filter="blinds(horizontal)">
                                      <p:cBhvr>
                                        <p:cTn id="57" dur="500"/>
                                        <p:tgtEl>
                                          <p:spTgt spid="12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122"/>
                                        </p:tgtEl>
                                      </p:cBhvr>
                                    </p:animEffect>
                                    <p:set>
                                      <p:cBhvr>
                                        <p:cTn id="62" dur="1" fill="hold">
                                          <p:stCondLst>
                                            <p:cond delay="499"/>
                                          </p:stCondLst>
                                        </p:cTn>
                                        <p:tgtEl>
                                          <p:spTgt spid="12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blinds(horizontal)">
                                      <p:cBhvr>
                                        <p:cTn id="67" dur="500"/>
                                        <p:tgtEl>
                                          <p:spTgt spid="12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5"/>
                                        </p:tgtEl>
                                        <p:attrNameLst>
                                          <p:attrName>style.visibility</p:attrName>
                                        </p:attrNameLst>
                                      </p:cBhvr>
                                      <p:to>
                                        <p:strVal val="visible"/>
                                      </p:to>
                                    </p:set>
                                    <p:animEffect transition="in" filter="blinds(horizontal)">
                                      <p:cBhvr>
                                        <p:cTn id="72" dur="500"/>
                                        <p:tgtEl>
                                          <p:spTgt spid="12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grpId="1" nodeType="clickEffect">
                                  <p:stCondLst>
                                    <p:cond delay="0"/>
                                  </p:stCondLst>
                                  <p:childTnLst>
                                    <p:animEffect transition="out" filter="blinds(horizontal)">
                                      <p:cBhvr>
                                        <p:cTn id="76" dur="500"/>
                                        <p:tgtEl>
                                          <p:spTgt spid="124"/>
                                        </p:tgtEl>
                                      </p:cBhvr>
                                    </p:animEffect>
                                    <p:set>
                                      <p:cBhvr>
                                        <p:cTn id="77" dur="1" fill="hold">
                                          <p:stCondLst>
                                            <p:cond delay="499"/>
                                          </p:stCondLst>
                                        </p:cTn>
                                        <p:tgtEl>
                                          <p:spTgt spid="12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blinds(horizontal)">
                                      <p:cBhvr>
                                        <p:cTn id="82" dur="500"/>
                                        <p:tgtEl>
                                          <p:spTgt spid="12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27"/>
                                        </p:tgtEl>
                                        <p:attrNameLst>
                                          <p:attrName>style.visibility</p:attrName>
                                        </p:attrNameLst>
                                      </p:cBhvr>
                                      <p:to>
                                        <p:strVal val="visible"/>
                                      </p:to>
                                    </p:set>
                                    <p:animEffect transition="in" filter="blinds(horizontal)">
                                      <p:cBhvr>
                                        <p:cTn id="87" dur="500"/>
                                        <p:tgtEl>
                                          <p:spTgt spid="12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126"/>
                                        </p:tgtEl>
                                      </p:cBhvr>
                                    </p:animEffect>
                                    <p:set>
                                      <p:cBhvr>
                                        <p:cTn id="92" dur="1" fill="hold">
                                          <p:stCondLst>
                                            <p:cond delay="499"/>
                                          </p:stCondLst>
                                        </p:cTn>
                                        <p:tgtEl>
                                          <p:spTgt spid="12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28"/>
                                        </p:tgtEl>
                                        <p:attrNameLst>
                                          <p:attrName>style.visibility</p:attrName>
                                        </p:attrNameLst>
                                      </p:cBhvr>
                                      <p:to>
                                        <p:strVal val="visible"/>
                                      </p:to>
                                    </p:set>
                                    <p:animEffect transition="in" filter="blinds(horizontal)">
                                      <p:cBhvr>
                                        <p:cTn id="9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animBg="1"/>
      <p:bldP spid="104" grpId="1" animBg="1"/>
      <p:bldP spid="115" grpId="0" animBg="1"/>
      <p:bldP spid="115" grpId="1" animBg="1"/>
      <p:bldP spid="116" grpId="0"/>
      <p:bldP spid="120" grpId="0" animBg="1"/>
      <p:bldP spid="120" grpId="1" animBg="1"/>
      <p:bldP spid="121" grpId="0"/>
      <p:bldP spid="122" grpId="0" animBg="1"/>
      <p:bldP spid="122" grpId="1" animBg="1"/>
      <p:bldP spid="123" grpId="0"/>
      <p:bldP spid="124" grpId="0" animBg="1"/>
      <p:bldP spid="124" grpId="1" animBg="1"/>
      <p:bldP spid="125" grpId="0"/>
      <p:bldP spid="126" grpId="0" animBg="1"/>
      <p:bldP spid="126" grpId="1" animBg="1"/>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0" y="0"/>
            <a:ext cx="9084844" cy="4210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762000" y="1366157"/>
            <a:ext cx="457200" cy="310243"/>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srcRect/>
          <a:stretch>
            <a:fillRect/>
          </a:stretch>
        </p:blipFill>
        <p:spPr bwMode="auto">
          <a:xfrm>
            <a:off x="2057400" y="664029"/>
            <a:ext cx="457200" cy="326571"/>
          </a:xfrm>
          <a:prstGeom prst="rect">
            <a:avLst/>
          </a:prstGeom>
          <a:noFill/>
          <a:ln w="9525">
            <a:noFill/>
            <a:miter lim="800000"/>
            <a:headEnd/>
            <a:tailEnd/>
          </a:ln>
          <a:effectLst/>
        </p:spPr>
      </p:pic>
      <p:pic>
        <p:nvPicPr>
          <p:cNvPr id="1026" name="Picture 2"/>
          <p:cNvPicPr>
            <a:picLocks noChangeAspect="1" noChangeArrowheads="1"/>
          </p:cNvPicPr>
          <p:nvPr/>
        </p:nvPicPr>
        <p:blipFill>
          <a:blip r:embed="rId6"/>
          <a:srcRect/>
          <a:stretch>
            <a:fillRect/>
          </a:stretch>
        </p:blipFill>
        <p:spPr bwMode="auto">
          <a:xfrm>
            <a:off x="4572000" y="2057400"/>
            <a:ext cx="466725" cy="295275"/>
          </a:xfrm>
          <a:prstGeom prst="rect">
            <a:avLst/>
          </a:prstGeom>
          <a:noFill/>
          <a:ln w="9525">
            <a:noFill/>
            <a:miter lim="800000"/>
            <a:headEnd/>
            <a:tailEnd/>
          </a:ln>
          <a:effectLst/>
        </p:spPr>
      </p:pic>
      <p:pic>
        <p:nvPicPr>
          <p:cNvPr id="13" name="Picture 2"/>
          <p:cNvPicPr>
            <a:picLocks noChangeAspect="1" noChangeArrowheads="1"/>
          </p:cNvPicPr>
          <p:nvPr/>
        </p:nvPicPr>
        <p:blipFill>
          <a:blip r:embed="rId7"/>
          <a:srcRect/>
          <a:stretch>
            <a:fillRect/>
          </a:stretch>
        </p:blipFill>
        <p:spPr bwMode="auto">
          <a:xfrm>
            <a:off x="2057400" y="20574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8"/>
          <a:srcRect/>
          <a:stretch>
            <a:fillRect/>
          </a:stretch>
        </p:blipFill>
        <p:spPr bwMode="auto">
          <a:xfrm>
            <a:off x="3352800" y="2057400"/>
            <a:ext cx="428367" cy="3048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9"/>
          <a:srcRect/>
          <a:stretch>
            <a:fillRect/>
          </a:stretch>
        </p:blipFill>
        <p:spPr bwMode="auto">
          <a:xfrm>
            <a:off x="3352800" y="1371600"/>
            <a:ext cx="381000" cy="275167"/>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F6F532BD-A5B1-E08D-AA7F-C3495A8972E2}"/>
              </a:ext>
            </a:extLst>
          </p:cNvPr>
          <p:cNvSpPr txBox="1"/>
          <p:nvPr/>
        </p:nvSpPr>
        <p:spPr>
          <a:xfrm>
            <a:off x="762000" y="5411321"/>
            <a:ext cx="838200" cy="369332"/>
          </a:xfrm>
          <a:prstGeom prst="rect">
            <a:avLst/>
          </a:prstGeom>
          <a:noFill/>
        </p:spPr>
        <p:txBody>
          <a:bodyPr wrap="square" rtlCol="0">
            <a:spAutoFit/>
          </a:bodyPr>
          <a:lstStyle/>
          <a:p>
            <a:r>
              <a:rPr lang="en-US" dirty="0"/>
              <a:t>300*1</a:t>
            </a:r>
          </a:p>
        </p:txBody>
      </p:sp>
      <p:sp>
        <p:nvSpPr>
          <p:cNvPr id="4" name="TextBox 3">
            <a:extLst>
              <a:ext uri="{FF2B5EF4-FFF2-40B4-BE49-F238E27FC236}">
                <a16:creationId xmlns:a16="http://schemas.microsoft.com/office/drawing/2014/main" id="{EAA3B541-71A9-B6B0-E8B1-1657677FCBED}"/>
              </a:ext>
            </a:extLst>
          </p:cNvPr>
          <p:cNvSpPr txBox="1"/>
          <p:nvPr/>
        </p:nvSpPr>
        <p:spPr>
          <a:xfrm>
            <a:off x="1447800" y="5422989"/>
            <a:ext cx="1295400" cy="369332"/>
          </a:xfrm>
          <a:prstGeom prst="rect">
            <a:avLst/>
          </a:prstGeom>
          <a:noFill/>
        </p:spPr>
        <p:txBody>
          <a:bodyPr wrap="square" rtlCol="0">
            <a:spAutoFit/>
          </a:bodyPr>
          <a:lstStyle/>
          <a:p>
            <a:r>
              <a:rPr lang="en-US" dirty="0"/>
              <a:t>+ 250*2</a:t>
            </a:r>
          </a:p>
        </p:txBody>
      </p:sp>
      <p:sp>
        <p:nvSpPr>
          <p:cNvPr id="5" name="TextBox 4">
            <a:extLst>
              <a:ext uri="{FF2B5EF4-FFF2-40B4-BE49-F238E27FC236}">
                <a16:creationId xmlns:a16="http://schemas.microsoft.com/office/drawing/2014/main" id="{778D8085-E820-394A-9A82-80F4091FD1FB}"/>
              </a:ext>
            </a:extLst>
          </p:cNvPr>
          <p:cNvSpPr txBox="1"/>
          <p:nvPr/>
        </p:nvSpPr>
        <p:spPr>
          <a:xfrm>
            <a:off x="2209800" y="5411321"/>
            <a:ext cx="990600" cy="369332"/>
          </a:xfrm>
          <a:prstGeom prst="rect">
            <a:avLst/>
          </a:prstGeom>
          <a:noFill/>
        </p:spPr>
        <p:txBody>
          <a:bodyPr wrap="square" rtlCol="0">
            <a:spAutoFit/>
          </a:bodyPr>
          <a:lstStyle/>
          <a:p>
            <a:r>
              <a:rPr lang="en-US" dirty="0"/>
              <a:t>+150*5</a:t>
            </a:r>
          </a:p>
        </p:txBody>
      </p:sp>
      <p:sp>
        <p:nvSpPr>
          <p:cNvPr id="6" name="TextBox 5">
            <a:extLst>
              <a:ext uri="{FF2B5EF4-FFF2-40B4-BE49-F238E27FC236}">
                <a16:creationId xmlns:a16="http://schemas.microsoft.com/office/drawing/2014/main" id="{15ECC8BD-6861-7336-F08C-A89361F62EA0}"/>
              </a:ext>
            </a:extLst>
          </p:cNvPr>
          <p:cNvSpPr txBox="1"/>
          <p:nvPr/>
        </p:nvSpPr>
        <p:spPr>
          <a:xfrm>
            <a:off x="2895600" y="5411321"/>
            <a:ext cx="990600" cy="369332"/>
          </a:xfrm>
          <a:prstGeom prst="rect">
            <a:avLst/>
          </a:prstGeom>
          <a:noFill/>
        </p:spPr>
        <p:txBody>
          <a:bodyPr wrap="square" rtlCol="0">
            <a:spAutoFit/>
          </a:bodyPr>
          <a:lstStyle/>
          <a:p>
            <a:r>
              <a:rPr lang="en-US" dirty="0"/>
              <a:t>+50*3</a:t>
            </a:r>
          </a:p>
        </p:txBody>
      </p:sp>
      <p:sp>
        <p:nvSpPr>
          <p:cNvPr id="7" name="TextBox 6">
            <a:extLst>
              <a:ext uri="{FF2B5EF4-FFF2-40B4-BE49-F238E27FC236}">
                <a16:creationId xmlns:a16="http://schemas.microsoft.com/office/drawing/2014/main" id="{E4FEB741-C51F-7405-D437-C53543AE6D96}"/>
              </a:ext>
            </a:extLst>
          </p:cNvPr>
          <p:cNvSpPr txBox="1"/>
          <p:nvPr/>
        </p:nvSpPr>
        <p:spPr>
          <a:xfrm>
            <a:off x="3505200" y="5411321"/>
            <a:ext cx="990600" cy="369332"/>
          </a:xfrm>
          <a:prstGeom prst="rect">
            <a:avLst/>
          </a:prstGeom>
          <a:noFill/>
        </p:spPr>
        <p:txBody>
          <a:bodyPr wrap="square" rtlCol="0">
            <a:spAutoFit/>
          </a:bodyPr>
          <a:lstStyle/>
          <a:p>
            <a:r>
              <a:rPr lang="en-US" dirty="0"/>
              <a:t>+250*3</a:t>
            </a:r>
          </a:p>
        </p:txBody>
      </p:sp>
      <p:sp>
        <p:nvSpPr>
          <p:cNvPr id="8" name="TextBox 7">
            <a:extLst>
              <a:ext uri="{FF2B5EF4-FFF2-40B4-BE49-F238E27FC236}">
                <a16:creationId xmlns:a16="http://schemas.microsoft.com/office/drawing/2014/main" id="{431DABF1-E791-B1DC-B73D-79CDAA4605A1}"/>
              </a:ext>
            </a:extLst>
          </p:cNvPr>
          <p:cNvSpPr txBox="1"/>
          <p:nvPr/>
        </p:nvSpPr>
        <p:spPr>
          <a:xfrm>
            <a:off x="4191000" y="5422989"/>
            <a:ext cx="990600" cy="369332"/>
          </a:xfrm>
          <a:prstGeom prst="rect">
            <a:avLst/>
          </a:prstGeom>
          <a:noFill/>
        </p:spPr>
        <p:txBody>
          <a:bodyPr wrap="square" rtlCol="0">
            <a:spAutoFit/>
          </a:bodyPr>
          <a:lstStyle/>
          <a:p>
            <a:r>
              <a:rPr lang="en-US" dirty="0"/>
              <a:t>+200*2</a:t>
            </a:r>
          </a:p>
        </p:txBody>
      </p:sp>
      <p:sp>
        <p:nvSpPr>
          <p:cNvPr id="9" name="TextBox 8">
            <a:extLst>
              <a:ext uri="{FF2B5EF4-FFF2-40B4-BE49-F238E27FC236}">
                <a16:creationId xmlns:a16="http://schemas.microsoft.com/office/drawing/2014/main" id="{2D5A4BCD-1F63-DB56-8C11-E4B49A27D8E4}"/>
              </a:ext>
            </a:extLst>
          </p:cNvPr>
          <p:cNvSpPr txBox="1"/>
          <p:nvPr/>
        </p:nvSpPr>
        <p:spPr>
          <a:xfrm>
            <a:off x="5029200" y="5411321"/>
            <a:ext cx="990600" cy="369332"/>
          </a:xfrm>
          <a:prstGeom prst="rect">
            <a:avLst/>
          </a:prstGeom>
          <a:noFill/>
        </p:spPr>
        <p:txBody>
          <a:bodyPr wrap="square" rtlCol="0">
            <a:spAutoFit/>
          </a:bodyPr>
          <a:lstStyle/>
          <a:p>
            <a:r>
              <a:rPr lang="en-US" b="1" dirty="0"/>
              <a:t>=2850</a:t>
            </a:r>
          </a:p>
        </p:txBody>
      </p:sp>
      <p:sp>
        <p:nvSpPr>
          <p:cNvPr id="10" name="TextBox 9">
            <a:extLst>
              <a:ext uri="{FF2B5EF4-FFF2-40B4-BE49-F238E27FC236}">
                <a16:creationId xmlns:a16="http://schemas.microsoft.com/office/drawing/2014/main" id="{A855CB4F-A67C-7155-3760-F3E4C7FA56D9}"/>
              </a:ext>
            </a:extLst>
          </p:cNvPr>
          <p:cNvSpPr txBox="1"/>
          <p:nvPr/>
        </p:nvSpPr>
        <p:spPr>
          <a:xfrm>
            <a:off x="838200" y="4953000"/>
            <a:ext cx="5105400" cy="369332"/>
          </a:xfrm>
          <a:prstGeom prst="rect">
            <a:avLst/>
          </a:prstGeom>
          <a:noFill/>
        </p:spPr>
        <p:txBody>
          <a:bodyPr wrap="square" rtlCol="0">
            <a:spAutoFit/>
          </a:bodyPr>
          <a:lstStyle/>
          <a:p>
            <a:r>
              <a:rPr lang="en-US" b="1" u="sng" dirty="0"/>
              <a:t>Initial Transportation Cost</a:t>
            </a:r>
          </a:p>
        </p:txBody>
      </p:sp>
    </p:spTree>
    <p:custDataLst>
      <p:tags r:id="rId1"/>
    </p:custDataLst>
    <p:extLst>
      <p:ext uri="{BB962C8B-B14F-4D97-AF65-F5344CB8AC3E}">
        <p14:creationId xmlns:p14="http://schemas.microsoft.com/office/powerpoint/2010/main" val="145983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dirty="0">
                <a:highlight>
                  <a:srgbClr val="00FF00"/>
                </a:highlight>
              </a:rPr>
              <a:t>Step 1:</a:t>
            </a:r>
            <a:r>
              <a:rPr lang="en-US" sz="2000" b="1" dirty="0">
                <a:highlight>
                  <a:srgbClr val="00FF00"/>
                </a:highlight>
              </a:rPr>
              <a:t> </a:t>
            </a:r>
            <a:r>
              <a:rPr lang="en-US" sz="2000" dirty="0">
                <a:highlight>
                  <a:srgbClr val="00FF00"/>
                </a:highlight>
              </a:rPr>
              <a:t>Get an initial feasible solution </a:t>
            </a:r>
          </a:p>
          <a:p>
            <a:pPr marL="0" indent="0">
              <a:buNone/>
            </a:pPr>
            <a:r>
              <a:rPr lang="en-US" sz="2000" b="1" u="sng" dirty="0">
                <a:highlight>
                  <a:srgbClr val="FFFF00"/>
                </a:highlight>
              </a:rPr>
              <a:t>Step 2: </a:t>
            </a:r>
            <a:r>
              <a:rPr lang="en-US" sz="2000" dirty="0">
                <a:highlight>
                  <a:srgbClr val="FFFF00"/>
                </a:highlight>
              </a:rPr>
              <a:t>Test of degeneracy</a:t>
            </a:r>
          </a:p>
          <a:p>
            <a:pPr marL="0" indent="0">
              <a:buNone/>
            </a:pPr>
            <a:r>
              <a:rPr lang="en-US" sz="2000" b="1" u="sng" dirty="0"/>
              <a:t>Step 3: </a:t>
            </a:r>
            <a:r>
              <a:rPr lang="en-US" sz="2000" dirty="0"/>
              <a:t>Testing the Optimality Solution</a:t>
            </a:r>
          </a:p>
          <a:p>
            <a:pPr marL="0" indent="0">
              <a:buNone/>
            </a:pPr>
            <a:r>
              <a:rPr lang="en-US" sz="2000" b="1" dirty="0"/>
              <a:t>Step 3.1: </a:t>
            </a:r>
            <a:r>
              <a:rPr lang="en-US" sz="2000" dirty="0"/>
              <a:t>Calculation of Row Values and Column values for occupied cells.</a:t>
            </a:r>
          </a:p>
          <a:p>
            <a:pPr marL="0" indent="0">
              <a:buNone/>
            </a:pPr>
            <a:r>
              <a:rPr lang="en-US" sz="2000" b="1" dirty="0"/>
              <a:t>Step 3.2: </a:t>
            </a:r>
            <a:r>
              <a:rPr lang="en-US" sz="2000" dirty="0"/>
              <a:t>Calculation of improvement indices for unoccupied cells.</a:t>
            </a:r>
            <a:endParaRPr lang="en-US" sz="2000" b="1" dirty="0"/>
          </a:p>
        </p:txBody>
      </p:sp>
    </p:spTree>
    <p:custDataLst>
      <p:tags r:id="rId1"/>
    </p:custDataLst>
    <p:extLst>
      <p:ext uri="{BB962C8B-B14F-4D97-AF65-F5344CB8AC3E}">
        <p14:creationId xmlns:p14="http://schemas.microsoft.com/office/powerpoint/2010/main" val="76467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0"/>
            <a:ext cx="9084844" cy="4210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62000" y="1366157"/>
            <a:ext cx="457200" cy="310243"/>
          </a:xfrm>
          <a:prstGeom prst="rect">
            <a:avLst/>
          </a:prstGeom>
          <a:noFill/>
          <a:ln w="9525">
            <a:noFill/>
            <a:miter lim="800000"/>
            <a:headEnd/>
            <a:tailEnd/>
          </a:ln>
          <a:effectLst/>
        </p:spPr>
      </p:pic>
      <p:cxnSp>
        <p:nvCxnSpPr>
          <p:cNvPr id="34" name="Straight Connector 33"/>
          <p:cNvCxnSpPr/>
          <p:nvPr/>
        </p:nvCxnSpPr>
        <p:spPr>
          <a:xfrm rot="5400000" flipH="1" flipV="1">
            <a:off x="1257300" y="22479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333500" y="876300"/>
            <a:ext cx="4572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2050" name="Picture 2"/>
          <p:cNvPicPr>
            <a:picLocks noChangeAspect="1" noChangeArrowheads="1"/>
          </p:cNvPicPr>
          <p:nvPr/>
        </p:nvPicPr>
        <p:blipFill>
          <a:blip r:embed="rId4"/>
          <a:srcRect/>
          <a:stretch>
            <a:fillRect/>
          </a:stretch>
        </p:blipFill>
        <p:spPr bwMode="auto">
          <a:xfrm>
            <a:off x="2057400" y="664029"/>
            <a:ext cx="457200" cy="326571"/>
          </a:xfrm>
          <a:prstGeom prst="rect">
            <a:avLst/>
          </a:prstGeom>
          <a:noFill/>
          <a:ln w="9525">
            <a:noFill/>
            <a:miter lim="800000"/>
            <a:headEnd/>
            <a:tailEnd/>
          </a:ln>
          <a:effectLst/>
        </p:spPr>
      </p:pic>
      <p:cxnSp>
        <p:nvCxnSpPr>
          <p:cNvPr id="72" name="Straight Connector 71"/>
          <p:cNvCxnSpPr/>
          <p:nvPr/>
        </p:nvCxnSpPr>
        <p:spPr>
          <a:xfrm rot="5400000" flipH="1" flipV="1">
            <a:off x="3771900" y="876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838200"/>
            <a:ext cx="3810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1026" name="Picture 2"/>
          <p:cNvPicPr>
            <a:picLocks noChangeAspect="1" noChangeArrowheads="1"/>
          </p:cNvPicPr>
          <p:nvPr/>
        </p:nvPicPr>
        <p:blipFill>
          <a:blip r:embed="rId5"/>
          <a:srcRect/>
          <a:stretch>
            <a:fillRect/>
          </a:stretch>
        </p:blipFill>
        <p:spPr bwMode="auto">
          <a:xfrm>
            <a:off x="4572000" y="20574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181600" y="1524000"/>
            <a:ext cx="3810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13" name="Picture 2"/>
          <p:cNvPicPr>
            <a:picLocks noChangeAspect="1" noChangeArrowheads="1"/>
          </p:cNvPicPr>
          <p:nvPr/>
        </p:nvPicPr>
        <p:blipFill>
          <a:blip r:embed="rId6"/>
          <a:srcRect/>
          <a:stretch>
            <a:fillRect/>
          </a:stretch>
        </p:blipFill>
        <p:spPr bwMode="auto">
          <a:xfrm>
            <a:off x="2057400" y="20574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3352800" y="2057400"/>
            <a:ext cx="428367" cy="304800"/>
          </a:xfrm>
          <a:prstGeom prst="rect">
            <a:avLst/>
          </a:prstGeom>
          <a:noFill/>
          <a:ln w="9525">
            <a:noFill/>
            <a:miter lim="800000"/>
            <a:headEnd/>
            <a:tailEnd/>
          </a:ln>
          <a:effectLst/>
        </p:spPr>
      </p:pic>
      <p:cxnSp>
        <p:nvCxnSpPr>
          <p:cNvPr id="87" name="Straight Connector 86"/>
          <p:cNvCxnSpPr/>
          <p:nvPr/>
        </p:nvCxnSpPr>
        <p:spPr>
          <a:xfrm rot="5400000" flipH="1" flipV="1">
            <a:off x="2552700" y="1562100"/>
            <a:ext cx="4572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3074" name="Picture 2"/>
          <p:cNvPicPr>
            <a:picLocks noChangeAspect="1" noChangeArrowheads="1"/>
          </p:cNvPicPr>
          <p:nvPr/>
        </p:nvPicPr>
        <p:blipFill>
          <a:blip r:embed="rId8"/>
          <a:srcRect/>
          <a:stretch>
            <a:fillRect/>
          </a:stretch>
        </p:blipFill>
        <p:spPr bwMode="auto">
          <a:xfrm>
            <a:off x="3352800" y="1371600"/>
            <a:ext cx="381000" cy="275167"/>
          </a:xfrm>
          <a:prstGeom prst="rect">
            <a:avLst/>
          </a:prstGeom>
          <a:noFill/>
          <a:ln w="9525">
            <a:noFill/>
            <a:miter lim="800000"/>
            <a:headEnd/>
            <a:tailEnd/>
          </a:ln>
          <a:effectLst/>
        </p:spPr>
      </p:pic>
      <p:sp>
        <p:nvSpPr>
          <p:cNvPr id="91" name="TextBox 90">
            <a:extLst>
              <a:ext uri="{FF2B5EF4-FFF2-40B4-BE49-F238E27FC236}">
                <a16:creationId xmlns:a16="http://schemas.microsoft.com/office/drawing/2014/main" id="{BA379164-E77A-768A-D08B-A1E0F84A3895}"/>
              </a:ext>
            </a:extLst>
          </p:cNvPr>
          <p:cNvSpPr txBox="1"/>
          <p:nvPr/>
        </p:nvSpPr>
        <p:spPr>
          <a:xfrm>
            <a:off x="762000" y="3581400"/>
            <a:ext cx="7315200" cy="2308324"/>
          </a:xfrm>
          <a:prstGeom prst="rect">
            <a:avLst/>
          </a:prstGeom>
          <a:noFill/>
        </p:spPr>
        <p:txBody>
          <a:bodyPr wrap="square" rtlCol="0">
            <a:spAutoFit/>
          </a:bodyPr>
          <a:lstStyle/>
          <a:p>
            <a:r>
              <a:rPr lang="en-US" b="1" u="sng" dirty="0"/>
              <a:t>Test of Degeneracy</a:t>
            </a:r>
          </a:p>
          <a:p>
            <a:r>
              <a:rPr lang="en-US" dirty="0"/>
              <a:t>M – Number of Rows</a:t>
            </a:r>
          </a:p>
          <a:p>
            <a:r>
              <a:rPr lang="en-US" dirty="0"/>
              <a:t>N – Number of Columns</a:t>
            </a:r>
          </a:p>
          <a:p>
            <a:endParaRPr lang="en-US" dirty="0"/>
          </a:p>
          <a:p>
            <a:r>
              <a:rPr lang="en-US" dirty="0"/>
              <a:t>M + N – 1 = 3 + 4 – 1 = 6</a:t>
            </a:r>
          </a:p>
          <a:p>
            <a:r>
              <a:rPr lang="en-US" dirty="0"/>
              <a:t>Number of Occupied Cells = 6</a:t>
            </a:r>
          </a:p>
          <a:p>
            <a:endParaRPr lang="en-US" dirty="0"/>
          </a:p>
          <a:p>
            <a:r>
              <a:rPr lang="en-US" dirty="0"/>
              <a:t>Since, M+N-1 = Occupied Cells = 6, this is the case of non-degeneracy.</a:t>
            </a:r>
          </a:p>
        </p:txBody>
      </p:sp>
    </p:spTree>
    <p:extLst>
      <p:ext uri="{BB962C8B-B14F-4D97-AF65-F5344CB8AC3E}">
        <p14:creationId xmlns:p14="http://schemas.microsoft.com/office/powerpoint/2010/main" val="410344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CC3289-662E-23C3-4E66-41DC745DE30A}"/>
              </a:ext>
            </a:extLst>
          </p:cNvPr>
          <p:cNvSpPr txBox="1"/>
          <p:nvPr/>
        </p:nvSpPr>
        <p:spPr>
          <a:xfrm>
            <a:off x="2057400" y="1676400"/>
            <a:ext cx="304800" cy="369332"/>
          </a:xfrm>
          <a:prstGeom prst="rect">
            <a:avLst/>
          </a:prstGeom>
          <a:noFill/>
          <a:ln>
            <a:solidFill>
              <a:schemeClr val="tx1"/>
            </a:solidFill>
          </a:ln>
        </p:spPr>
        <p:txBody>
          <a:bodyPr wrap="square" rtlCol="0">
            <a:spAutoFit/>
          </a:bodyPr>
          <a:lstStyle/>
          <a:p>
            <a:r>
              <a:rPr lang="en-US" dirty="0"/>
              <a:t>1</a:t>
            </a:r>
          </a:p>
        </p:txBody>
      </p:sp>
      <p:sp>
        <p:nvSpPr>
          <p:cNvPr id="5" name="TextBox 4">
            <a:extLst>
              <a:ext uri="{FF2B5EF4-FFF2-40B4-BE49-F238E27FC236}">
                <a16:creationId xmlns:a16="http://schemas.microsoft.com/office/drawing/2014/main" id="{C9B5C64A-0BCA-411E-9285-ACB13474DAB1}"/>
              </a:ext>
            </a:extLst>
          </p:cNvPr>
          <p:cNvSpPr txBox="1"/>
          <p:nvPr/>
        </p:nvSpPr>
        <p:spPr>
          <a:xfrm>
            <a:off x="2057400" y="2895600"/>
            <a:ext cx="304800" cy="369332"/>
          </a:xfrm>
          <a:prstGeom prst="rect">
            <a:avLst/>
          </a:prstGeom>
          <a:noFill/>
          <a:ln>
            <a:solidFill>
              <a:schemeClr val="tx1"/>
            </a:solidFill>
          </a:ln>
        </p:spPr>
        <p:txBody>
          <a:bodyPr wrap="square" rtlCol="0">
            <a:spAutoFit/>
          </a:bodyPr>
          <a:lstStyle/>
          <a:p>
            <a:r>
              <a:rPr lang="en-US" dirty="0"/>
              <a:t>2</a:t>
            </a:r>
          </a:p>
        </p:txBody>
      </p:sp>
      <p:sp>
        <p:nvSpPr>
          <p:cNvPr id="6" name="TextBox 5">
            <a:extLst>
              <a:ext uri="{FF2B5EF4-FFF2-40B4-BE49-F238E27FC236}">
                <a16:creationId xmlns:a16="http://schemas.microsoft.com/office/drawing/2014/main" id="{49A38F96-5F65-FA39-DF1C-996849328933}"/>
              </a:ext>
            </a:extLst>
          </p:cNvPr>
          <p:cNvSpPr txBox="1"/>
          <p:nvPr/>
        </p:nvSpPr>
        <p:spPr>
          <a:xfrm>
            <a:off x="2057400" y="4182925"/>
            <a:ext cx="304800" cy="369332"/>
          </a:xfrm>
          <a:prstGeom prst="rect">
            <a:avLst/>
          </a:prstGeom>
          <a:noFill/>
          <a:ln>
            <a:solidFill>
              <a:schemeClr val="tx1"/>
            </a:solidFill>
          </a:ln>
        </p:spPr>
        <p:txBody>
          <a:bodyPr wrap="square" rtlCol="0">
            <a:spAutoFit/>
          </a:bodyPr>
          <a:lstStyle/>
          <a:p>
            <a:r>
              <a:rPr lang="en-US" dirty="0"/>
              <a:t>3</a:t>
            </a:r>
          </a:p>
        </p:txBody>
      </p:sp>
      <p:sp>
        <p:nvSpPr>
          <p:cNvPr id="7" name="TextBox 6">
            <a:extLst>
              <a:ext uri="{FF2B5EF4-FFF2-40B4-BE49-F238E27FC236}">
                <a16:creationId xmlns:a16="http://schemas.microsoft.com/office/drawing/2014/main" id="{9756DA79-050A-E1C9-D1DE-8D2A5E13D00B}"/>
              </a:ext>
            </a:extLst>
          </p:cNvPr>
          <p:cNvSpPr txBox="1"/>
          <p:nvPr/>
        </p:nvSpPr>
        <p:spPr>
          <a:xfrm flipH="1">
            <a:off x="6629400" y="838200"/>
            <a:ext cx="304800" cy="369332"/>
          </a:xfrm>
          <a:prstGeom prst="rect">
            <a:avLst/>
          </a:prstGeom>
          <a:noFill/>
          <a:ln>
            <a:solidFill>
              <a:schemeClr val="tx1"/>
            </a:solidFill>
          </a:ln>
        </p:spPr>
        <p:txBody>
          <a:bodyPr wrap="square" rtlCol="0">
            <a:spAutoFit/>
          </a:bodyPr>
          <a:lstStyle/>
          <a:p>
            <a:r>
              <a:rPr lang="en-US" dirty="0"/>
              <a:t>A</a:t>
            </a:r>
          </a:p>
        </p:txBody>
      </p:sp>
      <p:sp>
        <p:nvSpPr>
          <p:cNvPr id="8" name="TextBox 7">
            <a:extLst>
              <a:ext uri="{FF2B5EF4-FFF2-40B4-BE49-F238E27FC236}">
                <a16:creationId xmlns:a16="http://schemas.microsoft.com/office/drawing/2014/main" id="{D5ADB14C-E0D0-ADC9-453D-9768B0DDCDF4}"/>
              </a:ext>
            </a:extLst>
          </p:cNvPr>
          <p:cNvSpPr txBox="1"/>
          <p:nvPr/>
        </p:nvSpPr>
        <p:spPr>
          <a:xfrm>
            <a:off x="6629400" y="1947120"/>
            <a:ext cx="304800" cy="369332"/>
          </a:xfrm>
          <a:prstGeom prst="rect">
            <a:avLst/>
          </a:prstGeom>
          <a:noFill/>
          <a:ln>
            <a:solidFill>
              <a:schemeClr val="tx1"/>
            </a:solidFill>
          </a:ln>
        </p:spPr>
        <p:txBody>
          <a:bodyPr wrap="square" rtlCol="0">
            <a:spAutoFit/>
          </a:bodyPr>
          <a:lstStyle/>
          <a:p>
            <a:r>
              <a:rPr lang="en-US" dirty="0"/>
              <a:t>B</a:t>
            </a:r>
          </a:p>
        </p:txBody>
      </p:sp>
      <p:sp>
        <p:nvSpPr>
          <p:cNvPr id="9" name="TextBox 8">
            <a:extLst>
              <a:ext uri="{FF2B5EF4-FFF2-40B4-BE49-F238E27FC236}">
                <a16:creationId xmlns:a16="http://schemas.microsoft.com/office/drawing/2014/main" id="{57E060A8-3270-0444-F1B8-779F75834325}"/>
              </a:ext>
            </a:extLst>
          </p:cNvPr>
          <p:cNvSpPr txBox="1"/>
          <p:nvPr/>
        </p:nvSpPr>
        <p:spPr>
          <a:xfrm>
            <a:off x="6629400" y="3264932"/>
            <a:ext cx="304800" cy="369332"/>
          </a:xfrm>
          <a:prstGeom prst="rect">
            <a:avLst/>
          </a:prstGeom>
          <a:noFill/>
          <a:ln>
            <a:solidFill>
              <a:schemeClr val="tx1"/>
            </a:solidFill>
          </a:ln>
        </p:spPr>
        <p:txBody>
          <a:bodyPr wrap="square" rtlCol="0">
            <a:spAutoFit/>
          </a:bodyPr>
          <a:lstStyle/>
          <a:p>
            <a:r>
              <a:rPr lang="en-US" dirty="0"/>
              <a:t>C</a:t>
            </a:r>
          </a:p>
        </p:txBody>
      </p:sp>
      <p:sp>
        <p:nvSpPr>
          <p:cNvPr id="10" name="TextBox 9">
            <a:extLst>
              <a:ext uri="{FF2B5EF4-FFF2-40B4-BE49-F238E27FC236}">
                <a16:creationId xmlns:a16="http://schemas.microsoft.com/office/drawing/2014/main" id="{9C2FC1E9-C40B-C938-3B56-A98B026A7C94}"/>
              </a:ext>
            </a:extLst>
          </p:cNvPr>
          <p:cNvSpPr txBox="1"/>
          <p:nvPr/>
        </p:nvSpPr>
        <p:spPr>
          <a:xfrm>
            <a:off x="6624918" y="4582744"/>
            <a:ext cx="304800" cy="369332"/>
          </a:xfrm>
          <a:prstGeom prst="rect">
            <a:avLst/>
          </a:prstGeom>
          <a:noFill/>
          <a:ln>
            <a:solidFill>
              <a:schemeClr val="tx1"/>
            </a:solidFill>
          </a:ln>
        </p:spPr>
        <p:txBody>
          <a:bodyPr wrap="square" rtlCol="0">
            <a:spAutoFit/>
          </a:bodyPr>
          <a:lstStyle/>
          <a:p>
            <a:r>
              <a:rPr lang="en-US" dirty="0"/>
              <a:t>D</a:t>
            </a:r>
          </a:p>
        </p:txBody>
      </p:sp>
      <p:cxnSp>
        <p:nvCxnSpPr>
          <p:cNvPr id="12" name="Straight Connector 11">
            <a:extLst>
              <a:ext uri="{FF2B5EF4-FFF2-40B4-BE49-F238E27FC236}">
                <a16:creationId xmlns:a16="http://schemas.microsoft.com/office/drawing/2014/main" id="{1CC8929E-912E-14B3-A0CF-5EC616EB2618}"/>
              </a:ext>
            </a:extLst>
          </p:cNvPr>
          <p:cNvCxnSpPr>
            <a:stCxn id="4" idx="3"/>
            <a:endCxn id="8" idx="1"/>
          </p:cNvCxnSpPr>
          <p:nvPr/>
        </p:nvCxnSpPr>
        <p:spPr>
          <a:xfrm>
            <a:off x="2362200" y="1861066"/>
            <a:ext cx="4267200" cy="27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AB4AB5-C4B8-B538-0EF9-386B4D62A605}"/>
              </a:ext>
            </a:extLst>
          </p:cNvPr>
          <p:cNvCxnSpPr>
            <a:cxnSpLocks/>
            <a:stCxn id="4" idx="3"/>
            <a:endCxn id="9" idx="1"/>
          </p:cNvCxnSpPr>
          <p:nvPr/>
        </p:nvCxnSpPr>
        <p:spPr>
          <a:xfrm>
            <a:off x="2362200" y="1861066"/>
            <a:ext cx="4267200" cy="1588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06B6F0D-527F-86BC-638D-90FCE6016FE2}"/>
              </a:ext>
            </a:extLst>
          </p:cNvPr>
          <p:cNvCxnSpPr>
            <a:cxnSpLocks/>
            <a:stCxn id="4" idx="3"/>
            <a:endCxn id="10" idx="1"/>
          </p:cNvCxnSpPr>
          <p:nvPr/>
        </p:nvCxnSpPr>
        <p:spPr>
          <a:xfrm>
            <a:off x="2362200" y="1861066"/>
            <a:ext cx="4262718" cy="290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DD8D8A-5B7B-E680-1B0C-DE4826D00169}"/>
              </a:ext>
            </a:extLst>
          </p:cNvPr>
          <p:cNvCxnSpPr>
            <a:cxnSpLocks/>
            <a:stCxn id="5" idx="3"/>
            <a:endCxn id="7" idx="3"/>
          </p:cNvCxnSpPr>
          <p:nvPr/>
        </p:nvCxnSpPr>
        <p:spPr>
          <a:xfrm flipV="1">
            <a:off x="2362200" y="1022866"/>
            <a:ext cx="426720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C77D856-9FB2-BBF6-164C-BC6124F54508}"/>
              </a:ext>
            </a:extLst>
          </p:cNvPr>
          <p:cNvCxnSpPr>
            <a:cxnSpLocks/>
            <a:stCxn id="5" idx="3"/>
            <a:endCxn id="8" idx="1"/>
          </p:cNvCxnSpPr>
          <p:nvPr/>
        </p:nvCxnSpPr>
        <p:spPr>
          <a:xfrm flipV="1">
            <a:off x="2362200" y="2131786"/>
            <a:ext cx="4267200" cy="948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3B00E2-ABE4-BAFC-553D-06B9ED58DADE}"/>
              </a:ext>
            </a:extLst>
          </p:cNvPr>
          <p:cNvCxnSpPr>
            <a:cxnSpLocks/>
            <a:stCxn id="5" idx="3"/>
            <a:endCxn id="9" idx="1"/>
          </p:cNvCxnSpPr>
          <p:nvPr/>
        </p:nvCxnSpPr>
        <p:spPr>
          <a:xfrm>
            <a:off x="2362200" y="3080266"/>
            <a:ext cx="4267200"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1E332B-C2BC-BB07-E683-5A44443F7E8A}"/>
              </a:ext>
            </a:extLst>
          </p:cNvPr>
          <p:cNvCxnSpPr>
            <a:cxnSpLocks/>
            <a:endCxn id="10" idx="1"/>
          </p:cNvCxnSpPr>
          <p:nvPr/>
        </p:nvCxnSpPr>
        <p:spPr>
          <a:xfrm>
            <a:off x="2362200" y="3080266"/>
            <a:ext cx="4262718" cy="1687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FD4B1B6-16D5-2B97-30FA-38A64A490E76}"/>
              </a:ext>
            </a:extLst>
          </p:cNvPr>
          <p:cNvCxnSpPr>
            <a:cxnSpLocks/>
            <a:stCxn id="6" idx="3"/>
            <a:endCxn id="10" idx="1"/>
          </p:cNvCxnSpPr>
          <p:nvPr/>
        </p:nvCxnSpPr>
        <p:spPr>
          <a:xfrm>
            <a:off x="2362200" y="4367591"/>
            <a:ext cx="4262718" cy="399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CEC5BCD-939B-0388-2E2A-54CAED5595CB}"/>
              </a:ext>
            </a:extLst>
          </p:cNvPr>
          <p:cNvCxnSpPr>
            <a:cxnSpLocks/>
            <a:stCxn id="6" idx="3"/>
            <a:endCxn id="9" idx="1"/>
          </p:cNvCxnSpPr>
          <p:nvPr/>
        </p:nvCxnSpPr>
        <p:spPr>
          <a:xfrm flipV="1">
            <a:off x="2362200" y="3449598"/>
            <a:ext cx="4267200" cy="917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05BA4D8-4B50-1BDA-1975-C21F21B04E2D}"/>
              </a:ext>
            </a:extLst>
          </p:cNvPr>
          <p:cNvCxnSpPr>
            <a:cxnSpLocks/>
            <a:stCxn id="6" idx="3"/>
            <a:endCxn id="8" idx="1"/>
          </p:cNvCxnSpPr>
          <p:nvPr/>
        </p:nvCxnSpPr>
        <p:spPr>
          <a:xfrm flipV="1">
            <a:off x="2362200" y="2131786"/>
            <a:ext cx="4267200" cy="2235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8ECCAF-325B-2A28-BB20-16D4FBE8AE4A}"/>
              </a:ext>
            </a:extLst>
          </p:cNvPr>
          <p:cNvCxnSpPr>
            <a:cxnSpLocks/>
            <a:stCxn id="6" idx="3"/>
            <a:endCxn id="7" idx="3"/>
          </p:cNvCxnSpPr>
          <p:nvPr/>
        </p:nvCxnSpPr>
        <p:spPr>
          <a:xfrm flipV="1">
            <a:off x="2362200" y="1022866"/>
            <a:ext cx="4267200" cy="3344725"/>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AA34BB9-BA8A-5313-17E9-3639235F7947}"/>
              </a:ext>
            </a:extLst>
          </p:cNvPr>
          <p:cNvSpPr txBox="1"/>
          <p:nvPr/>
        </p:nvSpPr>
        <p:spPr>
          <a:xfrm>
            <a:off x="3352800" y="1295400"/>
            <a:ext cx="381000" cy="369332"/>
          </a:xfrm>
          <a:prstGeom prst="rect">
            <a:avLst/>
          </a:prstGeom>
          <a:noFill/>
        </p:spPr>
        <p:txBody>
          <a:bodyPr wrap="square" rtlCol="0">
            <a:spAutoFit/>
          </a:bodyPr>
          <a:lstStyle/>
          <a:p>
            <a:r>
              <a:rPr lang="en-US" dirty="0"/>
              <a:t>3</a:t>
            </a:r>
          </a:p>
        </p:txBody>
      </p:sp>
      <p:sp>
        <p:nvSpPr>
          <p:cNvPr id="47" name="TextBox 46">
            <a:extLst>
              <a:ext uri="{FF2B5EF4-FFF2-40B4-BE49-F238E27FC236}">
                <a16:creationId xmlns:a16="http://schemas.microsoft.com/office/drawing/2014/main" id="{533159D7-BC29-BBE5-0D7E-F6B771C8122E}"/>
              </a:ext>
            </a:extLst>
          </p:cNvPr>
          <p:cNvSpPr txBox="1"/>
          <p:nvPr/>
        </p:nvSpPr>
        <p:spPr>
          <a:xfrm>
            <a:off x="3543300" y="1662063"/>
            <a:ext cx="381000" cy="369332"/>
          </a:xfrm>
          <a:prstGeom prst="rect">
            <a:avLst/>
          </a:prstGeom>
          <a:noFill/>
        </p:spPr>
        <p:txBody>
          <a:bodyPr wrap="square" rtlCol="0">
            <a:spAutoFit/>
          </a:bodyPr>
          <a:lstStyle/>
          <a:p>
            <a:r>
              <a:rPr lang="en-US" dirty="0"/>
              <a:t>1</a:t>
            </a:r>
          </a:p>
        </p:txBody>
      </p:sp>
      <p:sp>
        <p:nvSpPr>
          <p:cNvPr id="48" name="TextBox 47">
            <a:extLst>
              <a:ext uri="{FF2B5EF4-FFF2-40B4-BE49-F238E27FC236}">
                <a16:creationId xmlns:a16="http://schemas.microsoft.com/office/drawing/2014/main" id="{5851C28A-874C-9D3A-A86D-0E5A6AF89D5A}"/>
              </a:ext>
            </a:extLst>
          </p:cNvPr>
          <p:cNvSpPr txBox="1"/>
          <p:nvPr/>
        </p:nvSpPr>
        <p:spPr>
          <a:xfrm>
            <a:off x="3348318" y="1970422"/>
            <a:ext cx="381000" cy="369332"/>
          </a:xfrm>
          <a:prstGeom prst="rect">
            <a:avLst/>
          </a:prstGeom>
          <a:noFill/>
        </p:spPr>
        <p:txBody>
          <a:bodyPr wrap="square" rtlCol="0">
            <a:spAutoFit/>
          </a:bodyPr>
          <a:lstStyle/>
          <a:p>
            <a:r>
              <a:rPr lang="en-US" dirty="0"/>
              <a:t>7</a:t>
            </a:r>
          </a:p>
        </p:txBody>
      </p:sp>
      <p:sp>
        <p:nvSpPr>
          <p:cNvPr id="49" name="TextBox 48">
            <a:extLst>
              <a:ext uri="{FF2B5EF4-FFF2-40B4-BE49-F238E27FC236}">
                <a16:creationId xmlns:a16="http://schemas.microsoft.com/office/drawing/2014/main" id="{E8893997-AAD3-18DD-7724-E2E96A3FAB8F}"/>
              </a:ext>
            </a:extLst>
          </p:cNvPr>
          <p:cNvSpPr txBox="1"/>
          <p:nvPr/>
        </p:nvSpPr>
        <p:spPr>
          <a:xfrm>
            <a:off x="2667000" y="2566574"/>
            <a:ext cx="381000" cy="369332"/>
          </a:xfrm>
          <a:prstGeom prst="rect">
            <a:avLst/>
          </a:prstGeom>
          <a:noFill/>
        </p:spPr>
        <p:txBody>
          <a:bodyPr wrap="square" rtlCol="0">
            <a:spAutoFit/>
          </a:bodyPr>
          <a:lstStyle/>
          <a:p>
            <a:r>
              <a:rPr lang="en-US" dirty="0"/>
              <a:t>2</a:t>
            </a:r>
          </a:p>
        </p:txBody>
      </p:sp>
      <p:sp>
        <p:nvSpPr>
          <p:cNvPr id="50" name="TextBox 49">
            <a:extLst>
              <a:ext uri="{FF2B5EF4-FFF2-40B4-BE49-F238E27FC236}">
                <a16:creationId xmlns:a16="http://schemas.microsoft.com/office/drawing/2014/main" id="{6E1F4597-A138-FE1A-08B8-9DDDFB83FF01}"/>
              </a:ext>
            </a:extLst>
          </p:cNvPr>
          <p:cNvSpPr txBox="1"/>
          <p:nvPr/>
        </p:nvSpPr>
        <p:spPr>
          <a:xfrm>
            <a:off x="2909050" y="2107168"/>
            <a:ext cx="381000" cy="369332"/>
          </a:xfrm>
          <a:prstGeom prst="rect">
            <a:avLst/>
          </a:prstGeom>
          <a:noFill/>
        </p:spPr>
        <p:txBody>
          <a:bodyPr wrap="square" rtlCol="0">
            <a:spAutoFit/>
          </a:bodyPr>
          <a:lstStyle/>
          <a:p>
            <a:r>
              <a:rPr lang="en-US" dirty="0"/>
              <a:t>4</a:t>
            </a:r>
          </a:p>
        </p:txBody>
      </p:sp>
      <p:sp>
        <p:nvSpPr>
          <p:cNvPr id="51" name="TextBox 50">
            <a:extLst>
              <a:ext uri="{FF2B5EF4-FFF2-40B4-BE49-F238E27FC236}">
                <a16:creationId xmlns:a16="http://schemas.microsoft.com/office/drawing/2014/main" id="{FD43F87D-B288-D594-92B7-7053DB3C6DE2}"/>
              </a:ext>
            </a:extLst>
          </p:cNvPr>
          <p:cNvSpPr txBox="1"/>
          <p:nvPr/>
        </p:nvSpPr>
        <p:spPr>
          <a:xfrm>
            <a:off x="3157818" y="2649001"/>
            <a:ext cx="381000" cy="369332"/>
          </a:xfrm>
          <a:prstGeom prst="rect">
            <a:avLst/>
          </a:prstGeom>
          <a:noFill/>
        </p:spPr>
        <p:txBody>
          <a:bodyPr wrap="square" rtlCol="0">
            <a:spAutoFit/>
          </a:bodyPr>
          <a:lstStyle/>
          <a:p>
            <a:r>
              <a:rPr lang="en-US" dirty="0"/>
              <a:t>6</a:t>
            </a:r>
          </a:p>
        </p:txBody>
      </p:sp>
      <p:sp>
        <p:nvSpPr>
          <p:cNvPr id="52" name="TextBox 51">
            <a:extLst>
              <a:ext uri="{FF2B5EF4-FFF2-40B4-BE49-F238E27FC236}">
                <a16:creationId xmlns:a16="http://schemas.microsoft.com/office/drawing/2014/main" id="{35E050DA-630D-A719-6E35-1169F94E6100}"/>
              </a:ext>
            </a:extLst>
          </p:cNvPr>
          <p:cNvSpPr txBox="1"/>
          <p:nvPr/>
        </p:nvSpPr>
        <p:spPr>
          <a:xfrm>
            <a:off x="3316942" y="2921597"/>
            <a:ext cx="381000" cy="369332"/>
          </a:xfrm>
          <a:prstGeom prst="rect">
            <a:avLst/>
          </a:prstGeom>
          <a:noFill/>
        </p:spPr>
        <p:txBody>
          <a:bodyPr wrap="square" rtlCol="0">
            <a:spAutoFit/>
          </a:bodyPr>
          <a:lstStyle/>
          <a:p>
            <a:r>
              <a:rPr lang="en-US" dirty="0"/>
              <a:t>5</a:t>
            </a:r>
          </a:p>
        </p:txBody>
      </p:sp>
      <p:sp>
        <p:nvSpPr>
          <p:cNvPr id="53" name="TextBox 52">
            <a:extLst>
              <a:ext uri="{FF2B5EF4-FFF2-40B4-BE49-F238E27FC236}">
                <a16:creationId xmlns:a16="http://schemas.microsoft.com/office/drawing/2014/main" id="{EC987313-7BEE-9CC9-CB4B-2EBCBB66E956}"/>
              </a:ext>
            </a:extLst>
          </p:cNvPr>
          <p:cNvSpPr txBox="1"/>
          <p:nvPr/>
        </p:nvSpPr>
        <p:spPr>
          <a:xfrm>
            <a:off x="3121960" y="3138555"/>
            <a:ext cx="381000" cy="369332"/>
          </a:xfrm>
          <a:prstGeom prst="rect">
            <a:avLst/>
          </a:prstGeom>
          <a:noFill/>
        </p:spPr>
        <p:txBody>
          <a:bodyPr wrap="square" rtlCol="0">
            <a:spAutoFit/>
          </a:bodyPr>
          <a:lstStyle/>
          <a:p>
            <a:r>
              <a:rPr lang="en-US" dirty="0"/>
              <a:t>9</a:t>
            </a:r>
          </a:p>
        </p:txBody>
      </p:sp>
      <p:cxnSp>
        <p:nvCxnSpPr>
          <p:cNvPr id="55" name="Straight Arrow Connector 54">
            <a:extLst>
              <a:ext uri="{FF2B5EF4-FFF2-40B4-BE49-F238E27FC236}">
                <a16:creationId xmlns:a16="http://schemas.microsoft.com/office/drawing/2014/main" id="{6AAB40D2-693D-4105-2A48-61AF950BD798}"/>
              </a:ext>
            </a:extLst>
          </p:cNvPr>
          <p:cNvCxnSpPr>
            <a:cxnSpLocks/>
          </p:cNvCxnSpPr>
          <p:nvPr/>
        </p:nvCxnSpPr>
        <p:spPr>
          <a:xfrm flipV="1">
            <a:off x="2362200" y="999943"/>
            <a:ext cx="4267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64CD21F-715E-101D-D940-89BFCCA72EC1}"/>
              </a:ext>
            </a:extLst>
          </p:cNvPr>
          <p:cNvSpPr txBox="1"/>
          <p:nvPr/>
        </p:nvSpPr>
        <p:spPr>
          <a:xfrm>
            <a:off x="2743200" y="3657600"/>
            <a:ext cx="381000" cy="369332"/>
          </a:xfrm>
          <a:prstGeom prst="rect">
            <a:avLst/>
          </a:prstGeom>
          <a:noFill/>
        </p:spPr>
        <p:txBody>
          <a:bodyPr wrap="square" rtlCol="0">
            <a:spAutoFit/>
          </a:bodyPr>
          <a:lstStyle/>
          <a:p>
            <a:r>
              <a:rPr lang="en-US" dirty="0"/>
              <a:t>8</a:t>
            </a:r>
          </a:p>
        </p:txBody>
      </p:sp>
      <p:sp>
        <p:nvSpPr>
          <p:cNvPr id="59" name="TextBox 58">
            <a:extLst>
              <a:ext uri="{FF2B5EF4-FFF2-40B4-BE49-F238E27FC236}">
                <a16:creationId xmlns:a16="http://schemas.microsoft.com/office/drawing/2014/main" id="{D875696E-F7F5-5579-9E8D-7A0C01D2B6E9}"/>
              </a:ext>
            </a:extLst>
          </p:cNvPr>
          <p:cNvSpPr txBox="1"/>
          <p:nvPr/>
        </p:nvSpPr>
        <p:spPr>
          <a:xfrm>
            <a:off x="3157818" y="3659414"/>
            <a:ext cx="381000" cy="369332"/>
          </a:xfrm>
          <a:prstGeom prst="rect">
            <a:avLst/>
          </a:prstGeom>
          <a:noFill/>
        </p:spPr>
        <p:txBody>
          <a:bodyPr wrap="square" rtlCol="0">
            <a:spAutoFit/>
          </a:bodyPr>
          <a:lstStyle/>
          <a:p>
            <a:r>
              <a:rPr lang="en-US" dirty="0"/>
              <a:t>3</a:t>
            </a:r>
          </a:p>
        </p:txBody>
      </p:sp>
      <p:sp>
        <p:nvSpPr>
          <p:cNvPr id="60" name="TextBox 59">
            <a:extLst>
              <a:ext uri="{FF2B5EF4-FFF2-40B4-BE49-F238E27FC236}">
                <a16:creationId xmlns:a16="http://schemas.microsoft.com/office/drawing/2014/main" id="{F44A3FA6-20E9-29B4-7000-CB60216EDAD1}"/>
              </a:ext>
            </a:extLst>
          </p:cNvPr>
          <p:cNvSpPr txBox="1"/>
          <p:nvPr/>
        </p:nvSpPr>
        <p:spPr>
          <a:xfrm>
            <a:off x="3407710" y="3812669"/>
            <a:ext cx="381000" cy="369332"/>
          </a:xfrm>
          <a:prstGeom prst="rect">
            <a:avLst/>
          </a:prstGeom>
          <a:noFill/>
        </p:spPr>
        <p:txBody>
          <a:bodyPr wrap="square" rtlCol="0">
            <a:spAutoFit/>
          </a:bodyPr>
          <a:lstStyle/>
          <a:p>
            <a:r>
              <a:rPr lang="en-US" dirty="0"/>
              <a:t>3</a:t>
            </a:r>
          </a:p>
        </p:txBody>
      </p:sp>
      <p:sp>
        <p:nvSpPr>
          <p:cNvPr id="61" name="TextBox 60">
            <a:extLst>
              <a:ext uri="{FF2B5EF4-FFF2-40B4-BE49-F238E27FC236}">
                <a16:creationId xmlns:a16="http://schemas.microsoft.com/office/drawing/2014/main" id="{D4EF0F46-311B-0FAD-983B-BAE48D5E2E71}"/>
              </a:ext>
            </a:extLst>
          </p:cNvPr>
          <p:cNvSpPr txBox="1"/>
          <p:nvPr/>
        </p:nvSpPr>
        <p:spPr>
          <a:xfrm>
            <a:off x="3733800" y="4247457"/>
            <a:ext cx="381000" cy="369332"/>
          </a:xfrm>
          <a:prstGeom prst="rect">
            <a:avLst/>
          </a:prstGeom>
          <a:noFill/>
        </p:spPr>
        <p:txBody>
          <a:bodyPr wrap="square" rtlCol="0">
            <a:spAutoFit/>
          </a:bodyPr>
          <a:lstStyle/>
          <a:p>
            <a:r>
              <a:rPr lang="en-US" dirty="0"/>
              <a:t>2</a:t>
            </a:r>
          </a:p>
        </p:txBody>
      </p:sp>
      <p:sp>
        <p:nvSpPr>
          <p:cNvPr id="2" name="TextBox 1">
            <a:extLst>
              <a:ext uri="{FF2B5EF4-FFF2-40B4-BE49-F238E27FC236}">
                <a16:creationId xmlns:a16="http://schemas.microsoft.com/office/drawing/2014/main" id="{3DF45A55-7202-0AA6-2332-9DA0045DDB95}"/>
              </a:ext>
            </a:extLst>
          </p:cNvPr>
          <p:cNvSpPr txBox="1"/>
          <p:nvPr/>
        </p:nvSpPr>
        <p:spPr>
          <a:xfrm>
            <a:off x="1524000" y="1022866"/>
            <a:ext cx="1143000" cy="369332"/>
          </a:xfrm>
          <a:prstGeom prst="rect">
            <a:avLst/>
          </a:prstGeom>
          <a:noFill/>
        </p:spPr>
        <p:txBody>
          <a:bodyPr wrap="square" rtlCol="0">
            <a:spAutoFit/>
          </a:bodyPr>
          <a:lstStyle/>
          <a:p>
            <a:r>
              <a:rPr lang="en-US" b="1" dirty="0"/>
              <a:t>Factories</a:t>
            </a:r>
          </a:p>
        </p:txBody>
      </p:sp>
      <p:sp>
        <p:nvSpPr>
          <p:cNvPr id="3" name="TextBox 2">
            <a:extLst>
              <a:ext uri="{FF2B5EF4-FFF2-40B4-BE49-F238E27FC236}">
                <a16:creationId xmlns:a16="http://schemas.microsoft.com/office/drawing/2014/main" id="{30EBB6FD-241F-8764-73B5-CF4BE9D48731}"/>
              </a:ext>
            </a:extLst>
          </p:cNvPr>
          <p:cNvSpPr txBox="1"/>
          <p:nvPr/>
        </p:nvSpPr>
        <p:spPr>
          <a:xfrm>
            <a:off x="6184527" y="341156"/>
            <a:ext cx="1490382" cy="369332"/>
          </a:xfrm>
          <a:prstGeom prst="rect">
            <a:avLst/>
          </a:prstGeom>
          <a:noFill/>
        </p:spPr>
        <p:txBody>
          <a:bodyPr wrap="square" rtlCol="0">
            <a:spAutoFit/>
          </a:bodyPr>
          <a:lstStyle/>
          <a:p>
            <a:r>
              <a:rPr lang="en-US" b="1" dirty="0"/>
              <a:t>Warehouse</a:t>
            </a:r>
          </a:p>
        </p:txBody>
      </p:sp>
      <p:sp>
        <p:nvSpPr>
          <p:cNvPr id="14" name="TextBox 13">
            <a:extLst>
              <a:ext uri="{FF2B5EF4-FFF2-40B4-BE49-F238E27FC236}">
                <a16:creationId xmlns:a16="http://schemas.microsoft.com/office/drawing/2014/main" id="{E75AEF59-E7D0-7BCB-47A3-3A0750FAE3DE}"/>
              </a:ext>
            </a:extLst>
          </p:cNvPr>
          <p:cNvSpPr txBox="1"/>
          <p:nvPr/>
        </p:nvSpPr>
        <p:spPr>
          <a:xfrm>
            <a:off x="1176618" y="1676400"/>
            <a:ext cx="685800" cy="369332"/>
          </a:xfrm>
          <a:prstGeom prst="rect">
            <a:avLst/>
          </a:prstGeom>
          <a:noFill/>
        </p:spPr>
        <p:txBody>
          <a:bodyPr wrap="square" rtlCol="0">
            <a:spAutoFit/>
          </a:bodyPr>
          <a:lstStyle/>
          <a:p>
            <a:r>
              <a:rPr lang="en-US" b="1" dirty="0"/>
              <a:t>300</a:t>
            </a:r>
          </a:p>
        </p:txBody>
      </p:sp>
      <p:sp>
        <p:nvSpPr>
          <p:cNvPr id="15" name="TextBox 14">
            <a:extLst>
              <a:ext uri="{FF2B5EF4-FFF2-40B4-BE49-F238E27FC236}">
                <a16:creationId xmlns:a16="http://schemas.microsoft.com/office/drawing/2014/main" id="{14D4C6D2-1D9D-14D3-EFC4-4352D645E1A5}"/>
              </a:ext>
            </a:extLst>
          </p:cNvPr>
          <p:cNvSpPr txBox="1"/>
          <p:nvPr/>
        </p:nvSpPr>
        <p:spPr>
          <a:xfrm>
            <a:off x="1176618" y="2921597"/>
            <a:ext cx="685800" cy="369332"/>
          </a:xfrm>
          <a:prstGeom prst="rect">
            <a:avLst/>
          </a:prstGeom>
          <a:noFill/>
        </p:spPr>
        <p:txBody>
          <a:bodyPr wrap="square" rtlCol="0">
            <a:spAutoFit/>
          </a:bodyPr>
          <a:lstStyle/>
          <a:p>
            <a:r>
              <a:rPr lang="en-US" b="1" dirty="0"/>
              <a:t>400</a:t>
            </a:r>
          </a:p>
        </p:txBody>
      </p:sp>
      <p:sp>
        <p:nvSpPr>
          <p:cNvPr id="18" name="TextBox 17">
            <a:extLst>
              <a:ext uri="{FF2B5EF4-FFF2-40B4-BE49-F238E27FC236}">
                <a16:creationId xmlns:a16="http://schemas.microsoft.com/office/drawing/2014/main" id="{9CF1596D-CFD2-2F2C-FBB8-3FD18A851B65}"/>
              </a:ext>
            </a:extLst>
          </p:cNvPr>
          <p:cNvSpPr txBox="1"/>
          <p:nvPr/>
        </p:nvSpPr>
        <p:spPr>
          <a:xfrm>
            <a:off x="1253939" y="4238485"/>
            <a:ext cx="685800" cy="369332"/>
          </a:xfrm>
          <a:prstGeom prst="rect">
            <a:avLst/>
          </a:prstGeom>
          <a:noFill/>
        </p:spPr>
        <p:txBody>
          <a:bodyPr wrap="square" rtlCol="0">
            <a:spAutoFit/>
          </a:bodyPr>
          <a:lstStyle/>
          <a:p>
            <a:r>
              <a:rPr lang="en-US" b="1" dirty="0"/>
              <a:t>500</a:t>
            </a:r>
          </a:p>
        </p:txBody>
      </p:sp>
      <p:sp>
        <p:nvSpPr>
          <p:cNvPr id="20" name="TextBox 19">
            <a:extLst>
              <a:ext uri="{FF2B5EF4-FFF2-40B4-BE49-F238E27FC236}">
                <a16:creationId xmlns:a16="http://schemas.microsoft.com/office/drawing/2014/main" id="{4F4C797F-3CE7-BBDA-3E2C-F139A8C98E04}"/>
              </a:ext>
            </a:extLst>
          </p:cNvPr>
          <p:cNvSpPr txBox="1"/>
          <p:nvPr/>
        </p:nvSpPr>
        <p:spPr>
          <a:xfrm>
            <a:off x="7122459" y="838200"/>
            <a:ext cx="685800" cy="369332"/>
          </a:xfrm>
          <a:prstGeom prst="rect">
            <a:avLst/>
          </a:prstGeom>
          <a:noFill/>
        </p:spPr>
        <p:txBody>
          <a:bodyPr wrap="square" rtlCol="0">
            <a:spAutoFit/>
          </a:bodyPr>
          <a:lstStyle/>
          <a:p>
            <a:r>
              <a:rPr lang="en-US" b="1" dirty="0"/>
              <a:t>250</a:t>
            </a:r>
          </a:p>
        </p:txBody>
      </p:sp>
      <p:sp>
        <p:nvSpPr>
          <p:cNvPr id="21" name="TextBox 20">
            <a:extLst>
              <a:ext uri="{FF2B5EF4-FFF2-40B4-BE49-F238E27FC236}">
                <a16:creationId xmlns:a16="http://schemas.microsoft.com/office/drawing/2014/main" id="{F53D0B8C-5468-FAAA-F81E-82D9C440DE8E}"/>
              </a:ext>
            </a:extLst>
          </p:cNvPr>
          <p:cNvSpPr txBox="1"/>
          <p:nvPr/>
        </p:nvSpPr>
        <p:spPr>
          <a:xfrm>
            <a:off x="7176254" y="3262263"/>
            <a:ext cx="685800" cy="369332"/>
          </a:xfrm>
          <a:prstGeom prst="rect">
            <a:avLst/>
          </a:prstGeom>
          <a:noFill/>
        </p:spPr>
        <p:txBody>
          <a:bodyPr wrap="square" rtlCol="0">
            <a:spAutoFit/>
          </a:bodyPr>
          <a:lstStyle/>
          <a:p>
            <a:r>
              <a:rPr lang="en-US" b="1" dirty="0"/>
              <a:t>400</a:t>
            </a:r>
          </a:p>
        </p:txBody>
      </p:sp>
      <p:sp>
        <p:nvSpPr>
          <p:cNvPr id="23" name="TextBox 22">
            <a:extLst>
              <a:ext uri="{FF2B5EF4-FFF2-40B4-BE49-F238E27FC236}">
                <a16:creationId xmlns:a16="http://schemas.microsoft.com/office/drawing/2014/main" id="{8B6AAFD4-3230-B64E-6C49-7AD80C396574}"/>
              </a:ext>
            </a:extLst>
          </p:cNvPr>
          <p:cNvSpPr txBox="1"/>
          <p:nvPr/>
        </p:nvSpPr>
        <p:spPr>
          <a:xfrm>
            <a:off x="7171768" y="1970422"/>
            <a:ext cx="685800" cy="369332"/>
          </a:xfrm>
          <a:prstGeom prst="rect">
            <a:avLst/>
          </a:prstGeom>
          <a:noFill/>
        </p:spPr>
        <p:txBody>
          <a:bodyPr wrap="square" rtlCol="0">
            <a:spAutoFit/>
          </a:bodyPr>
          <a:lstStyle/>
          <a:p>
            <a:r>
              <a:rPr lang="en-US" b="1" dirty="0"/>
              <a:t>350</a:t>
            </a:r>
          </a:p>
        </p:txBody>
      </p:sp>
      <p:sp>
        <p:nvSpPr>
          <p:cNvPr id="24" name="TextBox 23">
            <a:extLst>
              <a:ext uri="{FF2B5EF4-FFF2-40B4-BE49-F238E27FC236}">
                <a16:creationId xmlns:a16="http://schemas.microsoft.com/office/drawing/2014/main" id="{88EB71D5-B81F-39CE-0DB1-55CA827EF660}"/>
              </a:ext>
            </a:extLst>
          </p:cNvPr>
          <p:cNvSpPr txBox="1"/>
          <p:nvPr/>
        </p:nvSpPr>
        <p:spPr>
          <a:xfrm>
            <a:off x="7122459" y="4616789"/>
            <a:ext cx="685800" cy="369332"/>
          </a:xfrm>
          <a:prstGeom prst="rect">
            <a:avLst/>
          </a:prstGeom>
          <a:noFill/>
        </p:spPr>
        <p:txBody>
          <a:bodyPr wrap="square" rtlCol="0">
            <a:spAutoFit/>
          </a:bodyPr>
          <a:lstStyle/>
          <a:p>
            <a:r>
              <a:rPr lang="en-US" b="1" dirty="0"/>
              <a:t>200</a:t>
            </a:r>
          </a:p>
        </p:txBody>
      </p:sp>
    </p:spTree>
    <p:custDataLst>
      <p:tags r:id="rId1"/>
    </p:custDataLst>
    <p:extLst>
      <p:ext uri="{BB962C8B-B14F-4D97-AF65-F5344CB8AC3E}">
        <p14:creationId xmlns:p14="http://schemas.microsoft.com/office/powerpoint/2010/main" val="55207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46" grpId="0"/>
      <p:bldP spid="47" grpId="0"/>
      <p:bldP spid="48" grpId="0"/>
      <p:bldP spid="49" grpId="0"/>
      <p:bldP spid="50" grpId="0"/>
      <p:bldP spid="51" grpId="0"/>
      <p:bldP spid="52" grpId="0"/>
      <p:bldP spid="53" grpId="0"/>
      <p:bldP spid="58" grpId="0"/>
      <p:bldP spid="59" grpId="0"/>
      <p:bldP spid="60" grpId="0"/>
      <p:bldP spid="61" grpId="0"/>
      <p:bldP spid="2" grpId="0"/>
      <p:bldP spid="3" grpId="0"/>
      <p:bldP spid="14" grpId="0"/>
      <p:bldP spid="15" grpId="0"/>
      <p:bldP spid="18" grpId="0"/>
      <p:bldP spid="20" grpId="0"/>
      <p:bldP spid="21" grpId="0"/>
      <p:bldP spid="23"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dirty="0">
                <a:highlight>
                  <a:srgbClr val="00FF00"/>
                </a:highlight>
              </a:rPr>
              <a:t>Step 1:</a:t>
            </a:r>
            <a:r>
              <a:rPr lang="en-US" sz="2000" b="1" dirty="0">
                <a:highlight>
                  <a:srgbClr val="00FF00"/>
                </a:highlight>
              </a:rPr>
              <a:t> </a:t>
            </a:r>
            <a:r>
              <a:rPr lang="en-US" sz="2000" dirty="0">
                <a:highlight>
                  <a:srgbClr val="00FF00"/>
                </a:highlight>
              </a:rPr>
              <a:t>Get an initial feasible solution </a:t>
            </a:r>
          </a:p>
          <a:p>
            <a:pPr marL="0" indent="0">
              <a:buNone/>
            </a:pPr>
            <a:r>
              <a:rPr lang="en-US" sz="2000" b="1" u="sng" dirty="0">
                <a:highlight>
                  <a:srgbClr val="00FF00"/>
                </a:highlight>
              </a:rPr>
              <a:t>Step 2: </a:t>
            </a:r>
            <a:r>
              <a:rPr lang="en-US" sz="2000" dirty="0">
                <a:highlight>
                  <a:srgbClr val="00FF00"/>
                </a:highlight>
              </a:rPr>
              <a:t>Test of degeneracy</a:t>
            </a:r>
          </a:p>
          <a:p>
            <a:pPr marL="0" indent="0">
              <a:buNone/>
            </a:pPr>
            <a:r>
              <a:rPr lang="en-US" sz="2000" b="1" u="sng" dirty="0"/>
              <a:t>Step 3: </a:t>
            </a:r>
            <a:r>
              <a:rPr lang="en-US" sz="2000" dirty="0"/>
              <a:t>Testing the Optimality Solution</a:t>
            </a:r>
          </a:p>
          <a:p>
            <a:pPr marL="0" indent="0">
              <a:buNone/>
            </a:pPr>
            <a:r>
              <a:rPr lang="en-US" sz="2000" b="1" dirty="0"/>
              <a:t>Step 3.1: </a:t>
            </a:r>
            <a:r>
              <a:rPr lang="en-US" sz="2000" dirty="0"/>
              <a:t>Calculation of Row Values and Column values for occupied cells.</a:t>
            </a:r>
          </a:p>
          <a:p>
            <a:pPr marL="0" indent="0">
              <a:buNone/>
            </a:pPr>
            <a:r>
              <a:rPr lang="en-US" sz="2000" b="1" dirty="0"/>
              <a:t>Step 3.2: </a:t>
            </a:r>
            <a:r>
              <a:rPr lang="en-US" sz="2000" dirty="0"/>
              <a:t>Calculation of improvement indices for unoccupied cells.</a:t>
            </a:r>
            <a:endParaRPr lang="en-US" sz="2000" b="1" dirty="0"/>
          </a:p>
        </p:txBody>
      </p:sp>
    </p:spTree>
    <p:custDataLst>
      <p:tags r:id="rId1"/>
    </p:custDataLst>
    <p:extLst>
      <p:ext uri="{BB962C8B-B14F-4D97-AF65-F5344CB8AC3E}">
        <p14:creationId xmlns:p14="http://schemas.microsoft.com/office/powerpoint/2010/main" val="92003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dirty="0">
                <a:highlight>
                  <a:srgbClr val="00FF00"/>
                </a:highlight>
              </a:rPr>
              <a:t>Step 1:</a:t>
            </a:r>
            <a:r>
              <a:rPr lang="en-US" sz="2000" b="1" dirty="0">
                <a:highlight>
                  <a:srgbClr val="00FF00"/>
                </a:highlight>
              </a:rPr>
              <a:t> </a:t>
            </a:r>
            <a:r>
              <a:rPr lang="en-US" sz="2000" dirty="0">
                <a:highlight>
                  <a:srgbClr val="00FF00"/>
                </a:highlight>
              </a:rPr>
              <a:t>Get an initial feasible solution </a:t>
            </a:r>
          </a:p>
          <a:p>
            <a:pPr marL="0" indent="0">
              <a:buNone/>
            </a:pPr>
            <a:r>
              <a:rPr lang="en-US" sz="2000" b="1" u="sng" dirty="0">
                <a:highlight>
                  <a:srgbClr val="00FF00"/>
                </a:highlight>
              </a:rPr>
              <a:t>Step 2: </a:t>
            </a:r>
            <a:r>
              <a:rPr lang="en-US" sz="2000" dirty="0">
                <a:highlight>
                  <a:srgbClr val="00FF00"/>
                </a:highlight>
              </a:rPr>
              <a:t>Test of degeneracy</a:t>
            </a:r>
          </a:p>
          <a:p>
            <a:pPr marL="0" indent="0">
              <a:buNone/>
            </a:pPr>
            <a:r>
              <a:rPr lang="en-US" sz="2000" b="1" u="sng" dirty="0">
                <a:highlight>
                  <a:srgbClr val="FFFF00"/>
                </a:highlight>
              </a:rPr>
              <a:t>Step 3: </a:t>
            </a:r>
            <a:r>
              <a:rPr lang="en-US" sz="2000" dirty="0">
                <a:highlight>
                  <a:srgbClr val="FFFF00"/>
                </a:highlight>
              </a:rPr>
              <a:t>Testing the Optimality Solution</a:t>
            </a:r>
          </a:p>
          <a:p>
            <a:pPr marL="0" indent="0">
              <a:buNone/>
            </a:pPr>
            <a:r>
              <a:rPr lang="en-US" sz="2000" b="1" dirty="0">
                <a:highlight>
                  <a:srgbClr val="FFFF00"/>
                </a:highlight>
              </a:rPr>
              <a:t>Step 3.1: </a:t>
            </a:r>
            <a:r>
              <a:rPr lang="en-US" sz="2000" dirty="0">
                <a:highlight>
                  <a:srgbClr val="FFFF00"/>
                </a:highlight>
              </a:rPr>
              <a:t>Calculation of Row Values and Column values for occupied cells.</a:t>
            </a:r>
          </a:p>
          <a:p>
            <a:pPr marL="0" indent="0">
              <a:buNone/>
            </a:pPr>
            <a:r>
              <a:rPr lang="en-US" sz="2000" b="1" dirty="0"/>
              <a:t>Step 3.2: </a:t>
            </a:r>
            <a:r>
              <a:rPr lang="en-US" sz="2000" dirty="0"/>
              <a:t>Calculation of improvement indices for unoccupied cells.</a:t>
            </a:r>
            <a:endParaRPr lang="en-US" sz="2000" b="1" dirty="0"/>
          </a:p>
        </p:txBody>
      </p:sp>
    </p:spTree>
    <p:custDataLst>
      <p:tags r:id="rId1"/>
    </p:custDataLst>
    <p:extLst>
      <p:ext uri="{BB962C8B-B14F-4D97-AF65-F5344CB8AC3E}">
        <p14:creationId xmlns:p14="http://schemas.microsoft.com/office/powerpoint/2010/main" val="345988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7ACE1-7DDA-5FB7-24CB-FCF42D876583}"/>
              </a:ext>
            </a:extLst>
          </p:cNvPr>
          <p:cNvPicPr>
            <a:picLocks noChangeAspect="1"/>
          </p:cNvPicPr>
          <p:nvPr/>
        </p:nvPicPr>
        <p:blipFill>
          <a:blip r:embed="rId3"/>
          <a:stretch>
            <a:fillRect/>
          </a:stretch>
        </p:blipFill>
        <p:spPr>
          <a:xfrm>
            <a:off x="609600" y="457200"/>
            <a:ext cx="6067425" cy="2838450"/>
          </a:xfrm>
          <a:prstGeom prst="rect">
            <a:avLst/>
          </a:prstGeom>
        </p:spPr>
      </p:pic>
      <p:cxnSp>
        <p:nvCxnSpPr>
          <p:cNvPr id="11" name="Straight Connector 10">
            <a:extLst>
              <a:ext uri="{FF2B5EF4-FFF2-40B4-BE49-F238E27FC236}">
                <a16:creationId xmlns:a16="http://schemas.microsoft.com/office/drawing/2014/main" id="{CCBB8246-EC1D-D119-F98A-A13B239269F4}"/>
              </a:ext>
            </a:extLst>
          </p:cNvPr>
          <p:cNvCxnSpPr/>
          <p:nvPr/>
        </p:nvCxnSpPr>
        <p:spPr>
          <a:xfrm rot="5400000" flipH="1" flipV="1">
            <a:off x="1714500" y="25527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E7668C40-A823-2BDF-09AA-88242353D50D}"/>
              </a:ext>
            </a:extLst>
          </p:cNvPr>
          <p:cNvCxnSpPr/>
          <p:nvPr/>
        </p:nvCxnSpPr>
        <p:spPr>
          <a:xfrm rot="5400000" flipH="1" flipV="1">
            <a:off x="1714500" y="1257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65E5DEC5-C46D-0084-D3C0-C83ED558485A}"/>
              </a:ext>
            </a:extLst>
          </p:cNvPr>
          <p:cNvCxnSpPr/>
          <p:nvPr/>
        </p:nvCxnSpPr>
        <p:spPr>
          <a:xfrm rot="5400000" flipH="1" flipV="1">
            <a:off x="4305300" y="11811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F3DBA0B0-2883-B75C-9C39-C09AE4012512}"/>
              </a:ext>
            </a:extLst>
          </p:cNvPr>
          <p:cNvCxnSpPr/>
          <p:nvPr/>
        </p:nvCxnSpPr>
        <p:spPr>
          <a:xfrm rot="5400000" flipH="1" flipV="1">
            <a:off x="5562600" y="1219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97E2999F-9BCD-29A4-18D6-5A1B69D84979}"/>
              </a:ext>
            </a:extLst>
          </p:cNvPr>
          <p:cNvCxnSpPr/>
          <p:nvPr/>
        </p:nvCxnSpPr>
        <p:spPr>
          <a:xfrm rot="5400000" flipH="1" flipV="1">
            <a:off x="5562600" y="19050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1A2999AD-92C5-57D8-EB1E-DBB092A72ABB}"/>
              </a:ext>
            </a:extLst>
          </p:cNvPr>
          <p:cNvCxnSpPr/>
          <p:nvPr/>
        </p:nvCxnSpPr>
        <p:spPr>
          <a:xfrm rot="5400000" flipH="1" flipV="1">
            <a:off x="2933700" y="19431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14F96735-3EF9-8E3C-2B8A-AA23FC5EDCC1}"/>
              </a:ext>
            </a:extLst>
          </p:cNvPr>
          <p:cNvSpPr txBox="1"/>
          <p:nvPr/>
        </p:nvSpPr>
        <p:spPr>
          <a:xfrm>
            <a:off x="2209941" y="1418762"/>
            <a:ext cx="457200" cy="276999"/>
          </a:xfrm>
          <a:prstGeom prst="rect">
            <a:avLst/>
          </a:prstGeom>
          <a:noFill/>
        </p:spPr>
        <p:txBody>
          <a:bodyPr wrap="square" rtlCol="0">
            <a:spAutoFit/>
          </a:bodyPr>
          <a:lstStyle/>
          <a:p>
            <a:r>
              <a:rPr lang="en-US" sz="1200" dirty="0">
                <a:solidFill>
                  <a:srgbClr val="FF0000"/>
                </a:solidFill>
              </a:rPr>
              <a:t>1,1</a:t>
            </a:r>
          </a:p>
        </p:txBody>
      </p:sp>
      <p:sp>
        <p:nvSpPr>
          <p:cNvPr id="25" name="TextBox 24">
            <a:extLst>
              <a:ext uri="{FF2B5EF4-FFF2-40B4-BE49-F238E27FC236}">
                <a16:creationId xmlns:a16="http://schemas.microsoft.com/office/drawing/2014/main" id="{84A33C16-D5F3-FAA9-E4A5-E184504916B9}"/>
              </a:ext>
            </a:extLst>
          </p:cNvPr>
          <p:cNvSpPr txBox="1"/>
          <p:nvPr/>
        </p:nvSpPr>
        <p:spPr>
          <a:xfrm>
            <a:off x="3505200" y="1447800"/>
            <a:ext cx="457200" cy="276999"/>
          </a:xfrm>
          <a:prstGeom prst="rect">
            <a:avLst/>
          </a:prstGeom>
          <a:noFill/>
        </p:spPr>
        <p:txBody>
          <a:bodyPr wrap="square" rtlCol="0">
            <a:spAutoFit/>
          </a:bodyPr>
          <a:lstStyle/>
          <a:p>
            <a:r>
              <a:rPr lang="en-US" sz="1200" dirty="0">
                <a:solidFill>
                  <a:srgbClr val="FF0000"/>
                </a:solidFill>
              </a:rPr>
              <a:t>1,2</a:t>
            </a:r>
          </a:p>
        </p:txBody>
      </p:sp>
      <p:sp>
        <p:nvSpPr>
          <p:cNvPr id="28" name="TextBox 27">
            <a:extLst>
              <a:ext uri="{FF2B5EF4-FFF2-40B4-BE49-F238E27FC236}">
                <a16:creationId xmlns:a16="http://schemas.microsoft.com/office/drawing/2014/main" id="{CD2E6B1B-DF74-B1F1-63C9-631FB6119904}"/>
              </a:ext>
            </a:extLst>
          </p:cNvPr>
          <p:cNvSpPr txBox="1"/>
          <p:nvPr/>
        </p:nvSpPr>
        <p:spPr>
          <a:xfrm>
            <a:off x="4689942" y="1418761"/>
            <a:ext cx="457200" cy="276999"/>
          </a:xfrm>
          <a:prstGeom prst="rect">
            <a:avLst/>
          </a:prstGeom>
          <a:noFill/>
        </p:spPr>
        <p:txBody>
          <a:bodyPr wrap="square" rtlCol="0">
            <a:spAutoFit/>
          </a:bodyPr>
          <a:lstStyle/>
          <a:p>
            <a:r>
              <a:rPr lang="en-US" sz="1200" dirty="0">
                <a:solidFill>
                  <a:srgbClr val="FF0000"/>
                </a:solidFill>
              </a:rPr>
              <a:t>1,3</a:t>
            </a:r>
          </a:p>
        </p:txBody>
      </p:sp>
      <p:sp>
        <p:nvSpPr>
          <p:cNvPr id="29" name="TextBox 28">
            <a:extLst>
              <a:ext uri="{FF2B5EF4-FFF2-40B4-BE49-F238E27FC236}">
                <a16:creationId xmlns:a16="http://schemas.microsoft.com/office/drawing/2014/main" id="{2ED9DFEA-5B56-F3F4-975A-9B915D4B4872}"/>
              </a:ext>
            </a:extLst>
          </p:cNvPr>
          <p:cNvSpPr txBox="1"/>
          <p:nvPr/>
        </p:nvSpPr>
        <p:spPr>
          <a:xfrm>
            <a:off x="6043612" y="1418761"/>
            <a:ext cx="457200" cy="276999"/>
          </a:xfrm>
          <a:prstGeom prst="rect">
            <a:avLst/>
          </a:prstGeom>
          <a:noFill/>
        </p:spPr>
        <p:txBody>
          <a:bodyPr wrap="square" rtlCol="0">
            <a:spAutoFit/>
          </a:bodyPr>
          <a:lstStyle/>
          <a:p>
            <a:r>
              <a:rPr lang="en-US" sz="1200" dirty="0">
                <a:solidFill>
                  <a:srgbClr val="FF0000"/>
                </a:solidFill>
              </a:rPr>
              <a:t>1,4</a:t>
            </a:r>
          </a:p>
        </p:txBody>
      </p:sp>
      <p:sp>
        <p:nvSpPr>
          <p:cNvPr id="30" name="TextBox 29">
            <a:extLst>
              <a:ext uri="{FF2B5EF4-FFF2-40B4-BE49-F238E27FC236}">
                <a16:creationId xmlns:a16="http://schemas.microsoft.com/office/drawing/2014/main" id="{8464914D-5768-F838-C1E4-7BBB6F837C42}"/>
              </a:ext>
            </a:extLst>
          </p:cNvPr>
          <p:cNvSpPr txBox="1"/>
          <p:nvPr/>
        </p:nvSpPr>
        <p:spPr>
          <a:xfrm>
            <a:off x="2209941" y="2071242"/>
            <a:ext cx="457200" cy="276999"/>
          </a:xfrm>
          <a:prstGeom prst="rect">
            <a:avLst/>
          </a:prstGeom>
          <a:noFill/>
        </p:spPr>
        <p:txBody>
          <a:bodyPr wrap="square" rtlCol="0">
            <a:spAutoFit/>
          </a:bodyPr>
          <a:lstStyle/>
          <a:p>
            <a:r>
              <a:rPr lang="en-US" sz="1200" dirty="0">
                <a:solidFill>
                  <a:srgbClr val="FF0000"/>
                </a:solidFill>
              </a:rPr>
              <a:t>2,1</a:t>
            </a:r>
          </a:p>
        </p:txBody>
      </p:sp>
      <p:sp>
        <p:nvSpPr>
          <p:cNvPr id="31" name="TextBox 30">
            <a:extLst>
              <a:ext uri="{FF2B5EF4-FFF2-40B4-BE49-F238E27FC236}">
                <a16:creationId xmlns:a16="http://schemas.microsoft.com/office/drawing/2014/main" id="{5707FC77-BBAC-B07C-78F8-4E7A4AD08088}"/>
              </a:ext>
            </a:extLst>
          </p:cNvPr>
          <p:cNvSpPr txBox="1"/>
          <p:nvPr/>
        </p:nvSpPr>
        <p:spPr>
          <a:xfrm>
            <a:off x="3411771" y="2078682"/>
            <a:ext cx="457200" cy="276999"/>
          </a:xfrm>
          <a:prstGeom prst="rect">
            <a:avLst/>
          </a:prstGeom>
          <a:noFill/>
        </p:spPr>
        <p:txBody>
          <a:bodyPr wrap="square" rtlCol="0">
            <a:spAutoFit/>
          </a:bodyPr>
          <a:lstStyle/>
          <a:p>
            <a:r>
              <a:rPr lang="en-US" sz="1200" dirty="0">
                <a:solidFill>
                  <a:srgbClr val="FF0000"/>
                </a:solidFill>
              </a:rPr>
              <a:t>2,2</a:t>
            </a:r>
          </a:p>
        </p:txBody>
      </p:sp>
      <p:sp>
        <p:nvSpPr>
          <p:cNvPr id="32" name="TextBox 31">
            <a:extLst>
              <a:ext uri="{FF2B5EF4-FFF2-40B4-BE49-F238E27FC236}">
                <a16:creationId xmlns:a16="http://schemas.microsoft.com/office/drawing/2014/main" id="{211D7523-4C8F-D307-FA58-0FF37173F41E}"/>
              </a:ext>
            </a:extLst>
          </p:cNvPr>
          <p:cNvSpPr txBox="1"/>
          <p:nvPr/>
        </p:nvSpPr>
        <p:spPr>
          <a:xfrm>
            <a:off x="4743731" y="2019300"/>
            <a:ext cx="457200" cy="276999"/>
          </a:xfrm>
          <a:prstGeom prst="rect">
            <a:avLst/>
          </a:prstGeom>
          <a:noFill/>
        </p:spPr>
        <p:txBody>
          <a:bodyPr wrap="square" rtlCol="0">
            <a:spAutoFit/>
          </a:bodyPr>
          <a:lstStyle/>
          <a:p>
            <a:r>
              <a:rPr lang="en-US" sz="1200" dirty="0">
                <a:solidFill>
                  <a:srgbClr val="FF0000"/>
                </a:solidFill>
              </a:rPr>
              <a:t>2,3</a:t>
            </a:r>
          </a:p>
        </p:txBody>
      </p:sp>
      <p:sp>
        <p:nvSpPr>
          <p:cNvPr id="33" name="TextBox 32">
            <a:extLst>
              <a:ext uri="{FF2B5EF4-FFF2-40B4-BE49-F238E27FC236}">
                <a16:creationId xmlns:a16="http://schemas.microsoft.com/office/drawing/2014/main" id="{CF4EE209-B5BF-64F5-B1B6-8379FA60A8FF}"/>
              </a:ext>
            </a:extLst>
          </p:cNvPr>
          <p:cNvSpPr txBox="1"/>
          <p:nvPr/>
        </p:nvSpPr>
        <p:spPr>
          <a:xfrm>
            <a:off x="6035701" y="2061865"/>
            <a:ext cx="457200" cy="276999"/>
          </a:xfrm>
          <a:prstGeom prst="rect">
            <a:avLst/>
          </a:prstGeom>
          <a:noFill/>
        </p:spPr>
        <p:txBody>
          <a:bodyPr wrap="square" rtlCol="0">
            <a:spAutoFit/>
          </a:bodyPr>
          <a:lstStyle/>
          <a:p>
            <a:r>
              <a:rPr lang="en-US" sz="1200" dirty="0">
                <a:solidFill>
                  <a:srgbClr val="FF0000"/>
                </a:solidFill>
              </a:rPr>
              <a:t>2,4</a:t>
            </a:r>
          </a:p>
        </p:txBody>
      </p:sp>
      <p:sp>
        <p:nvSpPr>
          <p:cNvPr id="34" name="TextBox 33">
            <a:extLst>
              <a:ext uri="{FF2B5EF4-FFF2-40B4-BE49-F238E27FC236}">
                <a16:creationId xmlns:a16="http://schemas.microsoft.com/office/drawing/2014/main" id="{3A465876-0AEE-445F-B7E9-4015CF60FBEF}"/>
              </a:ext>
            </a:extLst>
          </p:cNvPr>
          <p:cNvSpPr txBox="1"/>
          <p:nvPr/>
        </p:nvSpPr>
        <p:spPr>
          <a:xfrm>
            <a:off x="2229411" y="2748291"/>
            <a:ext cx="457200" cy="276999"/>
          </a:xfrm>
          <a:prstGeom prst="rect">
            <a:avLst/>
          </a:prstGeom>
          <a:noFill/>
        </p:spPr>
        <p:txBody>
          <a:bodyPr wrap="square" rtlCol="0">
            <a:spAutoFit/>
          </a:bodyPr>
          <a:lstStyle/>
          <a:p>
            <a:r>
              <a:rPr lang="en-US" sz="1200" dirty="0">
                <a:solidFill>
                  <a:srgbClr val="FF0000"/>
                </a:solidFill>
              </a:rPr>
              <a:t>3,1</a:t>
            </a:r>
          </a:p>
        </p:txBody>
      </p:sp>
      <p:sp>
        <p:nvSpPr>
          <p:cNvPr id="35" name="TextBox 34">
            <a:extLst>
              <a:ext uri="{FF2B5EF4-FFF2-40B4-BE49-F238E27FC236}">
                <a16:creationId xmlns:a16="http://schemas.microsoft.com/office/drawing/2014/main" id="{493E7ABA-449C-00A2-B77A-11FA7BE877D4}"/>
              </a:ext>
            </a:extLst>
          </p:cNvPr>
          <p:cNvSpPr txBox="1"/>
          <p:nvPr/>
        </p:nvSpPr>
        <p:spPr>
          <a:xfrm>
            <a:off x="3448611" y="2733937"/>
            <a:ext cx="457200" cy="276999"/>
          </a:xfrm>
          <a:prstGeom prst="rect">
            <a:avLst/>
          </a:prstGeom>
          <a:noFill/>
        </p:spPr>
        <p:txBody>
          <a:bodyPr wrap="square" rtlCol="0">
            <a:spAutoFit/>
          </a:bodyPr>
          <a:lstStyle/>
          <a:p>
            <a:r>
              <a:rPr lang="en-US" sz="1200" dirty="0">
                <a:solidFill>
                  <a:srgbClr val="FF0000"/>
                </a:solidFill>
              </a:rPr>
              <a:t>3,2</a:t>
            </a:r>
          </a:p>
        </p:txBody>
      </p:sp>
      <p:sp>
        <p:nvSpPr>
          <p:cNvPr id="36" name="TextBox 35">
            <a:extLst>
              <a:ext uri="{FF2B5EF4-FFF2-40B4-BE49-F238E27FC236}">
                <a16:creationId xmlns:a16="http://schemas.microsoft.com/office/drawing/2014/main" id="{E781CE84-3B51-F08B-189C-F0BE94F9BC53}"/>
              </a:ext>
            </a:extLst>
          </p:cNvPr>
          <p:cNvSpPr txBox="1"/>
          <p:nvPr/>
        </p:nvSpPr>
        <p:spPr>
          <a:xfrm>
            <a:off x="4733365" y="2778281"/>
            <a:ext cx="457200" cy="276999"/>
          </a:xfrm>
          <a:prstGeom prst="rect">
            <a:avLst/>
          </a:prstGeom>
          <a:noFill/>
        </p:spPr>
        <p:txBody>
          <a:bodyPr wrap="square" rtlCol="0">
            <a:spAutoFit/>
          </a:bodyPr>
          <a:lstStyle/>
          <a:p>
            <a:r>
              <a:rPr lang="en-US" sz="1200" dirty="0">
                <a:solidFill>
                  <a:srgbClr val="FF0000"/>
                </a:solidFill>
              </a:rPr>
              <a:t>3,3</a:t>
            </a:r>
          </a:p>
        </p:txBody>
      </p:sp>
      <p:sp>
        <p:nvSpPr>
          <p:cNvPr id="37" name="TextBox 36">
            <a:extLst>
              <a:ext uri="{FF2B5EF4-FFF2-40B4-BE49-F238E27FC236}">
                <a16:creationId xmlns:a16="http://schemas.microsoft.com/office/drawing/2014/main" id="{E963A876-88B7-2DAF-E345-384A6E4C373D}"/>
              </a:ext>
            </a:extLst>
          </p:cNvPr>
          <p:cNvSpPr txBox="1"/>
          <p:nvPr/>
        </p:nvSpPr>
        <p:spPr>
          <a:xfrm>
            <a:off x="6035701" y="2781839"/>
            <a:ext cx="457200" cy="276999"/>
          </a:xfrm>
          <a:prstGeom prst="rect">
            <a:avLst/>
          </a:prstGeom>
          <a:noFill/>
        </p:spPr>
        <p:txBody>
          <a:bodyPr wrap="square" rtlCol="0">
            <a:spAutoFit/>
          </a:bodyPr>
          <a:lstStyle/>
          <a:p>
            <a:r>
              <a:rPr lang="en-US" sz="1200" dirty="0">
                <a:solidFill>
                  <a:srgbClr val="FF0000"/>
                </a:solidFill>
              </a:rPr>
              <a:t>3,4</a:t>
            </a:r>
          </a:p>
        </p:txBody>
      </p:sp>
    </p:spTree>
    <p:custDataLst>
      <p:tags r:id="rId1"/>
    </p:custDataLst>
    <p:extLst>
      <p:ext uri="{BB962C8B-B14F-4D97-AF65-F5344CB8AC3E}">
        <p14:creationId xmlns:p14="http://schemas.microsoft.com/office/powerpoint/2010/main" val="2122802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1C19458-1B16-1CAB-99F7-42B5EF4CDBAE}"/>
              </a:ext>
            </a:extLst>
          </p:cNvPr>
          <p:cNvSpPr txBox="1"/>
          <p:nvPr/>
        </p:nvSpPr>
        <p:spPr>
          <a:xfrm>
            <a:off x="1524000" y="3795894"/>
            <a:ext cx="7162800" cy="369332"/>
          </a:xfrm>
          <a:prstGeom prst="rect">
            <a:avLst/>
          </a:prstGeom>
          <a:noFill/>
        </p:spPr>
        <p:txBody>
          <a:bodyPr wrap="square" rtlCol="0">
            <a:spAutoFit/>
          </a:bodyPr>
          <a:lstStyle/>
          <a:p>
            <a:r>
              <a:rPr lang="en-US" b="1" dirty="0">
                <a:highlight>
                  <a:srgbClr val="FFFF00"/>
                </a:highlight>
              </a:rPr>
              <a:t>C</a:t>
            </a:r>
            <a:r>
              <a:rPr lang="en-US" b="1" baseline="-25000" dirty="0">
                <a:highlight>
                  <a:srgbClr val="FFFF00"/>
                </a:highlight>
              </a:rPr>
              <a:t>ij</a:t>
            </a:r>
            <a:r>
              <a:rPr lang="en-US" b="1" dirty="0">
                <a:highlight>
                  <a:srgbClr val="FFFF00"/>
                </a:highlight>
              </a:rPr>
              <a:t> = U</a:t>
            </a:r>
            <a:r>
              <a:rPr lang="en-US" b="1" baseline="-25000" dirty="0">
                <a:highlight>
                  <a:srgbClr val="FFFF00"/>
                </a:highlight>
              </a:rPr>
              <a:t>i</a:t>
            </a:r>
            <a:r>
              <a:rPr lang="en-US" b="1" dirty="0">
                <a:highlight>
                  <a:srgbClr val="FFFF00"/>
                </a:highlight>
              </a:rPr>
              <a:t> + V</a:t>
            </a:r>
            <a:r>
              <a:rPr lang="en-US" b="1" baseline="-25000" dirty="0">
                <a:highlight>
                  <a:srgbClr val="FFFF00"/>
                </a:highlight>
              </a:rPr>
              <a:t>j</a:t>
            </a:r>
          </a:p>
        </p:txBody>
      </p:sp>
      <p:sp>
        <p:nvSpPr>
          <p:cNvPr id="18" name="TextBox 17">
            <a:extLst>
              <a:ext uri="{FF2B5EF4-FFF2-40B4-BE49-F238E27FC236}">
                <a16:creationId xmlns:a16="http://schemas.microsoft.com/office/drawing/2014/main" id="{D5EFEEE4-2AE6-D1C6-816E-946DF34400B9}"/>
              </a:ext>
            </a:extLst>
          </p:cNvPr>
          <p:cNvSpPr txBox="1"/>
          <p:nvPr/>
        </p:nvSpPr>
        <p:spPr>
          <a:xfrm>
            <a:off x="1524000" y="4267200"/>
            <a:ext cx="1676400" cy="369332"/>
          </a:xfrm>
          <a:prstGeom prst="rect">
            <a:avLst/>
          </a:prstGeom>
          <a:noFill/>
        </p:spPr>
        <p:txBody>
          <a:bodyPr wrap="square" rtlCol="0">
            <a:spAutoFit/>
          </a:bodyPr>
          <a:lstStyle/>
          <a:p>
            <a:r>
              <a:rPr lang="en-US" dirty="0"/>
              <a:t>C</a:t>
            </a:r>
            <a:r>
              <a:rPr lang="en-US" baseline="-25000" dirty="0"/>
              <a:t>12</a:t>
            </a:r>
            <a:r>
              <a:rPr lang="en-US" dirty="0"/>
              <a:t> = U</a:t>
            </a:r>
            <a:r>
              <a:rPr lang="en-US" baseline="-25000" dirty="0"/>
              <a:t>1</a:t>
            </a:r>
            <a:r>
              <a:rPr lang="en-US" dirty="0"/>
              <a:t> + V</a:t>
            </a:r>
            <a:r>
              <a:rPr lang="en-US" baseline="-25000" dirty="0"/>
              <a:t>2</a:t>
            </a:r>
          </a:p>
        </p:txBody>
      </p:sp>
      <p:sp>
        <p:nvSpPr>
          <p:cNvPr id="19" name="TextBox 18">
            <a:extLst>
              <a:ext uri="{FF2B5EF4-FFF2-40B4-BE49-F238E27FC236}">
                <a16:creationId xmlns:a16="http://schemas.microsoft.com/office/drawing/2014/main" id="{FFDE90BA-AB4C-8D42-41D3-805A06424D32}"/>
              </a:ext>
            </a:extLst>
          </p:cNvPr>
          <p:cNvSpPr txBox="1"/>
          <p:nvPr/>
        </p:nvSpPr>
        <p:spPr>
          <a:xfrm>
            <a:off x="1492624" y="4686300"/>
            <a:ext cx="1676400" cy="369332"/>
          </a:xfrm>
          <a:prstGeom prst="rect">
            <a:avLst/>
          </a:prstGeom>
          <a:noFill/>
        </p:spPr>
        <p:txBody>
          <a:bodyPr wrap="square" rtlCol="0">
            <a:spAutoFit/>
          </a:bodyPr>
          <a:lstStyle/>
          <a:p>
            <a:r>
              <a:rPr lang="en-US" dirty="0"/>
              <a:t>C</a:t>
            </a:r>
            <a:r>
              <a:rPr lang="en-US" baseline="-25000" dirty="0"/>
              <a:t>21</a:t>
            </a:r>
            <a:r>
              <a:rPr lang="en-US" dirty="0"/>
              <a:t> = U</a:t>
            </a:r>
            <a:r>
              <a:rPr lang="en-US" baseline="-25000" dirty="0"/>
              <a:t>2</a:t>
            </a:r>
            <a:r>
              <a:rPr lang="en-US" dirty="0"/>
              <a:t> + V</a:t>
            </a:r>
            <a:r>
              <a:rPr lang="en-US" baseline="-25000" dirty="0"/>
              <a:t>1</a:t>
            </a:r>
          </a:p>
        </p:txBody>
      </p:sp>
      <p:sp>
        <p:nvSpPr>
          <p:cNvPr id="20" name="TextBox 19">
            <a:extLst>
              <a:ext uri="{FF2B5EF4-FFF2-40B4-BE49-F238E27FC236}">
                <a16:creationId xmlns:a16="http://schemas.microsoft.com/office/drawing/2014/main" id="{D3B29C65-F99A-6EAF-D06C-9A8BA8B95A74}"/>
              </a:ext>
            </a:extLst>
          </p:cNvPr>
          <p:cNvSpPr txBox="1"/>
          <p:nvPr/>
        </p:nvSpPr>
        <p:spPr>
          <a:xfrm>
            <a:off x="1524000" y="5105400"/>
            <a:ext cx="1676400" cy="369332"/>
          </a:xfrm>
          <a:prstGeom prst="rect">
            <a:avLst/>
          </a:prstGeom>
          <a:noFill/>
        </p:spPr>
        <p:txBody>
          <a:bodyPr wrap="square" rtlCol="0">
            <a:spAutoFit/>
          </a:bodyPr>
          <a:lstStyle/>
          <a:p>
            <a:r>
              <a:rPr lang="en-US" dirty="0"/>
              <a:t>C</a:t>
            </a:r>
            <a:r>
              <a:rPr lang="en-US" baseline="-25000" dirty="0"/>
              <a:t>23</a:t>
            </a:r>
            <a:r>
              <a:rPr lang="en-US" dirty="0"/>
              <a:t> = U</a:t>
            </a:r>
            <a:r>
              <a:rPr lang="en-US" baseline="-25000" dirty="0"/>
              <a:t>2</a:t>
            </a:r>
            <a:r>
              <a:rPr lang="en-US" dirty="0"/>
              <a:t> + V</a:t>
            </a:r>
            <a:r>
              <a:rPr lang="en-US" baseline="-25000" dirty="0"/>
              <a:t>3</a:t>
            </a:r>
          </a:p>
        </p:txBody>
      </p:sp>
      <p:sp>
        <p:nvSpPr>
          <p:cNvPr id="21" name="TextBox 20">
            <a:extLst>
              <a:ext uri="{FF2B5EF4-FFF2-40B4-BE49-F238E27FC236}">
                <a16:creationId xmlns:a16="http://schemas.microsoft.com/office/drawing/2014/main" id="{0841B5B8-DF55-0F93-5E0C-B5679BCC249D}"/>
              </a:ext>
            </a:extLst>
          </p:cNvPr>
          <p:cNvSpPr txBox="1"/>
          <p:nvPr/>
        </p:nvSpPr>
        <p:spPr>
          <a:xfrm>
            <a:off x="1524000" y="5486400"/>
            <a:ext cx="1676400" cy="369332"/>
          </a:xfrm>
          <a:prstGeom prst="rect">
            <a:avLst/>
          </a:prstGeom>
          <a:noFill/>
        </p:spPr>
        <p:txBody>
          <a:bodyPr wrap="square" rtlCol="0">
            <a:spAutoFit/>
          </a:bodyPr>
          <a:lstStyle/>
          <a:p>
            <a:r>
              <a:rPr lang="en-US" dirty="0"/>
              <a:t>C</a:t>
            </a:r>
            <a:r>
              <a:rPr lang="en-US" baseline="-25000" dirty="0"/>
              <a:t>32</a:t>
            </a:r>
            <a:r>
              <a:rPr lang="en-US" dirty="0"/>
              <a:t> = U</a:t>
            </a:r>
            <a:r>
              <a:rPr lang="en-US" baseline="-25000" dirty="0"/>
              <a:t>3</a:t>
            </a:r>
            <a:r>
              <a:rPr lang="en-US" dirty="0"/>
              <a:t> + V</a:t>
            </a:r>
            <a:r>
              <a:rPr lang="en-US" baseline="-25000" dirty="0"/>
              <a:t>2</a:t>
            </a:r>
            <a:r>
              <a:rPr lang="en-US" dirty="0"/>
              <a:t> </a:t>
            </a:r>
            <a:endParaRPr lang="en-US" baseline="-25000" dirty="0"/>
          </a:p>
        </p:txBody>
      </p:sp>
      <p:sp>
        <p:nvSpPr>
          <p:cNvPr id="22" name="TextBox 21">
            <a:extLst>
              <a:ext uri="{FF2B5EF4-FFF2-40B4-BE49-F238E27FC236}">
                <a16:creationId xmlns:a16="http://schemas.microsoft.com/office/drawing/2014/main" id="{BBF5C332-AD77-2DF4-C4CB-405E04F2D923}"/>
              </a:ext>
            </a:extLst>
          </p:cNvPr>
          <p:cNvSpPr txBox="1"/>
          <p:nvPr/>
        </p:nvSpPr>
        <p:spPr>
          <a:xfrm>
            <a:off x="1524000" y="5867400"/>
            <a:ext cx="1676400" cy="369332"/>
          </a:xfrm>
          <a:prstGeom prst="rect">
            <a:avLst/>
          </a:prstGeom>
          <a:noFill/>
        </p:spPr>
        <p:txBody>
          <a:bodyPr wrap="square" rtlCol="0">
            <a:spAutoFit/>
          </a:bodyPr>
          <a:lstStyle/>
          <a:p>
            <a:r>
              <a:rPr lang="en-US" dirty="0"/>
              <a:t>C</a:t>
            </a:r>
            <a:r>
              <a:rPr lang="en-US" baseline="-25000" dirty="0"/>
              <a:t>33</a:t>
            </a:r>
            <a:r>
              <a:rPr lang="en-US" dirty="0"/>
              <a:t> = U</a:t>
            </a:r>
            <a:r>
              <a:rPr lang="en-US" baseline="-25000" dirty="0"/>
              <a:t>3</a:t>
            </a:r>
            <a:r>
              <a:rPr lang="en-US" dirty="0"/>
              <a:t> + V</a:t>
            </a:r>
            <a:r>
              <a:rPr lang="en-US" baseline="-25000" dirty="0"/>
              <a:t>3 </a:t>
            </a:r>
          </a:p>
        </p:txBody>
      </p:sp>
      <p:sp>
        <p:nvSpPr>
          <p:cNvPr id="23" name="TextBox 22">
            <a:extLst>
              <a:ext uri="{FF2B5EF4-FFF2-40B4-BE49-F238E27FC236}">
                <a16:creationId xmlns:a16="http://schemas.microsoft.com/office/drawing/2014/main" id="{AB4C3AC9-E454-F407-AC76-F1271C0D2241}"/>
              </a:ext>
            </a:extLst>
          </p:cNvPr>
          <p:cNvSpPr txBox="1"/>
          <p:nvPr/>
        </p:nvSpPr>
        <p:spPr>
          <a:xfrm>
            <a:off x="1524000" y="6248400"/>
            <a:ext cx="1676400" cy="369332"/>
          </a:xfrm>
          <a:prstGeom prst="rect">
            <a:avLst/>
          </a:prstGeom>
          <a:noFill/>
        </p:spPr>
        <p:txBody>
          <a:bodyPr wrap="square" rtlCol="0">
            <a:spAutoFit/>
          </a:bodyPr>
          <a:lstStyle/>
          <a:p>
            <a:r>
              <a:rPr lang="en-US" dirty="0"/>
              <a:t>C</a:t>
            </a:r>
            <a:r>
              <a:rPr lang="en-US" baseline="-25000" dirty="0"/>
              <a:t>34</a:t>
            </a:r>
            <a:r>
              <a:rPr lang="en-US" dirty="0"/>
              <a:t> = U</a:t>
            </a:r>
            <a:r>
              <a:rPr lang="en-US" baseline="-25000" dirty="0"/>
              <a:t>3</a:t>
            </a:r>
            <a:r>
              <a:rPr lang="en-US" dirty="0"/>
              <a:t> + V</a:t>
            </a:r>
            <a:r>
              <a:rPr lang="en-US" baseline="-25000" dirty="0"/>
              <a:t>4</a:t>
            </a:r>
            <a:r>
              <a:rPr lang="en-US" dirty="0"/>
              <a:t> </a:t>
            </a:r>
            <a:endParaRPr lang="en-US" baseline="-25000" dirty="0"/>
          </a:p>
        </p:txBody>
      </p:sp>
      <p:graphicFrame>
        <p:nvGraphicFramePr>
          <p:cNvPr id="27" name="Table 26">
            <a:extLst>
              <a:ext uri="{FF2B5EF4-FFF2-40B4-BE49-F238E27FC236}">
                <a16:creationId xmlns:a16="http://schemas.microsoft.com/office/drawing/2014/main" id="{0C62E226-F0B8-7648-EA70-F58BB5B366E9}"/>
              </a:ext>
            </a:extLst>
          </p:cNvPr>
          <p:cNvGraphicFramePr>
            <a:graphicFrameLocks noGrp="1"/>
          </p:cNvGraphicFramePr>
          <p:nvPr>
            <p:extLst>
              <p:ext uri="{D42A27DB-BD31-4B8C-83A1-F6EECF244321}">
                <p14:modId xmlns:p14="http://schemas.microsoft.com/office/powerpoint/2010/main" val="2853840538"/>
              </p:ext>
            </p:extLst>
          </p:nvPr>
        </p:nvGraphicFramePr>
        <p:xfrm>
          <a:off x="1524000" y="972343"/>
          <a:ext cx="6096000" cy="1976121"/>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3811130832"/>
                    </a:ext>
                  </a:extLst>
                </a:gridCol>
                <a:gridCol w="1524000">
                  <a:extLst>
                    <a:ext uri="{9D8B030D-6E8A-4147-A177-3AD203B41FA5}">
                      <a16:colId xmlns:a16="http://schemas.microsoft.com/office/drawing/2014/main" val="2659350866"/>
                    </a:ext>
                  </a:extLst>
                </a:gridCol>
                <a:gridCol w="1524000">
                  <a:extLst>
                    <a:ext uri="{9D8B030D-6E8A-4147-A177-3AD203B41FA5}">
                      <a16:colId xmlns:a16="http://schemas.microsoft.com/office/drawing/2014/main" val="4056807539"/>
                    </a:ext>
                  </a:extLst>
                </a:gridCol>
                <a:gridCol w="1524000">
                  <a:extLst>
                    <a:ext uri="{9D8B030D-6E8A-4147-A177-3AD203B41FA5}">
                      <a16:colId xmlns:a16="http://schemas.microsoft.com/office/drawing/2014/main" val="2380498643"/>
                    </a:ext>
                  </a:extLst>
                </a:gridCol>
              </a:tblGrid>
              <a:tr h="658707">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877170"/>
                  </a:ext>
                </a:extLst>
              </a:tr>
              <a:tr h="658707">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188708"/>
                  </a:ext>
                </a:extLst>
              </a:tr>
              <a:tr h="658707">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1506885"/>
                  </a:ext>
                </a:extLst>
              </a:tr>
            </a:tbl>
          </a:graphicData>
        </a:graphic>
      </p:graphicFrame>
      <p:sp>
        <p:nvSpPr>
          <p:cNvPr id="41" name="TextBox 40">
            <a:extLst>
              <a:ext uri="{FF2B5EF4-FFF2-40B4-BE49-F238E27FC236}">
                <a16:creationId xmlns:a16="http://schemas.microsoft.com/office/drawing/2014/main" id="{B46B02C2-1FC2-30CF-89EA-A724FE48E933}"/>
              </a:ext>
            </a:extLst>
          </p:cNvPr>
          <p:cNvSpPr txBox="1"/>
          <p:nvPr/>
        </p:nvSpPr>
        <p:spPr>
          <a:xfrm>
            <a:off x="0" y="3265"/>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None/>
            </a:pPr>
            <a:r>
              <a:rPr lang="en-US" sz="1800" dirty="0">
                <a:highlight>
                  <a:srgbClr val="C0C0C0"/>
                </a:highlight>
              </a:rPr>
              <a:t>Calculation of Row Values and Column values for occupied cells using </a:t>
            </a:r>
            <a:r>
              <a:rPr lang="en-US" sz="1800" b="1" dirty="0">
                <a:highlight>
                  <a:srgbClr val="C0C0C0"/>
                </a:highlight>
              </a:rPr>
              <a:t>C</a:t>
            </a:r>
            <a:r>
              <a:rPr lang="en-US" sz="1800" b="1" baseline="-25000" dirty="0">
                <a:highlight>
                  <a:srgbClr val="C0C0C0"/>
                </a:highlight>
              </a:rPr>
              <a:t>ij</a:t>
            </a:r>
            <a:r>
              <a:rPr lang="en-US" sz="1800" b="1" dirty="0">
                <a:highlight>
                  <a:srgbClr val="C0C0C0"/>
                </a:highlight>
              </a:rPr>
              <a:t> = U</a:t>
            </a:r>
            <a:r>
              <a:rPr lang="en-US" sz="1800" b="1" baseline="-25000" dirty="0">
                <a:highlight>
                  <a:srgbClr val="C0C0C0"/>
                </a:highlight>
              </a:rPr>
              <a:t>i</a:t>
            </a:r>
            <a:r>
              <a:rPr lang="en-US" sz="1800" b="1" dirty="0">
                <a:highlight>
                  <a:srgbClr val="C0C0C0"/>
                </a:highlight>
              </a:rPr>
              <a:t> + V</a:t>
            </a:r>
            <a:r>
              <a:rPr lang="en-US" sz="1800" b="1" baseline="-25000" dirty="0">
                <a:highlight>
                  <a:srgbClr val="C0C0C0"/>
                </a:highlight>
              </a:rPr>
              <a:t>j</a:t>
            </a:r>
            <a:r>
              <a:rPr lang="en-US" sz="1800" dirty="0">
                <a:highlight>
                  <a:srgbClr val="C0C0C0"/>
                </a:highlight>
              </a:rPr>
              <a:t>.</a:t>
            </a:r>
          </a:p>
        </p:txBody>
      </p:sp>
      <p:sp>
        <p:nvSpPr>
          <p:cNvPr id="42" name="TextBox 41">
            <a:extLst>
              <a:ext uri="{FF2B5EF4-FFF2-40B4-BE49-F238E27FC236}">
                <a16:creationId xmlns:a16="http://schemas.microsoft.com/office/drawing/2014/main" id="{69B56F16-54A9-80A8-FA11-99998E03DC2D}"/>
              </a:ext>
            </a:extLst>
          </p:cNvPr>
          <p:cNvSpPr txBox="1"/>
          <p:nvPr/>
        </p:nvSpPr>
        <p:spPr>
          <a:xfrm>
            <a:off x="7772400" y="1049430"/>
            <a:ext cx="685800" cy="369332"/>
          </a:xfrm>
          <a:prstGeom prst="rect">
            <a:avLst/>
          </a:prstGeom>
          <a:noFill/>
        </p:spPr>
        <p:txBody>
          <a:bodyPr wrap="square" rtlCol="0">
            <a:spAutoFit/>
          </a:bodyPr>
          <a:lstStyle/>
          <a:p>
            <a:r>
              <a:rPr lang="en-US" dirty="0"/>
              <a:t>U</a:t>
            </a:r>
            <a:r>
              <a:rPr lang="en-US" baseline="-25000" dirty="0"/>
              <a:t>1</a:t>
            </a:r>
          </a:p>
        </p:txBody>
      </p:sp>
      <p:sp>
        <p:nvSpPr>
          <p:cNvPr id="43" name="TextBox 42">
            <a:extLst>
              <a:ext uri="{FF2B5EF4-FFF2-40B4-BE49-F238E27FC236}">
                <a16:creationId xmlns:a16="http://schemas.microsoft.com/office/drawing/2014/main" id="{E3E588E6-8296-7DDD-2F33-390069DBAD46}"/>
              </a:ext>
            </a:extLst>
          </p:cNvPr>
          <p:cNvSpPr txBox="1"/>
          <p:nvPr/>
        </p:nvSpPr>
        <p:spPr>
          <a:xfrm>
            <a:off x="7772400" y="1777253"/>
            <a:ext cx="685800" cy="369332"/>
          </a:xfrm>
          <a:prstGeom prst="rect">
            <a:avLst/>
          </a:prstGeom>
          <a:noFill/>
        </p:spPr>
        <p:txBody>
          <a:bodyPr wrap="square" rtlCol="0">
            <a:spAutoFit/>
          </a:bodyPr>
          <a:lstStyle/>
          <a:p>
            <a:r>
              <a:rPr lang="en-US" dirty="0"/>
              <a:t>U</a:t>
            </a:r>
            <a:r>
              <a:rPr lang="en-US" baseline="-25000" dirty="0"/>
              <a:t>2</a:t>
            </a:r>
          </a:p>
        </p:txBody>
      </p:sp>
      <p:sp>
        <p:nvSpPr>
          <p:cNvPr id="44" name="TextBox 43">
            <a:extLst>
              <a:ext uri="{FF2B5EF4-FFF2-40B4-BE49-F238E27FC236}">
                <a16:creationId xmlns:a16="http://schemas.microsoft.com/office/drawing/2014/main" id="{848B5C6B-9AFC-4A67-CC1F-5B3997792047}"/>
              </a:ext>
            </a:extLst>
          </p:cNvPr>
          <p:cNvSpPr txBox="1"/>
          <p:nvPr/>
        </p:nvSpPr>
        <p:spPr>
          <a:xfrm>
            <a:off x="7772400" y="2536451"/>
            <a:ext cx="685800" cy="369332"/>
          </a:xfrm>
          <a:prstGeom prst="rect">
            <a:avLst/>
          </a:prstGeom>
          <a:noFill/>
        </p:spPr>
        <p:txBody>
          <a:bodyPr wrap="square" rtlCol="0">
            <a:spAutoFit/>
          </a:bodyPr>
          <a:lstStyle/>
          <a:p>
            <a:r>
              <a:rPr lang="en-US" dirty="0"/>
              <a:t>U</a:t>
            </a:r>
            <a:r>
              <a:rPr lang="en-US" baseline="-25000" dirty="0"/>
              <a:t>3</a:t>
            </a:r>
          </a:p>
        </p:txBody>
      </p:sp>
      <p:sp>
        <p:nvSpPr>
          <p:cNvPr id="45" name="TextBox 44">
            <a:extLst>
              <a:ext uri="{FF2B5EF4-FFF2-40B4-BE49-F238E27FC236}">
                <a16:creationId xmlns:a16="http://schemas.microsoft.com/office/drawing/2014/main" id="{D029CD02-A1A9-A3FC-9899-EE8336F177B5}"/>
              </a:ext>
            </a:extLst>
          </p:cNvPr>
          <p:cNvSpPr txBox="1"/>
          <p:nvPr/>
        </p:nvSpPr>
        <p:spPr>
          <a:xfrm>
            <a:off x="2070847" y="3173968"/>
            <a:ext cx="609600" cy="369332"/>
          </a:xfrm>
          <a:prstGeom prst="rect">
            <a:avLst/>
          </a:prstGeom>
          <a:noFill/>
        </p:spPr>
        <p:txBody>
          <a:bodyPr wrap="square" rtlCol="0">
            <a:spAutoFit/>
          </a:bodyPr>
          <a:lstStyle/>
          <a:p>
            <a:r>
              <a:rPr lang="en-US" dirty="0"/>
              <a:t>V</a:t>
            </a:r>
            <a:r>
              <a:rPr lang="en-US" baseline="-25000" dirty="0"/>
              <a:t>1</a:t>
            </a:r>
          </a:p>
        </p:txBody>
      </p:sp>
      <p:sp>
        <p:nvSpPr>
          <p:cNvPr id="46" name="TextBox 45">
            <a:extLst>
              <a:ext uri="{FF2B5EF4-FFF2-40B4-BE49-F238E27FC236}">
                <a16:creationId xmlns:a16="http://schemas.microsoft.com/office/drawing/2014/main" id="{A7678183-3D6E-0083-97E6-694C46C28B1C}"/>
              </a:ext>
            </a:extLst>
          </p:cNvPr>
          <p:cNvSpPr txBox="1"/>
          <p:nvPr/>
        </p:nvSpPr>
        <p:spPr>
          <a:xfrm>
            <a:off x="3764476" y="3238500"/>
            <a:ext cx="609600" cy="369332"/>
          </a:xfrm>
          <a:prstGeom prst="rect">
            <a:avLst/>
          </a:prstGeom>
          <a:noFill/>
        </p:spPr>
        <p:txBody>
          <a:bodyPr wrap="square" rtlCol="0">
            <a:spAutoFit/>
          </a:bodyPr>
          <a:lstStyle/>
          <a:p>
            <a:r>
              <a:rPr lang="en-US" dirty="0"/>
              <a:t>V</a:t>
            </a:r>
            <a:r>
              <a:rPr lang="en-US" baseline="-25000" dirty="0"/>
              <a:t>2</a:t>
            </a:r>
          </a:p>
        </p:txBody>
      </p:sp>
      <p:sp>
        <p:nvSpPr>
          <p:cNvPr id="47" name="TextBox 46">
            <a:extLst>
              <a:ext uri="{FF2B5EF4-FFF2-40B4-BE49-F238E27FC236}">
                <a16:creationId xmlns:a16="http://schemas.microsoft.com/office/drawing/2014/main" id="{15041A4E-EF60-843B-BD38-7F11D41E7B36}"/>
              </a:ext>
            </a:extLst>
          </p:cNvPr>
          <p:cNvSpPr txBox="1"/>
          <p:nvPr/>
        </p:nvSpPr>
        <p:spPr>
          <a:xfrm>
            <a:off x="5252267" y="3238500"/>
            <a:ext cx="609600" cy="369332"/>
          </a:xfrm>
          <a:prstGeom prst="rect">
            <a:avLst/>
          </a:prstGeom>
          <a:noFill/>
        </p:spPr>
        <p:txBody>
          <a:bodyPr wrap="square" rtlCol="0">
            <a:spAutoFit/>
          </a:bodyPr>
          <a:lstStyle/>
          <a:p>
            <a:r>
              <a:rPr lang="en-US" dirty="0"/>
              <a:t>V</a:t>
            </a:r>
            <a:r>
              <a:rPr lang="en-US" baseline="-25000" dirty="0"/>
              <a:t>3</a:t>
            </a:r>
          </a:p>
        </p:txBody>
      </p:sp>
      <p:sp>
        <p:nvSpPr>
          <p:cNvPr id="48" name="TextBox 47">
            <a:extLst>
              <a:ext uri="{FF2B5EF4-FFF2-40B4-BE49-F238E27FC236}">
                <a16:creationId xmlns:a16="http://schemas.microsoft.com/office/drawing/2014/main" id="{007A1789-7440-FE77-B323-8BE4705D6AAD}"/>
              </a:ext>
            </a:extLst>
          </p:cNvPr>
          <p:cNvSpPr txBox="1"/>
          <p:nvPr/>
        </p:nvSpPr>
        <p:spPr>
          <a:xfrm>
            <a:off x="6768353" y="3221608"/>
            <a:ext cx="609600" cy="369332"/>
          </a:xfrm>
          <a:prstGeom prst="rect">
            <a:avLst/>
          </a:prstGeom>
          <a:noFill/>
        </p:spPr>
        <p:txBody>
          <a:bodyPr wrap="square" rtlCol="0">
            <a:spAutoFit/>
          </a:bodyPr>
          <a:lstStyle/>
          <a:p>
            <a:r>
              <a:rPr lang="en-US" dirty="0"/>
              <a:t>V</a:t>
            </a:r>
            <a:r>
              <a:rPr lang="en-US" baseline="-25000" dirty="0"/>
              <a:t>4</a:t>
            </a:r>
          </a:p>
        </p:txBody>
      </p:sp>
    </p:spTree>
    <p:custDataLst>
      <p:tags r:id="rId1"/>
    </p:custDataLst>
    <p:extLst>
      <p:ext uri="{BB962C8B-B14F-4D97-AF65-F5344CB8AC3E}">
        <p14:creationId xmlns:p14="http://schemas.microsoft.com/office/powerpoint/2010/main" val="379240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E383A2-E951-13E5-B90D-5AADA8AE7F6C}"/>
              </a:ext>
            </a:extLst>
          </p:cNvPr>
          <p:cNvSpPr txBox="1"/>
          <p:nvPr/>
        </p:nvSpPr>
        <p:spPr>
          <a:xfrm>
            <a:off x="1371600" y="3791117"/>
            <a:ext cx="7162800" cy="369332"/>
          </a:xfrm>
          <a:prstGeom prst="rect">
            <a:avLst/>
          </a:prstGeom>
          <a:noFill/>
        </p:spPr>
        <p:txBody>
          <a:bodyPr wrap="square" rtlCol="0">
            <a:spAutoFit/>
          </a:bodyPr>
          <a:lstStyle/>
          <a:p>
            <a:r>
              <a:rPr lang="en-US" b="1" dirty="0">
                <a:highlight>
                  <a:srgbClr val="FFFF00"/>
                </a:highlight>
              </a:rPr>
              <a:t>C</a:t>
            </a:r>
            <a:r>
              <a:rPr lang="en-US" b="1" baseline="-25000" dirty="0">
                <a:highlight>
                  <a:srgbClr val="FFFF00"/>
                </a:highlight>
              </a:rPr>
              <a:t>ij</a:t>
            </a:r>
            <a:r>
              <a:rPr lang="en-US" b="1" dirty="0">
                <a:highlight>
                  <a:srgbClr val="FFFF00"/>
                </a:highlight>
              </a:rPr>
              <a:t> = U</a:t>
            </a:r>
            <a:r>
              <a:rPr lang="en-US" b="1" baseline="-25000" dirty="0">
                <a:highlight>
                  <a:srgbClr val="FFFF00"/>
                </a:highlight>
              </a:rPr>
              <a:t>i</a:t>
            </a:r>
            <a:r>
              <a:rPr lang="en-US" b="1" dirty="0">
                <a:highlight>
                  <a:srgbClr val="FFFF00"/>
                </a:highlight>
              </a:rPr>
              <a:t> + V</a:t>
            </a:r>
            <a:r>
              <a:rPr lang="en-US" b="1" baseline="-25000" dirty="0">
                <a:highlight>
                  <a:srgbClr val="FFFF00"/>
                </a:highlight>
              </a:rPr>
              <a:t>j</a:t>
            </a:r>
          </a:p>
        </p:txBody>
      </p:sp>
      <p:sp>
        <p:nvSpPr>
          <p:cNvPr id="17" name="TextBox 16">
            <a:extLst>
              <a:ext uri="{FF2B5EF4-FFF2-40B4-BE49-F238E27FC236}">
                <a16:creationId xmlns:a16="http://schemas.microsoft.com/office/drawing/2014/main" id="{20AA7516-80DB-A71E-93DC-FA44E81C4325}"/>
              </a:ext>
            </a:extLst>
          </p:cNvPr>
          <p:cNvSpPr txBox="1"/>
          <p:nvPr/>
        </p:nvSpPr>
        <p:spPr>
          <a:xfrm>
            <a:off x="1371600" y="4187904"/>
            <a:ext cx="1676400" cy="369332"/>
          </a:xfrm>
          <a:prstGeom prst="rect">
            <a:avLst/>
          </a:prstGeom>
          <a:noFill/>
        </p:spPr>
        <p:txBody>
          <a:bodyPr wrap="square" rtlCol="0">
            <a:spAutoFit/>
          </a:bodyPr>
          <a:lstStyle/>
          <a:p>
            <a:r>
              <a:rPr lang="en-US" dirty="0"/>
              <a:t>C</a:t>
            </a:r>
            <a:r>
              <a:rPr lang="en-US" baseline="-25000" dirty="0"/>
              <a:t>12</a:t>
            </a:r>
            <a:r>
              <a:rPr lang="en-US" dirty="0"/>
              <a:t> = U</a:t>
            </a:r>
            <a:r>
              <a:rPr lang="en-US" baseline="-25000" dirty="0"/>
              <a:t>1</a:t>
            </a:r>
            <a:r>
              <a:rPr lang="en-US" dirty="0"/>
              <a:t> + V</a:t>
            </a:r>
            <a:r>
              <a:rPr lang="en-US" baseline="-25000" dirty="0"/>
              <a:t>2</a:t>
            </a:r>
          </a:p>
        </p:txBody>
      </p:sp>
      <p:sp>
        <p:nvSpPr>
          <p:cNvPr id="18" name="TextBox 17">
            <a:extLst>
              <a:ext uri="{FF2B5EF4-FFF2-40B4-BE49-F238E27FC236}">
                <a16:creationId xmlns:a16="http://schemas.microsoft.com/office/drawing/2014/main" id="{D8ECF14D-B319-05AC-3F83-50A2F8C49CB1}"/>
              </a:ext>
            </a:extLst>
          </p:cNvPr>
          <p:cNvSpPr txBox="1"/>
          <p:nvPr/>
        </p:nvSpPr>
        <p:spPr>
          <a:xfrm>
            <a:off x="1340224" y="4607004"/>
            <a:ext cx="1676400" cy="369332"/>
          </a:xfrm>
          <a:prstGeom prst="rect">
            <a:avLst/>
          </a:prstGeom>
          <a:noFill/>
        </p:spPr>
        <p:txBody>
          <a:bodyPr wrap="square" rtlCol="0">
            <a:spAutoFit/>
          </a:bodyPr>
          <a:lstStyle/>
          <a:p>
            <a:r>
              <a:rPr lang="en-US" dirty="0"/>
              <a:t>C</a:t>
            </a:r>
            <a:r>
              <a:rPr lang="en-US" baseline="-25000" dirty="0"/>
              <a:t>21</a:t>
            </a:r>
            <a:r>
              <a:rPr lang="en-US" dirty="0"/>
              <a:t> = U</a:t>
            </a:r>
            <a:r>
              <a:rPr lang="en-US" baseline="-25000" dirty="0"/>
              <a:t>2</a:t>
            </a:r>
            <a:r>
              <a:rPr lang="en-US" dirty="0"/>
              <a:t> + V</a:t>
            </a:r>
            <a:r>
              <a:rPr lang="en-US" baseline="-25000" dirty="0"/>
              <a:t>1</a:t>
            </a:r>
          </a:p>
        </p:txBody>
      </p:sp>
      <p:sp>
        <p:nvSpPr>
          <p:cNvPr id="19" name="TextBox 18">
            <a:extLst>
              <a:ext uri="{FF2B5EF4-FFF2-40B4-BE49-F238E27FC236}">
                <a16:creationId xmlns:a16="http://schemas.microsoft.com/office/drawing/2014/main" id="{72293DE6-A8AC-5F4D-A8AD-56EC476873C7}"/>
              </a:ext>
            </a:extLst>
          </p:cNvPr>
          <p:cNvSpPr txBox="1"/>
          <p:nvPr/>
        </p:nvSpPr>
        <p:spPr>
          <a:xfrm>
            <a:off x="1371600" y="5026104"/>
            <a:ext cx="1676400" cy="369332"/>
          </a:xfrm>
          <a:prstGeom prst="rect">
            <a:avLst/>
          </a:prstGeom>
          <a:noFill/>
        </p:spPr>
        <p:txBody>
          <a:bodyPr wrap="square" rtlCol="0">
            <a:spAutoFit/>
          </a:bodyPr>
          <a:lstStyle/>
          <a:p>
            <a:r>
              <a:rPr lang="en-US" dirty="0"/>
              <a:t>C</a:t>
            </a:r>
            <a:r>
              <a:rPr lang="en-US" baseline="-25000" dirty="0"/>
              <a:t>23</a:t>
            </a:r>
            <a:r>
              <a:rPr lang="en-US" dirty="0"/>
              <a:t> = U</a:t>
            </a:r>
            <a:r>
              <a:rPr lang="en-US" baseline="-25000" dirty="0"/>
              <a:t>2</a:t>
            </a:r>
            <a:r>
              <a:rPr lang="en-US" dirty="0"/>
              <a:t> + V</a:t>
            </a:r>
            <a:r>
              <a:rPr lang="en-US" baseline="-25000" dirty="0"/>
              <a:t>3</a:t>
            </a:r>
          </a:p>
        </p:txBody>
      </p:sp>
      <p:sp>
        <p:nvSpPr>
          <p:cNvPr id="20" name="TextBox 19">
            <a:extLst>
              <a:ext uri="{FF2B5EF4-FFF2-40B4-BE49-F238E27FC236}">
                <a16:creationId xmlns:a16="http://schemas.microsoft.com/office/drawing/2014/main" id="{C98DA332-F0D4-514E-A51F-A35BB20FF39B}"/>
              </a:ext>
            </a:extLst>
          </p:cNvPr>
          <p:cNvSpPr txBox="1"/>
          <p:nvPr/>
        </p:nvSpPr>
        <p:spPr>
          <a:xfrm>
            <a:off x="1371600" y="5407104"/>
            <a:ext cx="1676400" cy="369332"/>
          </a:xfrm>
          <a:prstGeom prst="rect">
            <a:avLst/>
          </a:prstGeom>
          <a:noFill/>
        </p:spPr>
        <p:txBody>
          <a:bodyPr wrap="square" rtlCol="0">
            <a:spAutoFit/>
          </a:bodyPr>
          <a:lstStyle/>
          <a:p>
            <a:r>
              <a:rPr lang="en-US" dirty="0"/>
              <a:t>C</a:t>
            </a:r>
            <a:r>
              <a:rPr lang="en-US" baseline="-25000" dirty="0"/>
              <a:t>32</a:t>
            </a:r>
            <a:r>
              <a:rPr lang="en-US" dirty="0"/>
              <a:t> = U</a:t>
            </a:r>
            <a:r>
              <a:rPr lang="en-US" baseline="-25000" dirty="0"/>
              <a:t>3</a:t>
            </a:r>
            <a:r>
              <a:rPr lang="en-US" dirty="0"/>
              <a:t> + V</a:t>
            </a:r>
            <a:r>
              <a:rPr lang="en-US" baseline="-25000" dirty="0"/>
              <a:t>2</a:t>
            </a:r>
            <a:r>
              <a:rPr lang="en-US" dirty="0"/>
              <a:t> </a:t>
            </a:r>
            <a:endParaRPr lang="en-US" baseline="-25000" dirty="0"/>
          </a:p>
        </p:txBody>
      </p:sp>
      <p:sp>
        <p:nvSpPr>
          <p:cNvPr id="21" name="TextBox 20">
            <a:extLst>
              <a:ext uri="{FF2B5EF4-FFF2-40B4-BE49-F238E27FC236}">
                <a16:creationId xmlns:a16="http://schemas.microsoft.com/office/drawing/2014/main" id="{20901A52-BE42-8EBC-50FE-509D1EAB7F06}"/>
              </a:ext>
            </a:extLst>
          </p:cNvPr>
          <p:cNvSpPr txBox="1"/>
          <p:nvPr/>
        </p:nvSpPr>
        <p:spPr>
          <a:xfrm>
            <a:off x="1371600" y="5788104"/>
            <a:ext cx="1676400" cy="369332"/>
          </a:xfrm>
          <a:prstGeom prst="rect">
            <a:avLst/>
          </a:prstGeom>
          <a:noFill/>
        </p:spPr>
        <p:txBody>
          <a:bodyPr wrap="square" rtlCol="0">
            <a:spAutoFit/>
          </a:bodyPr>
          <a:lstStyle/>
          <a:p>
            <a:r>
              <a:rPr lang="en-US" dirty="0"/>
              <a:t>C</a:t>
            </a:r>
            <a:r>
              <a:rPr lang="en-US" baseline="-25000" dirty="0"/>
              <a:t>33</a:t>
            </a:r>
            <a:r>
              <a:rPr lang="en-US" dirty="0"/>
              <a:t> = U</a:t>
            </a:r>
            <a:r>
              <a:rPr lang="en-US" baseline="-25000" dirty="0"/>
              <a:t>3</a:t>
            </a:r>
            <a:r>
              <a:rPr lang="en-US" dirty="0"/>
              <a:t> + V</a:t>
            </a:r>
            <a:r>
              <a:rPr lang="en-US" baseline="-25000" dirty="0"/>
              <a:t>3 </a:t>
            </a:r>
          </a:p>
        </p:txBody>
      </p:sp>
      <p:sp>
        <p:nvSpPr>
          <p:cNvPr id="22" name="TextBox 21">
            <a:extLst>
              <a:ext uri="{FF2B5EF4-FFF2-40B4-BE49-F238E27FC236}">
                <a16:creationId xmlns:a16="http://schemas.microsoft.com/office/drawing/2014/main" id="{F8109413-F97B-1838-634F-FD279E7A7AF0}"/>
              </a:ext>
            </a:extLst>
          </p:cNvPr>
          <p:cNvSpPr txBox="1"/>
          <p:nvPr/>
        </p:nvSpPr>
        <p:spPr>
          <a:xfrm>
            <a:off x="1371600" y="6169104"/>
            <a:ext cx="1676400" cy="369332"/>
          </a:xfrm>
          <a:prstGeom prst="rect">
            <a:avLst/>
          </a:prstGeom>
          <a:noFill/>
        </p:spPr>
        <p:txBody>
          <a:bodyPr wrap="square" rtlCol="0">
            <a:spAutoFit/>
          </a:bodyPr>
          <a:lstStyle/>
          <a:p>
            <a:r>
              <a:rPr lang="en-US" dirty="0"/>
              <a:t>C</a:t>
            </a:r>
            <a:r>
              <a:rPr lang="en-US" baseline="-25000" dirty="0"/>
              <a:t>34</a:t>
            </a:r>
            <a:r>
              <a:rPr lang="en-US" dirty="0"/>
              <a:t> = U</a:t>
            </a:r>
            <a:r>
              <a:rPr lang="en-US" baseline="-25000" dirty="0"/>
              <a:t>3</a:t>
            </a:r>
            <a:r>
              <a:rPr lang="en-US" dirty="0"/>
              <a:t> + V</a:t>
            </a:r>
            <a:r>
              <a:rPr lang="en-US" baseline="-25000" dirty="0"/>
              <a:t>4</a:t>
            </a:r>
            <a:r>
              <a:rPr lang="en-US" dirty="0"/>
              <a:t> </a:t>
            </a:r>
            <a:endParaRPr lang="en-US" baseline="-25000" dirty="0"/>
          </a:p>
        </p:txBody>
      </p:sp>
      <p:sp>
        <p:nvSpPr>
          <p:cNvPr id="41" name="TextBox 40">
            <a:extLst>
              <a:ext uri="{FF2B5EF4-FFF2-40B4-BE49-F238E27FC236}">
                <a16:creationId xmlns:a16="http://schemas.microsoft.com/office/drawing/2014/main" id="{D46F410D-49DF-315C-8CCD-108CC5BB4CDD}"/>
              </a:ext>
            </a:extLst>
          </p:cNvPr>
          <p:cNvSpPr txBox="1"/>
          <p:nvPr/>
        </p:nvSpPr>
        <p:spPr>
          <a:xfrm>
            <a:off x="3124200" y="4176236"/>
            <a:ext cx="1143000" cy="369332"/>
          </a:xfrm>
          <a:prstGeom prst="rect">
            <a:avLst/>
          </a:prstGeom>
          <a:noFill/>
        </p:spPr>
        <p:txBody>
          <a:bodyPr wrap="square" rtlCol="0">
            <a:spAutoFit/>
          </a:bodyPr>
          <a:lstStyle/>
          <a:p>
            <a:r>
              <a:rPr lang="en-US" dirty="0"/>
              <a:t>1 = 0 + V</a:t>
            </a:r>
            <a:r>
              <a:rPr lang="en-US" baseline="-25000" dirty="0"/>
              <a:t>2</a:t>
            </a:r>
          </a:p>
        </p:txBody>
      </p:sp>
      <p:sp>
        <p:nvSpPr>
          <p:cNvPr id="43" name="TextBox 42">
            <a:extLst>
              <a:ext uri="{FF2B5EF4-FFF2-40B4-BE49-F238E27FC236}">
                <a16:creationId xmlns:a16="http://schemas.microsoft.com/office/drawing/2014/main" id="{90C780FA-5007-7358-1253-059673488C56}"/>
              </a:ext>
            </a:extLst>
          </p:cNvPr>
          <p:cNvSpPr txBox="1"/>
          <p:nvPr/>
        </p:nvSpPr>
        <p:spPr>
          <a:xfrm>
            <a:off x="4572000" y="4176236"/>
            <a:ext cx="1143000" cy="369332"/>
          </a:xfrm>
          <a:prstGeom prst="rect">
            <a:avLst/>
          </a:prstGeom>
          <a:noFill/>
        </p:spPr>
        <p:txBody>
          <a:bodyPr wrap="square" rtlCol="0">
            <a:spAutoFit/>
          </a:bodyPr>
          <a:lstStyle/>
          <a:p>
            <a:r>
              <a:rPr lang="en-US" b="1" dirty="0">
                <a:highlight>
                  <a:srgbClr val="FFFF00"/>
                </a:highlight>
              </a:rPr>
              <a:t>V</a:t>
            </a:r>
            <a:r>
              <a:rPr lang="en-US" b="1" baseline="-25000" dirty="0">
                <a:highlight>
                  <a:srgbClr val="FFFF00"/>
                </a:highlight>
              </a:rPr>
              <a:t>2</a:t>
            </a:r>
            <a:r>
              <a:rPr lang="en-US" b="1" dirty="0">
                <a:highlight>
                  <a:srgbClr val="FFFF00"/>
                </a:highlight>
              </a:rPr>
              <a:t> = 1</a:t>
            </a:r>
            <a:endParaRPr lang="en-US" b="1" baseline="-25000" dirty="0">
              <a:highlight>
                <a:srgbClr val="FFFF00"/>
              </a:highlight>
            </a:endParaRPr>
          </a:p>
        </p:txBody>
      </p:sp>
      <p:sp>
        <p:nvSpPr>
          <p:cNvPr id="44" name="TextBox 43">
            <a:extLst>
              <a:ext uri="{FF2B5EF4-FFF2-40B4-BE49-F238E27FC236}">
                <a16:creationId xmlns:a16="http://schemas.microsoft.com/office/drawing/2014/main" id="{18C63AAD-7D32-8338-9FF2-CCD5F1494F13}"/>
              </a:ext>
            </a:extLst>
          </p:cNvPr>
          <p:cNvSpPr txBox="1"/>
          <p:nvPr/>
        </p:nvSpPr>
        <p:spPr>
          <a:xfrm>
            <a:off x="3124200" y="5407104"/>
            <a:ext cx="1143000" cy="369332"/>
          </a:xfrm>
          <a:prstGeom prst="rect">
            <a:avLst/>
          </a:prstGeom>
          <a:noFill/>
        </p:spPr>
        <p:txBody>
          <a:bodyPr wrap="square" rtlCol="0">
            <a:spAutoFit/>
          </a:bodyPr>
          <a:lstStyle/>
          <a:p>
            <a:r>
              <a:rPr lang="en-US" dirty="0"/>
              <a:t>3 = U</a:t>
            </a:r>
            <a:r>
              <a:rPr lang="en-US" baseline="-25000" dirty="0"/>
              <a:t>3</a:t>
            </a:r>
            <a:r>
              <a:rPr lang="en-US" dirty="0"/>
              <a:t> + 1</a:t>
            </a:r>
            <a:endParaRPr lang="en-US" baseline="-25000" dirty="0"/>
          </a:p>
        </p:txBody>
      </p:sp>
      <p:sp>
        <p:nvSpPr>
          <p:cNvPr id="47" name="TextBox 46">
            <a:extLst>
              <a:ext uri="{FF2B5EF4-FFF2-40B4-BE49-F238E27FC236}">
                <a16:creationId xmlns:a16="http://schemas.microsoft.com/office/drawing/2014/main" id="{81DDA19E-470F-E64E-4467-5EBF03AB68AA}"/>
              </a:ext>
            </a:extLst>
          </p:cNvPr>
          <p:cNvSpPr txBox="1"/>
          <p:nvPr/>
        </p:nvSpPr>
        <p:spPr>
          <a:xfrm>
            <a:off x="4572000" y="5395436"/>
            <a:ext cx="1143000" cy="369332"/>
          </a:xfrm>
          <a:prstGeom prst="rect">
            <a:avLst/>
          </a:prstGeom>
          <a:noFill/>
        </p:spPr>
        <p:txBody>
          <a:bodyPr wrap="square" rtlCol="0">
            <a:spAutoFit/>
          </a:bodyPr>
          <a:lstStyle/>
          <a:p>
            <a:r>
              <a:rPr lang="en-US" b="1" dirty="0">
                <a:highlight>
                  <a:srgbClr val="FFFF00"/>
                </a:highlight>
              </a:rPr>
              <a:t>U</a:t>
            </a:r>
            <a:r>
              <a:rPr lang="en-US" b="1" baseline="-25000" dirty="0">
                <a:highlight>
                  <a:srgbClr val="FFFF00"/>
                </a:highlight>
              </a:rPr>
              <a:t>3</a:t>
            </a:r>
            <a:r>
              <a:rPr lang="en-US" b="1" dirty="0">
                <a:highlight>
                  <a:srgbClr val="FFFF00"/>
                </a:highlight>
              </a:rPr>
              <a:t> = 2</a:t>
            </a:r>
            <a:endParaRPr lang="en-US" b="1" baseline="-25000" dirty="0">
              <a:highlight>
                <a:srgbClr val="FFFF00"/>
              </a:highlight>
            </a:endParaRPr>
          </a:p>
        </p:txBody>
      </p:sp>
      <p:sp>
        <p:nvSpPr>
          <p:cNvPr id="48" name="TextBox 47">
            <a:extLst>
              <a:ext uri="{FF2B5EF4-FFF2-40B4-BE49-F238E27FC236}">
                <a16:creationId xmlns:a16="http://schemas.microsoft.com/office/drawing/2014/main" id="{F1481171-6420-C006-F93F-F1FBA684BA39}"/>
              </a:ext>
            </a:extLst>
          </p:cNvPr>
          <p:cNvSpPr txBox="1"/>
          <p:nvPr/>
        </p:nvSpPr>
        <p:spPr>
          <a:xfrm>
            <a:off x="3124200" y="5788104"/>
            <a:ext cx="1143000" cy="369332"/>
          </a:xfrm>
          <a:prstGeom prst="rect">
            <a:avLst/>
          </a:prstGeom>
          <a:noFill/>
        </p:spPr>
        <p:txBody>
          <a:bodyPr wrap="square" rtlCol="0">
            <a:spAutoFit/>
          </a:bodyPr>
          <a:lstStyle/>
          <a:p>
            <a:r>
              <a:rPr lang="en-US" dirty="0"/>
              <a:t>3 = 2 + V</a:t>
            </a:r>
            <a:r>
              <a:rPr lang="en-US" baseline="-25000" dirty="0"/>
              <a:t>3</a:t>
            </a:r>
          </a:p>
        </p:txBody>
      </p:sp>
      <p:sp>
        <p:nvSpPr>
          <p:cNvPr id="49" name="TextBox 48">
            <a:extLst>
              <a:ext uri="{FF2B5EF4-FFF2-40B4-BE49-F238E27FC236}">
                <a16:creationId xmlns:a16="http://schemas.microsoft.com/office/drawing/2014/main" id="{8BD2044B-3A04-FB79-C51F-66320307D0D9}"/>
              </a:ext>
            </a:extLst>
          </p:cNvPr>
          <p:cNvSpPr txBox="1"/>
          <p:nvPr/>
        </p:nvSpPr>
        <p:spPr>
          <a:xfrm>
            <a:off x="4572000" y="5776436"/>
            <a:ext cx="1143000" cy="369332"/>
          </a:xfrm>
          <a:prstGeom prst="rect">
            <a:avLst/>
          </a:prstGeom>
          <a:noFill/>
        </p:spPr>
        <p:txBody>
          <a:bodyPr wrap="square" rtlCol="0">
            <a:spAutoFit/>
          </a:bodyPr>
          <a:lstStyle/>
          <a:p>
            <a:r>
              <a:rPr lang="en-US" b="1" dirty="0">
                <a:highlight>
                  <a:srgbClr val="FFFF00"/>
                </a:highlight>
              </a:rPr>
              <a:t>V</a:t>
            </a:r>
            <a:r>
              <a:rPr lang="en-US" b="1" baseline="-25000" dirty="0">
                <a:highlight>
                  <a:srgbClr val="FFFF00"/>
                </a:highlight>
              </a:rPr>
              <a:t>3</a:t>
            </a:r>
            <a:r>
              <a:rPr lang="en-US" b="1" dirty="0">
                <a:highlight>
                  <a:srgbClr val="FFFF00"/>
                </a:highlight>
              </a:rPr>
              <a:t> = 1</a:t>
            </a:r>
            <a:endParaRPr lang="en-US" b="1" baseline="-25000" dirty="0">
              <a:highlight>
                <a:srgbClr val="FFFF00"/>
              </a:highlight>
            </a:endParaRPr>
          </a:p>
        </p:txBody>
      </p:sp>
      <p:sp>
        <p:nvSpPr>
          <p:cNvPr id="55" name="TextBox 54">
            <a:extLst>
              <a:ext uri="{FF2B5EF4-FFF2-40B4-BE49-F238E27FC236}">
                <a16:creationId xmlns:a16="http://schemas.microsoft.com/office/drawing/2014/main" id="{68DEA145-742F-A347-8460-25CE628BF743}"/>
              </a:ext>
            </a:extLst>
          </p:cNvPr>
          <p:cNvSpPr txBox="1"/>
          <p:nvPr/>
        </p:nvSpPr>
        <p:spPr>
          <a:xfrm>
            <a:off x="3124200" y="6169104"/>
            <a:ext cx="1143000" cy="369332"/>
          </a:xfrm>
          <a:prstGeom prst="rect">
            <a:avLst/>
          </a:prstGeom>
          <a:noFill/>
        </p:spPr>
        <p:txBody>
          <a:bodyPr wrap="square" rtlCol="0">
            <a:spAutoFit/>
          </a:bodyPr>
          <a:lstStyle/>
          <a:p>
            <a:r>
              <a:rPr lang="en-US" dirty="0"/>
              <a:t>2 = 2 + V</a:t>
            </a:r>
            <a:r>
              <a:rPr lang="en-US" baseline="-25000" dirty="0"/>
              <a:t>4</a:t>
            </a:r>
          </a:p>
        </p:txBody>
      </p:sp>
      <p:sp>
        <p:nvSpPr>
          <p:cNvPr id="56" name="TextBox 55">
            <a:extLst>
              <a:ext uri="{FF2B5EF4-FFF2-40B4-BE49-F238E27FC236}">
                <a16:creationId xmlns:a16="http://schemas.microsoft.com/office/drawing/2014/main" id="{6F679381-1F3D-2163-57BD-6389971C4806}"/>
              </a:ext>
            </a:extLst>
          </p:cNvPr>
          <p:cNvSpPr txBox="1"/>
          <p:nvPr/>
        </p:nvSpPr>
        <p:spPr>
          <a:xfrm>
            <a:off x="4572000" y="6157436"/>
            <a:ext cx="1143000" cy="369332"/>
          </a:xfrm>
          <a:prstGeom prst="rect">
            <a:avLst/>
          </a:prstGeom>
          <a:noFill/>
        </p:spPr>
        <p:txBody>
          <a:bodyPr wrap="square" rtlCol="0">
            <a:spAutoFit/>
          </a:bodyPr>
          <a:lstStyle/>
          <a:p>
            <a:r>
              <a:rPr lang="en-US" b="1" dirty="0">
                <a:highlight>
                  <a:srgbClr val="FFFF00"/>
                </a:highlight>
              </a:rPr>
              <a:t>V</a:t>
            </a:r>
            <a:r>
              <a:rPr lang="en-US" b="1" baseline="-25000" dirty="0">
                <a:highlight>
                  <a:srgbClr val="FFFF00"/>
                </a:highlight>
              </a:rPr>
              <a:t>4</a:t>
            </a:r>
            <a:r>
              <a:rPr lang="en-US" b="1" dirty="0">
                <a:highlight>
                  <a:srgbClr val="FFFF00"/>
                </a:highlight>
              </a:rPr>
              <a:t> = 0</a:t>
            </a:r>
            <a:endParaRPr lang="en-US" b="1" baseline="-25000" dirty="0">
              <a:highlight>
                <a:srgbClr val="FFFF00"/>
              </a:highlight>
            </a:endParaRPr>
          </a:p>
        </p:txBody>
      </p:sp>
      <p:sp>
        <p:nvSpPr>
          <p:cNvPr id="57" name="TextBox 56">
            <a:extLst>
              <a:ext uri="{FF2B5EF4-FFF2-40B4-BE49-F238E27FC236}">
                <a16:creationId xmlns:a16="http://schemas.microsoft.com/office/drawing/2014/main" id="{79E3DA4F-20A1-2DC2-F9B3-D116158E14E1}"/>
              </a:ext>
            </a:extLst>
          </p:cNvPr>
          <p:cNvSpPr txBox="1"/>
          <p:nvPr/>
        </p:nvSpPr>
        <p:spPr>
          <a:xfrm>
            <a:off x="3098134" y="4598439"/>
            <a:ext cx="1143000" cy="369332"/>
          </a:xfrm>
          <a:prstGeom prst="rect">
            <a:avLst/>
          </a:prstGeom>
          <a:noFill/>
        </p:spPr>
        <p:txBody>
          <a:bodyPr wrap="square" rtlCol="0">
            <a:spAutoFit/>
          </a:bodyPr>
          <a:lstStyle/>
          <a:p>
            <a:r>
              <a:rPr lang="en-US" dirty="0"/>
              <a:t>2 = 4 + V</a:t>
            </a:r>
            <a:r>
              <a:rPr lang="en-US" baseline="-25000" dirty="0"/>
              <a:t>1</a:t>
            </a:r>
            <a:r>
              <a:rPr lang="en-US" dirty="0"/>
              <a:t> </a:t>
            </a:r>
            <a:endParaRPr lang="en-US" baseline="-25000" dirty="0"/>
          </a:p>
        </p:txBody>
      </p:sp>
      <p:sp>
        <p:nvSpPr>
          <p:cNvPr id="61" name="TextBox 60">
            <a:extLst>
              <a:ext uri="{FF2B5EF4-FFF2-40B4-BE49-F238E27FC236}">
                <a16:creationId xmlns:a16="http://schemas.microsoft.com/office/drawing/2014/main" id="{013CE5DB-95B1-4CA9-0AA8-7DD654E9E333}"/>
              </a:ext>
            </a:extLst>
          </p:cNvPr>
          <p:cNvSpPr txBox="1"/>
          <p:nvPr/>
        </p:nvSpPr>
        <p:spPr>
          <a:xfrm>
            <a:off x="4545934" y="4598439"/>
            <a:ext cx="1143000" cy="369332"/>
          </a:xfrm>
          <a:prstGeom prst="rect">
            <a:avLst/>
          </a:prstGeom>
          <a:noFill/>
        </p:spPr>
        <p:txBody>
          <a:bodyPr wrap="square" rtlCol="0">
            <a:spAutoFit/>
          </a:bodyPr>
          <a:lstStyle/>
          <a:p>
            <a:r>
              <a:rPr lang="en-US" b="1" dirty="0">
                <a:highlight>
                  <a:srgbClr val="FFFF00"/>
                </a:highlight>
              </a:rPr>
              <a:t>V</a:t>
            </a:r>
            <a:r>
              <a:rPr lang="en-US" b="1" baseline="-25000" dirty="0">
                <a:highlight>
                  <a:srgbClr val="FFFF00"/>
                </a:highlight>
              </a:rPr>
              <a:t>1</a:t>
            </a:r>
            <a:r>
              <a:rPr lang="en-US" b="1" dirty="0">
                <a:highlight>
                  <a:srgbClr val="FFFF00"/>
                </a:highlight>
              </a:rPr>
              <a:t> = -2</a:t>
            </a:r>
            <a:endParaRPr lang="en-US" b="1" baseline="-25000" dirty="0">
              <a:highlight>
                <a:srgbClr val="FFFF00"/>
              </a:highlight>
            </a:endParaRPr>
          </a:p>
        </p:txBody>
      </p:sp>
      <p:sp>
        <p:nvSpPr>
          <p:cNvPr id="76" name="TextBox 75">
            <a:extLst>
              <a:ext uri="{FF2B5EF4-FFF2-40B4-BE49-F238E27FC236}">
                <a16:creationId xmlns:a16="http://schemas.microsoft.com/office/drawing/2014/main" id="{5E1A3F83-96EE-27E4-72F0-CC89C3131C5A}"/>
              </a:ext>
            </a:extLst>
          </p:cNvPr>
          <p:cNvSpPr txBox="1"/>
          <p:nvPr/>
        </p:nvSpPr>
        <p:spPr>
          <a:xfrm>
            <a:off x="3124200" y="5026104"/>
            <a:ext cx="1143000" cy="369332"/>
          </a:xfrm>
          <a:prstGeom prst="rect">
            <a:avLst/>
          </a:prstGeom>
          <a:noFill/>
        </p:spPr>
        <p:txBody>
          <a:bodyPr wrap="square" rtlCol="0">
            <a:spAutoFit/>
          </a:bodyPr>
          <a:lstStyle/>
          <a:p>
            <a:r>
              <a:rPr lang="en-US" dirty="0"/>
              <a:t>5 = U</a:t>
            </a:r>
            <a:r>
              <a:rPr lang="en-US" baseline="-25000" dirty="0"/>
              <a:t>2</a:t>
            </a:r>
            <a:r>
              <a:rPr lang="en-US" dirty="0"/>
              <a:t> + 1 </a:t>
            </a:r>
            <a:endParaRPr lang="en-US" baseline="-25000" dirty="0"/>
          </a:p>
        </p:txBody>
      </p:sp>
      <p:sp>
        <p:nvSpPr>
          <p:cNvPr id="84" name="TextBox 83">
            <a:extLst>
              <a:ext uri="{FF2B5EF4-FFF2-40B4-BE49-F238E27FC236}">
                <a16:creationId xmlns:a16="http://schemas.microsoft.com/office/drawing/2014/main" id="{DDF30564-149E-C26B-4816-03097C9E5A3C}"/>
              </a:ext>
            </a:extLst>
          </p:cNvPr>
          <p:cNvSpPr txBox="1"/>
          <p:nvPr/>
        </p:nvSpPr>
        <p:spPr>
          <a:xfrm>
            <a:off x="4572000" y="5026104"/>
            <a:ext cx="1143000" cy="369332"/>
          </a:xfrm>
          <a:prstGeom prst="rect">
            <a:avLst/>
          </a:prstGeom>
          <a:noFill/>
        </p:spPr>
        <p:txBody>
          <a:bodyPr wrap="square" rtlCol="0">
            <a:spAutoFit/>
          </a:bodyPr>
          <a:lstStyle/>
          <a:p>
            <a:r>
              <a:rPr lang="en-US" b="1" dirty="0">
                <a:highlight>
                  <a:srgbClr val="FFFF00"/>
                </a:highlight>
              </a:rPr>
              <a:t>U</a:t>
            </a:r>
            <a:r>
              <a:rPr lang="en-US" b="1" baseline="-25000" dirty="0">
                <a:highlight>
                  <a:srgbClr val="FFFF00"/>
                </a:highlight>
              </a:rPr>
              <a:t>2</a:t>
            </a:r>
            <a:r>
              <a:rPr lang="en-US" b="1" dirty="0">
                <a:highlight>
                  <a:srgbClr val="FFFF00"/>
                </a:highlight>
              </a:rPr>
              <a:t> = 4</a:t>
            </a:r>
            <a:endParaRPr lang="en-US" b="1" baseline="-25000" dirty="0">
              <a:highlight>
                <a:srgbClr val="FFFF00"/>
              </a:highlight>
            </a:endParaRPr>
          </a:p>
        </p:txBody>
      </p:sp>
      <p:graphicFrame>
        <p:nvGraphicFramePr>
          <p:cNvPr id="38" name="Table 37">
            <a:extLst>
              <a:ext uri="{FF2B5EF4-FFF2-40B4-BE49-F238E27FC236}">
                <a16:creationId xmlns:a16="http://schemas.microsoft.com/office/drawing/2014/main" id="{981C3940-EA17-6A63-643A-A58D27508E30}"/>
              </a:ext>
            </a:extLst>
          </p:cNvPr>
          <p:cNvGraphicFramePr>
            <a:graphicFrameLocks noGrp="1"/>
          </p:cNvGraphicFramePr>
          <p:nvPr>
            <p:extLst>
              <p:ext uri="{D42A27DB-BD31-4B8C-83A1-F6EECF244321}">
                <p14:modId xmlns:p14="http://schemas.microsoft.com/office/powerpoint/2010/main" val="4121402918"/>
              </p:ext>
            </p:extLst>
          </p:nvPr>
        </p:nvGraphicFramePr>
        <p:xfrm>
          <a:off x="1295400" y="691405"/>
          <a:ext cx="6096000" cy="1976121"/>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3811130832"/>
                    </a:ext>
                  </a:extLst>
                </a:gridCol>
                <a:gridCol w="1524000">
                  <a:extLst>
                    <a:ext uri="{9D8B030D-6E8A-4147-A177-3AD203B41FA5}">
                      <a16:colId xmlns:a16="http://schemas.microsoft.com/office/drawing/2014/main" val="2659350866"/>
                    </a:ext>
                  </a:extLst>
                </a:gridCol>
                <a:gridCol w="1524000">
                  <a:extLst>
                    <a:ext uri="{9D8B030D-6E8A-4147-A177-3AD203B41FA5}">
                      <a16:colId xmlns:a16="http://schemas.microsoft.com/office/drawing/2014/main" val="4056807539"/>
                    </a:ext>
                  </a:extLst>
                </a:gridCol>
                <a:gridCol w="1524000">
                  <a:extLst>
                    <a:ext uri="{9D8B030D-6E8A-4147-A177-3AD203B41FA5}">
                      <a16:colId xmlns:a16="http://schemas.microsoft.com/office/drawing/2014/main" val="2380498643"/>
                    </a:ext>
                  </a:extLst>
                </a:gridCol>
              </a:tblGrid>
              <a:tr h="658707">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877170"/>
                  </a:ext>
                </a:extLst>
              </a:tr>
              <a:tr h="658707">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188708"/>
                  </a:ext>
                </a:extLst>
              </a:tr>
              <a:tr h="658707">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1506885"/>
                  </a:ext>
                </a:extLst>
              </a:tr>
            </a:tbl>
          </a:graphicData>
        </a:graphic>
      </p:graphicFrame>
      <p:sp>
        <p:nvSpPr>
          <p:cNvPr id="39" name="TextBox 38">
            <a:extLst>
              <a:ext uri="{FF2B5EF4-FFF2-40B4-BE49-F238E27FC236}">
                <a16:creationId xmlns:a16="http://schemas.microsoft.com/office/drawing/2014/main" id="{C46B16FD-B3AA-C41A-C88D-2420A2509745}"/>
              </a:ext>
            </a:extLst>
          </p:cNvPr>
          <p:cNvSpPr txBox="1"/>
          <p:nvPr/>
        </p:nvSpPr>
        <p:spPr>
          <a:xfrm>
            <a:off x="7543800" y="768492"/>
            <a:ext cx="1219200" cy="369332"/>
          </a:xfrm>
          <a:prstGeom prst="rect">
            <a:avLst/>
          </a:prstGeom>
          <a:noFill/>
        </p:spPr>
        <p:txBody>
          <a:bodyPr wrap="square" rtlCol="0">
            <a:spAutoFit/>
          </a:bodyPr>
          <a:lstStyle/>
          <a:p>
            <a:r>
              <a:rPr lang="en-US" b="1" dirty="0"/>
              <a:t>Let U1 = 0</a:t>
            </a:r>
          </a:p>
        </p:txBody>
      </p:sp>
      <p:sp>
        <p:nvSpPr>
          <p:cNvPr id="40" name="TextBox 39">
            <a:extLst>
              <a:ext uri="{FF2B5EF4-FFF2-40B4-BE49-F238E27FC236}">
                <a16:creationId xmlns:a16="http://schemas.microsoft.com/office/drawing/2014/main" id="{3EA0A0A6-B352-A5AD-3E44-EBE864011FD1}"/>
              </a:ext>
            </a:extLst>
          </p:cNvPr>
          <p:cNvSpPr txBox="1"/>
          <p:nvPr/>
        </p:nvSpPr>
        <p:spPr>
          <a:xfrm>
            <a:off x="7543800" y="1496315"/>
            <a:ext cx="685800" cy="369332"/>
          </a:xfrm>
          <a:prstGeom prst="rect">
            <a:avLst/>
          </a:prstGeom>
          <a:noFill/>
        </p:spPr>
        <p:txBody>
          <a:bodyPr wrap="square" rtlCol="0">
            <a:spAutoFit/>
          </a:bodyPr>
          <a:lstStyle/>
          <a:p>
            <a:r>
              <a:rPr lang="en-US" dirty="0"/>
              <a:t>U</a:t>
            </a:r>
            <a:r>
              <a:rPr lang="en-US" baseline="-25000" dirty="0"/>
              <a:t>2</a:t>
            </a:r>
          </a:p>
        </p:txBody>
      </p:sp>
      <p:sp>
        <p:nvSpPr>
          <p:cNvPr id="42" name="TextBox 41">
            <a:extLst>
              <a:ext uri="{FF2B5EF4-FFF2-40B4-BE49-F238E27FC236}">
                <a16:creationId xmlns:a16="http://schemas.microsoft.com/office/drawing/2014/main" id="{53496804-3551-1111-92EE-B776B6C194B7}"/>
              </a:ext>
            </a:extLst>
          </p:cNvPr>
          <p:cNvSpPr txBox="1"/>
          <p:nvPr/>
        </p:nvSpPr>
        <p:spPr>
          <a:xfrm>
            <a:off x="7543800" y="2255513"/>
            <a:ext cx="685800" cy="369332"/>
          </a:xfrm>
          <a:prstGeom prst="rect">
            <a:avLst/>
          </a:prstGeom>
          <a:noFill/>
        </p:spPr>
        <p:txBody>
          <a:bodyPr wrap="square" rtlCol="0">
            <a:spAutoFit/>
          </a:bodyPr>
          <a:lstStyle/>
          <a:p>
            <a:r>
              <a:rPr lang="en-US" dirty="0"/>
              <a:t>U</a:t>
            </a:r>
            <a:r>
              <a:rPr lang="en-US" baseline="-25000" dirty="0"/>
              <a:t>3</a:t>
            </a:r>
          </a:p>
        </p:txBody>
      </p:sp>
      <p:sp>
        <p:nvSpPr>
          <p:cNvPr id="45" name="TextBox 44">
            <a:extLst>
              <a:ext uri="{FF2B5EF4-FFF2-40B4-BE49-F238E27FC236}">
                <a16:creationId xmlns:a16="http://schemas.microsoft.com/office/drawing/2014/main" id="{2C03E494-8466-0663-92F6-9E2E1921E492}"/>
              </a:ext>
            </a:extLst>
          </p:cNvPr>
          <p:cNvSpPr txBox="1"/>
          <p:nvPr/>
        </p:nvSpPr>
        <p:spPr>
          <a:xfrm>
            <a:off x="1842247" y="2893030"/>
            <a:ext cx="609600" cy="369332"/>
          </a:xfrm>
          <a:prstGeom prst="rect">
            <a:avLst/>
          </a:prstGeom>
          <a:noFill/>
        </p:spPr>
        <p:txBody>
          <a:bodyPr wrap="square" rtlCol="0">
            <a:spAutoFit/>
          </a:bodyPr>
          <a:lstStyle/>
          <a:p>
            <a:r>
              <a:rPr lang="en-US" dirty="0"/>
              <a:t>V</a:t>
            </a:r>
            <a:r>
              <a:rPr lang="en-US" baseline="-25000" dirty="0"/>
              <a:t>1</a:t>
            </a:r>
          </a:p>
        </p:txBody>
      </p:sp>
      <p:sp>
        <p:nvSpPr>
          <p:cNvPr id="46" name="TextBox 45">
            <a:extLst>
              <a:ext uri="{FF2B5EF4-FFF2-40B4-BE49-F238E27FC236}">
                <a16:creationId xmlns:a16="http://schemas.microsoft.com/office/drawing/2014/main" id="{1BA39F1E-9284-CE18-C1E8-CE432D9C8501}"/>
              </a:ext>
            </a:extLst>
          </p:cNvPr>
          <p:cNvSpPr txBox="1"/>
          <p:nvPr/>
        </p:nvSpPr>
        <p:spPr>
          <a:xfrm>
            <a:off x="3535876" y="2957562"/>
            <a:ext cx="609600" cy="369332"/>
          </a:xfrm>
          <a:prstGeom prst="rect">
            <a:avLst/>
          </a:prstGeom>
          <a:noFill/>
        </p:spPr>
        <p:txBody>
          <a:bodyPr wrap="square" rtlCol="0">
            <a:spAutoFit/>
          </a:bodyPr>
          <a:lstStyle/>
          <a:p>
            <a:r>
              <a:rPr lang="en-US" dirty="0"/>
              <a:t>V</a:t>
            </a:r>
            <a:r>
              <a:rPr lang="en-US" baseline="-25000" dirty="0"/>
              <a:t>2</a:t>
            </a:r>
          </a:p>
        </p:txBody>
      </p:sp>
      <p:sp>
        <p:nvSpPr>
          <p:cNvPr id="50" name="TextBox 49">
            <a:extLst>
              <a:ext uri="{FF2B5EF4-FFF2-40B4-BE49-F238E27FC236}">
                <a16:creationId xmlns:a16="http://schemas.microsoft.com/office/drawing/2014/main" id="{371922A0-894D-B601-7481-1D46EF13E19F}"/>
              </a:ext>
            </a:extLst>
          </p:cNvPr>
          <p:cNvSpPr txBox="1"/>
          <p:nvPr/>
        </p:nvSpPr>
        <p:spPr>
          <a:xfrm>
            <a:off x="5023667" y="2957562"/>
            <a:ext cx="609600" cy="369332"/>
          </a:xfrm>
          <a:prstGeom prst="rect">
            <a:avLst/>
          </a:prstGeom>
          <a:noFill/>
        </p:spPr>
        <p:txBody>
          <a:bodyPr wrap="square" rtlCol="0">
            <a:spAutoFit/>
          </a:bodyPr>
          <a:lstStyle/>
          <a:p>
            <a:r>
              <a:rPr lang="en-US" dirty="0"/>
              <a:t>V</a:t>
            </a:r>
            <a:r>
              <a:rPr lang="en-US" baseline="-25000" dirty="0"/>
              <a:t>3</a:t>
            </a:r>
          </a:p>
        </p:txBody>
      </p:sp>
      <p:sp>
        <p:nvSpPr>
          <p:cNvPr id="51" name="TextBox 50">
            <a:extLst>
              <a:ext uri="{FF2B5EF4-FFF2-40B4-BE49-F238E27FC236}">
                <a16:creationId xmlns:a16="http://schemas.microsoft.com/office/drawing/2014/main" id="{44883962-E4BB-3ACB-55DB-6A47E2353F99}"/>
              </a:ext>
            </a:extLst>
          </p:cNvPr>
          <p:cNvSpPr txBox="1"/>
          <p:nvPr/>
        </p:nvSpPr>
        <p:spPr>
          <a:xfrm>
            <a:off x="6539753" y="2940670"/>
            <a:ext cx="609600" cy="369332"/>
          </a:xfrm>
          <a:prstGeom prst="rect">
            <a:avLst/>
          </a:prstGeom>
          <a:noFill/>
        </p:spPr>
        <p:txBody>
          <a:bodyPr wrap="square" rtlCol="0">
            <a:spAutoFit/>
          </a:bodyPr>
          <a:lstStyle/>
          <a:p>
            <a:r>
              <a:rPr lang="en-US" dirty="0"/>
              <a:t>V</a:t>
            </a:r>
            <a:r>
              <a:rPr lang="en-US" baseline="-25000" dirty="0"/>
              <a:t>4</a:t>
            </a:r>
          </a:p>
        </p:txBody>
      </p:sp>
    </p:spTree>
    <p:custDataLst>
      <p:tags r:id="rId1"/>
    </p:custDataLst>
    <p:extLst>
      <p:ext uri="{BB962C8B-B14F-4D97-AF65-F5344CB8AC3E}">
        <p14:creationId xmlns:p14="http://schemas.microsoft.com/office/powerpoint/2010/main" val="229725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44" grpId="0"/>
      <p:bldP spid="47" grpId="0"/>
      <p:bldP spid="48" grpId="0"/>
      <p:bldP spid="49" grpId="0"/>
      <p:bldP spid="55" grpId="0"/>
      <p:bldP spid="56" grpId="0"/>
      <p:bldP spid="57" grpId="0"/>
      <p:bldP spid="61" grpId="0"/>
      <p:bldP spid="76" grpId="0"/>
      <p:bldP spid="8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strike="sngStrike" dirty="0"/>
              <a:t>Step 1:</a:t>
            </a:r>
            <a:r>
              <a:rPr lang="en-US" sz="2000" b="1" strike="sngStrike" dirty="0"/>
              <a:t> </a:t>
            </a:r>
            <a:r>
              <a:rPr lang="en-US" sz="2000" strike="sngStrike" dirty="0"/>
              <a:t>Get an initial feasible solution </a:t>
            </a:r>
          </a:p>
          <a:p>
            <a:pPr marL="0" indent="0">
              <a:buNone/>
            </a:pPr>
            <a:r>
              <a:rPr lang="en-US" sz="2000" b="1" u="sng" strike="sngStrike" dirty="0"/>
              <a:t>Step 2: </a:t>
            </a:r>
            <a:r>
              <a:rPr lang="en-US" sz="2000" strike="sngStrike" dirty="0"/>
              <a:t>Test of degeneracy</a:t>
            </a:r>
          </a:p>
          <a:p>
            <a:pPr marL="0" indent="0">
              <a:buNone/>
            </a:pPr>
            <a:r>
              <a:rPr lang="en-US" sz="2000" b="1" u="sng" dirty="0"/>
              <a:t>Step 3: </a:t>
            </a:r>
            <a:r>
              <a:rPr lang="en-US" sz="2000" dirty="0"/>
              <a:t>Testing the Optimality Solution</a:t>
            </a:r>
          </a:p>
          <a:p>
            <a:pPr marL="0" indent="0">
              <a:buNone/>
            </a:pPr>
            <a:r>
              <a:rPr lang="en-US" sz="2000" b="1" strike="sngStrike" dirty="0"/>
              <a:t>Step 3.1: </a:t>
            </a:r>
            <a:r>
              <a:rPr lang="en-US" sz="2000" strike="sngStrike" dirty="0"/>
              <a:t>Calculation of Row Values and Column values for occupied cells.</a:t>
            </a:r>
          </a:p>
          <a:p>
            <a:pPr marL="0" indent="0">
              <a:buNone/>
            </a:pPr>
            <a:r>
              <a:rPr lang="en-US" sz="2000" b="1" dirty="0">
                <a:highlight>
                  <a:srgbClr val="FFFF00"/>
                </a:highlight>
              </a:rPr>
              <a:t>Step 3.2: </a:t>
            </a:r>
            <a:r>
              <a:rPr lang="en-US" sz="2000" dirty="0">
                <a:highlight>
                  <a:srgbClr val="FFFF00"/>
                </a:highlight>
              </a:rPr>
              <a:t>Calculation of improvement indices for unoccupied cells.</a:t>
            </a:r>
            <a:endParaRPr lang="en-US" sz="2000" b="1" dirty="0">
              <a:highlight>
                <a:srgbClr val="FFFF00"/>
              </a:highlight>
            </a:endParaRPr>
          </a:p>
        </p:txBody>
      </p:sp>
    </p:spTree>
    <p:custDataLst>
      <p:tags r:id="rId1"/>
    </p:custDataLst>
    <p:extLst>
      <p:ext uri="{BB962C8B-B14F-4D97-AF65-F5344CB8AC3E}">
        <p14:creationId xmlns:p14="http://schemas.microsoft.com/office/powerpoint/2010/main" val="308189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CF127-5B64-65F5-1F7A-F48FE78825BB}"/>
              </a:ext>
            </a:extLst>
          </p:cNvPr>
          <p:cNvSpPr txBox="1"/>
          <p:nvPr/>
        </p:nvSpPr>
        <p:spPr>
          <a:xfrm>
            <a:off x="2819400" y="2362200"/>
            <a:ext cx="2514600" cy="523220"/>
          </a:xfrm>
          <a:prstGeom prst="rect">
            <a:avLst/>
          </a:prstGeom>
          <a:noFill/>
        </p:spPr>
        <p:txBody>
          <a:bodyPr wrap="square">
            <a:spAutoFit/>
          </a:bodyPr>
          <a:lstStyle/>
          <a:p>
            <a:r>
              <a:rPr lang="el-GR" sz="2800" b="1" i="0" dirty="0">
                <a:solidFill>
                  <a:srgbClr val="1F1F1F"/>
                </a:solidFill>
                <a:effectLst/>
                <a:latin typeface="Google Sans"/>
              </a:rPr>
              <a:t>Δ</a:t>
            </a:r>
            <a:r>
              <a:rPr lang="en-US" sz="2800" b="1" baseline="-25000" dirty="0"/>
              <a:t>ij </a:t>
            </a:r>
            <a:r>
              <a:rPr lang="en-US" sz="2800" b="1" dirty="0"/>
              <a:t>= C</a:t>
            </a:r>
            <a:r>
              <a:rPr lang="en-US" sz="2800" b="1" baseline="-25000" dirty="0"/>
              <a:t>ij</a:t>
            </a:r>
            <a:r>
              <a:rPr lang="en-US" sz="2800" b="1" dirty="0"/>
              <a:t> - U</a:t>
            </a:r>
            <a:r>
              <a:rPr lang="en-US" sz="2800" b="1" baseline="-25000" dirty="0"/>
              <a:t>i</a:t>
            </a:r>
            <a:r>
              <a:rPr lang="en-US" sz="2800" b="1" dirty="0"/>
              <a:t> - V</a:t>
            </a:r>
            <a:r>
              <a:rPr lang="en-US" sz="2800" b="1" baseline="-25000" dirty="0"/>
              <a:t>j</a:t>
            </a:r>
            <a:endParaRPr lang="en-US" sz="2800" dirty="0"/>
          </a:p>
        </p:txBody>
      </p:sp>
    </p:spTree>
    <p:extLst>
      <p:ext uri="{BB962C8B-B14F-4D97-AF65-F5344CB8AC3E}">
        <p14:creationId xmlns:p14="http://schemas.microsoft.com/office/powerpoint/2010/main" val="2792538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62000" y="1600200"/>
            <a:ext cx="9084844" cy="4210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24000" y="3042557"/>
            <a:ext cx="457200" cy="310243"/>
          </a:xfrm>
          <a:prstGeom prst="rect">
            <a:avLst/>
          </a:prstGeom>
          <a:noFill/>
          <a:ln w="9525">
            <a:noFill/>
            <a:miter lim="800000"/>
            <a:headEnd/>
            <a:tailEnd/>
          </a:ln>
          <a:effectLst/>
        </p:spPr>
      </p:pic>
      <p:cxnSp>
        <p:nvCxnSpPr>
          <p:cNvPr id="34" name="Straight Connector 33"/>
          <p:cNvCxnSpPr/>
          <p:nvPr/>
        </p:nvCxnSpPr>
        <p:spPr>
          <a:xfrm rot="5400000" flipH="1" flipV="1">
            <a:off x="2019300" y="3924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20955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2050" name="Picture 2"/>
          <p:cNvPicPr>
            <a:picLocks noChangeAspect="1" noChangeArrowheads="1"/>
          </p:cNvPicPr>
          <p:nvPr/>
        </p:nvPicPr>
        <p:blipFill>
          <a:blip r:embed="rId4"/>
          <a:srcRect/>
          <a:stretch>
            <a:fillRect/>
          </a:stretch>
        </p:blipFill>
        <p:spPr bwMode="auto">
          <a:xfrm>
            <a:off x="2819400" y="2340429"/>
            <a:ext cx="457200" cy="326571"/>
          </a:xfrm>
          <a:prstGeom prst="rect">
            <a:avLst/>
          </a:prstGeom>
          <a:noFill/>
          <a:ln w="9525">
            <a:noFill/>
            <a:miter lim="800000"/>
            <a:headEnd/>
            <a:tailEnd/>
          </a:ln>
          <a:effectLst/>
        </p:spPr>
      </p:pic>
      <p:cxnSp>
        <p:nvCxnSpPr>
          <p:cNvPr id="72" name="Straight Connector 71"/>
          <p:cNvCxnSpPr/>
          <p:nvPr/>
        </p:nvCxnSpPr>
        <p:spPr>
          <a:xfrm rot="5400000" flipH="1" flipV="1">
            <a:off x="4533900" y="25527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6019800" y="2514600"/>
            <a:ext cx="3810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1026" name="Picture 2"/>
          <p:cNvPicPr>
            <a:picLocks noChangeAspect="1" noChangeArrowheads="1"/>
          </p:cNvPicPr>
          <p:nvPr/>
        </p:nvPicPr>
        <p:blipFill>
          <a:blip r:embed="rId5"/>
          <a:srcRect/>
          <a:stretch>
            <a:fillRect/>
          </a:stretch>
        </p:blipFill>
        <p:spPr bwMode="auto">
          <a:xfrm>
            <a:off x="5334000" y="3733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943600" y="3200400"/>
            <a:ext cx="3810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13" name="Picture 2"/>
          <p:cNvPicPr>
            <a:picLocks noChangeAspect="1" noChangeArrowheads="1"/>
          </p:cNvPicPr>
          <p:nvPr/>
        </p:nvPicPr>
        <p:blipFill>
          <a:blip r:embed="rId6"/>
          <a:srcRect/>
          <a:stretch>
            <a:fillRect/>
          </a:stretch>
        </p:blipFill>
        <p:spPr bwMode="auto">
          <a:xfrm>
            <a:off x="2819400" y="37338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4114800" y="3733800"/>
            <a:ext cx="428367" cy="304800"/>
          </a:xfrm>
          <a:prstGeom prst="rect">
            <a:avLst/>
          </a:prstGeom>
          <a:noFill/>
          <a:ln w="9525">
            <a:noFill/>
            <a:miter lim="800000"/>
            <a:headEnd/>
            <a:tailEnd/>
          </a:ln>
          <a:effectLst/>
        </p:spPr>
      </p:pic>
      <p:cxnSp>
        <p:nvCxnSpPr>
          <p:cNvPr id="87" name="Straight Connector 86"/>
          <p:cNvCxnSpPr/>
          <p:nvPr/>
        </p:nvCxnSpPr>
        <p:spPr>
          <a:xfrm rot="5400000" flipH="1" flipV="1">
            <a:off x="3314700" y="3238500"/>
            <a:ext cx="4572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3074" name="Picture 2"/>
          <p:cNvPicPr>
            <a:picLocks noChangeAspect="1" noChangeArrowheads="1"/>
          </p:cNvPicPr>
          <p:nvPr/>
        </p:nvPicPr>
        <p:blipFill>
          <a:blip r:embed="rId8"/>
          <a:srcRect/>
          <a:stretch>
            <a:fillRect/>
          </a:stretch>
        </p:blipFill>
        <p:spPr bwMode="auto">
          <a:xfrm>
            <a:off x="4114800" y="3048000"/>
            <a:ext cx="381000" cy="275167"/>
          </a:xfrm>
          <a:prstGeom prst="rect">
            <a:avLst/>
          </a:prstGeom>
          <a:noFill/>
          <a:ln w="9525">
            <a:noFill/>
            <a:miter lim="800000"/>
            <a:headEnd/>
            <a:tailEnd/>
          </a:ln>
          <a:effectLst/>
        </p:spPr>
      </p:pic>
    </p:spTree>
    <p:extLst>
      <p:ext uri="{BB962C8B-B14F-4D97-AF65-F5344CB8AC3E}">
        <p14:creationId xmlns:p14="http://schemas.microsoft.com/office/powerpoint/2010/main" val="3282418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744BEC-189E-A1BE-C5DA-4BEC0F5ED037}"/>
              </a:ext>
            </a:extLst>
          </p:cNvPr>
          <p:cNvSpPr txBox="1"/>
          <p:nvPr/>
        </p:nvSpPr>
        <p:spPr>
          <a:xfrm>
            <a:off x="6594941" y="1153084"/>
            <a:ext cx="1301283" cy="369332"/>
          </a:xfrm>
          <a:prstGeom prst="rect">
            <a:avLst/>
          </a:prstGeom>
          <a:noFill/>
        </p:spPr>
        <p:txBody>
          <a:bodyPr wrap="square" rtlCol="0">
            <a:spAutoFit/>
          </a:bodyPr>
          <a:lstStyle/>
          <a:p>
            <a:r>
              <a:rPr lang="en-US" b="1" dirty="0"/>
              <a:t>U</a:t>
            </a:r>
            <a:r>
              <a:rPr lang="en-US" b="1" baseline="-25000" dirty="0"/>
              <a:t>1 </a:t>
            </a:r>
            <a:r>
              <a:rPr lang="en-US" b="1" dirty="0"/>
              <a:t>= 0</a:t>
            </a:r>
          </a:p>
        </p:txBody>
      </p:sp>
      <p:sp>
        <p:nvSpPr>
          <p:cNvPr id="5" name="TextBox 4">
            <a:extLst>
              <a:ext uri="{FF2B5EF4-FFF2-40B4-BE49-F238E27FC236}">
                <a16:creationId xmlns:a16="http://schemas.microsoft.com/office/drawing/2014/main" id="{CB3E2B0C-D323-C216-7E5A-89EA8E5F8187}"/>
              </a:ext>
            </a:extLst>
          </p:cNvPr>
          <p:cNvSpPr txBox="1"/>
          <p:nvPr/>
        </p:nvSpPr>
        <p:spPr>
          <a:xfrm>
            <a:off x="6594942" y="1844767"/>
            <a:ext cx="1025058" cy="369332"/>
          </a:xfrm>
          <a:prstGeom prst="rect">
            <a:avLst/>
          </a:prstGeom>
          <a:noFill/>
        </p:spPr>
        <p:txBody>
          <a:bodyPr wrap="square" rtlCol="0">
            <a:spAutoFit/>
          </a:bodyPr>
          <a:lstStyle/>
          <a:p>
            <a:r>
              <a:rPr lang="en-US" dirty="0"/>
              <a:t>U</a:t>
            </a:r>
            <a:r>
              <a:rPr lang="en-US" baseline="-25000" dirty="0"/>
              <a:t>2 </a:t>
            </a:r>
            <a:r>
              <a:rPr lang="en-US" dirty="0"/>
              <a:t>= 4</a:t>
            </a:r>
            <a:endParaRPr lang="en-US" baseline="-25000" dirty="0"/>
          </a:p>
        </p:txBody>
      </p:sp>
      <p:sp>
        <p:nvSpPr>
          <p:cNvPr id="6" name="TextBox 5">
            <a:extLst>
              <a:ext uri="{FF2B5EF4-FFF2-40B4-BE49-F238E27FC236}">
                <a16:creationId xmlns:a16="http://schemas.microsoft.com/office/drawing/2014/main" id="{D835A063-46F4-314D-E48F-F9713F505A61}"/>
              </a:ext>
            </a:extLst>
          </p:cNvPr>
          <p:cNvSpPr txBox="1"/>
          <p:nvPr/>
        </p:nvSpPr>
        <p:spPr>
          <a:xfrm>
            <a:off x="6594941" y="2578208"/>
            <a:ext cx="1177458" cy="369332"/>
          </a:xfrm>
          <a:prstGeom prst="rect">
            <a:avLst/>
          </a:prstGeom>
          <a:noFill/>
        </p:spPr>
        <p:txBody>
          <a:bodyPr wrap="square" rtlCol="0">
            <a:spAutoFit/>
          </a:bodyPr>
          <a:lstStyle/>
          <a:p>
            <a:r>
              <a:rPr lang="en-US" dirty="0"/>
              <a:t>U</a:t>
            </a:r>
            <a:r>
              <a:rPr lang="en-US" baseline="-25000" dirty="0"/>
              <a:t>3 </a:t>
            </a:r>
            <a:r>
              <a:rPr lang="en-US" dirty="0"/>
              <a:t>= 2</a:t>
            </a:r>
            <a:endParaRPr lang="en-US" baseline="-25000" dirty="0"/>
          </a:p>
        </p:txBody>
      </p:sp>
      <p:sp>
        <p:nvSpPr>
          <p:cNvPr id="7" name="TextBox 6">
            <a:extLst>
              <a:ext uri="{FF2B5EF4-FFF2-40B4-BE49-F238E27FC236}">
                <a16:creationId xmlns:a16="http://schemas.microsoft.com/office/drawing/2014/main" id="{86EB3AC3-1674-1519-CB06-A87E210EF8C4}"/>
              </a:ext>
            </a:extLst>
          </p:cNvPr>
          <p:cNvSpPr txBox="1"/>
          <p:nvPr/>
        </p:nvSpPr>
        <p:spPr>
          <a:xfrm>
            <a:off x="1447800" y="3295650"/>
            <a:ext cx="838200" cy="369332"/>
          </a:xfrm>
          <a:prstGeom prst="rect">
            <a:avLst/>
          </a:prstGeom>
          <a:noFill/>
        </p:spPr>
        <p:txBody>
          <a:bodyPr wrap="square" rtlCol="0">
            <a:spAutoFit/>
          </a:bodyPr>
          <a:lstStyle/>
          <a:p>
            <a:r>
              <a:rPr lang="en-US" dirty="0"/>
              <a:t>V</a:t>
            </a:r>
            <a:r>
              <a:rPr lang="en-US" baseline="-25000" dirty="0"/>
              <a:t>1 </a:t>
            </a:r>
            <a:r>
              <a:rPr lang="en-US" dirty="0"/>
              <a:t>= -2</a:t>
            </a:r>
            <a:endParaRPr lang="en-US" baseline="-25000" dirty="0"/>
          </a:p>
        </p:txBody>
      </p:sp>
      <p:sp>
        <p:nvSpPr>
          <p:cNvPr id="8" name="TextBox 7">
            <a:extLst>
              <a:ext uri="{FF2B5EF4-FFF2-40B4-BE49-F238E27FC236}">
                <a16:creationId xmlns:a16="http://schemas.microsoft.com/office/drawing/2014/main" id="{12DE1EAB-210D-9609-DD11-9848FC11B60F}"/>
              </a:ext>
            </a:extLst>
          </p:cNvPr>
          <p:cNvSpPr txBox="1"/>
          <p:nvPr/>
        </p:nvSpPr>
        <p:spPr>
          <a:xfrm>
            <a:off x="2819400" y="3276600"/>
            <a:ext cx="838200" cy="369332"/>
          </a:xfrm>
          <a:prstGeom prst="rect">
            <a:avLst/>
          </a:prstGeom>
          <a:noFill/>
        </p:spPr>
        <p:txBody>
          <a:bodyPr wrap="square" rtlCol="0">
            <a:spAutoFit/>
          </a:bodyPr>
          <a:lstStyle/>
          <a:p>
            <a:r>
              <a:rPr lang="en-US" dirty="0"/>
              <a:t>V</a:t>
            </a:r>
            <a:r>
              <a:rPr lang="en-US" baseline="-25000" dirty="0"/>
              <a:t>2 </a:t>
            </a:r>
            <a:r>
              <a:rPr lang="en-US" dirty="0"/>
              <a:t>= 1</a:t>
            </a:r>
          </a:p>
        </p:txBody>
      </p:sp>
      <p:sp>
        <p:nvSpPr>
          <p:cNvPr id="9" name="TextBox 8">
            <a:extLst>
              <a:ext uri="{FF2B5EF4-FFF2-40B4-BE49-F238E27FC236}">
                <a16:creationId xmlns:a16="http://schemas.microsoft.com/office/drawing/2014/main" id="{1C4DD6C4-7D23-542B-C9B0-3CB4FCFBBD22}"/>
              </a:ext>
            </a:extLst>
          </p:cNvPr>
          <p:cNvSpPr txBox="1"/>
          <p:nvPr/>
        </p:nvSpPr>
        <p:spPr>
          <a:xfrm>
            <a:off x="4038600" y="3295650"/>
            <a:ext cx="990600" cy="369332"/>
          </a:xfrm>
          <a:prstGeom prst="rect">
            <a:avLst/>
          </a:prstGeom>
          <a:noFill/>
        </p:spPr>
        <p:txBody>
          <a:bodyPr wrap="square" rtlCol="0">
            <a:spAutoFit/>
          </a:bodyPr>
          <a:lstStyle/>
          <a:p>
            <a:r>
              <a:rPr lang="en-US" dirty="0"/>
              <a:t>V</a:t>
            </a:r>
            <a:r>
              <a:rPr lang="en-US" baseline="-25000" dirty="0"/>
              <a:t>3 </a:t>
            </a:r>
            <a:r>
              <a:rPr lang="en-US" dirty="0"/>
              <a:t>= 1</a:t>
            </a:r>
          </a:p>
        </p:txBody>
      </p:sp>
      <p:sp>
        <p:nvSpPr>
          <p:cNvPr id="10" name="TextBox 9">
            <a:extLst>
              <a:ext uri="{FF2B5EF4-FFF2-40B4-BE49-F238E27FC236}">
                <a16:creationId xmlns:a16="http://schemas.microsoft.com/office/drawing/2014/main" id="{6E412D53-C5B6-7F89-1EB9-71148F70ADA4}"/>
              </a:ext>
            </a:extLst>
          </p:cNvPr>
          <p:cNvSpPr txBox="1"/>
          <p:nvPr/>
        </p:nvSpPr>
        <p:spPr>
          <a:xfrm>
            <a:off x="5181600" y="3276600"/>
            <a:ext cx="990600" cy="369332"/>
          </a:xfrm>
          <a:prstGeom prst="rect">
            <a:avLst/>
          </a:prstGeom>
          <a:noFill/>
        </p:spPr>
        <p:txBody>
          <a:bodyPr wrap="square" rtlCol="0">
            <a:spAutoFit/>
          </a:bodyPr>
          <a:lstStyle/>
          <a:p>
            <a:r>
              <a:rPr lang="en-US" dirty="0"/>
              <a:t>V</a:t>
            </a:r>
            <a:r>
              <a:rPr lang="en-US" baseline="-25000" dirty="0"/>
              <a:t>4 </a:t>
            </a:r>
            <a:r>
              <a:rPr lang="en-US" dirty="0"/>
              <a:t>= 0</a:t>
            </a:r>
          </a:p>
        </p:txBody>
      </p:sp>
      <p:sp>
        <p:nvSpPr>
          <p:cNvPr id="2" name="TextBox 1">
            <a:extLst>
              <a:ext uri="{FF2B5EF4-FFF2-40B4-BE49-F238E27FC236}">
                <a16:creationId xmlns:a16="http://schemas.microsoft.com/office/drawing/2014/main" id="{00730D10-DF0D-7D0A-21D9-81C5148B28D2}"/>
              </a:ext>
            </a:extLst>
          </p:cNvPr>
          <p:cNvSpPr txBox="1"/>
          <p:nvPr/>
        </p:nvSpPr>
        <p:spPr>
          <a:xfrm>
            <a:off x="228600" y="3886200"/>
            <a:ext cx="7162800"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1" baseline="-25000" dirty="0">
                <a:highlight>
                  <a:srgbClr val="FFFF00"/>
                </a:highlight>
              </a:rPr>
              <a:t>ij</a:t>
            </a:r>
            <a:r>
              <a:rPr lang="en-US" b="1" dirty="0">
                <a:highlight>
                  <a:srgbClr val="FFFF00"/>
                </a:highlight>
              </a:rPr>
              <a:t> = C</a:t>
            </a:r>
            <a:r>
              <a:rPr lang="en-US" b="1" baseline="-25000" dirty="0">
                <a:highlight>
                  <a:srgbClr val="FFFF00"/>
                </a:highlight>
              </a:rPr>
              <a:t>ij</a:t>
            </a:r>
            <a:r>
              <a:rPr lang="en-US" b="1" dirty="0">
                <a:highlight>
                  <a:srgbClr val="FFFF00"/>
                </a:highlight>
              </a:rPr>
              <a:t> – U</a:t>
            </a:r>
            <a:r>
              <a:rPr lang="en-US" b="1" baseline="-25000" dirty="0">
                <a:highlight>
                  <a:srgbClr val="FFFF00"/>
                </a:highlight>
              </a:rPr>
              <a:t>i</a:t>
            </a:r>
            <a:r>
              <a:rPr lang="en-US" b="1" dirty="0">
                <a:highlight>
                  <a:srgbClr val="FFFF00"/>
                </a:highlight>
              </a:rPr>
              <a:t> - V</a:t>
            </a:r>
            <a:r>
              <a:rPr lang="en-US" b="1" baseline="-25000" dirty="0">
                <a:highlight>
                  <a:srgbClr val="FFFF00"/>
                </a:highlight>
              </a:rPr>
              <a:t>j</a:t>
            </a:r>
            <a:r>
              <a:rPr lang="en-US" b="1" dirty="0">
                <a:highlight>
                  <a:srgbClr val="FFFF00"/>
                </a:highlight>
              </a:rPr>
              <a:t> </a:t>
            </a:r>
            <a:endParaRPr lang="en-US" b="1" baseline="-25000" dirty="0">
              <a:highlight>
                <a:srgbClr val="FFFF00"/>
              </a:highlight>
            </a:endParaRPr>
          </a:p>
        </p:txBody>
      </p:sp>
      <p:sp>
        <p:nvSpPr>
          <p:cNvPr id="17" name="TextBox 16">
            <a:extLst>
              <a:ext uri="{FF2B5EF4-FFF2-40B4-BE49-F238E27FC236}">
                <a16:creationId xmlns:a16="http://schemas.microsoft.com/office/drawing/2014/main" id="{CE1F4F18-112C-9124-C50C-DDAD3C9C5049}"/>
              </a:ext>
            </a:extLst>
          </p:cNvPr>
          <p:cNvSpPr txBox="1"/>
          <p:nvPr/>
        </p:nvSpPr>
        <p:spPr>
          <a:xfrm>
            <a:off x="228600" y="4355068"/>
            <a:ext cx="2590800"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11</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11</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1</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1</a:t>
            </a:r>
            <a:r>
              <a:rPr lang="en-US" b="0" i="0" dirty="0">
                <a:solidFill>
                  <a:srgbClr val="1F1F1F"/>
                </a:solidFill>
                <a:effectLst/>
                <a:highlight>
                  <a:srgbClr val="FFFF00"/>
                </a:highlight>
                <a:latin typeface="Google Sans"/>
              </a:rPr>
              <a:t>  </a:t>
            </a:r>
            <a:endParaRPr lang="en-US" baseline="-25000" dirty="0"/>
          </a:p>
        </p:txBody>
      </p:sp>
      <p:sp>
        <p:nvSpPr>
          <p:cNvPr id="18" name="TextBox 17">
            <a:extLst>
              <a:ext uri="{FF2B5EF4-FFF2-40B4-BE49-F238E27FC236}">
                <a16:creationId xmlns:a16="http://schemas.microsoft.com/office/drawing/2014/main" id="{E3F978CB-D274-2F7B-64E3-B5FF086957AB}"/>
              </a:ext>
            </a:extLst>
          </p:cNvPr>
          <p:cNvSpPr txBox="1"/>
          <p:nvPr/>
        </p:nvSpPr>
        <p:spPr>
          <a:xfrm>
            <a:off x="197223" y="4774168"/>
            <a:ext cx="2847123"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13</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13</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1</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3</a:t>
            </a:r>
          </a:p>
        </p:txBody>
      </p:sp>
      <p:sp>
        <p:nvSpPr>
          <p:cNvPr id="19" name="TextBox 18">
            <a:extLst>
              <a:ext uri="{FF2B5EF4-FFF2-40B4-BE49-F238E27FC236}">
                <a16:creationId xmlns:a16="http://schemas.microsoft.com/office/drawing/2014/main" id="{3BD3ABDF-5199-5B2B-4679-BC60E4B23399}"/>
              </a:ext>
            </a:extLst>
          </p:cNvPr>
          <p:cNvSpPr txBox="1"/>
          <p:nvPr/>
        </p:nvSpPr>
        <p:spPr>
          <a:xfrm>
            <a:off x="228599" y="5193268"/>
            <a:ext cx="2847123" cy="381000"/>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14</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14</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1</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4</a:t>
            </a:r>
            <a:endParaRPr lang="en-US" baseline="-25000" dirty="0"/>
          </a:p>
        </p:txBody>
      </p:sp>
      <p:sp>
        <p:nvSpPr>
          <p:cNvPr id="20" name="TextBox 19">
            <a:extLst>
              <a:ext uri="{FF2B5EF4-FFF2-40B4-BE49-F238E27FC236}">
                <a16:creationId xmlns:a16="http://schemas.microsoft.com/office/drawing/2014/main" id="{5CDD6C06-1C53-0E21-7A59-A2A8939C9E90}"/>
              </a:ext>
            </a:extLst>
          </p:cNvPr>
          <p:cNvSpPr txBox="1"/>
          <p:nvPr/>
        </p:nvSpPr>
        <p:spPr>
          <a:xfrm>
            <a:off x="228599" y="5574268"/>
            <a:ext cx="2847123" cy="381000"/>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22</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22</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2</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2</a:t>
            </a:r>
            <a:endParaRPr lang="en-US" baseline="-25000" dirty="0"/>
          </a:p>
        </p:txBody>
      </p:sp>
      <p:sp>
        <p:nvSpPr>
          <p:cNvPr id="21" name="TextBox 20">
            <a:extLst>
              <a:ext uri="{FF2B5EF4-FFF2-40B4-BE49-F238E27FC236}">
                <a16:creationId xmlns:a16="http://schemas.microsoft.com/office/drawing/2014/main" id="{E35D8688-1FBA-8749-B11F-21A25B55EF9C}"/>
              </a:ext>
            </a:extLst>
          </p:cNvPr>
          <p:cNvSpPr txBox="1"/>
          <p:nvPr/>
        </p:nvSpPr>
        <p:spPr>
          <a:xfrm>
            <a:off x="228599" y="5955268"/>
            <a:ext cx="2847123" cy="381000"/>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24</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24</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2</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4</a:t>
            </a:r>
            <a:endParaRPr lang="en-US" baseline="-25000" dirty="0"/>
          </a:p>
        </p:txBody>
      </p:sp>
      <p:sp>
        <p:nvSpPr>
          <p:cNvPr id="22" name="TextBox 21">
            <a:extLst>
              <a:ext uri="{FF2B5EF4-FFF2-40B4-BE49-F238E27FC236}">
                <a16:creationId xmlns:a16="http://schemas.microsoft.com/office/drawing/2014/main" id="{6775A13D-93E9-9D29-8735-1E48972B02F4}"/>
              </a:ext>
            </a:extLst>
          </p:cNvPr>
          <p:cNvSpPr txBox="1"/>
          <p:nvPr/>
        </p:nvSpPr>
        <p:spPr>
          <a:xfrm>
            <a:off x="228600" y="6336268"/>
            <a:ext cx="2286000"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31</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31</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3</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1</a:t>
            </a:r>
            <a:endParaRPr lang="en-US" baseline="-25000" dirty="0"/>
          </a:p>
        </p:txBody>
      </p:sp>
      <p:graphicFrame>
        <p:nvGraphicFramePr>
          <p:cNvPr id="43" name="Table 42">
            <a:extLst>
              <a:ext uri="{FF2B5EF4-FFF2-40B4-BE49-F238E27FC236}">
                <a16:creationId xmlns:a16="http://schemas.microsoft.com/office/drawing/2014/main" id="{0E5C2CE2-5207-F9B2-C353-0D1CA3ABC3FD}"/>
              </a:ext>
            </a:extLst>
          </p:cNvPr>
          <p:cNvGraphicFramePr>
            <a:graphicFrameLocks noGrp="1"/>
          </p:cNvGraphicFramePr>
          <p:nvPr>
            <p:extLst>
              <p:ext uri="{D42A27DB-BD31-4B8C-83A1-F6EECF244321}">
                <p14:modId xmlns:p14="http://schemas.microsoft.com/office/powerpoint/2010/main" val="2737462512"/>
              </p:ext>
            </p:extLst>
          </p:nvPr>
        </p:nvGraphicFramePr>
        <p:xfrm>
          <a:off x="1247776" y="975140"/>
          <a:ext cx="5147140" cy="2173251"/>
        </p:xfrm>
        <a:graphic>
          <a:graphicData uri="http://schemas.openxmlformats.org/drawingml/2006/table">
            <a:tbl>
              <a:tblPr firstRow="1" bandRow="1">
                <a:tableStyleId>{2D5ABB26-0587-4C30-8999-92F81FD0307C}</a:tableStyleId>
              </a:tblPr>
              <a:tblGrid>
                <a:gridCol w="1286785">
                  <a:extLst>
                    <a:ext uri="{9D8B030D-6E8A-4147-A177-3AD203B41FA5}">
                      <a16:colId xmlns:a16="http://schemas.microsoft.com/office/drawing/2014/main" val="1923924584"/>
                    </a:ext>
                  </a:extLst>
                </a:gridCol>
                <a:gridCol w="1286785">
                  <a:extLst>
                    <a:ext uri="{9D8B030D-6E8A-4147-A177-3AD203B41FA5}">
                      <a16:colId xmlns:a16="http://schemas.microsoft.com/office/drawing/2014/main" val="1231769259"/>
                    </a:ext>
                  </a:extLst>
                </a:gridCol>
                <a:gridCol w="1286785">
                  <a:extLst>
                    <a:ext uri="{9D8B030D-6E8A-4147-A177-3AD203B41FA5}">
                      <a16:colId xmlns:a16="http://schemas.microsoft.com/office/drawing/2014/main" val="2187697360"/>
                    </a:ext>
                  </a:extLst>
                </a:gridCol>
                <a:gridCol w="1286785">
                  <a:extLst>
                    <a:ext uri="{9D8B030D-6E8A-4147-A177-3AD203B41FA5}">
                      <a16:colId xmlns:a16="http://schemas.microsoft.com/office/drawing/2014/main" val="3864675921"/>
                    </a:ext>
                  </a:extLst>
                </a:gridCol>
              </a:tblGrid>
              <a:tr h="724417">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544083"/>
                  </a:ext>
                </a:extLst>
              </a:tr>
              <a:tr h="724417">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3035605"/>
                  </a:ext>
                </a:extLst>
              </a:tr>
              <a:tr h="724417">
                <a:tc>
                  <a:txBody>
                    <a:bodyPr/>
                    <a:lstStyle/>
                    <a:p>
                      <a:pPr algn="ctr"/>
                      <a:r>
                        <a:rPr lang="en-US"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0421013"/>
                  </a:ext>
                </a:extLst>
              </a:tr>
            </a:tbl>
          </a:graphicData>
        </a:graphic>
      </p:graphicFrame>
      <p:sp>
        <p:nvSpPr>
          <p:cNvPr id="44" name="TextBox 43">
            <a:extLst>
              <a:ext uri="{FF2B5EF4-FFF2-40B4-BE49-F238E27FC236}">
                <a16:creationId xmlns:a16="http://schemas.microsoft.com/office/drawing/2014/main" id="{325991B7-8F69-9655-C9DA-F011D5F4DB09}"/>
              </a:ext>
            </a:extLst>
          </p:cNvPr>
          <p:cNvSpPr txBox="1"/>
          <p:nvPr/>
        </p:nvSpPr>
        <p:spPr>
          <a:xfrm>
            <a:off x="2769265" y="4343400"/>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11</a:t>
            </a:r>
            <a:r>
              <a:rPr lang="en-US" b="0" i="0" dirty="0">
                <a:solidFill>
                  <a:srgbClr val="1F1F1F"/>
                </a:solidFill>
                <a:effectLst/>
                <a:highlight>
                  <a:srgbClr val="FFFF00"/>
                </a:highlight>
                <a:latin typeface="Google Sans"/>
              </a:rPr>
              <a:t> = 3 – 0 – (-2) = 5</a:t>
            </a:r>
            <a:endParaRPr lang="en-US" baseline="-25000" dirty="0"/>
          </a:p>
        </p:txBody>
      </p:sp>
      <p:sp>
        <p:nvSpPr>
          <p:cNvPr id="45" name="TextBox 44">
            <a:extLst>
              <a:ext uri="{FF2B5EF4-FFF2-40B4-BE49-F238E27FC236}">
                <a16:creationId xmlns:a16="http://schemas.microsoft.com/office/drawing/2014/main" id="{9190B0E3-126F-BBF3-FD6A-CB8A1F1ADCCB}"/>
              </a:ext>
            </a:extLst>
          </p:cNvPr>
          <p:cNvSpPr txBox="1"/>
          <p:nvPr/>
        </p:nvSpPr>
        <p:spPr>
          <a:xfrm>
            <a:off x="2769265" y="5574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22</a:t>
            </a:r>
            <a:r>
              <a:rPr lang="en-US" b="0" i="0" dirty="0">
                <a:solidFill>
                  <a:srgbClr val="1F1F1F"/>
                </a:solidFill>
                <a:effectLst/>
                <a:highlight>
                  <a:srgbClr val="FFFF00"/>
                </a:highlight>
                <a:latin typeface="Google Sans"/>
              </a:rPr>
              <a:t> = 6 – 4 – 1 = 1</a:t>
            </a:r>
            <a:endParaRPr lang="en-US" baseline="-25000" dirty="0"/>
          </a:p>
        </p:txBody>
      </p:sp>
      <p:sp>
        <p:nvSpPr>
          <p:cNvPr id="46" name="TextBox 45">
            <a:extLst>
              <a:ext uri="{FF2B5EF4-FFF2-40B4-BE49-F238E27FC236}">
                <a16:creationId xmlns:a16="http://schemas.microsoft.com/office/drawing/2014/main" id="{1FC18A43-0548-3E61-6751-7210E5B25F93}"/>
              </a:ext>
            </a:extLst>
          </p:cNvPr>
          <p:cNvSpPr txBox="1"/>
          <p:nvPr/>
        </p:nvSpPr>
        <p:spPr>
          <a:xfrm>
            <a:off x="2769265" y="5955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24</a:t>
            </a:r>
            <a:r>
              <a:rPr lang="en-US" b="0" i="0" dirty="0">
                <a:solidFill>
                  <a:srgbClr val="1F1F1F"/>
                </a:solidFill>
                <a:effectLst/>
                <a:highlight>
                  <a:srgbClr val="FFFF00"/>
                </a:highlight>
                <a:latin typeface="Google Sans"/>
              </a:rPr>
              <a:t> = 9 – 4 – 0 = 5</a:t>
            </a:r>
            <a:endParaRPr lang="en-US" baseline="-25000" dirty="0"/>
          </a:p>
        </p:txBody>
      </p:sp>
      <p:sp>
        <p:nvSpPr>
          <p:cNvPr id="47" name="TextBox 46">
            <a:extLst>
              <a:ext uri="{FF2B5EF4-FFF2-40B4-BE49-F238E27FC236}">
                <a16:creationId xmlns:a16="http://schemas.microsoft.com/office/drawing/2014/main" id="{25EB257C-EA3D-28D2-4391-3988E73B5B21}"/>
              </a:ext>
            </a:extLst>
          </p:cNvPr>
          <p:cNvSpPr txBox="1"/>
          <p:nvPr/>
        </p:nvSpPr>
        <p:spPr>
          <a:xfrm>
            <a:off x="2769265" y="6336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31</a:t>
            </a:r>
            <a:r>
              <a:rPr lang="en-US" b="0" i="0" dirty="0">
                <a:solidFill>
                  <a:srgbClr val="1F1F1F"/>
                </a:solidFill>
                <a:effectLst/>
                <a:highlight>
                  <a:srgbClr val="FFFF00"/>
                </a:highlight>
                <a:latin typeface="Google Sans"/>
              </a:rPr>
              <a:t> = 8 – 2 – (-2) = 8</a:t>
            </a:r>
            <a:endParaRPr lang="en-US" baseline="-25000" dirty="0"/>
          </a:p>
        </p:txBody>
      </p:sp>
      <p:sp>
        <p:nvSpPr>
          <p:cNvPr id="48" name="TextBox 47">
            <a:extLst>
              <a:ext uri="{FF2B5EF4-FFF2-40B4-BE49-F238E27FC236}">
                <a16:creationId xmlns:a16="http://schemas.microsoft.com/office/drawing/2014/main" id="{DD21615F-5577-60F4-0FF9-F268E5F680FE}"/>
              </a:ext>
            </a:extLst>
          </p:cNvPr>
          <p:cNvSpPr txBox="1"/>
          <p:nvPr/>
        </p:nvSpPr>
        <p:spPr>
          <a:xfrm>
            <a:off x="2743199" y="4765603"/>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13</a:t>
            </a:r>
            <a:r>
              <a:rPr lang="en-US" b="0" i="0" dirty="0">
                <a:solidFill>
                  <a:srgbClr val="1F1F1F"/>
                </a:solidFill>
                <a:effectLst/>
                <a:highlight>
                  <a:srgbClr val="FFFF00"/>
                </a:highlight>
                <a:latin typeface="Google Sans"/>
              </a:rPr>
              <a:t> = 7 – 0 – 1 = 6</a:t>
            </a:r>
          </a:p>
        </p:txBody>
      </p:sp>
      <p:sp>
        <p:nvSpPr>
          <p:cNvPr id="49" name="TextBox 48">
            <a:extLst>
              <a:ext uri="{FF2B5EF4-FFF2-40B4-BE49-F238E27FC236}">
                <a16:creationId xmlns:a16="http://schemas.microsoft.com/office/drawing/2014/main" id="{E5023A42-CADF-1CC0-6021-F371F527120F}"/>
              </a:ext>
            </a:extLst>
          </p:cNvPr>
          <p:cNvSpPr txBox="1"/>
          <p:nvPr/>
        </p:nvSpPr>
        <p:spPr>
          <a:xfrm>
            <a:off x="2769265" y="5193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14</a:t>
            </a:r>
            <a:r>
              <a:rPr lang="en-US" b="0" i="0" dirty="0">
                <a:solidFill>
                  <a:srgbClr val="1F1F1F"/>
                </a:solidFill>
                <a:effectLst/>
                <a:highlight>
                  <a:srgbClr val="FFFF00"/>
                </a:highlight>
                <a:latin typeface="Google Sans"/>
              </a:rPr>
              <a:t> = 4 – 0 – 0 = 4</a:t>
            </a:r>
            <a:endParaRPr lang="en-US" baseline="-25000" dirty="0"/>
          </a:p>
        </p:txBody>
      </p:sp>
      <p:sp>
        <p:nvSpPr>
          <p:cNvPr id="50" name="TextBox 49">
            <a:extLst>
              <a:ext uri="{FF2B5EF4-FFF2-40B4-BE49-F238E27FC236}">
                <a16:creationId xmlns:a16="http://schemas.microsoft.com/office/drawing/2014/main" id="{3C3583EE-E4B8-A9A1-22B9-4840EFAC9FC4}"/>
              </a:ext>
            </a:extLst>
          </p:cNvPr>
          <p:cNvSpPr txBox="1"/>
          <p:nvPr/>
        </p:nvSpPr>
        <p:spPr>
          <a:xfrm>
            <a:off x="5360065" y="4343400"/>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11</a:t>
            </a:r>
            <a:r>
              <a:rPr lang="en-US" b="0" i="0" dirty="0">
                <a:solidFill>
                  <a:srgbClr val="1F1F1F"/>
                </a:solidFill>
                <a:effectLst/>
                <a:highlight>
                  <a:srgbClr val="FFFF00"/>
                </a:highlight>
                <a:latin typeface="Google Sans"/>
              </a:rPr>
              <a:t> = 5</a:t>
            </a:r>
            <a:endParaRPr lang="en-US" baseline="-25000" dirty="0"/>
          </a:p>
        </p:txBody>
      </p:sp>
      <p:sp>
        <p:nvSpPr>
          <p:cNvPr id="51" name="TextBox 50">
            <a:extLst>
              <a:ext uri="{FF2B5EF4-FFF2-40B4-BE49-F238E27FC236}">
                <a16:creationId xmlns:a16="http://schemas.microsoft.com/office/drawing/2014/main" id="{4EE5DDB2-0BE7-E9F1-0702-48F33AE74B6D}"/>
              </a:ext>
            </a:extLst>
          </p:cNvPr>
          <p:cNvSpPr txBox="1"/>
          <p:nvPr/>
        </p:nvSpPr>
        <p:spPr>
          <a:xfrm>
            <a:off x="5360065" y="5574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22</a:t>
            </a:r>
            <a:r>
              <a:rPr lang="en-US" b="0" i="0" dirty="0">
                <a:solidFill>
                  <a:srgbClr val="1F1F1F"/>
                </a:solidFill>
                <a:effectLst/>
                <a:highlight>
                  <a:srgbClr val="FFFF00"/>
                </a:highlight>
                <a:latin typeface="Google Sans"/>
              </a:rPr>
              <a:t> = 1</a:t>
            </a:r>
            <a:endParaRPr lang="en-US" baseline="-25000" dirty="0"/>
          </a:p>
        </p:txBody>
      </p:sp>
      <p:sp>
        <p:nvSpPr>
          <p:cNvPr id="52" name="TextBox 51">
            <a:extLst>
              <a:ext uri="{FF2B5EF4-FFF2-40B4-BE49-F238E27FC236}">
                <a16:creationId xmlns:a16="http://schemas.microsoft.com/office/drawing/2014/main" id="{BE61187A-AFC8-5D1A-EDA1-D92C05278B57}"/>
              </a:ext>
            </a:extLst>
          </p:cNvPr>
          <p:cNvSpPr txBox="1"/>
          <p:nvPr/>
        </p:nvSpPr>
        <p:spPr>
          <a:xfrm>
            <a:off x="5360065" y="5955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24</a:t>
            </a:r>
            <a:r>
              <a:rPr lang="en-US" b="0" i="0" dirty="0">
                <a:solidFill>
                  <a:srgbClr val="1F1F1F"/>
                </a:solidFill>
                <a:effectLst/>
                <a:highlight>
                  <a:srgbClr val="FFFF00"/>
                </a:highlight>
                <a:latin typeface="Google Sans"/>
              </a:rPr>
              <a:t> = 5</a:t>
            </a:r>
            <a:endParaRPr lang="en-US" baseline="-25000" dirty="0"/>
          </a:p>
        </p:txBody>
      </p:sp>
      <p:sp>
        <p:nvSpPr>
          <p:cNvPr id="53" name="TextBox 52">
            <a:extLst>
              <a:ext uri="{FF2B5EF4-FFF2-40B4-BE49-F238E27FC236}">
                <a16:creationId xmlns:a16="http://schemas.microsoft.com/office/drawing/2014/main" id="{25F32D0B-40C3-DA81-0E0E-E99653749BA6}"/>
              </a:ext>
            </a:extLst>
          </p:cNvPr>
          <p:cNvSpPr txBox="1"/>
          <p:nvPr/>
        </p:nvSpPr>
        <p:spPr>
          <a:xfrm>
            <a:off x="5360065" y="6336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31</a:t>
            </a:r>
            <a:r>
              <a:rPr lang="en-US" b="0" i="0" dirty="0">
                <a:solidFill>
                  <a:srgbClr val="1F1F1F"/>
                </a:solidFill>
                <a:effectLst/>
                <a:highlight>
                  <a:srgbClr val="FFFF00"/>
                </a:highlight>
                <a:latin typeface="Google Sans"/>
              </a:rPr>
              <a:t> = 8</a:t>
            </a:r>
            <a:endParaRPr lang="en-US" baseline="-25000" dirty="0"/>
          </a:p>
        </p:txBody>
      </p:sp>
      <p:sp>
        <p:nvSpPr>
          <p:cNvPr id="54" name="TextBox 53">
            <a:extLst>
              <a:ext uri="{FF2B5EF4-FFF2-40B4-BE49-F238E27FC236}">
                <a16:creationId xmlns:a16="http://schemas.microsoft.com/office/drawing/2014/main" id="{B7BAD744-F9D5-7939-8AC6-95395CE84C4F}"/>
              </a:ext>
            </a:extLst>
          </p:cNvPr>
          <p:cNvSpPr txBox="1"/>
          <p:nvPr/>
        </p:nvSpPr>
        <p:spPr>
          <a:xfrm>
            <a:off x="5333999" y="4765603"/>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13</a:t>
            </a:r>
            <a:r>
              <a:rPr lang="en-US" b="0" i="0" dirty="0">
                <a:solidFill>
                  <a:srgbClr val="1F1F1F"/>
                </a:solidFill>
                <a:effectLst/>
                <a:highlight>
                  <a:srgbClr val="FFFF00"/>
                </a:highlight>
                <a:latin typeface="Google Sans"/>
              </a:rPr>
              <a:t> = 6</a:t>
            </a:r>
          </a:p>
        </p:txBody>
      </p:sp>
      <p:sp>
        <p:nvSpPr>
          <p:cNvPr id="55" name="TextBox 54">
            <a:extLst>
              <a:ext uri="{FF2B5EF4-FFF2-40B4-BE49-F238E27FC236}">
                <a16:creationId xmlns:a16="http://schemas.microsoft.com/office/drawing/2014/main" id="{04CF55F6-78CE-B382-E0EC-395FF7DDBA0A}"/>
              </a:ext>
            </a:extLst>
          </p:cNvPr>
          <p:cNvSpPr txBox="1"/>
          <p:nvPr/>
        </p:nvSpPr>
        <p:spPr>
          <a:xfrm>
            <a:off x="5360065" y="5193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14</a:t>
            </a:r>
            <a:r>
              <a:rPr lang="en-US" b="0" i="0" dirty="0">
                <a:solidFill>
                  <a:srgbClr val="1F1F1F"/>
                </a:solidFill>
                <a:effectLst/>
                <a:highlight>
                  <a:srgbClr val="FFFF00"/>
                </a:highlight>
                <a:latin typeface="Google Sans"/>
              </a:rPr>
              <a:t> = 4</a:t>
            </a:r>
            <a:endParaRPr lang="en-US" baseline="-25000" dirty="0"/>
          </a:p>
        </p:txBody>
      </p:sp>
      <p:sp>
        <p:nvSpPr>
          <p:cNvPr id="56" name="TextBox 55">
            <a:extLst>
              <a:ext uri="{FF2B5EF4-FFF2-40B4-BE49-F238E27FC236}">
                <a16:creationId xmlns:a16="http://schemas.microsoft.com/office/drawing/2014/main" id="{166F6A4C-2090-9B5C-890B-E0DCF54E73E7}"/>
              </a:ext>
            </a:extLst>
          </p:cNvPr>
          <p:cNvSpPr txBox="1"/>
          <p:nvPr/>
        </p:nvSpPr>
        <p:spPr>
          <a:xfrm>
            <a:off x="6896100" y="3547551"/>
            <a:ext cx="1752600" cy="2862322"/>
          </a:xfrm>
          <a:prstGeom prst="rect">
            <a:avLst/>
          </a:prstGeom>
          <a:noFill/>
          <a:ln>
            <a:solidFill>
              <a:schemeClr val="tx1"/>
            </a:solidFill>
          </a:ln>
        </p:spPr>
        <p:txBody>
          <a:bodyPr wrap="square" rtlCol="0">
            <a:spAutoFit/>
          </a:bodyPr>
          <a:lstStyle/>
          <a:p>
            <a:r>
              <a:rPr lang="en-US" dirty="0"/>
              <a:t>Since all </a:t>
            </a:r>
            <a:r>
              <a:rPr lang="el-GR" b="0" i="0" dirty="0">
                <a:solidFill>
                  <a:srgbClr val="1F1F1F"/>
                </a:solidFill>
                <a:effectLst/>
                <a:latin typeface="Google Sans"/>
              </a:rPr>
              <a:t>Δ</a:t>
            </a:r>
            <a:r>
              <a:rPr lang="en-US" b="1" baseline="-25000" dirty="0"/>
              <a:t>ij</a:t>
            </a:r>
            <a:r>
              <a:rPr lang="en-US" b="1" dirty="0"/>
              <a:t> </a:t>
            </a:r>
            <a:r>
              <a:rPr lang="en-US" b="0" i="0" dirty="0">
                <a:solidFill>
                  <a:srgbClr val="1F1F1F"/>
                </a:solidFill>
                <a:effectLst/>
                <a:highlight>
                  <a:srgbClr val="FFFFFF"/>
                </a:highlight>
                <a:latin typeface="Google Sans"/>
              </a:rPr>
              <a:t>≥ 0, the optimal solution has been obtained. It means the initial transportation cost calculated of Rs 2850 is optimal. </a:t>
            </a:r>
            <a:endParaRPr lang="en-US" dirty="0"/>
          </a:p>
        </p:txBody>
      </p:sp>
    </p:spTree>
    <p:custDataLst>
      <p:tags r:id="rId1"/>
    </p:custDataLst>
    <p:extLst>
      <p:ext uri="{BB962C8B-B14F-4D97-AF65-F5344CB8AC3E}">
        <p14:creationId xmlns:p14="http://schemas.microsoft.com/office/powerpoint/2010/main" val="87858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19" grpId="0"/>
      <p:bldP spid="20" grpId="0"/>
      <p:bldP spid="21" grpId="0"/>
      <p:bldP spid="22" grpId="0"/>
      <p:bldP spid="44" grpId="0"/>
      <p:bldP spid="45" grpId="0"/>
      <p:bldP spid="46" grpId="0"/>
      <p:bldP spid="47" grpId="0"/>
      <p:bldP spid="48" grpId="0"/>
      <p:bldP spid="49" grpId="0"/>
      <p:bldP spid="50" grpId="0"/>
      <p:bldP spid="51" grpId="0"/>
      <p:bldP spid="52" grpId="0"/>
      <p:bldP spid="53" grpId="0"/>
      <p:bldP spid="54" grpId="0"/>
      <p:bldP spid="55" grpId="0"/>
      <p:bldP spid="5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09600" y="76200"/>
            <a:ext cx="9084844" cy="4210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371600" y="1442357"/>
            <a:ext cx="457200" cy="310243"/>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2667000" y="740229"/>
            <a:ext cx="457200" cy="326571"/>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5181600" y="2133600"/>
            <a:ext cx="466725" cy="295275"/>
          </a:xfrm>
          <a:prstGeom prst="rect">
            <a:avLst/>
          </a:prstGeom>
          <a:noFill/>
          <a:ln w="9525">
            <a:noFill/>
            <a:miter lim="800000"/>
            <a:headEnd/>
            <a:tailEnd/>
          </a:ln>
          <a:effectLst/>
        </p:spPr>
      </p:pic>
      <p:pic>
        <p:nvPicPr>
          <p:cNvPr id="13" name="Picture 2"/>
          <p:cNvPicPr>
            <a:picLocks noChangeAspect="1" noChangeArrowheads="1"/>
          </p:cNvPicPr>
          <p:nvPr/>
        </p:nvPicPr>
        <p:blipFill>
          <a:blip r:embed="rId6"/>
          <a:srcRect/>
          <a:stretch>
            <a:fillRect/>
          </a:stretch>
        </p:blipFill>
        <p:spPr bwMode="auto">
          <a:xfrm>
            <a:off x="2667000" y="21336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3962400" y="2133600"/>
            <a:ext cx="428367" cy="3048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8"/>
          <a:srcRect/>
          <a:stretch>
            <a:fillRect/>
          </a:stretch>
        </p:blipFill>
        <p:spPr bwMode="auto">
          <a:xfrm>
            <a:off x="3962400" y="1447800"/>
            <a:ext cx="381000" cy="275167"/>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2F8C07A0-BFE1-7920-B90C-8C351A47963F}"/>
              </a:ext>
            </a:extLst>
          </p:cNvPr>
          <p:cNvSpPr txBox="1"/>
          <p:nvPr/>
        </p:nvSpPr>
        <p:spPr>
          <a:xfrm>
            <a:off x="762000" y="4344521"/>
            <a:ext cx="838200" cy="369332"/>
          </a:xfrm>
          <a:prstGeom prst="rect">
            <a:avLst/>
          </a:prstGeom>
          <a:noFill/>
        </p:spPr>
        <p:txBody>
          <a:bodyPr wrap="square" rtlCol="0">
            <a:spAutoFit/>
          </a:bodyPr>
          <a:lstStyle/>
          <a:p>
            <a:r>
              <a:rPr lang="en-US" dirty="0"/>
              <a:t>300*1</a:t>
            </a:r>
          </a:p>
        </p:txBody>
      </p:sp>
      <p:sp>
        <p:nvSpPr>
          <p:cNvPr id="7" name="TextBox 6">
            <a:extLst>
              <a:ext uri="{FF2B5EF4-FFF2-40B4-BE49-F238E27FC236}">
                <a16:creationId xmlns:a16="http://schemas.microsoft.com/office/drawing/2014/main" id="{93593FA7-2518-BC7D-BBF2-4506E97863DA}"/>
              </a:ext>
            </a:extLst>
          </p:cNvPr>
          <p:cNvSpPr txBox="1"/>
          <p:nvPr/>
        </p:nvSpPr>
        <p:spPr>
          <a:xfrm>
            <a:off x="1447800" y="4356189"/>
            <a:ext cx="1295400" cy="369332"/>
          </a:xfrm>
          <a:prstGeom prst="rect">
            <a:avLst/>
          </a:prstGeom>
          <a:noFill/>
        </p:spPr>
        <p:txBody>
          <a:bodyPr wrap="square" rtlCol="0">
            <a:spAutoFit/>
          </a:bodyPr>
          <a:lstStyle/>
          <a:p>
            <a:r>
              <a:rPr lang="en-US" dirty="0"/>
              <a:t>+ 250*2</a:t>
            </a:r>
          </a:p>
        </p:txBody>
      </p:sp>
      <p:sp>
        <p:nvSpPr>
          <p:cNvPr id="8" name="TextBox 7">
            <a:extLst>
              <a:ext uri="{FF2B5EF4-FFF2-40B4-BE49-F238E27FC236}">
                <a16:creationId xmlns:a16="http://schemas.microsoft.com/office/drawing/2014/main" id="{EAE96A6C-A000-D3CA-DE61-76C348FE847F}"/>
              </a:ext>
            </a:extLst>
          </p:cNvPr>
          <p:cNvSpPr txBox="1"/>
          <p:nvPr/>
        </p:nvSpPr>
        <p:spPr>
          <a:xfrm>
            <a:off x="2209800" y="4344521"/>
            <a:ext cx="990600" cy="369332"/>
          </a:xfrm>
          <a:prstGeom prst="rect">
            <a:avLst/>
          </a:prstGeom>
          <a:noFill/>
        </p:spPr>
        <p:txBody>
          <a:bodyPr wrap="square" rtlCol="0">
            <a:spAutoFit/>
          </a:bodyPr>
          <a:lstStyle/>
          <a:p>
            <a:r>
              <a:rPr lang="en-US" dirty="0"/>
              <a:t>+150*5</a:t>
            </a:r>
          </a:p>
        </p:txBody>
      </p:sp>
      <p:sp>
        <p:nvSpPr>
          <p:cNvPr id="9" name="TextBox 8">
            <a:extLst>
              <a:ext uri="{FF2B5EF4-FFF2-40B4-BE49-F238E27FC236}">
                <a16:creationId xmlns:a16="http://schemas.microsoft.com/office/drawing/2014/main" id="{C3B10757-C0FD-3C87-429D-C9D8B6C5ACC3}"/>
              </a:ext>
            </a:extLst>
          </p:cNvPr>
          <p:cNvSpPr txBox="1"/>
          <p:nvPr/>
        </p:nvSpPr>
        <p:spPr>
          <a:xfrm>
            <a:off x="2895600" y="4344521"/>
            <a:ext cx="990600" cy="369332"/>
          </a:xfrm>
          <a:prstGeom prst="rect">
            <a:avLst/>
          </a:prstGeom>
          <a:noFill/>
        </p:spPr>
        <p:txBody>
          <a:bodyPr wrap="square" rtlCol="0">
            <a:spAutoFit/>
          </a:bodyPr>
          <a:lstStyle/>
          <a:p>
            <a:r>
              <a:rPr lang="en-US" dirty="0"/>
              <a:t>+50*3</a:t>
            </a:r>
          </a:p>
        </p:txBody>
      </p:sp>
      <p:sp>
        <p:nvSpPr>
          <p:cNvPr id="10" name="TextBox 9">
            <a:extLst>
              <a:ext uri="{FF2B5EF4-FFF2-40B4-BE49-F238E27FC236}">
                <a16:creationId xmlns:a16="http://schemas.microsoft.com/office/drawing/2014/main" id="{F032C771-0F5A-EE34-874A-8C2CCAE2E964}"/>
              </a:ext>
            </a:extLst>
          </p:cNvPr>
          <p:cNvSpPr txBox="1"/>
          <p:nvPr/>
        </p:nvSpPr>
        <p:spPr>
          <a:xfrm>
            <a:off x="3505200" y="4344521"/>
            <a:ext cx="990600" cy="369332"/>
          </a:xfrm>
          <a:prstGeom prst="rect">
            <a:avLst/>
          </a:prstGeom>
          <a:noFill/>
        </p:spPr>
        <p:txBody>
          <a:bodyPr wrap="square" rtlCol="0">
            <a:spAutoFit/>
          </a:bodyPr>
          <a:lstStyle/>
          <a:p>
            <a:r>
              <a:rPr lang="en-US" dirty="0"/>
              <a:t>+250*3</a:t>
            </a:r>
          </a:p>
        </p:txBody>
      </p:sp>
      <p:sp>
        <p:nvSpPr>
          <p:cNvPr id="11" name="TextBox 10">
            <a:extLst>
              <a:ext uri="{FF2B5EF4-FFF2-40B4-BE49-F238E27FC236}">
                <a16:creationId xmlns:a16="http://schemas.microsoft.com/office/drawing/2014/main" id="{592DA08C-B6F1-719C-5C8A-0557BEA12443}"/>
              </a:ext>
            </a:extLst>
          </p:cNvPr>
          <p:cNvSpPr txBox="1"/>
          <p:nvPr/>
        </p:nvSpPr>
        <p:spPr>
          <a:xfrm>
            <a:off x="4191000" y="4356189"/>
            <a:ext cx="990600" cy="369332"/>
          </a:xfrm>
          <a:prstGeom prst="rect">
            <a:avLst/>
          </a:prstGeom>
          <a:noFill/>
        </p:spPr>
        <p:txBody>
          <a:bodyPr wrap="square" rtlCol="0">
            <a:spAutoFit/>
          </a:bodyPr>
          <a:lstStyle/>
          <a:p>
            <a:r>
              <a:rPr lang="en-US" dirty="0"/>
              <a:t>+200*2</a:t>
            </a:r>
          </a:p>
        </p:txBody>
      </p:sp>
      <p:sp>
        <p:nvSpPr>
          <p:cNvPr id="12" name="TextBox 11">
            <a:extLst>
              <a:ext uri="{FF2B5EF4-FFF2-40B4-BE49-F238E27FC236}">
                <a16:creationId xmlns:a16="http://schemas.microsoft.com/office/drawing/2014/main" id="{28A3A233-C8B9-D110-D782-754A351A813A}"/>
              </a:ext>
            </a:extLst>
          </p:cNvPr>
          <p:cNvSpPr txBox="1"/>
          <p:nvPr/>
        </p:nvSpPr>
        <p:spPr>
          <a:xfrm>
            <a:off x="5029200" y="4344521"/>
            <a:ext cx="990600" cy="369332"/>
          </a:xfrm>
          <a:prstGeom prst="rect">
            <a:avLst/>
          </a:prstGeom>
          <a:noFill/>
        </p:spPr>
        <p:txBody>
          <a:bodyPr wrap="square" rtlCol="0">
            <a:spAutoFit/>
          </a:bodyPr>
          <a:lstStyle/>
          <a:p>
            <a:r>
              <a:rPr lang="en-US" dirty="0"/>
              <a:t>=2850</a:t>
            </a:r>
          </a:p>
        </p:txBody>
      </p:sp>
      <p:sp>
        <p:nvSpPr>
          <p:cNvPr id="14" name="TextBox 13">
            <a:extLst>
              <a:ext uri="{FF2B5EF4-FFF2-40B4-BE49-F238E27FC236}">
                <a16:creationId xmlns:a16="http://schemas.microsoft.com/office/drawing/2014/main" id="{83E4DCAB-3D79-A583-71CE-99100FD7D792}"/>
              </a:ext>
            </a:extLst>
          </p:cNvPr>
          <p:cNvSpPr txBox="1"/>
          <p:nvPr/>
        </p:nvSpPr>
        <p:spPr>
          <a:xfrm>
            <a:off x="838200" y="3886200"/>
            <a:ext cx="5105400" cy="369332"/>
          </a:xfrm>
          <a:prstGeom prst="rect">
            <a:avLst/>
          </a:prstGeom>
          <a:noFill/>
        </p:spPr>
        <p:txBody>
          <a:bodyPr wrap="square" rtlCol="0">
            <a:spAutoFit/>
          </a:bodyPr>
          <a:lstStyle/>
          <a:p>
            <a:r>
              <a:rPr lang="en-US" b="1" u="sng" dirty="0"/>
              <a:t>Transportation Cost</a:t>
            </a:r>
          </a:p>
        </p:txBody>
      </p:sp>
      <p:sp>
        <p:nvSpPr>
          <p:cNvPr id="15" name="TextBox 14">
            <a:extLst>
              <a:ext uri="{FF2B5EF4-FFF2-40B4-BE49-F238E27FC236}">
                <a16:creationId xmlns:a16="http://schemas.microsoft.com/office/drawing/2014/main" id="{51EBFB04-1F03-EF89-44CF-19C88D83CD37}"/>
              </a:ext>
            </a:extLst>
          </p:cNvPr>
          <p:cNvSpPr txBox="1"/>
          <p:nvPr/>
        </p:nvSpPr>
        <p:spPr>
          <a:xfrm>
            <a:off x="876300" y="4983718"/>
            <a:ext cx="6667500" cy="369332"/>
          </a:xfrm>
          <a:prstGeom prst="rect">
            <a:avLst/>
          </a:prstGeom>
          <a:noFill/>
        </p:spPr>
        <p:txBody>
          <a:bodyPr wrap="square" rtlCol="0">
            <a:spAutoFit/>
          </a:bodyPr>
          <a:lstStyle/>
          <a:p>
            <a:r>
              <a:rPr lang="en-US" dirty="0"/>
              <a:t>X</a:t>
            </a:r>
            <a:r>
              <a:rPr lang="en-US" baseline="-25000" dirty="0"/>
              <a:t>12</a:t>
            </a:r>
            <a:r>
              <a:rPr lang="en-US" dirty="0"/>
              <a:t>=300, X</a:t>
            </a:r>
            <a:r>
              <a:rPr lang="en-US" baseline="-25000" dirty="0"/>
              <a:t>21</a:t>
            </a:r>
            <a:r>
              <a:rPr lang="en-US" dirty="0"/>
              <a:t>=250, X</a:t>
            </a:r>
            <a:r>
              <a:rPr lang="en-US" baseline="-25000" dirty="0"/>
              <a:t>23</a:t>
            </a:r>
            <a:r>
              <a:rPr lang="en-US" dirty="0"/>
              <a:t>=150, X</a:t>
            </a:r>
            <a:r>
              <a:rPr lang="en-US" baseline="-25000" dirty="0"/>
              <a:t>32</a:t>
            </a:r>
            <a:r>
              <a:rPr lang="en-US" dirty="0"/>
              <a:t>=50, X</a:t>
            </a:r>
            <a:r>
              <a:rPr lang="en-US" baseline="-25000" dirty="0"/>
              <a:t>33</a:t>
            </a:r>
            <a:r>
              <a:rPr lang="en-US" dirty="0"/>
              <a:t>=250, X</a:t>
            </a:r>
            <a:r>
              <a:rPr lang="en-US" baseline="-25000" dirty="0"/>
              <a:t>34</a:t>
            </a:r>
            <a:r>
              <a:rPr lang="en-US" dirty="0"/>
              <a:t>=200</a:t>
            </a:r>
          </a:p>
        </p:txBody>
      </p:sp>
    </p:spTree>
    <p:extLst>
      <p:ext uri="{BB962C8B-B14F-4D97-AF65-F5344CB8AC3E}">
        <p14:creationId xmlns:p14="http://schemas.microsoft.com/office/powerpoint/2010/main" val="413228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369615" y="1143000"/>
            <a:ext cx="8404769" cy="3733800"/>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EB4887D8-3F58-A301-F7E0-48FB116034E2}"/>
              </a:ext>
            </a:extLst>
          </p:cNvPr>
          <p:cNvSpPr txBox="1"/>
          <p:nvPr/>
        </p:nvSpPr>
        <p:spPr>
          <a:xfrm rot="16200000">
            <a:off x="13971" y="2099172"/>
            <a:ext cx="1163457" cy="276999"/>
          </a:xfrm>
          <a:prstGeom prst="rect">
            <a:avLst/>
          </a:prstGeom>
          <a:noFill/>
        </p:spPr>
        <p:txBody>
          <a:bodyPr wrap="square" rtlCol="0">
            <a:spAutoFit/>
          </a:bodyPr>
          <a:lstStyle/>
          <a:p>
            <a:r>
              <a:rPr lang="en-US" sz="1200" dirty="0"/>
              <a:t>(Factories)</a:t>
            </a:r>
          </a:p>
        </p:txBody>
      </p:sp>
      <p:sp>
        <p:nvSpPr>
          <p:cNvPr id="3" name="TextBox 2">
            <a:extLst>
              <a:ext uri="{FF2B5EF4-FFF2-40B4-BE49-F238E27FC236}">
                <a16:creationId xmlns:a16="http://schemas.microsoft.com/office/drawing/2014/main" id="{242D8ABB-1D14-BF2D-C940-D8817CAD0AFE}"/>
              </a:ext>
            </a:extLst>
          </p:cNvPr>
          <p:cNvSpPr txBox="1"/>
          <p:nvPr/>
        </p:nvSpPr>
        <p:spPr>
          <a:xfrm>
            <a:off x="4953000" y="1143000"/>
            <a:ext cx="2209800" cy="276999"/>
          </a:xfrm>
          <a:prstGeom prst="rect">
            <a:avLst/>
          </a:prstGeom>
          <a:noFill/>
        </p:spPr>
        <p:txBody>
          <a:bodyPr wrap="square" rtlCol="0">
            <a:spAutoFit/>
          </a:bodyPr>
          <a:lstStyle/>
          <a:p>
            <a:r>
              <a:rPr lang="en-US" sz="1200" dirty="0"/>
              <a:t>(Warehouses)</a:t>
            </a:r>
          </a:p>
        </p:txBody>
      </p:sp>
    </p:spTree>
    <p:extLst>
      <p:ext uri="{BB962C8B-B14F-4D97-AF65-F5344CB8AC3E}">
        <p14:creationId xmlns:p14="http://schemas.microsoft.com/office/powerpoint/2010/main" val="279855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strike="sngStrike" dirty="0"/>
              <a:t>Step 1:</a:t>
            </a:r>
            <a:r>
              <a:rPr lang="en-US" sz="2000" b="1" strike="sngStrike" dirty="0"/>
              <a:t> </a:t>
            </a:r>
            <a:r>
              <a:rPr lang="en-US" sz="2000" strike="sngStrike" dirty="0"/>
              <a:t>Get an initial feasible solution </a:t>
            </a:r>
          </a:p>
          <a:p>
            <a:pPr marL="0" indent="0">
              <a:buNone/>
            </a:pPr>
            <a:r>
              <a:rPr lang="en-US" sz="2000" b="1" u="sng" strike="sngStrike" dirty="0"/>
              <a:t>Step 2: </a:t>
            </a:r>
            <a:r>
              <a:rPr lang="en-US" sz="2000" strike="sngStrike" dirty="0"/>
              <a:t>Test of degeneracy</a:t>
            </a:r>
          </a:p>
          <a:p>
            <a:pPr marL="0" indent="0">
              <a:buNone/>
            </a:pPr>
            <a:r>
              <a:rPr lang="en-US" sz="2000" b="1" u="sng" strike="sngStrike" dirty="0"/>
              <a:t>Step 3: </a:t>
            </a:r>
            <a:r>
              <a:rPr lang="en-US" sz="2000" strike="sngStrike" dirty="0"/>
              <a:t>Testing the Optimality Solution</a:t>
            </a:r>
          </a:p>
          <a:p>
            <a:pPr marL="0" indent="0">
              <a:buNone/>
            </a:pPr>
            <a:r>
              <a:rPr lang="en-US" sz="2000" b="1" strike="sngStrike" dirty="0"/>
              <a:t>Step 3.1: </a:t>
            </a:r>
            <a:r>
              <a:rPr lang="en-US" sz="2000" strike="sngStrike" dirty="0"/>
              <a:t>Calculation of Row Values and Column values for occupied cells.</a:t>
            </a:r>
          </a:p>
          <a:p>
            <a:pPr marL="0" indent="0">
              <a:buNone/>
            </a:pPr>
            <a:r>
              <a:rPr lang="en-US" sz="2000" b="1" strike="sngStrike" dirty="0"/>
              <a:t>Step 3.2: </a:t>
            </a:r>
            <a:r>
              <a:rPr lang="en-US" sz="2000" strike="sngStrike" dirty="0"/>
              <a:t>Calculation of improvement indices for unoccupied cells.</a:t>
            </a:r>
            <a:endParaRPr lang="en-US" sz="2000" b="1" strike="sngStrike" dirty="0"/>
          </a:p>
        </p:txBody>
      </p:sp>
    </p:spTree>
    <p:custDataLst>
      <p:tags r:id="rId1"/>
    </p:custDataLst>
    <p:extLst>
      <p:ext uri="{BB962C8B-B14F-4D97-AF65-F5344CB8AC3E}">
        <p14:creationId xmlns:p14="http://schemas.microsoft.com/office/powerpoint/2010/main" val="277005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381000" y="1219200"/>
            <a:ext cx="8404769" cy="37338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8001000" y="4724400"/>
            <a:ext cx="714375" cy="200025"/>
          </a:xfrm>
          <a:prstGeom prst="rect">
            <a:avLst/>
          </a:prstGeom>
          <a:noFill/>
          <a:ln w="9525">
            <a:noFill/>
            <a:miter lim="800000"/>
            <a:headEnd/>
            <a:tailEnd/>
          </a:ln>
          <a:effectLst/>
        </p:spPr>
      </p:pic>
      <p:sp>
        <p:nvSpPr>
          <p:cNvPr id="4" name="Rectangle 3"/>
          <p:cNvSpPr/>
          <p:nvPr/>
        </p:nvSpPr>
        <p:spPr>
          <a:xfrm>
            <a:off x="685800" y="24384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812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0" y="2514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81400" y="2514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81600" y="2514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81400" y="3429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05000" y="3352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181600" y="3352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81800" y="42672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81600" y="4191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81400" y="42672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905000" y="42672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5800" y="4191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2000" y="3276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6294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816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814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781800" y="2514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781800" y="3352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80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1816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576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9812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001000" y="3352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077200" y="2590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4953000"/>
            <a:ext cx="76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077200" y="1859281"/>
            <a:ext cx="5334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077200" y="4114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blinds(horizontal)">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21"/>
                                        </p:tgtEl>
                                      </p:cBhvr>
                                    </p:animEffect>
                                    <p:set>
                                      <p:cBhvr>
                                        <p:cTn id="82" dur="1" fill="hold">
                                          <p:stCondLst>
                                            <p:cond delay="499"/>
                                          </p:stCondLst>
                                        </p:cTn>
                                        <p:tgtEl>
                                          <p:spTgt spid="2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1" nodeType="clickEffect">
                                  <p:stCondLst>
                                    <p:cond delay="0"/>
                                  </p:stCondLst>
                                  <p:childTnLst>
                                    <p:animEffect transition="out" filter="blinds(horizontal)">
                                      <p:cBhvr>
                                        <p:cTn id="86" dur="500"/>
                                        <p:tgtEl>
                                          <p:spTgt spid="18"/>
                                        </p:tgtEl>
                                      </p:cBhvr>
                                    </p:animEffect>
                                    <p:set>
                                      <p:cBhvr>
                                        <p:cTn id="87" dur="1" fill="hold">
                                          <p:stCondLst>
                                            <p:cond delay="499"/>
                                          </p:stCondLst>
                                        </p:cTn>
                                        <p:tgtEl>
                                          <p:spTgt spid="1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4"/>
                                        </p:tgtEl>
                                      </p:cBhvr>
                                    </p:animEffect>
                                    <p:set>
                                      <p:cBhvr>
                                        <p:cTn id="92" dur="1" fill="hold">
                                          <p:stCondLst>
                                            <p:cond delay="499"/>
                                          </p:stCondLst>
                                        </p:cTn>
                                        <p:tgtEl>
                                          <p:spTgt spid="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blinds(horizontal)">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2" nodeType="click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blinds(horizontal)">
                                      <p:cBhvr>
                                        <p:cTn id="102" dur="500"/>
                                        <p:tgtEl>
                                          <p:spTgt spid="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10"/>
                                        </p:tgtEl>
                                        <p:attrNameLst>
                                          <p:attrName>style.visibility</p:attrName>
                                        </p:attrNameLst>
                                      </p:cBhvr>
                                      <p:to>
                                        <p:strVal val="visible"/>
                                      </p:to>
                                    </p:set>
                                    <p:animEffect transition="in" filter="blinds(horizontal)">
                                      <p:cBhvr>
                                        <p:cTn id="107" dur="500"/>
                                        <p:tgtEl>
                                          <p:spTgt spid="10"/>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grpId="1" nodeType="clickEffect">
                                  <p:stCondLst>
                                    <p:cond delay="0"/>
                                  </p:stCondLst>
                                  <p:childTnLst>
                                    <p:animEffect transition="out" filter="blinds(horizontal)">
                                      <p:cBhvr>
                                        <p:cTn id="111" dur="500"/>
                                        <p:tgtEl>
                                          <p:spTgt spid="10"/>
                                        </p:tgtEl>
                                      </p:cBhvr>
                                    </p:animEffect>
                                    <p:set>
                                      <p:cBhvr>
                                        <p:cTn id="112" dur="1" fill="hold">
                                          <p:stCondLst>
                                            <p:cond delay="499"/>
                                          </p:stCondLst>
                                        </p:cTn>
                                        <p:tgtEl>
                                          <p:spTgt spid="1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grpId="3" nodeType="clickEffect">
                                  <p:stCondLst>
                                    <p:cond delay="0"/>
                                  </p:stCondLst>
                                  <p:childTnLst>
                                    <p:animEffect transition="out" filter="blinds(horizontal)">
                                      <p:cBhvr>
                                        <p:cTn id="116" dur="500"/>
                                        <p:tgtEl>
                                          <p:spTgt spid="5"/>
                                        </p:tgtEl>
                                      </p:cBhvr>
                                    </p:animEffect>
                                    <p:set>
                                      <p:cBhvr>
                                        <p:cTn id="117" dur="1" fill="hold">
                                          <p:stCondLst>
                                            <p:cond delay="499"/>
                                          </p:stCondLst>
                                        </p:cTn>
                                        <p:tgtEl>
                                          <p:spTgt spid="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2" nodeType="clickEffect">
                                  <p:stCondLst>
                                    <p:cond delay="0"/>
                                  </p:stCondLst>
                                  <p:childTnLst>
                                    <p:set>
                                      <p:cBhvr>
                                        <p:cTn id="121" dur="1" fill="hold">
                                          <p:stCondLst>
                                            <p:cond delay="0"/>
                                          </p:stCondLst>
                                        </p:cTn>
                                        <p:tgtEl>
                                          <p:spTgt spid="20"/>
                                        </p:tgtEl>
                                        <p:attrNameLst>
                                          <p:attrName>style.visibility</p:attrName>
                                        </p:attrNameLst>
                                      </p:cBhvr>
                                      <p:to>
                                        <p:strVal val="visible"/>
                                      </p:to>
                                    </p:set>
                                    <p:animEffect transition="in" filter="blinds(horizontal)">
                                      <p:cBhvr>
                                        <p:cTn id="122" dur="500"/>
                                        <p:tgtEl>
                                          <p:spTgt spid="20"/>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9"/>
                                        </p:tgtEl>
                                        <p:attrNameLst>
                                          <p:attrName>style.visibility</p:attrName>
                                        </p:attrNameLst>
                                      </p:cBhvr>
                                      <p:to>
                                        <p:strVal val="visible"/>
                                      </p:to>
                                    </p:set>
                                    <p:animEffect transition="in" filter="blinds(horizontal)">
                                      <p:cBhvr>
                                        <p:cTn id="127" dur="500"/>
                                        <p:tgtEl>
                                          <p:spTgt spid="9"/>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xit" presetSubtype="10" fill="hold" grpId="1" nodeType="clickEffect">
                                  <p:stCondLst>
                                    <p:cond delay="0"/>
                                  </p:stCondLst>
                                  <p:childTnLst>
                                    <p:animEffect transition="out" filter="blinds(horizontal)">
                                      <p:cBhvr>
                                        <p:cTn id="131" dur="500"/>
                                        <p:tgtEl>
                                          <p:spTgt spid="9"/>
                                        </p:tgtEl>
                                      </p:cBhvr>
                                    </p:animEffect>
                                    <p:set>
                                      <p:cBhvr>
                                        <p:cTn id="132" dur="1" fill="hold">
                                          <p:stCondLst>
                                            <p:cond delay="499"/>
                                          </p:stCondLst>
                                        </p:cTn>
                                        <p:tgtEl>
                                          <p:spTgt spid="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3" nodeType="clickEffect">
                                  <p:stCondLst>
                                    <p:cond delay="0"/>
                                  </p:stCondLst>
                                  <p:childTnLst>
                                    <p:animEffect transition="out" filter="blinds(horizontal)">
                                      <p:cBhvr>
                                        <p:cTn id="136" dur="500"/>
                                        <p:tgtEl>
                                          <p:spTgt spid="20"/>
                                        </p:tgtEl>
                                      </p:cBhvr>
                                    </p:animEffect>
                                    <p:set>
                                      <p:cBhvr>
                                        <p:cTn id="137" dur="1" fill="hold">
                                          <p:stCondLst>
                                            <p:cond delay="499"/>
                                          </p:stCondLst>
                                        </p:cTn>
                                        <p:tgtEl>
                                          <p:spTgt spid="2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2" nodeType="clickEffect">
                                  <p:stCondLst>
                                    <p:cond delay="0"/>
                                  </p:stCondLst>
                                  <p:childTnLst>
                                    <p:set>
                                      <p:cBhvr>
                                        <p:cTn id="141" dur="1" fill="hold">
                                          <p:stCondLst>
                                            <p:cond delay="0"/>
                                          </p:stCondLst>
                                        </p:cTn>
                                        <p:tgtEl>
                                          <p:spTgt spid="19"/>
                                        </p:tgtEl>
                                        <p:attrNameLst>
                                          <p:attrName>style.visibility</p:attrName>
                                        </p:attrNameLst>
                                      </p:cBhvr>
                                      <p:to>
                                        <p:strVal val="visible"/>
                                      </p:to>
                                    </p:set>
                                    <p:animEffect transition="in" filter="blinds(horizontal)">
                                      <p:cBhvr>
                                        <p:cTn id="142" dur="500"/>
                                        <p:tgtEl>
                                          <p:spTgt spid="19"/>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11"/>
                                        </p:tgtEl>
                                        <p:attrNameLst>
                                          <p:attrName>style.visibility</p:attrName>
                                        </p:attrNameLst>
                                      </p:cBhvr>
                                      <p:to>
                                        <p:strVal val="visible"/>
                                      </p:to>
                                    </p:set>
                                    <p:animEffect transition="in" filter="blinds(horizontal)">
                                      <p:cBhvr>
                                        <p:cTn id="147" dur="500"/>
                                        <p:tgtEl>
                                          <p:spTgt spid="11"/>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xit" presetSubtype="10" fill="hold" grpId="1" nodeType="clickEffect">
                                  <p:stCondLst>
                                    <p:cond delay="0"/>
                                  </p:stCondLst>
                                  <p:childTnLst>
                                    <p:animEffect transition="out" filter="blinds(horizontal)">
                                      <p:cBhvr>
                                        <p:cTn id="151" dur="500"/>
                                        <p:tgtEl>
                                          <p:spTgt spid="11"/>
                                        </p:tgtEl>
                                      </p:cBhvr>
                                    </p:animEffect>
                                    <p:set>
                                      <p:cBhvr>
                                        <p:cTn id="152" dur="1" fill="hold">
                                          <p:stCondLst>
                                            <p:cond delay="499"/>
                                          </p:stCondLst>
                                        </p:cTn>
                                        <p:tgtEl>
                                          <p:spTgt spid="11"/>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3" presetClass="exit" presetSubtype="10" fill="hold" grpId="3" nodeType="clickEffect">
                                  <p:stCondLst>
                                    <p:cond delay="0"/>
                                  </p:stCondLst>
                                  <p:childTnLst>
                                    <p:animEffect transition="out" filter="blinds(horizontal)">
                                      <p:cBhvr>
                                        <p:cTn id="156" dur="500"/>
                                        <p:tgtEl>
                                          <p:spTgt spid="19"/>
                                        </p:tgtEl>
                                      </p:cBhvr>
                                    </p:animEffect>
                                    <p:set>
                                      <p:cBhvr>
                                        <p:cTn id="157" dur="1" fill="hold">
                                          <p:stCondLst>
                                            <p:cond delay="499"/>
                                          </p:stCondLst>
                                        </p:cTn>
                                        <p:tgtEl>
                                          <p:spTgt spid="19"/>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2" nodeType="clickEffect">
                                  <p:stCondLst>
                                    <p:cond delay="0"/>
                                  </p:stCondLst>
                                  <p:childTnLst>
                                    <p:set>
                                      <p:cBhvr>
                                        <p:cTn id="161" dur="1" fill="hold">
                                          <p:stCondLst>
                                            <p:cond delay="0"/>
                                          </p:stCondLst>
                                        </p:cTn>
                                        <p:tgtEl>
                                          <p:spTgt spid="18"/>
                                        </p:tgtEl>
                                        <p:attrNameLst>
                                          <p:attrName>style.visibility</p:attrName>
                                        </p:attrNameLst>
                                      </p:cBhvr>
                                      <p:to>
                                        <p:strVal val="visible"/>
                                      </p:to>
                                    </p:set>
                                    <p:animEffect transition="in" filter="blinds(horizontal)">
                                      <p:cBhvr>
                                        <p:cTn id="162" dur="500"/>
                                        <p:tgtEl>
                                          <p:spTgt spid="18"/>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22"/>
                                        </p:tgtEl>
                                        <p:attrNameLst>
                                          <p:attrName>style.visibility</p:attrName>
                                        </p:attrNameLst>
                                      </p:cBhvr>
                                      <p:to>
                                        <p:strVal val="visible"/>
                                      </p:to>
                                    </p:set>
                                    <p:animEffect transition="in" filter="blinds(horizontal)">
                                      <p:cBhvr>
                                        <p:cTn id="167" dur="500"/>
                                        <p:tgtEl>
                                          <p:spTgt spid="22"/>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xit" presetSubtype="10" fill="hold" grpId="1" nodeType="clickEffect">
                                  <p:stCondLst>
                                    <p:cond delay="0"/>
                                  </p:stCondLst>
                                  <p:childTnLst>
                                    <p:animEffect transition="out" filter="blinds(horizontal)">
                                      <p:cBhvr>
                                        <p:cTn id="171" dur="500"/>
                                        <p:tgtEl>
                                          <p:spTgt spid="22"/>
                                        </p:tgtEl>
                                      </p:cBhvr>
                                    </p:animEffect>
                                    <p:set>
                                      <p:cBhvr>
                                        <p:cTn id="172" dur="1" fill="hold">
                                          <p:stCondLst>
                                            <p:cond delay="499"/>
                                          </p:stCondLst>
                                        </p:cTn>
                                        <p:tgtEl>
                                          <p:spTgt spid="22"/>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3" presetClass="exit" presetSubtype="10" fill="hold" grpId="3" nodeType="clickEffect">
                                  <p:stCondLst>
                                    <p:cond delay="0"/>
                                  </p:stCondLst>
                                  <p:childTnLst>
                                    <p:animEffect transition="out" filter="blinds(horizontal)">
                                      <p:cBhvr>
                                        <p:cTn id="176" dur="500"/>
                                        <p:tgtEl>
                                          <p:spTgt spid="18"/>
                                        </p:tgtEl>
                                      </p:cBhvr>
                                    </p:animEffect>
                                    <p:set>
                                      <p:cBhvr>
                                        <p:cTn id="177" dur="1" fill="hold">
                                          <p:stCondLst>
                                            <p:cond delay="499"/>
                                          </p:stCondLst>
                                        </p:cTn>
                                        <p:tgtEl>
                                          <p:spTgt spid="18"/>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3" presetClass="exit" presetSubtype="10" fill="hold" grpId="1" nodeType="clickEffect">
                                  <p:stCondLst>
                                    <p:cond delay="0"/>
                                  </p:stCondLst>
                                  <p:childTnLst>
                                    <p:animEffect transition="out" filter="blinds(horizontal)">
                                      <p:cBhvr>
                                        <p:cTn id="181" dur="500"/>
                                        <p:tgtEl>
                                          <p:spTgt spid="17"/>
                                        </p:tgtEl>
                                      </p:cBhvr>
                                    </p:animEffect>
                                    <p:set>
                                      <p:cBhvr>
                                        <p:cTn id="182" dur="1" fill="hold">
                                          <p:stCondLst>
                                            <p:cond delay="499"/>
                                          </p:stCondLst>
                                        </p:cTn>
                                        <p:tgtEl>
                                          <p:spTgt spid="17"/>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grpId="0" nodeType="clickEffect">
                                  <p:stCondLst>
                                    <p:cond delay="0"/>
                                  </p:stCondLst>
                                  <p:childTnLst>
                                    <p:set>
                                      <p:cBhvr>
                                        <p:cTn id="186" dur="1" fill="hold">
                                          <p:stCondLst>
                                            <p:cond delay="0"/>
                                          </p:stCondLst>
                                        </p:cTn>
                                        <p:tgtEl>
                                          <p:spTgt spid="16"/>
                                        </p:tgtEl>
                                        <p:attrNameLst>
                                          <p:attrName>style.visibility</p:attrName>
                                        </p:attrNameLst>
                                      </p:cBhvr>
                                      <p:to>
                                        <p:strVal val="visible"/>
                                      </p:to>
                                    </p:set>
                                    <p:animEffect transition="in" filter="blinds(horizontal)">
                                      <p:cBhvr>
                                        <p:cTn id="187" dur="500"/>
                                        <p:tgtEl>
                                          <p:spTgt spid="16"/>
                                        </p:tgtEl>
                                      </p:cBhvr>
                                    </p:animEffect>
                                  </p:childTnLst>
                                </p:cTn>
                              </p:par>
                            </p:childTnLst>
                          </p:cTn>
                        </p:par>
                      </p:childTnLst>
                    </p:cTn>
                  </p:par>
                  <p:par>
                    <p:cTn id="188" fill="hold">
                      <p:stCondLst>
                        <p:cond delay="indefinite"/>
                      </p:stCondLst>
                      <p:childTnLst>
                        <p:par>
                          <p:cTn id="189" fill="hold">
                            <p:stCondLst>
                              <p:cond delay="0"/>
                            </p:stCondLst>
                            <p:childTnLst>
                              <p:par>
                                <p:cTn id="190" presetID="3" presetClass="entr" presetSubtype="10" fill="hold" grpId="4" nodeType="clickEffect">
                                  <p:stCondLst>
                                    <p:cond delay="0"/>
                                  </p:stCondLst>
                                  <p:childTnLst>
                                    <p:set>
                                      <p:cBhvr>
                                        <p:cTn id="191" dur="1" fill="hold">
                                          <p:stCondLst>
                                            <p:cond delay="0"/>
                                          </p:stCondLst>
                                        </p:cTn>
                                        <p:tgtEl>
                                          <p:spTgt spid="5"/>
                                        </p:tgtEl>
                                        <p:attrNameLst>
                                          <p:attrName>style.visibility</p:attrName>
                                        </p:attrNameLst>
                                      </p:cBhvr>
                                      <p:to>
                                        <p:strVal val="visible"/>
                                      </p:to>
                                    </p:set>
                                    <p:animEffect transition="in" filter="blinds(horizontal)">
                                      <p:cBhvr>
                                        <p:cTn id="192" dur="500"/>
                                        <p:tgtEl>
                                          <p:spTgt spid="5"/>
                                        </p:tgtEl>
                                      </p:cBhvr>
                                    </p:animEffect>
                                  </p:childTnLst>
                                </p:cTn>
                              </p:par>
                            </p:childTnLst>
                          </p:cTn>
                        </p:par>
                      </p:childTnLst>
                    </p:cTn>
                  </p:par>
                  <p:par>
                    <p:cTn id="193" fill="hold">
                      <p:stCondLst>
                        <p:cond delay="indefinite"/>
                      </p:stCondLst>
                      <p:childTnLst>
                        <p:par>
                          <p:cTn id="194" fill="hold">
                            <p:stCondLst>
                              <p:cond delay="0"/>
                            </p:stCondLst>
                            <p:childTnLst>
                              <p:par>
                                <p:cTn id="195" presetID="3" presetClass="entr" presetSubtype="10" fill="hold" grpId="0" nodeType="clickEffect">
                                  <p:stCondLst>
                                    <p:cond delay="0"/>
                                  </p:stCondLst>
                                  <p:childTnLst>
                                    <p:set>
                                      <p:cBhvr>
                                        <p:cTn id="196" dur="1" fill="hold">
                                          <p:stCondLst>
                                            <p:cond delay="0"/>
                                          </p:stCondLst>
                                        </p:cTn>
                                        <p:tgtEl>
                                          <p:spTgt spid="15"/>
                                        </p:tgtEl>
                                        <p:attrNameLst>
                                          <p:attrName>style.visibility</p:attrName>
                                        </p:attrNameLst>
                                      </p:cBhvr>
                                      <p:to>
                                        <p:strVal val="visible"/>
                                      </p:to>
                                    </p:set>
                                    <p:animEffect transition="in" filter="blinds(horizontal)">
                                      <p:cBhvr>
                                        <p:cTn id="197" dur="500"/>
                                        <p:tgtEl>
                                          <p:spTgt spid="15"/>
                                        </p:tgtEl>
                                      </p:cBhvr>
                                    </p:animEffect>
                                  </p:childTnLst>
                                </p:cTn>
                              </p:par>
                            </p:childTnLst>
                          </p:cTn>
                        </p:par>
                      </p:childTnLst>
                    </p:cTn>
                  </p:par>
                  <p:par>
                    <p:cTn id="198" fill="hold">
                      <p:stCondLst>
                        <p:cond delay="indefinite"/>
                      </p:stCondLst>
                      <p:childTnLst>
                        <p:par>
                          <p:cTn id="199" fill="hold">
                            <p:stCondLst>
                              <p:cond delay="0"/>
                            </p:stCondLst>
                            <p:childTnLst>
                              <p:par>
                                <p:cTn id="200" presetID="3" presetClass="exit" presetSubtype="10" fill="hold" grpId="1" nodeType="clickEffect">
                                  <p:stCondLst>
                                    <p:cond delay="0"/>
                                  </p:stCondLst>
                                  <p:childTnLst>
                                    <p:animEffect transition="out" filter="blinds(horizontal)">
                                      <p:cBhvr>
                                        <p:cTn id="201" dur="500"/>
                                        <p:tgtEl>
                                          <p:spTgt spid="15"/>
                                        </p:tgtEl>
                                      </p:cBhvr>
                                    </p:animEffect>
                                    <p:set>
                                      <p:cBhvr>
                                        <p:cTn id="202" dur="1" fill="hold">
                                          <p:stCondLst>
                                            <p:cond delay="499"/>
                                          </p:stCondLst>
                                        </p:cTn>
                                        <p:tgtEl>
                                          <p:spTgt spid="15"/>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3" presetClass="exit" presetSubtype="10" fill="hold" grpId="5" nodeType="clickEffect">
                                  <p:stCondLst>
                                    <p:cond delay="0"/>
                                  </p:stCondLst>
                                  <p:childTnLst>
                                    <p:animEffect transition="out" filter="blinds(horizontal)">
                                      <p:cBhvr>
                                        <p:cTn id="206" dur="500"/>
                                        <p:tgtEl>
                                          <p:spTgt spid="5"/>
                                        </p:tgtEl>
                                      </p:cBhvr>
                                    </p:animEffect>
                                    <p:set>
                                      <p:cBhvr>
                                        <p:cTn id="207" dur="1" fill="hold">
                                          <p:stCondLst>
                                            <p:cond delay="499"/>
                                          </p:stCondLst>
                                        </p:cTn>
                                        <p:tgtEl>
                                          <p:spTgt spid="5"/>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3" presetClass="entr" presetSubtype="10" fill="hold" grpId="4" nodeType="clickEffect">
                                  <p:stCondLst>
                                    <p:cond delay="0"/>
                                  </p:stCondLst>
                                  <p:childTnLst>
                                    <p:set>
                                      <p:cBhvr>
                                        <p:cTn id="211" dur="1" fill="hold">
                                          <p:stCondLst>
                                            <p:cond delay="0"/>
                                          </p:stCondLst>
                                        </p:cTn>
                                        <p:tgtEl>
                                          <p:spTgt spid="20"/>
                                        </p:tgtEl>
                                        <p:attrNameLst>
                                          <p:attrName>style.visibility</p:attrName>
                                        </p:attrNameLst>
                                      </p:cBhvr>
                                      <p:to>
                                        <p:strVal val="visible"/>
                                      </p:to>
                                    </p:set>
                                    <p:animEffect transition="in" filter="blinds(horizontal)">
                                      <p:cBhvr>
                                        <p:cTn id="212" dur="500"/>
                                        <p:tgtEl>
                                          <p:spTgt spid="20"/>
                                        </p:tgtEl>
                                      </p:cBhvr>
                                    </p:animEffect>
                                  </p:childTnLst>
                                </p:cTn>
                              </p:par>
                            </p:childTnLst>
                          </p:cTn>
                        </p:par>
                      </p:childTnLst>
                    </p:cTn>
                  </p:par>
                  <p:par>
                    <p:cTn id="213" fill="hold">
                      <p:stCondLst>
                        <p:cond delay="indefinite"/>
                      </p:stCondLst>
                      <p:childTnLst>
                        <p:par>
                          <p:cTn id="214" fill="hold">
                            <p:stCondLst>
                              <p:cond delay="0"/>
                            </p:stCondLst>
                            <p:childTnLst>
                              <p:par>
                                <p:cTn id="215" presetID="3" presetClass="entr" presetSubtype="10" fill="hold" grpId="0" nodeType="clickEffect">
                                  <p:stCondLst>
                                    <p:cond delay="0"/>
                                  </p:stCondLst>
                                  <p:childTnLst>
                                    <p:set>
                                      <p:cBhvr>
                                        <p:cTn id="216" dur="1" fill="hold">
                                          <p:stCondLst>
                                            <p:cond delay="0"/>
                                          </p:stCondLst>
                                        </p:cTn>
                                        <p:tgtEl>
                                          <p:spTgt spid="14"/>
                                        </p:tgtEl>
                                        <p:attrNameLst>
                                          <p:attrName>style.visibility</p:attrName>
                                        </p:attrNameLst>
                                      </p:cBhvr>
                                      <p:to>
                                        <p:strVal val="visible"/>
                                      </p:to>
                                    </p:set>
                                    <p:animEffect transition="in" filter="blinds(horizontal)">
                                      <p:cBhvr>
                                        <p:cTn id="217" dur="500"/>
                                        <p:tgtEl>
                                          <p:spTgt spid="14"/>
                                        </p:tgtEl>
                                      </p:cBhvr>
                                    </p:animEffect>
                                  </p:childTnLst>
                                </p:cTn>
                              </p:par>
                            </p:childTnLst>
                          </p:cTn>
                        </p:par>
                      </p:childTnLst>
                    </p:cTn>
                  </p:par>
                  <p:par>
                    <p:cTn id="218" fill="hold">
                      <p:stCondLst>
                        <p:cond delay="indefinite"/>
                      </p:stCondLst>
                      <p:childTnLst>
                        <p:par>
                          <p:cTn id="219" fill="hold">
                            <p:stCondLst>
                              <p:cond delay="0"/>
                            </p:stCondLst>
                            <p:childTnLst>
                              <p:par>
                                <p:cTn id="220" presetID="3" presetClass="exit" presetSubtype="10" fill="hold" grpId="1" nodeType="clickEffect">
                                  <p:stCondLst>
                                    <p:cond delay="0"/>
                                  </p:stCondLst>
                                  <p:childTnLst>
                                    <p:animEffect transition="out" filter="blinds(horizontal)">
                                      <p:cBhvr>
                                        <p:cTn id="221" dur="500"/>
                                        <p:tgtEl>
                                          <p:spTgt spid="14"/>
                                        </p:tgtEl>
                                      </p:cBhvr>
                                    </p:animEffect>
                                    <p:set>
                                      <p:cBhvr>
                                        <p:cTn id="222" dur="1" fill="hold">
                                          <p:stCondLst>
                                            <p:cond delay="499"/>
                                          </p:stCondLst>
                                        </p:cTn>
                                        <p:tgtEl>
                                          <p:spTgt spid="14"/>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3" presetClass="exit" presetSubtype="10" fill="hold" grpId="5" nodeType="clickEffect">
                                  <p:stCondLst>
                                    <p:cond delay="0"/>
                                  </p:stCondLst>
                                  <p:childTnLst>
                                    <p:animEffect transition="out" filter="blinds(horizontal)">
                                      <p:cBhvr>
                                        <p:cTn id="226" dur="500"/>
                                        <p:tgtEl>
                                          <p:spTgt spid="20"/>
                                        </p:tgtEl>
                                      </p:cBhvr>
                                    </p:animEffect>
                                    <p:set>
                                      <p:cBhvr>
                                        <p:cTn id="227" dur="1" fill="hold">
                                          <p:stCondLst>
                                            <p:cond delay="499"/>
                                          </p:stCondLst>
                                        </p:cTn>
                                        <p:tgtEl>
                                          <p:spTgt spid="20"/>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3" presetClass="entr" presetSubtype="10" fill="hold" grpId="4" nodeType="clickEffect">
                                  <p:stCondLst>
                                    <p:cond delay="0"/>
                                  </p:stCondLst>
                                  <p:childTnLst>
                                    <p:set>
                                      <p:cBhvr>
                                        <p:cTn id="231" dur="1" fill="hold">
                                          <p:stCondLst>
                                            <p:cond delay="0"/>
                                          </p:stCondLst>
                                        </p:cTn>
                                        <p:tgtEl>
                                          <p:spTgt spid="19"/>
                                        </p:tgtEl>
                                        <p:attrNameLst>
                                          <p:attrName>style.visibility</p:attrName>
                                        </p:attrNameLst>
                                      </p:cBhvr>
                                      <p:to>
                                        <p:strVal val="visible"/>
                                      </p:to>
                                    </p:set>
                                    <p:animEffect transition="in" filter="blinds(horizontal)">
                                      <p:cBhvr>
                                        <p:cTn id="232" dur="500"/>
                                        <p:tgtEl>
                                          <p:spTgt spid="19"/>
                                        </p:tgtEl>
                                      </p:cBhvr>
                                    </p:animEffect>
                                  </p:childTnLst>
                                </p:cTn>
                              </p:par>
                            </p:childTnLst>
                          </p:cTn>
                        </p:par>
                      </p:childTnLst>
                    </p:cTn>
                  </p:par>
                  <p:par>
                    <p:cTn id="233" fill="hold">
                      <p:stCondLst>
                        <p:cond delay="indefinite"/>
                      </p:stCondLst>
                      <p:childTnLst>
                        <p:par>
                          <p:cTn id="234" fill="hold">
                            <p:stCondLst>
                              <p:cond delay="0"/>
                            </p:stCondLst>
                            <p:childTnLst>
                              <p:par>
                                <p:cTn id="235" presetID="3" presetClass="entr" presetSubtype="10" fill="hold" grpId="0" nodeType="clickEffect">
                                  <p:stCondLst>
                                    <p:cond delay="0"/>
                                  </p:stCondLst>
                                  <p:childTnLst>
                                    <p:set>
                                      <p:cBhvr>
                                        <p:cTn id="236" dur="1" fill="hold">
                                          <p:stCondLst>
                                            <p:cond delay="0"/>
                                          </p:stCondLst>
                                        </p:cTn>
                                        <p:tgtEl>
                                          <p:spTgt spid="13"/>
                                        </p:tgtEl>
                                        <p:attrNameLst>
                                          <p:attrName>style.visibility</p:attrName>
                                        </p:attrNameLst>
                                      </p:cBhvr>
                                      <p:to>
                                        <p:strVal val="visible"/>
                                      </p:to>
                                    </p:set>
                                    <p:animEffect transition="in" filter="blinds(horizontal)">
                                      <p:cBhvr>
                                        <p:cTn id="237" dur="500"/>
                                        <p:tgtEl>
                                          <p:spTgt spid="13"/>
                                        </p:tgtEl>
                                      </p:cBhvr>
                                    </p:animEffect>
                                  </p:childTnLst>
                                </p:cTn>
                              </p:par>
                            </p:childTnLst>
                          </p:cTn>
                        </p:par>
                      </p:childTnLst>
                    </p:cTn>
                  </p:par>
                  <p:par>
                    <p:cTn id="238" fill="hold">
                      <p:stCondLst>
                        <p:cond delay="indefinite"/>
                      </p:stCondLst>
                      <p:childTnLst>
                        <p:par>
                          <p:cTn id="239" fill="hold">
                            <p:stCondLst>
                              <p:cond delay="0"/>
                            </p:stCondLst>
                            <p:childTnLst>
                              <p:par>
                                <p:cTn id="240" presetID="3" presetClass="exit" presetSubtype="10" fill="hold" grpId="1" nodeType="clickEffect">
                                  <p:stCondLst>
                                    <p:cond delay="0"/>
                                  </p:stCondLst>
                                  <p:childTnLst>
                                    <p:animEffect transition="out" filter="blinds(horizontal)">
                                      <p:cBhvr>
                                        <p:cTn id="241" dur="500"/>
                                        <p:tgtEl>
                                          <p:spTgt spid="13"/>
                                        </p:tgtEl>
                                      </p:cBhvr>
                                    </p:animEffect>
                                    <p:set>
                                      <p:cBhvr>
                                        <p:cTn id="242" dur="1" fill="hold">
                                          <p:stCondLst>
                                            <p:cond delay="499"/>
                                          </p:stCondLst>
                                        </p:cTn>
                                        <p:tgtEl>
                                          <p:spTgt spid="13"/>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3" presetClass="exit" presetSubtype="10" fill="hold" grpId="5" nodeType="clickEffect">
                                  <p:stCondLst>
                                    <p:cond delay="0"/>
                                  </p:stCondLst>
                                  <p:childTnLst>
                                    <p:animEffect transition="out" filter="blinds(horizontal)">
                                      <p:cBhvr>
                                        <p:cTn id="246" dur="500"/>
                                        <p:tgtEl>
                                          <p:spTgt spid="19"/>
                                        </p:tgtEl>
                                      </p:cBhvr>
                                    </p:animEffect>
                                    <p:set>
                                      <p:cBhvr>
                                        <p:cTn id="247" dur="1" fill="hold">
                                          <p:stCondLst>
                                            <p:cond delay="499"/>
                                          </p:stCondLst>
                                        </p:cTn>
                                        <p:tgtEl>
                                          <p:spTgt spid="19"/>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3" presetClass="entr" presetSubtype="10" fill="hold" grpId="4" nodeType="clickEffect">
                                  <p:stCondLst>
                                    <p:cond delay="0"/>
                                  </p:stCondLst>
                                  <p:childTnLst>
                                    <p:set>
                                      <p:cBhvr>
                                        <p:cTn id="251" dur="1" fill="hold">
                                          <p:stCondLst>
                                            <p:cond delay="0"/>
                                          </p:stCondLst>
                                        </p:cTn>
                                        <p:tgtEl>
                                          <p:spTgt spid="18"/>
                                        </p:tgtEl>
                                        <p:attrNameLst>
                                          <p:attrName>style.visibility</p:attrName>
                                        </p:attrNameLst>
                                      </p:cBhvr>
                                      <p:to>
                                        <p:strVal val="visible"/>
                                      </p:to>
                                    </p:set>
                                    <p:animEffect transition="in" filter="blinds(horizontal)">
                                      <p:cBhvr>
                                        <p:cTn id="252" dur="500"/>
                                        <p:tgtEl>
                                          <p:spTgt spid="18"/>
                                        </p:tgtEl>
                                      </p:cBhvr>
                                    </p:animEffect>
                                  </p:childTnLst>
                                </p:cTn>
                              </p:par>
                            </p:childTnLst>
                          </p:cTn>
                        </p:par>
                      </p:childTnLst>
                    </p:cTn>
                  </p:par>
                  <p:par>
                    <p:cTn id="253" fill="hold">
                      <p:stCondLst>
                        <p:cond delay="indefinite"/>
                      </p:stCondLst>
                      <p:childTnLst>
                        <p:par>
                          <p:cTn id="254" fill="hold">
                            <p:stCondLst>
                              <p:cond delay="0"/>
                            </p:stCondLst>
                            <p:childTnLst>
                              <p:par>
                                <p:cTn id="255" presetID="3" presetClass="entr" presetSubtype="10" fill="hold" grpId="0" nodeType="clickEffect">
                                  <p:stCondLst>
                                    <p:cond delay="0"/>
                                  </p:stCondLst>
                                  <p:childTnLst>
                                    <p:set>
                                      <p:cBhvr>
                                        <p:cTn id="256" dur="1" fill="hold">
                                          <p:stCondLst>
                                            <p:cond delay="0"/>
                                          </p:stCondLst>
                                        </p:cTn>
                                        <p:tgtEl>
                                          <p:spTgt spid="12"/>
                                        </p:tgtEl>
                                        <p:attrNameLst>
                                          <p:attrName>style.visibility</p:attrName>
                                        </p:attrNameLst>
                                      </p:cBhvr>
                                      <p:to>
                                        <p:strVal val="visible"/>
                                      </p:to>
                                    </p:set>
                                    <p:animEffect transition="in" filter="blinds(horizontal)">
                                      <p:cBhvr>
                                        <p:cTn id="257" dur="500"/>
                                        <p:tgtEl>
                                          <p:spTgt spid="12"/>
                                        </p:tgtEl>
                                      </p:cBhvr>
                                    </p:animEffect>
                                  </p:childTnLst>
                                </p:cTn>
                              </p:par>
                            </p:childTnLst>
                          </p:cTn>
                        </p:par>
                      </p:childTnLst>
                    </p:cTn>
                  </p:par>
                  <p:par>
                    <p:cTn id="258" fill="hold">
                      <p:stCondLst>
                        <p:cond delay="indefinite"/>
                      </p:stCondLst>
                      <p:childTnLst>
                        <p:par>
                          <p:cTn id="259" fill="hold">
                            <p:stCondLst>
                              <p:cond delay="0"/>
                            </p:stCondLst>
                            <p:childTnLst>
                              <p:par>
                                <p:cTn id="260" presetID="3" presetClass="exit" presetSubtype="10" fill="hold" grpId="1" nodeType="clickEffect">
                                  <p:stCondLst>
                                    <p:cond delay="0"/>
                                  </p:stCondLst>
                                  <p:childTnLst>
                                    <p:animEffect transition="out" filter="blinds(horizontal)">
                                      <p:cBhvr>
                                        <p:cTn id="261" dur="500"/>
                                        <p:tgtEl>
                                          <p:spTgt spid="12"/>
                                        </p:tgtEl>
                                      </p:cBhvr>
                                    </p:animEffect>
                                    <p:set>
                                      <p:cBhvr>
                                        <p:cTn id="262" dur="1" fill="hold">
                                          <p:stCondLst>
                                            <p:cond delay="499"/>
                                          </p:stCondLst>
                                        </p:cTn>
                                        <p:tgtEl>
                                          <p:spTgt spid="12"/>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3" presetClass="exit" presetSubtype="10" fill="hold" grpId="5" nodeType="clickEffect">
                                  <p:stCondLst>
                                    <p:cond delay="0"/>
                                  </p:stCondLst>
                                  <p:childTnLst>
                                    <p:animEffect transition="out" filter="blinds(horizontal)">
                                      <p:cBhvr>
                                        <p:cTn id="266" dur="500"/>
                                        <p:tgtEl>
                                          <p:spTgt spid="18"/>
                                        </p:tgtEl>
                                      </p:cBhvr>
                                    </p:animEffect>
                                    <p:set>
                                      <p:cBhvr>
                                        <p:cTn id="267" dur="1" fill="hold">
                                          <p:stCondLst>
                                            <p:cond delay="499"/>
                                          </p:stCondLst>
                                        </p:cTn>
                                        <p:tgtEl>
                                          <p:spTgt spid="18"/>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3" presetClass="exit" presetSubtype="10" fill="hold" grpId="1" nodeType="clickEffect">
                                  <p:stCondLst>
                                    <p:cond delay="0"/>
                                  </p:stCondLst>
                                  <p:childTnLst>
                                    <p:animEffect transition="out" filter="blinds(horizontal)">
                                      <p:cBhvr>
                                        <p:cTn id="271" dur="500"/>
                                        <p:tgtEl>
                                          <p:spTgt spid="16"/>
                                        </p:tgtEl>
                                      </p:cBhvr>
                                    </p:animEffect>
                                    <p:set>
                                      <p:cBhvr>
                                        <p:cTn id="272" dur="1" fill="hold">
                                          <p:stCondLst>
                                            <p:cond delay="499"/>
                                          </p:stCondLst>
                                        </p:cTn>
                                        <p:tgtEl>
                                          <p:spTgt spid="16"/>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ntr" presetSubtype="10" fill="hold" grpId="0" nodeType="clickEffect">
                                  <p:stCondLst>
                                    <p:cond delay="0"/>
                                  </p:stCondLst>
                                  <p:childTnLst>
                                    <p:set>
                                      <p:cBhvr>
                                        <p:cTn id="276" dur="1" fill="hold">
                                          <p:stCondLst>
                                            <p:cond delay="0"/>
                                          </p:stCondLst>
                                        </p:cTn>
                                        <p:tgtEl>
                                          <p:spTgt spid="30"/>
                                        </p:tgtEl>
                                        <p:attrNameLst>
                                          <p:attrName>style.visibility</p:attrName>
                                        </p:attrNameLst>
                                      </p:cBhvr>
                                      <p:to>
                                        <p:strVal val="visible"/>
                                      </p:to>
                                    </p:set>
                                    <p:animEffect transition="in" filter="blinds(horizontal)">
                                      <p:cBhvr>
                                        <p:cTn id="277" dur="500"/>
                                        <p:tgtEl>
                                          <p:spTgt spid="30"/>
                                        </p:tgtEl>
                                      </p:cBhvr>
                                    </p:animEffect>
                                  </p:childTnLst>
                                </p:cTn>
                              </p:par>
                            </p:childTnLst>
                          </p:cTn>
                        </p:par>
                      </p:childTnLst>
                    </p:cTn>
                  </p:par>
                  <p:par>
                    <p:cTn id="278" fill="hold">
                      <p:stCondLst>
                        <p:cond delay="indefinite"/>
                      </p:stCondLst>
                      <p:childTnLst>
                        <p:par>
                          <p:cTn id="279" fill="hold">
                            <p:stCondLst>
                              <p:cond delay="0"/>
                            </p:stCondLst>
                            <p:childTnLst>
                              <p:par>
                                <p:cTn id="280" presetID="3" presetClass="entr" presetSubtype="10" fill="hold" grpId="6" nodeType="clickEffect">
                                  <p:stCondLst>
                                    <p:cond delay="0"/>
                                  </p:stCondLst>
                                  <p:childTnLst>
                                    <p:set>
                                      <p:cBhvr>
                                        <p:cTn id="281" dur="1" fill="hold">
                                          <p:stCondLst>
                                            <p:cond delay="0"/>
                                          </p:stCondLst>
                                        </p:cTn>
                                        <p:tgtEl>
                                          <p:spTgt spid="5"/>
                                        </p:tgtEl>
                                        <p:attrNameLst>
                                          <p:attrName>style.visibility</p:attrName>
                                        </p:attrNameLst>
                                      </p:cBhvr>
                                      <p:to>
                                        <p:strVal val="visible"/>
                                      </p:to>
                                    </p:set>
                                    <p:animEffect transition="in" filter="blinds(horizontal)">
                                      <p:cBhvr>
                                        <p:cTn id="282" dur="500"/>
                                        <p:tgtEl>
                                          <p:spTgt spid="5"/>
                                        </p:tgtEl>
                                      </p:cBhvr>
                                    </p:animEffect>
                                  </p:childTnLst>
                                </p:cTn>
                              </p:par>
                            </p:childTnLst>
                          </p:cTn>
                        </p:par>
                      </p:childTnLst>
                    </p:cTn>
                  </p:par>
                  <p:par>
                    <p:cTn id="283" fill="hold">
                      <p:stCondLst>
                        <p:cond delay="indefinite"/>
                      </p:stCondLst>
                      <p:childTnLst>
                        <p:par>
                          <p:cTn id="284" fill="hold">
                            <p:stCondLst>
                              <p:cond delay="0"/>
                            </p:stCondLst>
                            <p:childTnLst>
                              <p:par>
                                <p:cTn id="285" presetID="3" presetClass="entr" presetSubtype="10" fill="hold" grpId="0" nodeType="clickEffect">
                                  <p:stCondLst>
                                    <p:cond delay="0"/>
                                  </p:stCondLst>
                                  <p:childTnLst>
                                    <p:set>
                                      <p:cBhvr>
                                        <p:cTn id="286" dur="1" fill="hold">
                                          <p:stCondLst>
                                            <p:cond delay="0"/>
                                          </p:stCondLst>
                                        </p:cTn>
                                        <p:tgtEl>
                                          <p:spTgt spid="26"/>
                                        </p:tgtEl>
                                        <p:attrNameLst>
                                          <p:attrName>style.visibility</p:attrName>
                                        </p:attrNameLst>
                                      </p:cBhvr>
                                      <p:to>
                                        <p:strVal val="visible"/>
                                      </p:to>
                                    </p:set>
                                    <p:animEffect transition="in" filter="blinds(horizontal)">
                                      <p:cBhvr>
                                        <p:cTn id="287" dur="500"/>
                                        <p:tgtEl>
                                          <p:spTgt spid="26"/>
                                        </p:tgtEl>
                                      </p:cBhvr>
                                    </p:animEffect>
                                  </p:childTnLst>
                                </p:cTn>
                              </p:par>
                            </p:childTnLst>
                          </p:cTn>
                        </p:par>
                      </p:childTnLst>
                    </p:cTn>
                  </p:par>
                  <p:par>
                    <p:cTn id="288" fill="hold">
                      <p:stCondLst>
                        <p:cond delay="indefinite"/>
                      </p:stCondLst>
                      <p:childTnLst>
                        <p:par>
                          <p:cTn id="289" fill="hold">
                            <p:stCondLst>
                              <p:cond delay="0"/>
                            </p:stCondLst>
                            <p:childTnLst>
                              <p:par>
                                <p:cTn id="290" presetID="3" presetClass="exit" presetSubtype="10" fill="hold" grpId="1" nodeType="clickEffect">
                                  <p:stCondLst>
                                    <p:cond delay="0"/>
                                  </p:stCondLst>
                                  <p:childTnLst>
                                    <p:animEffect transition="out" filter="blinds(horizontal)">
                                      <p:cBhvr>
                                        <p:cTn id="291" dur="500"/>
                                        <p:tgtEl>
                                          <p:spTgt spid="26"/>
                                        </p:tgtEl>
                                      </p:cBhvr>
                                    </p:animEffect>
                                    <p:set>
                                      <p:cBhvr>
                                        <p:cTn id="292" dur="1" fill="hold">
                                          <p:stCondLst>
                                            <p:cond delay="499"/>
                                          </p:stCondLst>
                                        </p:cTn>
                                        <p:tgtEl>
                                          <p:spTgt spid="26"/>
                                        </p:tgtEl>
                                        <p:attrNameLst>
                                          <p:attrName>style.visibility</p:attrName>
                                        </p:attrNameLst>
                                      </p:cBhvr>
                                      <p:to>
                                        <p:strVal val="hidden"/>
                                      </p:to>
                                    </p:set>
                                  </p:childTnLst>
                                </p:cTn>
                              </p:par>
                            </p:childTnLst>
                          </p:cTn>
                        </p:par>
                      </p:childTnLst>
                    </p:cTn>
                  </p:par>
                  <p:par>
                    <p:cTn id="293" fill="hold">
                      <p:stCondLst>
                        <p:cond delay="indefinite"/>
                      </p:stCondLst>
                      <p:childTnLst>
                        <p:par>
                          <p:cTn id="294" fill="hold">
                            <p:stCondLst>
                              <p:cond delay="0"/>
                            </p:stCondLst>
                            <p:childTnLst>
                              <p:par>
                                <p:cTn id="295" presetID="3" presetClass="exit" presetSubtype="10" fill="hold" grpId="7" nodeType="clickEffect">
                                  <p:stCondLst>
                                    <p:cond delay="0"/>
                                  </p:stCondLst>
                                  <p:childTnLst>
                                    <p:animEffect transition="out" filter="blinds(horizontal)">
                                      <p:cBhvr>
                                        <p:cTn id="296" dur="500"/>
                                        <p:tgtEl>
                                          <p:spTgt spid="5"/>
                                        </p:tgtEl>
                                      </p:cBhvr>
                                    </p:animEffect>
                                    <p:set>
                                      <p:cBhvr>
                                        <p:cTn id="297" dur="1" fill="hold">
                                          <p:stCondLst>
                                            <p:cond delay="499"/>
                                          </p:stCondLst>
                                        </p:cTn>
                                        <p:tgtEl>
                                          <p:spTgt spid="5"/>
                                        </p:tgtEl>
                                        <p:attrNameLst>
                                          <p:attrName>style.visibility</p:attrName>
                                        </p:attrNameLst>
                                      </p:cBhvr>
                                      <p:to>
                                        <p:strVal val="hidden"/>
                                      </p:to>
                                    </p:set>
                                  </p:childTnLst>
                                </p:cTn>
                              </p:par>
                            </p:childTnLst>
                          </p:cTn>
                        </p:par>
                      </p:childTnLst>
                    </p:cTn>
                  </p:par>
                  <p:par>
                    <p:cTn id="298" fill="hold">
                      <p:stCondLst>
                        <p:cond delay="indefinite"/>
                      </p:stCondLst>
                      <p:childTnLst>
                        <p:par>
                          <p:cTn id="299" fill="hold">
                            <p:stCondLst>
                              <p:cond delay="0"/>
                            </p:stCondLst>
                            <p:childTnLst>
                              <p:par>
                                <p:cTn id="300" presetID="3" presetClass="entr" presetSubtype="10" fill="hold" grpId="6" nodeType="clickEffect">
                                  <p:stCondLst>
                                    <p:cond delay="0"/>
                                  </p:stCondLst>
                                  <p:childTnLst>
                                    <p:set>
                                      <p:cBhvr>
                                        <p:cTn id="301" dur="1" fill="hold">
                                          <p:stCondLst>
                                            <p:cond delay="0"/>
                                          </p:stCondLst>
                                        </p:cTn>
                                        <p:tgtEl>
                                          <p:spTgt spid="20"/>
                                        </p:tgtEl>
                                        <p:attrNameLst>
                                          <p:attrName>style.visibility</p:attrName>
                                        </p:attrNameLst>
                                      </p:cBhvr>
                                      <p:to>
                                        <p:strVal val="visible"/>
                                      </p:to>
                                    </p:set>
                                    <p:animEffect transition="in" filter="blinds(horizontal)">
                                      <p:cBhvr>
                                        <p:cTn id="302" dur="500"/>
                                        <p:tgtEl>
                                          <p:spTgt spid="20"/>
                                        </p:tgtEl>
                                      </p:cBhvr>
                                    </p:animEffect>
                                  </p:childTnLst>
                                </p:cTn>
                              </p:par>
                            </p:childTnLst>
                          </p:cTn>
                        </p:par>
                      </p:childTnLst>
                    </p:cTn>
                  </p:par>
                  <p:par>
                    <p:cTn id="303" fill="hold">
                      <p:stCondLst>
                        <p:cond delay="indefinite"/>
                      </p:stCondLst>
                      <p:childTnLst>
                        <p:par>
                          <p:cTn id="304" fill="hold">
                            <p:stCondLst>
                              <p:cond delay="0"/>
                            </p:stCondLst>
                            <p:childTnLst>
                              <p:par>
                                <p:cTn id="305" presetID="3" presetClass="entr" presetSubtype="10" fill="hold" grpId="0" nodeType="clickEffect">
                                  <p:stCondLst>
                                    <p:cond delay="0"/>
                                  </p:stCondLst>
                                  <p:childTnLst>
                                    <p:set>
                                      <p:cBhvr>
                                        <p:cTn id="306" dur="1" fill="hold">
                                          <p:stCondLst>
                                            <p:cond delay="0"/>
                                          </p:stCondLst>
                                        </p:cTn>
                                        <p:tgtEl>
                                          <p:spTgt spid="25"/>
                                        </p:tgtEl>
                                        <p:attrNameLst>
                                          <p:attrName>style.visibility</p:attrName>
                                        </p:attrNameLst>
                                      </p:cBhvr>
                                      <p:to>
                                        <p:strVal val="visible"/>
                                      </p:to>
                                    </p:set>
                                    <p:animEffect transition="in" filter="blinds(horizontal)">
                                      <p:cBhvr>
                                        <p:cTn id="307" dur="500"/>
                                        <p:tgtEl>
                                          <p:spTgt spid="25"/>
                                        </p:tgtEl>
                                      </p:cBhvr>
                                    </p:animEffect>
                                  </p:childTnLst>
                                </p:cTn>
                              </p:par>
                            </p:childTnLst>
                          </p:cTn>
                        </p:par>
                      </p:childTnLst>
                    </p:cTn>
                  </p:par>
                  <p:par>
                    <p:cTn id="308" fill="hold">
                      <p:stCondLst>
                        <p:cond delay="indefinite"/>
                      </p:stCondLst>
                      <p:childTnLst>
                        <p:par>
                          <p:cTn id="309" fill="hold">
                            <p:stCondLst>
                              <p:cond delay="0"/>
                            </p:stCondLst>
                            <p:childTnLst>
                              <p:par>
                                <p:cTn id="310" presetID="3" presetClass="exit" presetSubtype="10" fill="hold" grpId="1" nodeType="clickEffect">
                                  <p:stCondLst>
                                    <p:cond delay="0"/>
                                  </p:stCondLst>
                                  <p:childTnLst>
                                    <p:animEffect transition="out" filter="blinds(horizontal)">
                                      <p:cBhvr>
                                        <p:cTn id="311" dur="500"/>
                                        <p:tgtEl>
                                          <p:spTgt spid="25"/>
                                        </p:tgtEl>
                                      </p:cBhvr>
                                    </p:animEffect>
                                    <p:set>
                                      <p:cBhvr>
                                        <p:cTn id="312" dur="1" fill="hold">
                                          <p:stCondLst>
                                            <p:cond delay="499"/>
                                          </p:stCondLst>
                                        </p:cTn>
                                        <p:tgtEl>
                                          <p:spTgt spid="25"/>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3" presetClass="exit" presetSubtype="10" fill="hold" grpId="7" nodeType="clickEffect">
                                  <p:stCondLst>
                                    <p:cond delay="0"/>
                                  </p:stCondLst>
                                  <p:childTnLst>
                                    <p:animEffect transition="out" filter="blinds(horizontal)">
                                      <p:cBhvr>
                                        <p:cTn id="316" dur="500"/>
                                        <p:tgtEl>
                                          <p:spTgt spid="20"/>
                                        </p:tgtEl>
                                      </p:cBhvr>
                                    </p:animEffect>
                                    <p:set>
                                      <p:cBhvr>
                                        <p:cTn id="317" dur="1" fill="hold">
                                          <p:stCondLst>
                                            <p:cond delay="499"/>
                                          </p:stCondLst>
                                        </p:cTn>
                                        <p:tgtEl>
                                          <p:spTgt spid="20"/>
                                        </p:tgtEl>
                                        <p:attrNameLst>
                                          <p:attrName>style.visibility</p:attrName>
                                        </p:attrNameLst>
                                      </p:cBhvr>
                                      <p:to>
                                        <p:strVal val="hidden"/>
                                      </p:to>
                                    </p:set>
                                  </p:childTnLst>
                                </p:cTn>
                              </p:par>
                            </p:childTnLst>
                          </p:cTn>
                        </p:par>
                      </p:childTnLst>
                    </p:cTn>
                  </p:par>
                  <p:par>
                    <p:cTn id="318" fill="hold">
                      <p:stCondLst>
                        <p:cond delay="indefinite"/>
                      </p:stCondLst>
                      <p:childTnLst>
                        <p:par>
                          <p:cTn id="319" fill="hold">
                            <p:stCondLst>
                              <p:cond delay="0"/>
                            </p:stCondLst>
                            <p:childTnLst>
                              <p:par>
                                <p:cTn id="320" presetID="3" presetClass="entr" presetSubtype="10" fill="hold" grpId="6" nodeType="clickEffect">
                                  <p:stCondLst>
                                    <p:cond delay="0"/>
                                  </p:stCondLst>
                                  <p:childTnLst>
                                    <p:set>
                                      <p:cBhvr>
                                        <p:cTn id="321" dur="1" fill="hold">
                                          <p:stCondLst>
                                            <p:cond delay="0"/>
                                          </p:stCondLst>
                                        </p:cTn>
                                        <p:tgtEl>
                                          <p:spTgt spid="19"/>
                                        </p:tgtEl>
                                        <p:attrNameLst>
                                          <p:attrName>style.visibility</p:attrName>
                                        </p:attrNameLst>
                                      </p:cBhvr>
                                      <p:to>
                                        <p:strVal val="visible"/>
                                      </p:to>
                                    </p:set>
                                    <p:animEffect transition="in" filter="blinds(horizontal)">
                                      <p:cBhvr>
                                        <p:cTn id="322" dur="500"/>
                                        <p:tgtEl>
                                          <p:spTgt spid="19"/>
                                        </p:tgtEl>
                                      </p:cBhvr>
                                    </p:animEffect>
                                  </p:childTnLst>
                                </p:cTn>
                              </p:par>
                            </p:childTnLst>
                          </p:cTn>
                        </p:par>
                      </p:childTnLst>
                    </p:cTn>
                  </p:par>
                  <p:par>
                    <p:cTn id="323" fill="hold">
                      <p:stCondLst>
                        <p:cond delay="indefinite"/>
                      </p:stCondLst>
                      <p:childTnLst>
                        <p:par>
                          <p:cTn id="324" fill="hold">
                            <p:stCondLst>
                              <p:cond delay="0"/>
                            </p:stCondLst>
                            <p:childTnLst>
                              <p:par>
                                <p:cTn id="325" presetID="3" presetClass="entr" presetSubtype="10" fill="hold" grpId="0" nodeType="clickEffect">
                                  <p:stCondLst>
                                    <p:cond delay="0"/>
                                  </p:stCondLst>
                                  <p:childTnLst>
                                    <p:set>
                                      <p:cBhvr>
                                        <p:cTn id="326" dur="1" fill="hold">
                                          <p:stCondLst>
                                            <p:cond delay="0"/>
                                          </p:stCondLst>
                                        </p:cTn>
                                        <p:tgtEl>
                                          <p:spTgt spid="24"/>
                                        </p:tgtEl>
                                        <p:attrNameLst>
                                          <p:attrName>style.visibility</p:attrName>
                                        </p:attrNameLst>
                                      </p:cBhvr>
                                      <p:to>
                                        <p:strVal val="visible"/>
                                      </p:to>
                                    </p:set>
                                    <p:animEffect transition="in" filter="blinds(horizontal)">
                                      <p:cBhvr>
                                        <p:cTn id="327" dur="500"/>
                                        <p:tgtEl>
                                          <p:spTgt spid="24"/>
                                        </p:tgtEl>
                                      </p:cBhvr>
                                    </p:animEffect>
                                  </p:childTnLst>
                                </p:cTn>
                              </p:par>
                            </p:childTnLst>
                          </p:cTn>
                        </p:par>
                      </p:childTnLst>
                    </p:cTn>
                  </p:par>
                  <p:par>
                    <p:cTn id="328" fill="hold">
                      <p:stCondLst>
                        <p:cond delay="indefinite"/>
                      </p:stCondLst>
                      <p:childTnLst>
                        <p:par>
                          <p:cTn id="329" fill="hold">
                            <p:stCondLst>
                              <p:cond delay="0"/>
                            </p:stCondLst>
                            <p:childTnLst>
                              <p:par>
                                <p:cTn id="330" presetID="3" presetClass="exit" presetSubtype="10" fill="hold" grpId="1" nodeType="clickEffect">
                                  <p:stCondLst>
                                    <p:cond delay="0"/>
                                  </p:stCondLst>
                                  <p:childTnLst>
                                    <p:animEffect transition="out" filter="blinds(horizontal)">
                                      <p:cBhvr>
                                        <p:cTn id="331" dur="500"/>
                                        <p:tgtEl>
                                          <p:spTgt spid="24"/>
                                        </p:tgtEl>
                                      </p:cBhvr>
                                    </p:animEffect>
                                    <p:set>
                                      <p:cBhvr>
                                        <p:cTn id="332" dur="1" fill="hold">
                                          <p:stCondLst>
                                            <p:cond delay="499"/>
                                          </p:stCondLst>
                                        </p:cTn>
                                        <p:tgtEl>
                                          <p:spTgt spid="24"/>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3" presetClass="exit" presetSubtype="10" fill="hold" grpId="7" nodeType="clickEffect">
                                  <p:stCondLst>
                                    <p:cond delay="0"/>
                                  </p:stCondLst>
                                  <p:childTnLst>
                                    <p:animEffect transition="out" filter="blinds(horizontal)">
                                      <p:cBhvr>
                                        <p:cTn id="336" dur="500"/>
                                        <p:tgtEl>
                                          <p:spTgt spid="19"/>
                                        </p:tgtEl>
                                      </p:cBhvr>
                                    </p:animEffect>
                                    <p:set>
                                      <p:cBhvr>
                                        <p:cTn id="337" dur="1" fill="hold">
                                          <p:stCondLst>
                                            <p:cond delay="499"/>
                                          </p:stCondLst>
                                        </p:cTn>
                                        <p:tgtEl>
                                          <p:spTgt spid="19"/>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3" presetClass="entr" presetSubtype="10" fill="hold" grpId="6" nodeType="clickEffect">
                                  <p:stCondLst>
                                    <p:cond delay="0"/>
                                  </p:stCondLst>
                                  <p:childTnLst>
                                    <p:set>
                                      <p:cBhvr>
                                        <p:cTn id="341" dur="1" fill="hold">
                                          <p:stCondLst>
                                            <p:cond delay="0"/>
                                          </p:stCondLst>
                                        </p:cTn>
                                        <p:tgtEl>
                                          <p:spTgt spid="18"/>
                                        </p:tgtEl>
                                        <p:attrNameLst>
                                          <p:attrName>style.visibility</p:attrName>
                                        </p:attrNameLst>
                                      </p:cBhvr>
                                      <p:to>
                                        <p:strVal val="visible"/>
                                      </p:to>
                                    </p:set>
                                    <p:animEffect transition="in" filter="blinds(horizontal)">
                                      <p:cBhvr>
                                        <p:cTn id="342" dur="500"/>
                                        <p:tgtEl>
                                          <p:spTgt spid="18"/>
                                        </p:tgtEl>
                                      </p:cBhvr>
                                    </p:animEffect>
                                  </p:childTnLst>
                                </p:cTn>
                              </p:par>
                            </p:childTnLst>
                          </p:cTn>
                        </p:par>
                      </p:childTnLst>
                    </p:cTn>
                  </p:par>
                  <p:par>
                    <p:cTn id="343" fill="hold">
                      <p:stCondLst>
                        <p:cond delay="indefinite"/>
                      </p:stCondLst>
                      <p:childTnLst>
                        <p:par>
                          <p:cTn id="344" fill="hold">
                            <p:stCondLst>
                              <p:cond delay="0"/>
                            </p:stCondLst>
                            <p:childTnLst>
                              <p:par>
                                <p:cTn id="345" presetID="3" presetClass="entr" presetSubtype="10" fill="hold" grpId="0" nodeType="clickEffect">
                                  <p:stCondLst>
                                    <p:cond delay="0"/>
                                  </p:stCondLst>
                                  <p:childTnLst>
                                    <p:set>
                                      <p:cBhvr>
                                        <p:cTn id="346" dur="1" fill="hold">
                                          <p:stCondLst>
                                            <p:cond delay="0"/>
                                          </p:stCondLst>
                                        </p:cTn>
                                        <p:tgtEl>
                                          <p:spTgt spid="23"/>
                                        </p:tgtEl>
                                        <p:attrNameLst>
                                          <p:attrName>style.visibility</p:attrName>
                                        </p:attrNameLst>
                                      </p:cBhvr>
                                      <p:to>
                                        <p:strVal val="visible"/>
                                      </p:to>
                                    </p:set>
                                    <p:animEffect transition="in" filter="blinds(horizontal)">
                                      <p:cBhvr>
                                        <p:cTn id="347" dur="500"/>
                                        <p:tgtEl>
                                          <p:spTgt spid="23"/>
                                        </p:tgtEl>
                                      </p:cBhvr>
                                    </p:animEffect>
                                  </p:childTnLst>
                                </p:cTn>
                              </p:par>
                            </p:childTnLst>
                          </p:cTn>
                        </p:par>
                      </p:childTnLst>
                    </p:cTn>
                  </p:par>
                  <p:par>
                    <p:cTn id="348" fill="hold">
                      <p:stCondLst>
                        <p:cond delay="indefinite"/>
                      </p:stCondLst>
                      <p:childTnLst>
                        <p:par>
                          <p:cTn id="349" fill="hold">
                            <p:stCondLst>
                              <p:cond delay="0"/>
                            </p:stCondLst>
                            <p:childTnLst>
                              <p:par>
                                <p:cTn id="350" presetID="3" presetClass="exit" presetSubtype="10" fill="hold" grpId="1" nodeType="clickEffect">
                                  <p:stCondLst>
                                    <p:cond delay="0"/>
                                  </p:stCondLst>
                                  <p:childTnLst>
                                    <p:animEffect transition="out" filter="blinds(horizontal)">
                                      <p:cBhvr>
                                        <p:cTn id="351" dur="500"/>
                                        <p:tgtEl>
                                          <p:spTgt spid="23"/>
                                        </p:tgtEl>
                                      </p:cBhvr>
                                    </p:animEffect>
                                    <p:set>
                                      <p:cBhvr>
                                        <p:cTn id="352" dur="1" fill="hold">
                                          <p:stCondLst>
                                            <p:cond delay="499"/>
                                          </p:stCondLst>
                                        </p:cTn>
                                        <p:tgtEl>
                                          <p:spTgt spid="23"/>
                                        </p:tgtEl>
                                        <p:attrNameLst>
                                          <p:attrName>style.visibility</p:attrName>
                                        </p:attrNameLst>
                                      </p:cBhvr>
                                      <p:to>
                                        <p:strVal val="hidden"/>
                                      </p:to>
                                    </p:set>
                                  </p:childTnLst>
                                </p:cTn>
                              </p:par>
                            </p:childTnLst>
                          </p:cTn>
                        </p:par>
                      </p:childTnLst>
                    </p:cTn>
                  </p:par>
                  <p:par>
                    <p:cTn id="353" fill="hold">
                      <p:stCondLst>
                        <p:cond delay="indefinite"/>
                      </p:stCondLst>
                      <p:childTnLst>
                        <p:par>
                          <p:cTn id="354" fill="hold">
                            <p:stCondLst>
                              <p:cond delay="0"/>
                            </p:stCondLst>
                            <p:childTnLst>
                              <p:par>
                                <p:cTn id="355" presetID="3" presetClass="exit" presetSubtype="10" fill="hold" grpId="7" nodeType="clickEffect">
                                  <p:stCondLst>
                                    <p:cond delay="0"/>
                                  </p:stCondLst>
                                  <p:childTnLst>
                                    <p:animEffect transition="out" filter="blinds(horizontal)">
                                      <p:cBhvr>
                                        <p:cTn id="356" dur="500"/>
                                        <p:tgtEl>
                                          <p:spTgt spid="18"/>
                                        </p:tgtEl>
                                      </p:cBhvr>
                                    </p:animEffect>
                                    <p:set>
                                      <p:cBhvr>
                                        <p:cTn id="357" dur="1" fill="hold">
                                          <p:stCondLst>
                                            <p:cond delay="499"/>
                                          </p:stCondLst>
                                        </p:cTn>
                                        <p:tgtEl>
                                          <p:spTgt spid="18"/>
                                        </p:tgtEl>
                                        <p:attrNameLst>
                                          <p:attrName>style.visibility</p:attrName>
                                        </p:attrNameLst>
                                      </p:cBhvr>
                                      <p:to>
                                        <p:strVal val="hidden"/>
                                      </p:to>
                                    </p:set>
                                  </p:childTnLst>
                                </p:cTn>
                              </p:par>
                            </p:childTnLst>
                          </p:cTn>
                        </p:par>
                      </p:childTnLst>
                    </p:cTn>
                  </p:par>
                  <p:par>
                    <p:cTn id="358" fill="hold">
                      <p:stCondLst>
                        <p:cond delay="indefinite"/>
                      </p:stCondLst>
                      <p:childTnLst>
                        <p:par>
                          <p:cTn id="359" fill="hold">
                            <p:stCondLst>
                              <p:cond delay="0"/>
                            </p:stCondLst>
                            <p:childTnLst>
                              <p:par>
                                <p:cTn id="360" presetID="3" presetClass="exit" presetSubtype="10" fill="hold" grpId="1" nodeType="clickEffect">
                                  <p:stCondLst>
                                    <p:cond delay="0"/>
                                  </p:stCondLst>
                                  <p:childTnLst>
                                    <p:animEffect transition="out" filter="blinds(horizontal)">
                                      <p:cBhvr>
                                        <p:cTn id="361" dur="500"/>
                                        <p:tgtEl>
                                          <p:spTgt spid="30"/>
                                        </p:tgtEl>
                                      </p:cBhvr>
                                    </p:animEffect>
                                    <p:set>
                                      <p:cBhvr>
                                        <p:cTn id="362" dur="1" fill="hold">
                                          <p:stCondLst>
                                            <p:cond delay="499"/>
                                          </p:stCondLst>
                                        </p:cTn>
                                        <p:tgtEl>
                                          <p:spTgt spid="30"/>
                                        </p:tgtEl>
                                        <p:attrNameLst>
                                          <p:attrName>style.visibility</p:attrName>
                                        </p:attrNameLst>
                                      </p:cBhvr>
                                      <p:to>
                                        <p:strVal val="hidden"/>
                                      </p:to>
                                    </p:set>
                                  </p:childTnLst>
                                </p:cTn>
                              </p:par>
                            </p:childTnLst>
                          </p:cTn>
                        </p:par>
                      </p:childTnLst>
                    </p:cTn>
                  </p:par>
                  <p:par>
                    <p:cTn id="363" fill="hold">
                      <p:stCondLst>
                        <p:cond delay="indefinite"/>
                      </p:stCondLst>
                      <p:childTnLst>
                        <p:par>
                          <p:cTn id="364" fill="hold">
                            <p:stCondLst>
                              <p:cond delay="0"/>
                            </p:stCondLst>
                            <p:childTnLst>
                              <p:par>
                                <p:cTn id="365" presetID="3" presetClass="entr" presetSubtype="10" fill="hold" grpId="0" nodeType="clickEffect">
                                  <p:stCondLst>
                                    <p:cond delay="0"/>
                                  </p:stCondLst>
                                  <p:childTnLst>
                                    <p:set>
                                      <p:cBhvr>
                                        <p:cTn id="366" dur="1" fill="hold">
                                          <p:stCondLst>
                                            <p:cond delay="0"/>
                                          </p:stCondLst>
                                        </p:cTn>
                                        <p:tgtEl>
                                          <p:spTgt spid="32"/>
                                        </p:tgtEl>
                                        <p:attrNameLst>
                                          <p:attrName>style.visibility</p:attrName>
                                        </p:attrNameLst>
                                      </p:cBhvr>
                                      <p:to>
                                        <p:strVal val="visible"/>
                                      </p:to>
                                    </p:set>
                                    <p:animEffect transition="in" filter="blinds(horizontal)">
                                      <p:cBhvr>
                                        <p:cTn id="367" dur="500"/>
                                        <p:tgtEl>
                                          <p:spTgt spid="32"/>
                                        </p:tgtEl>
                                      </p:cBhvr>
                                    </p:animEffect>
                                  </p:childTnLst>
                                </p:cTn>
                              </p:par>
                            </p:childTnLst>
                          </p:cTn>
                        </p:par>
                      </p:childTnLst>
                    </p:cTn>
                  </p:par>
                  <p:par>
                    <p:cTn id="368" fill="hold">
                      <p:stCondLst>
                        <p:cond delay="indefinite"/>
                      </p:stCondLst>
                      <p:childTnLst>
                        <p:par>
                          <p:cTn id="369" fill="hold">
                            <p:stCondLst>
                              <p:cond delay="0"/>
                            </p:stCondLst>
                            <p:childTnLst>
                              <p:par>
                                <p:cTn id="370" presetID="3" presetClass="entr" presetSubtype="10" fill="hold" grpId="2" nodeType="clickEffect">
                                  <p:stCondLst>
                                    <p:cond delay="0"/>
                                  </p:stCondLst>
                                  <p:childTnLst>
                                    <p:set>
                                      <p:cBhvr>
                                        <p:cTn id="371" dur="1" fill="hold">
                                          <p:stCondLst>
                                            <p:cond delay="0"/>
                                          </p:stCondLst>
                                        </p:cTn>
                                        <p:tgtEl>
                                          <p:spTgt spid="4"/>
                                        </p:tgtEl>
                                        <p:attrNameLst>
                                          <p:attrName>style.visibility</p:attrName>
                                        </p:attrNameLst>
                                      </p:cBhvr>
                                      <p:to>
                                        <p:strVal val="visible"/>
                                      </p:to>
                                    </p:set>
                                    <p:animEffect transition="in" filter="blinds(horizontal)">
                                      <p:cBhvr>
                                        <p:cTn id="372" dur="500"/>
                                        <p:tgtEl>
                                          <p:spTgt spid="4"/>
                                        </p:tgtEl>
                                      </p:cBhvr>
                                    </p:animEffect>
                                  </p:childTnLst>
                                </p:cTn>
                              </p:par>
                            </p:childTnLst>
                          </p:cTn>
                        </p:par>
                      </p:childTnLst>
                    </p:cTn>
                  </p:par>
                  <p:par>
                    <p:cTn id="373" fill="hold">
                      <p:stCondLst>
                        <p:cond delay="indefinite"/>
                      </p:stCondLst>
                      <p:childTnLst>
                        <p:par>
                          <p:cTn id="374" fill="hold">
                            <p:stCondLst>
                              <p:cond delay="0"/>
                            </p:stCondLst>
                            <p:childTnLst>
                              <p:par>
                                <p:cTn id="375" presetID="3" presetClass="entr" presetSubtype="10" fill="hold" grpId="0" nodeType="clickEffect">
                                  <p:stCondLst>
                                    <p:cond delay="0"/>
                                  </p:stCondLst>
                                  <p:childTnLst>
                                    <p:set>
                                      <p:cBhvr>
                                        <p:cTn id="376" dur="1" fill="hold">
                                          <p:stCondLst>
                                            <p:cond delay="0"/>
                                          </p:stCondLst>
                                        </p:cTn>
                                        <p:tgtEl>
                                          <p:spTgt spid="29"/>
                                        </p:tgtEl>
                                        <p:attrNameLst>
                                          <p:attrName>style.visibility</p:attrName>
                                        </p:attrNameLst>
                                      </p:cBhvr>
                                      <p:to>
                                        <p:strVal val="visible"/>
                                      </p:to>
                                    </p:set>
                                    <p:animEffect transition="in" filter="blinds(horizontal)">
                                      <p:cBhvr>
                                        <p:cTn id="377" dur="500"/>
                                        <p:tgtEl>
                                          <p:spTgt spid="29"/>
                                        </p:tgtEl>
                                      </p:cBhvr>
                                    </p:animEffect>
                                  </p:childTnLst>
                                </p:cTn>
                              </p:par>
                            </p:childTnLst>
                          </p:cTn>
                        </p:par>
                      </p:childTnLst>
                    </p:cTn>
                  </p:par>
                  <p:par>
                    <p:cTn id="378" fill="hold">
                      <p:stCondLst>
                        <p:cond delay="indefinite"/>
                      </p:stCondLst>
                      <p:childTnLst>
                        <p:par>
                          <p:cTn id="379" fill="hold">
                            <p:stCondLst>
                              <p:cond delay="0"/>
                            </p:stCondLst>
                            <p:childTnLst>
                              <p:par>
                                <p:cTn id="380" presetID="3" presetClass="exit" presetSubtype="10" fill="hold" grpId="1" nodeType="clickEffect">
                                  <p:stCondLst>
                                    <p:cond delay="0"/>
                                  </p:stCondLst>
                                  <p:childTnLst>
                                    <p:animEffect transition="out" filter="blinds(horizontal)">
                                      <p:cBhvr>
                                        <p:cTn id="381" dur="500"/>
                                        <p:tgtEl>
                                          <p:spTgt spid="29"/>
                                        </p:tgtEl>
                                      </p:cBhvr>
                                    </p:animEffect>
                                    <p:set>
                                      <p:cBhvr>
                                        <p:cTn id="382" dur="1" fill="hold">
                                          <p:stCondLst>
                                            <p:cond delay="499"/>
                                          </p:stCondLst>
                                        </p:cTn>
                                        <p:tgtEl>
                                          <p:spTgt spid="29"/>
                                        </p:tgtEl>
                                        <p:attrNameLst>
                                          <p:attrName>style.visibility</p:attrName>
                                        </p:attrNameLst>
                                      </p:cBhvr>
                                      <p:to>
                                        <p:strVal val="hidden"/>
                                      </p:to>
                                    </p:set>
                                  </p:childTnLst>
                                </p:cTn>
                              </p:par>
                            </p:childTnLst>
                          </p:cTn>
                        </p:par>
                      </p:childTnLst>
                    </p:cTn>
                  </p:par>
                  <p:par>
                    <p:cTn id="383" fill="hold">
                      <p:stCondLst>
                        <p:cond delay="indefinite"/>
                      </p:stCondLst>
                      <p:childTnLst>
                        <p:par>
                          <p:cTn id="384" fill="hold">
                            <p:stCondLst>
                              <p:cond delay="0"/>
                            </p:stCondLst>
                            <p:childTnLst>
                              <p:par>
                                <p:cTn id="385" presetID="3" presetClass="exit" presetSubtype="10" fill="hold" grpId="3" nodeType="clickEffect">
                                  <p:stCondLst>
                                    <p:cond delay="0"/>
                                  </p:stCondLst>
                                  <p:childTnLst>
                                    <p:animEffect transition="out" filter="blinds(horizontal)">
                                      <p:cBhvr>
                                        <p:cTn id="386" dur="500"/>
                                        <p:tgtEl>
                                          <p:spTgt spid="4"/>
                                        </p:tgtEl>
                                      </p:cBhvr>
                                    </p:animEffect>
                                    <p:set>
                                      <p:cBhvr>
                                        <p:cTn id="387" dur="1" fill="hold">
                                          <p:stCondLst>
                                            <p:cond delay="499"/>
                                          </p:stCondLst>
                                        </p:cTn>
                                        <p:tgtEl>
                                          <p:spTgt spid="4"/>
                                        </p:tgtEl>
                                        <p:attrNameLst>
                                          <p:attrName>style.visibility</p:attrName>
                                        </p:attrNameLst>
                                      </p:cBhvr>
                                      <p:to>
                                        <p:strVal val="hidden"/>
                                      </p:to>
                                    </p:set>
                                  </p:childTnLst>
                                </p:cTn>
                              </p:par>
                            </p:childTnLst>
                          </p:cTn>
                        </p:par>
                      </p:childTnLst>
                    </p:cTn>
                  </p:par>
                  <p:par>
                    <p:cTn id="388" fill="hold">
                      <p:stCondLst>
                        <p:cond delay="indefinite"/>
                      </p:stCondLst>
                      <p:childTnLst>
                        <p:par>
                          <p:cTn id="389" fill="hold">
                            <p:stCondLst>
                              <p:cond delay="0"/>
                            </p:stCondLst>
                            <p:childTnLst>
                              <p:par>
                                <p:cTn id="390" presetID="3" presetClass="entr" presetSubtype="10" fill="hold" grpId="2" nodeType="clickEffect">
                                  <p:stCondLst>
                                    <p:cond delay="0"/>
                                  </p:stCondLst>
                                  <p:childTnLst>
                                    <p:set>
                                      <p:cBhvr>
                                        <p:cTn id="391" dur="1" fill="hold">
                                          <p:stCondLst>
                                            <p:cond delay="0"/>
                                          </p:stCondLst>
                                        </p:cTn>
                                        <p:tgtEl>
                                          <p:spTgt spid="17"/>
                                        </p:tgtEl>
                                        <p:attrNameLst>
                                          <p:attrName>style.visibility</p:attrName>
                                        </p:attrNameLst>
                                      </p:cBhvr>
                                      <p:to>
                                        <p:strVal val="visible"/>
                                      </p:to>
                                    </p:set>
                                    <p:animEffect transition="in" filter="blinds(horizontal)">
                                      <p:cBhvr>
                                        <p:cTn id="392" dur="500"/>
                                        <p:tgtEl>
                                          <p:spTgt spid="17"/>
                                        </p:tgtEl>
                                      </p:cBhvr>
                                    </p:animEffect>
                                  </p:childTnLst>
                                </p:cTn>
                              </p:par>
                            </p:childTnLst>
                          </p:cTn>
                        </p:par>
                      </p:childTnLst>
                    </p:cTn>
                  </p:par>
                  <p:par>
                    <p:cTn id="393" fill="hold">
                      <p:stCondLst>
                        <p:cond delay="indefinite"/>
                      </p:stCondLst>
                      <p:childTnLst>
                        <p:par>
                          <p:cTn id="394" fill="hold">
                            <p:stCondLst>
                              <p:cond delay="0"/>
                            </p:stCondLst>
                            <p:childTnLst>
                              <p:par>
                                <p:cTn id="395" presetID="3" presetClass="entr" presetSubtype="10" fill="hold" grpId="0" nodeType="clickEffect">
                                  <p:stCondLst>
                                    <p:cond delay="0"/>
                                  </p:stCondLst>
                                  <p:childTnLst>
                                    <p:set>
                                      <p:cBhvr>
                                        <p:cTn id="396" dur="1" fill="hold">
                                          <p:stCondLst>
                                            <p:cond delay="0"/>
                                          </p:stCondLst>
                                        </p:cTn>
                                        <p:tgtEl>
                                          <p:spTgt spid="28"/>
                                        </p:tgtEl>
                                        <p:attrNameLst>
                                          <p:attrName>style.visibility</p:attrName>
                                        </p:attrNameLst>
                                      </p:cBhvr>
                                      <p:to>
                                        <p:strVal val="visible"/>
                                      </p:to>
                                    </p:set>
                                    <p:animEffect transition="in" filter="blinds(horizontal)">
                                      <p:cBhvr>
                                        <p:cTn id="397" dur="500"/>
                                        <p:tgtEl>
                                          <p:spTgt spid="28"/>
                                        </p:tgtEl>
                                      </p:cBhvr>
                                    </p:animEffect>
                                  </p:childTnLst>
                                </p:cTn>
                              </p:par>
                            </p:childTnLst>
                          </p:cTn>
                        </p:par>
                      </p:childTnLst>
                    </p:cTn>
                  </p:par>
                  <p:par>
                    <p:cTn id="398" fill="hold">
                      <p:stCondLst>
                        <p:cond delay="indefinite"/>
                      </p:stCondLst>
                      <p:childTnLst>
                        <p:par>
                          <p:cTn id="399" fill="hold">
                            <p:stCondLst>
                              <p:cond delay="0"/>
                            </p:stCondLst>
                            <p:childTnLst>
                              <p:par>
                                <p:cTn id="400" presetID="3" presetClass="exit" presetSubtype="10" fill="hold" grpId="1" nodeType="clickEffect">
                                  <p:stCondLst>
                                    <p:cond delay="0"/>
                                  </p:stCondLst>
                                  <p:childTnLst>
                                    <p:animEffect transition="out" filter="blinds(horizontal)">
                                      <p:cBhvr>
                                        <p:cTn id="401" dur="500"/>
                                        <p:tgtEl>
                                          <p:spTgt spid="28"/>
                                        </p:tgtEl>
                                      </p:cBhvr>
                                    </p:animEffect>
                                    <p:set>
                                      <p:cBhvr>
                                        <p:cTn id="402" dur="1" fill="hold">
                                          <p:stCondLst>
                                            <p:cond delay="499"/>
                                          </p:stCondLst>
                                        </p:cTn>
                                        <p:tgtEl>
                                          <p:spTgt spid="28"/>
                                        </p:tgtEl>
                                        <p:attrNameLst>
                                          <p:attrName>style.visibility</p:attrName>
                                        </p:attrNameLst>
                                      </p:cBhvr>
                                      <p:to>
                                        <p:strVal val="hidden"/>
                                      </p:to>
                                    </p:set>
                                  </p:childTnLst>
                                </p:cTn>
                              </p:par>
                            </p:childTnLst>
                          </p:cTn>
                        </p:par>
                      </p:childTnLst>
                    </p:cTn>
                  </p:par>
                  <p:par>
                    <p:cTn id="403" fill="hold">
                      <p:stCondLst>
                        <p:cond delay="indefinite"/>
                      </p:stCondLst>
                      <p:childTnLst>
                        <p:par>
                          <p:cTn id="404" fill="hold">
                            <p:stCondLst>
                              <p:cond delay="0"/>
                            </p:stCondLst>
                            <p:childTnLst>
                              <p:par>
                                <p:cTn id="405" presetID="3" presetClass="exit" presetSubtype="10" fill="hold" grpId="3" nodeType="clickEffect">
                                  <p:stCondLst>
                                    <p:cond delay="0"/>
                                  </p:stCondLst>
                                  <p:childTnLst>
                                    <p:animEffect transition="out" filter="blinds(horizontal)">
                                      <p:cBhvr>
                                        <p:cTn id="406" dur="500"/>
                                        <p:tgtEl>
                                          <p:spTgt spid="17"/>
                                        </p:tgtEl>
                                      </p:cBhvr>
                                    </p:animEffect>
                                    <p:set>
                                      <p:cBhvr>
                                        <p:cTn id="407" dur="1" fill="hold">
                                          <p:stCondLst>
                                            <p:cond delay="499"/>
                                          </p:stCondLst>
                                        </p:cTn>
                                        <p:tgtEl>
                                          <p:spTgt spid="17"/>
                                        </p:tgtEl>
                                        <p:attrNameLst>
                                          <p:attrName>style.visibility</p:attrName>
                                        </p:attrNameLst>
                                      </p:cBhvr>
                                      <p:to>
                                        <p:strVal val="hidden"/>
                                      </p:to>
                                    </p:set>
                                  </p:childTnLst>
                                </p:cTn>
                              </p:par>
                            </p:childTnLst>
                          </p:cTn>
                        </p:par>
                      </p:childTnLst>
                    </p:cTn>
                  </p:par>
                  <p:par>
                    <p:cTn id="408" fill="hold">
                      <p:stCondLst>
                        <p:cond delay="indefinite"/>
                      </p:stCondLst>
                      <p:childTnLst>
                        <p:par>
                          <p:cTn id="409" fill="hold">
                            <p:stCondLst>
                              <p:cond delay="0"/>
                            </p:stCondLst>
                            <p:childTnLst>
                              <p:par>
                                <p:cTn id="410" presetID="3" presetClass="entr" presetSubtype="10" fill="hold" grpId="2" nodeType="clickEffect">
                                  <p:stCondLst>
                                    <p:cond delay="0"/>
                                  </p:stCondLst>
                                  <p:childTnLst>
                                    <p:set>
                                      <p:cBhvr>
                                        <p:cTn id="411" dur="1" fill="hold">
                                          <p:stCondLst>
                                            <p:cond delay="0"/>
                                          </p:stCondLst>
                                        </p:cTn>
                                        <p:tgtEl>
                                          <p:spTgt spid="16"/>
                                        </p:tgtEl>
                                        <p:attrNameLst>
                                          <p:attrName>style.visibility</p:attrName>
                                        </p:attrNameLst>
                                      </p:cBhvr>
                                      <p:to>
                                        <p:strVal val="visible"/>
                                      </p:to>
                                    </p:set>
                                    <p:animEffect transition="in" filter="blinds(horizontal)">
                                      <p:cBhvr>
                                        <p:cTn id="412" dur="500"/>
                                        <p:tgtEl>
                                          <p:spTgt spid="16"/>
                                        </p:tgtEl>
                                      </p:cBhvr>
                                    </p:animEffect>
                                  </p:childTnLst>
                                </p:cTn>
                              </p:par>
                            </p:childTnLst>
                          </p:cTn>
                        </p:par>
                      </p:childTnLst>
                    </p:cTn>
                  </p:par>
                  <p:par>
                    <p:cTn id="413" fill="hold">
                      <p:stCondLst>
                        <p:cond delay="indefinite"/>
                      </p:stCondLst>
                      <p:childTnLst>
                        <p:par>
                          <p:cTn id="414" fill="hold">
                            <p:stCondLst>
                              <p:cond delay="0"/>
                            </p:stCondLst>
                            <p:childTnLst>
                              <p:par>
                                <p:cTn id="415" presetID="3" presetClass="entr" presetSubtype="10" fill="hold" grpId="0" nodeType="clickEffect">
                                  <p:stCondLst>
                                    <p:cond delay="0"/>
                                  </p:stCondLst>
                                  <p:childTnLst>
                                    <p:set>
                                      <p:cBhvr>
                                        <p:cTn id="416" dur="1" fill="hold">
                                          <p:stCondLst>
                                            <p:cond delay="0"/>
                                          </p:stCondLst>
                                        </p:cTn>
                                        <p:tgtEl>
                                          <p:spTgt spid="33"/>
                                        </p:tgtEl>
                                        <p:attrNameLst>
                                          <p:attrName>style.visibility</p:attrName>
                                        </p:attrNameLst>
                                      </p:cBhvr>
                                      <p:to>
                                        <p:strVal val="visible"/>
                                      </p:to>
                                    </p:set>
                                    <p:animEffect transition="in" filter="blinds(horizontal)">
                                      <p:cBhvr>
                                        <p:cTn id="417" dur="500"/>
                                        <p:tgtEl>
                                          <p:spTgt spid="33"/>
                                        </p:tgtEl>
                                      </p:cBhvr>
                                    </p:animEffect>
                                  </p:childTnLst>
                                </p:cTn>
                              </p:par>
                            </p:childTnLst>
                          </p:cTn>
                        </p:par>
                      </p:childTnLst>
                    </p:cTn>
                  </p:par>
                  <p:par>
                    <p:cTn id="418" fill="hold">
                      <p:stCondLst>
                        <p:cond delay="indefinite"/>
                      </p:stCondLst>
                      <p:childTnLst>
                        <p:par>
                          <p:cTn id="419" fill="hold">
                            <p:stCondLst>
                              <p:cond delay="0"/>
                            </p:stCondLst>
                            <p:childTnLst>
                              <p:par>
                                <p:cTn id="420" presetID="3" presetClass="exit" presetSubtype="10" fill="hold" grpId="1" nodeType="clickEffect">
                                  <p:stCondLst>
                                    <p:cond delay="0"/>
                                  </p:stCondLst>
                                  <p:childTnLst>
                                    <p:animEffect transition="out" filter="blinds(horizontal)">
                                      <p:cBhvr>
                                        <p:cTn id="421" dur="500"/>
                                        <p:tgtEl>
                                          <p:spTgt spid="33"/>
                                        </p:tgtEl>
                                      </p:cBhvr>
                                    </p:animEffect>
                                    <p:set>
                                      <p:cBhvr>
                                        <p:cTn id="422" dur="1" fill="hold">
                                          <p:stCondLst>
                                            <p:cond delay="499"/>
                                          </p:stCondLst>
                                        </p:cTn>
                                        <p:tgtEl>
                                          <p:spTgt spid="33"/>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presetID="3" presetClass="exit" presetSubtype="10" fill="hold" grpId="3" nodeType="clickEffect">
                                  <p:stCondLst>
                                    <p:cond delay="0"/>
                                  </p:stCondLst>
                                  <p:childTnLst>
                                    <p:animEffect transition="out" filter="blinds(horizontal)">
                                      <p:cBhvr>
                                        <p:cTn id="426" dur="500"/>
                                        <p:tgtEl>
                                          <p:spTgt spid="16"/>
                                        </p:tgtEl>
                                      </p:cBhvr>
                                    </p:animEffect>
                                    <p:set>
                                      <p:cBhvr>
                                        <p:cTn id="427" dur="1" fill="hold">
                                          <p:stCondLst>
                                            <p:cond delay="499"/>
                                          </p:stCondLst>
                                        </p:cTn>
                                        <p:tgtEl>
                                          <p:spTgt spid="16"/>
                                        </p:tgtEl>
                                        <p:attrNameLst>
                                          <p:attrName>style.visibility</p:attrName>
                                        </p:attrNameLst>
                                      </p:cBhvr>
                                      <p:to>
                                        <p:strVal val="hidden"/>
                                      </p:to>
                                    </p:set>
                                  </p:childTnLst>
                                </p:cTn>
                              </p:par>
                            </p:childTnLst>
                          </p:cTn>
                        </p:par>
                      </p:childTnLst>
                    </p:cTn>
                  </p:par>
                  <p:par>
                    <p:cTn id="428" fill="hold">
                      <p:stCondLst>
                        <p:cond delay="indefinite"/>
                      </p:stCondLst>
                      <p:childTnLst>
                        <p:par>
                          <p:cTn id="429" fill="hold">
                            <p:stCondLst>
                              <p:cond delay="0"/>
                            </p:stCondLst>
                            <p:childTnLst>
                              <p:par>
                                <p:cTn id="430" presetID="3" presetClass="exit" presetSubtype="10" fill="hold" grpId="1" nodeType="clickEffect">
                                  <p:stCondLst>
                                    <p:cond delay="0"/>
                                  </p:stCondLst>
                                  <p:childTnLst>
                                    <p:animEffect transition="out" filter="blinds(horizontal)">
                                      <p:cBhvr>
                                        <p:cTn id="431" dur="500"/>
                                        <p:tgtEl>
                                          <p:spTgt spid="32"/>
                                        </p:tgtEl>
                                      </p:cBhvr>
                                    </p:animEffect>
                                    <p:set>
                                      <p:cBhvr>
                                        <p:cTn id="432" dur="1" fill="hold">
                                          <p:stCondLst>
                                            <p:cond delay="499"/>
                                          </p:stCondLst>
                                        </p:cTn>
                                        <p:tgtEl>
                                          <p:spTgt spid="32"/>
                                        </p:tgtEl>
                                        <p:attrNameLst>
                                          <p:attrName>style.visibility</p:attrName>
                                        </p:attrNameLst>
                                      </p:cBhvr>
                                      <p:to>
                                        <p:strVal val="hidden"/>
                                      </p:to>
                                    </p:set>
                                  </p:childTnLst>
                                </p:cTn>
                              </p:par>
                            </p:childTnLst>
                          </p:cTn>
                        </p:par>
                      </p:childTnLst>
                    </p:cTn>
                  </p:par>
                  <p:par>
                    <p:cTn id="433" fill="hold">
                      <p:stCondLst>
                        <p:cond delay="indefinite"/>
                      </p:stCondLst>
                      <p:childTnLst>
                        <p:par>
                          <p:cTn id="434" fill="hold">
                            <p:stCondLst>
                              <p:cond delay="0"/>
                            </p:stCondLst>
                            <p:childTnLst>
                              <p:par>
                                <p:cTn id="435" presetID="3" presetClass="entr" presetSubtype="10" fill="hold" nodeType="clickEffect">
                                  <p:stCondLst>
                                    <p:cond delay="0"/>
                                  </p:stCondLst>
                                  <p:childTnLst>
                                    <p:set>
                                      <p:cBhvr>
                                        <p:cTn id="436" dur="1" fill="hold">
                                          <p:stCondLst>
                                            <p:cond delay="0"/>
                                          </p:stCondLst>
                                        </p:cTn>
                                        <p:tgtEl>
                                          <p:spTgt spid="2050"/>
                                        </p:tgtEl>
                                        <p:attrNameLst>
                                          <p:attrName>style.visibility</p:attrName>
                                        </p:attrNameLst>
                                      </p:cBhvr>
                                      <p:to>
                                        <p:strVal val="visible"/>
                                      </p:to>
                                    </p:set>
                                    <p:animEffect transition="in" filter="blinds(horizontal)">
                                      <p:cBhvr>
                                        <p:cTn id="43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5" grpId="0" animBg="1"/>
      <p:bldP spid="5" grpId="1" animBg="1"/>
      <p:bldP spid="5" grpId="2" animBg="1"/>
      <p:bldP spid="5" grpId="3" animBg="1"/>
      <p:bldP spid="5" grpId="4" animBg="1"/>
      <p:bldP spid="5" grpId="5" animBg="1"/>
      <p:bldP spid="5" grpId="6" animBg="1"/>
      <p:bldP spid="5" grpId="7"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6" grpId="2" animBg="1"/>
      <p:bldP spid="16" grpId="3" animBg="1"/>
      <p:bldP spid="17" grpId="0" animBg="1"/>
      <p:bldP spid="17" grpId="1" animBg="1"/>
      <p:bldP spid="17" grpId="2" animBg="1"/>
      <p:bldP spid="17" grpId="3" animBg="1"/>
      <p:bldP spid="18" grpId="0" animBg="1"/>
      <p:bldP spid="18" grpId="1" animBg="1"/>
      <p:bldP spid="18" grpId="2" animBg="1"/>
      <p:bldP spid="18" grpId="3" animBg="1"/>
      <p:bldP spid="18" grpId="4" animBg="1"/>
      <p:bldP spid="18" grpId="5" animBg="1"/>
      <p:bldP spid="18" grpId="6" animBg="1"/>
      <p:bldP spid="18" grpId="7" animBg="1"/>
      <p:bldP spid="19" grpId="0" animBg="1"/>
      <p:bldP spid="19" grpId="1" animBg="1"/>
      <p:bldP spid="19" grpId="2" animBg="1"/>
      <p:bldP spid="19" grpId="3" animBg="1"/>
      <p:bldP spid="19" grpId="4" animBg="1"/>
      <p:bldP spid="19" grpId="5" animBg="1"/>
      <p:bldP spid="19" grpId="6" animBg="1"/>
      <p:bldP spid="19" grpId="7" animBg="1"/>
      <p:bldP spid="20" grpId="0" animBg="1"/>
      <p:bldP spid="20" grpId="1" animBg="1"/>
      <p:bldP spid="20" grpId="2" animBg="1"/>
      <p:bldP spid="20" grpId="3" animBg="1"/>
      <p:bldP spid="20" grpId="4" animBg="1"/>
      <p:bldP spid="20" grpId="5" animBg="1"/>
      <p:bldP spid="20" grpId="6" animBg="1"/>
      <p:bldP spid="20" grpId="7"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8" grpId="0" animBg="1"/>
      <p:bldP spid="28" grpId="1" animBg="1"/>
      <p:bldP spid="29" grpId="0" animBg="1"/>
      <p:bldP spid="29" grpId="1" animBg="1"/>
      <p:bldP spid="30" grpId="0" animBg="1"/>
      <p:bldP spid="30" grpId="1" animBg="1"/>
      <p:bldP spid="32" grpId="0" animBg="1"/>
      <p:bldP spid="32" grpId="1" animBg="1"/>
      <p:bldP spid="33" grpId="0" animBg="1"/>
      <p:bldP spid="3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4AD7-018C-7306-663D-E39CE481AC8B}"/>
              </a:ext>
            </a:extLst>
          </p:cNvPr>
          <p:cNvSpPr>
            <a:spLocks noGrp="1"/>
          </p:cNvSpPr>
          <p:nvPr>
            <p:ph type="title"/>
          </p:nvPr>
        </p:nvSpPr>
        <p:spPr/>
        <p:txBody>
          <a:bodyPr/>
          <a:lstStyle/>
          <a:p>
            <a:r>
              <a:rPr lang="en-US" dirty="0"/>
              <a:t>Basic Steps</a:t>
            </a:r>
          </a:p>
        </p:txBody>
      </p:sp>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dirty="0"/>
              <a:t>Step 1:</a:t>
            </a:r>
            <a:r>
              <a:rPr lang="en-US" sz="2000" b="1" dirty="0"/>
              <a:t> </a:t>
            </a:r>
            <a:r>
              <a:rPr lang="en-US" sz="2000" dirty="0"/>
              <a:t>Get an initial feasible solution with VAM.</a:t>
            </a:r>
          </a:p>
          <a:p>
            <a:pPr marL="0" indent="0">
              <a:buNone/>
            </a:pPr>
            <a:r>
              <a:rPr lang="en-US" sz="2000" b="1" u="sng" dirty="0"/>
              <a:t>Step 2: </a:t>
            </a:r>
            <a:r>
              <a:rPr lang="en-US" sz="2000" dirty="0"/>
              <a:t>Test of degeneracy</a:t>
            </a:r>
          </a:p>
          <a:p>
            <a:pPr marL="0" indent="0">
              <a:buNone/>
            </a:pPr>
            <a:r>
              <a:rPr lang="en-US" sz="2000" b="1" u="sng" dirty="0"/>
              <a:t>Step 3: </a:t>
            </a:r>
            <a:r>
              <a:rPr lang="en-US" sz="2000" dirty="0"/>
              <a:t>Testing the Optimality Solution</a:t>
            </a:r>
          </a:p>
          <a:p>
            <a:pPr marL="0" indent="0">
              <a:buNone/>
            </a:pPr>
            <a:r>
              <a:rPr lang="en-US" sz="2000" b="1" dirty="0"/>
              <a:t>Step 3.1: </a:t>
            </a:r>
            <a:r>
              <a:rPr lang="en-US" sz="2000" dirty="0"/>
              <a:t>Calculation of Row Values and Column values for occupied cells.</a:t>
            </a:r>
          </a:p>
          <a:p>
            <a:pPr marL="0" indent="0">
              <a:buNone/>
            </a:pPr>
            <a:r>
              <a:rPr lang="en-US" sz="2000" b="1" dirty="0"/>
              <a:t>Step 3.2: </a:t>
            </a:r>
            <a:r>
              <a:rPr lang="en-US" sz="2000" dirty="0"/>
              <a:t>Calculation of improvement indices for unoccupied cells.</a:t>
            </a:r>
            <a:endParaRPr lang="en-US" sz="2000" b="1" dirty="0"/>
          </a:p>
        </p:txBody>
      </p:sp>
    </p:spTree>
    <p:custDataLst>
      <p:tags r:id="rId1"/>
    </p:custDataLst>
    <p:extLst>
      <p:ext uri="{BB962C8B-B14F-4D97-AF65-F5344CB8AC3E}">
        <p14:creationId xmlns:p14="http://schemas.microsoft.com/office/powerpoint/2010/main" val="50593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4AD7-018C-7306-663D-E39CE481AC8B}"/>
              </a:ext>
            </a:extLst>
          </p:cNvPr>
          <p:cNvSpPr>
            <a:spLocks noGrp="1"/>
          </p:cNvSpPr>
          <p:nvPr>
            <p:ph type="title"/>
          </p:nvPr>
        </p:nvSpPr>
        <p:spPr/>
        <p:txBody>
          <a:bodyPr/>
          <a:lstStyle/>
          <a:p>
            <a:r>
              <a:rPr lang="en-US" dirty="0"/>
              <a:t>Basic Steps</a:t>
            </a:r>
          </a:p>
        </p:txBody>
      </p:sp>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dirty="0">
                <a:highlight>
                  <a:srgbClr val="00FF00"/>
                </a:highlight>
              </a:rPr>
              <a:t>Step 1:</a:t>
            </a:r>
            <a:r>
              <a:rPr lang="en-US" sz="2000" b="1" dirty="0">
                <a:highlight>
                  <a:srgbClr val="00FF00"/>
                </a:highlight>
              </a:rPr>
              <a:t> </a:t>
            </a:r>
            <a:r>
              <a:rPr lang="en-US" sz="2000" dirty="0">
                <a:highlight>
                  <a:srgbClr val="00FF00"/>
                </a:highlight>
              </a:rPr>
              <a:t>Get an initial feasible solution with VAM.</a:t>
            </a:r>
          </a:p>
          <a:p>
            <a:pPr marL="0" indent="0">
              <a:buNone/>
            </a:pPr>
            <a:r>
              <a:rPr lang="en-US" sz="2000" b="1" u="sng" dirty="0"/>
              <a:t>Step 2: </a:t>
            </a:r>
            <a:r>
              <a:rPr lang="en-US" sz="2000" dirty="0"/>
              <a:t>Test of degeneracy</a:t>
            </a:r>
          </a:p>
          <a:p>
            <a:pPr marL="0" indent="0">
              <a:buNone/>
            </a:pPr>
            <a:r>
              <a:rPr lang="en-US" sz="2000" b="1" u="sng" dirty="0"/>
              <a:t>Step 3: </a:t>
            </a:r>
            <a:r>
              <a:rPr lang="en-US" sz="2000" dirty="0"/>
              <a:t>Testing the Optimality Solution</a:t>
            </a:r>
          </a:p>
          <a:p>
            <a:pPr marL="0" indent="0">
              <a:buNone/>
            </a:pPr>
            <a:r>
              <a:rPr lang="en-US" sz="2000" b="1" dirty="0"/>
              <a:t>Step 3.1: </a:t>
            </a:r>
            <a:r>
              <a:rPr lang="en-US" sz="2000" dirty="0"/>
              <a:t>Calculation of Row Values and Column values for occupied cells.</a:t>
            </a:r>
          </a:p>
          <a:p>
            <a:pPr marL="0" indent="0">
              <a:buNone/>
            </a:pPr>
            <a:r>
              <a:rPr lang="en-US" sz="2000" b="1" dirty="0"/>
              <a:t>Step 3.2: </a:t>
            </a:r>
            <a:r>
              <a:rPr lang="en-US" sz="2000" dirty="0"/>
              <a:t>Calculation of improvement indices for unoccupied cells.</a:t>
            </a:r>
            <a:endParaRPr lang="en-US" sz="2000" b="1" dirty="0"/>
          </a:p>
        </p:txBody>
      </p:sp>
    </p:spTree>
    <p:custDataLst>
      <p:tags r:id="rId1"/>
    </p:custDataLst>
    <p:extLst>
      <p:ext uri="{BB962C8B-B14F-4D97-AF65-F5344CB8AC3E}">
        <p14:creationId xmlns:p14="http://schemas.microsoft.com/office/powerpoint/2010/main" val="361604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B9F4F6-D52D-D30D-2539-5D80A7FCB011}"/>
              </a:ext>
            </a:extLst>
          </p:cNvPr>
          <p:cNvSpPr txBox="1"/>
          <p:nvPr/>
        </p:nvSpPr>
        <p:spPr>
          <a:xfrm>
            <a:off x="685800" y="2362200"/>
            <a:ext cx="8458200" cy="1200329"/>
          </a:xfrm>
          <a:prstGeom prst="rect">
            <a:avLst/>
          </a:prstGeom>
          <a:noFill/>
        </p:spPr>
        <p:txBody>
          <a:bodyPr wrap="square" rtlCol="0">
            <a:spAutoFit/>
          </a:bodyPr>
          <a:lstStyle/>
          <a:p>
            <a:r>
              <a:rPr lang="en-US" sz="2400" dirty="0"/>
              <a:t>Check if the given transportation problem is balanced or not, </a:t>
            </a:r>
          </a:p>
          <a:p>
            <a:r>
              <a:rPr lang="en-US" sz="2400" dirty="0"/>
              <a:t>by calculating total demand and total supply capacity, </a:t>
            </a:r>
          </a:p>
          <a:p>
            <a:r>
              <a:rPr lang="en-US" sz="2400" dirty="0"/>
              <a:t>and compare with each other. </a:t>
            </a:r>
          </a:p>
        </p:txBody>
      </p:sp>
    </p:spTree>
    <p:extLst>
      <p:ext uri="{BB962C8B-B14F-4D97-AF65-F5344CB8AC3E}">
        <p14:creationId xmlns:p14="http://schemas.microsoft.com/office/powerpoint/2010/main" val="296177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381000" y="1219200"/>
            <a:ext cx="8404769" cy="37338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8001000" y="4724400"/>
            <a:ext cx="714375" cy="200025"/>
          </a:xfrm>
          <a:prstGeom prst="rect">
            <a:avLst/>
          </a:prstGeom>
          <a:noFill/>
          <a:ln w="9525">
            <a:noFill/>
            <a:miter lim="800000"/>
            <a:headEnd/>
            <a:tailEnd/>
          </a:ln>
          <a:effectLst/>
        </p:spPr>
      </p:pic>
      <p:sp>
        <p:nvSpPr>
          <p:cNvPr id="4" name="Rectangle 3"/>
          <p:cNvSpPr/>
          <p:nvPr/>
        </p:nvSpPr>
        <p:spPr>
          <a:xfrm>
            <a:off x="685800" y="24384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812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5800" y="4191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2000" y="3276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6294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816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814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80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1816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576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9812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001000" y="3352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077200" y="2590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4953000"/>
            <a:ext cx="76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981200" y="5638800"/>
            <a:ext cx="4953000" cy="369332"/>
          </a:xfrm>
          <a:prstGeom prst="rect">
            <a:avLst/>
          </a:prstGeom>
          <a:noFill/>
        </p:spPr>
        <p:txBody>
          <a:bodyPr wrap="square" rtlCol="0">
            <a:spAutoFit/>
          </a:bodyPr>
          <a:lstStyle/>
          <a:p>
            <a:r>
              <a:rPr lang="en-US" b="1" dirty="0"/>
              <a:t>Total Demand = 250+350+400+200 = 1200</a:t>
            </a:r>
          </a:p>
        </p:txBody>
      </p:sp>
      <p:sp>
        <p:nvSpPr>
          <p:cNvPr id="32" name="Rectangle 31"/>
          <p:cNvSpPr/>
          <p:nvPr/>
        </p:nvSpPr>
        <p:spPr>
          <a:xfrm>
            <a:off x="8077200" y="1859281"/>
            <a:ext cx="5334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077200" y="4114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029200" y="609600"/>
            <a:ext cx="3810000" cy="369332"/>
          </a:xfrm>
          <a:prstGeom prst="rect">
            <a:avLst/>
          </a:prstGeom>
          <a:noFill/>
        </p:spPr>
        <p:txBody>
          <a:bodyPr wrap="square" rtlCol="0">
            <a:spAutoFit/>
          </a:bodyPr>
          <a:lstStyle/>
          <a:p>
            <a:r>
              <a:rPr lang="en-US" b="1" dirty="0"/>
              <a:t>Total Supply = 300+400+500=1200</a:t>
            </a:r>
          </a:p>
        </p:txBody>
      </p:sp>
    </p:spTree>
    <p:custDataLst>
      <p:tags r:id="rId1"/>
    </p:custDataLst>
    <p:extLst>
      <p:ext uri="{BB962C8B-B14F-4D97-AF65-F5344CB8AC3E}">
        <p14:creationId xmlns:p14="http://schemas.microsoft.com/office/powerpoint/2010/main" val="82867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26"/>
                                        </p:tgtEl>
                                      </p:cBhvr>
                                    </p:animEffect>
                                    <p:set>
                                      <p:cBhvr>
                                        <p:cTn id="22" dur="1" fill="hold">
                                          <p:stCondLst>
                                            <p:cond delay="499"/>
                                          </p:stCondLst>
                                        </p:cTn>
                                        <p:tgtEl>
                                          <p:spTgt spid="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25"/>
                                        </p:tgtEl>
                                      </p:cBhvr>
                                    </p:animEffect>
                                    <p:set>
                                      <p:cBhvr>
                                        <p:cTn id="42" dur="1" fill="hold">
                                          <p:stCondLst>
                                            <p:cond delay="499"/>
                                          </p:stCondLst>
                                        </p:cTn>
                                        <p:tgtEl>
                                          <p:spTgt spid="2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linds(horizontal)">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24"/>
                                        </p:tgtEl>
                                      </p:cBhvr>
                                    </p:animEffect>
                                    <p:set>
                                      <p:cBhvr>
                                        <p:cTn id="62" dur="1" fill="hold">
                                          <p:stCondLst>
                                            <p:cond delay="499"/>
                                          </p:stCondLst>
                                        </p:cTn>
                                        <p:tgtEl>
                                          <p:spTgt spid="2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blinds(horizontal)">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23"/>
                                        </p:tgtEl>
                                      </p:cBhvr>
                                    </p:animEffect>
                                    <p:set>
                                      <p:cBhvr>
                                        <p:cTn id="82" dur="1" fill="hold">
                                          <p:stCondLst>
                                            <p:cond delay="499"/>
                                          </p:stCondLst>
                                        </p:cTn>
                                        <p:tgtEl>
                                          <p:spTgt spid="2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1" nodeType="clickEffect">
                                  <p:stCondLst>
                                    <p:cond delay="0"/>
                                  </p:stCondLst>
                                  <p:childTnLst>
                                    <p:animEffect transition="out" filter="blinds(horizontal)">
                                      <p:cBhvr>
                                        <p:cTn id="86" dur="500"/>
                                        <p:tgtEl>
                                          <p:spTgt spid="18"/>
                                        </p:tgtEl>
                                      </p:cBhvr>
                                    </p:animEffect>
                                    <p:set>
                                      <p:cBhvr>
                                        <p:cTn id="87" dur="1" fill="hold">
                                          <p:stCondLst>
                                            <p:cond delay="499"/>
                                          </p:stCondLst>
                                        </p:cTn>
                                        <p:tgtEl>
                                          <p:spTgt spid="1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blinds(horizontal)">
                                      <p:cBhvr>
                                        <p:cTn id="92" dur="5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grpId="1" nodeType="clickEffect">
                                  <p:stCondLst>
                                    <p:cond delay="0"/>
                                  </p:stCondLst>
                                  <p:childTnLst>
                                    <p:animEffect transition="out" filter="blinds(horizontal)">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blinds(horizontal)">
                                      <p:cBhvr>
                                        <p:cTn id="107" dur="500"/>
                                        <p:tgtEl>
                                          <p:spTgt spid="3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blinds(horizontal)">
                                      <p:cBhvr>
                                        <p:cTn id="112" dur="500"/>
                                        <p:tgtEl>
                                          <p:spTgt spid="4"/>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blinds(horizontal)">
                                      <p:cBhvr>
                                        <p:cTn id="117" dur="500"/>
                                        <p:tgtEl>
                                          <p:spTgt spid="29"/>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xit" presetSubtype="10" fill="hold" grpId="1" nodeType="clickEffect">
                                  <p:stCondLst>
                                    <p:cond delay="0"/>
                                  </p:stCondLst>
                                  <p:childTnLst>
                                    <p:animEffect transition="out" filter="blinds(horizontal)">
                                      <p:cBhvr>
                                        <p:cTn id="121" dur="500"/>
                                        <p:tgtEl>
                                          <p:spTgt spid="29"/>
                                        </p:tgtEl>
                                      </p:cBhvr>
                                    </p:animEffect>
                                    <p:set>
                                      <p:cBhvr>
                                        <p:cTn id="122" dur="1" fill="hold">
                                          <p:stCondLst>
                                            <p:cond delay="499"/>
                                          </p:stCondLst>
                                        </p:cTn>
                                        <p:tgtEl>
                                          <p:spTgt spid="2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3" presetClass="exit" presetSubtype="10" fill="hold" grpId="1" nodeType="clickEffect">
                                  <p:stCondLst>
                                    <p:cond delay="0"/>
                                  </p:stCondLst>
                                  <p:childTnLst>
                                    <p:animEffect transition="out" filter="blinds(horizontal)">
                                      <p:cBhvr>
                                        <p:cTn id="126" dur="500"/>
                                        <p:tgtEl>
                                          <p:spTgt spid="4"/>
                                        </p:tgtEl>
                                      </p:cBhvr>
                                    </p:animEffect>
                                    <p:set>
                                      <p:cBhvr>
                                        <p:cTn id="127" dur="1" fill="hold">
                                          <p:stCondLst>
                                            <p:cond delay="499"/>
                                          </p:stCondLst>
                                        </p:cTn>
                                        <p:tgtEl>
                                          <p:spTgt spid="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7"/>
                                        </p:tgtEl>
                                        <p:attrNameLst>
                                          <p:attrName>style.visibility</p:attrName>
                                        </p:attrNameLst>
                                      </p:cBhvr>
                                      <p:to>
                                        <p:strVal val="visible"/>
                                      </p:to>
                                    </p:set>
                                    <p:animEffect transition="in" filter="blinds(horizontal)">
                                      <p:cBhvr>
                                        <p:cTn id="132" dur="500"/>
                                        <p:tgtEl>
                                          <p:spTgt spid="17"/>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8"/>
                                        </p:tgtEl>
                                        <p:attrNameLst>
                                          <p:attrName>style.visibility</p:attrName>
                                        </p:attrNameLst>
                                      </p:cBhvr>
                                      <p:to>
                                        <p:strVal val="visible"/>
                                      </p:to>
                                    </p:set>
                                    <p:animEffect transition="in" filter="blinds(horizontal)">
                                      <p:cBhvr>
                                        <p:cTn id="137" dur="500"/>
                                        <p:tgtEl>
                                          <p:spTgt spid="28"/>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xit" presetSubtype="10" fill="hold" grpId="1" nodeType="clickEffect">
                                  <p:stCondLst>
                                    <p:cond delay="0"/>
                                  </p:stCondLst>
                                  <p:childTnLst>
                                    <p:animEffect transition="out" filter="blinds(horizontal)">
                                      <p:cBhvr>
                                        <p:cTn id="141" dur="500"/>
                                        <p:tgtEl>
                                          <p:spTgt spid="28"/>
                                        </p:tgtEl>
                                      </p:cBhvr>
                                    </p:animEffect>
                                    <p:set>
                                      <p:cBhvr>
                                        <p:cTn id="142" dur="1" fill="hold">
                                          <p:stCondLst>
                                            <p:cond delay="499"/>
                                          </p:stCondLst>
                                        </p:cTn>
                                        <p:tgtEl>
                                          <p:spTgt spid="2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3" presetClass="exit" presetSubtype="10" fill="hold" grpId="1" nodeType="clickEffect">
                                  <p:stCondLst>
                                    <p:cond delay="0"/>
                                  </p:stCondLst>
                                  <p:childTnLst>
                                    <p:animEffect transition="out" filter="blinds(horizontal)">
                                      <p:cBhvr>
                                        <p:cTn id="146" dur="500"/>
                                        <p:tgtEl>
                                          <p:spTgt spid="17"/>
                                        </p:tgtEl>
                                      </p:cBhvr>
                                    </p:animEffect>
                                    <p:set>
                                      <p:cBhvr>
                                        <p:cTn id="147" dur="1" fill="hold">
                                          <p:stCondLst>
                                            <p:cond delay="499"/>
                                          </p:stCondLst>
                                        </p:cTn>
                                        <p:tgtEl>
                                          <p:spTgt spid="1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16"/>
                                        </p:tgtEl>
                                        <p:attrNameLst>
                                          <p:attrName>style.visibility</p:attrName>
                                        </p:attrNameLst>
                                      </p:cBhvr>
                                      <p:to>
                                        <p:strVal val="visible"/>
                                      </p:to>
                                    </p:set>
                                    <p:animEffect transition="in" filter="blinds(horizontal)">
                                      <p:cBhvr>
                                        <p:cTn id="152" dur="500"/>
                                        <p:tgtEl>
                                          <p:spTgt spid="16"/>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33"/>
                                        </p:tgtEl>
                                        <p:attrNameLst>
                                          <p:attrName>style.visibility</p:attrName>
                                        </p:attrNameLst>
                                      </p:cBhvr>
                                      <p:to>
                                        <p:strVal val="visible"/>
                                      </p:to>
                                    </p:set>
                                    <p:animEffect transition="in" filter="blinds(horizontal)">
                                      <p:cBhvr>
                                        <p:cTn id="157" dur="500"/>
                                        <p:tgtEl>
                                          <p:spTgt spid="3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grpId="1" nodeType="clickEffect">
                                  <p:stCondLst>
                                    <p:cond delay="0"/>
                                  </p:stCondLst>
                                  <p:childTnLst>
                                    <p:animEffect transition="out" filter="blinds(horizontal)">
                                      <p:cBhvr>
                                        <p:cTn id="161" dur="500"/>
                                        <p:tgtEl>
                                          <p:spTgt spid="33"/>
                                        </p:tgtEl>
                                      </p:cBhvr>
                                    </p:animEffect>
                                    <p:set>
                                      <p:cBhvr>
                                        <p:cTn id="162" dur="1" fill="hold">
                                          <p:stCondLst>
                                            <p:cond delay="499"/>
                                          </p:stCondLst>
                                        </p:cTn>
                                        <p:tgtEl>
                                          <p:spTgt spid="33"/>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3" presetClass="exit" presetSubtype="10" fill="hold" grpId="1" nodeType="clickEffect">
                                  <p:stCondLst>
                                    <p:cond delay="0"/>
                                  </p:stCondLst>
                                  <p:childTnLst>
                                    <p:animEffect transition="out" filter="blinds(horizontal)">
                                      <p:cBhvr>
                                        <p:cTn id="166" dur="500"/>
                                        <p:tgtEl>
                                          <p:spTgt spid="16"/>
                                        </p:tgtEl>
                                      </p:cBhvr>
                                    </p:animEffect>
                                    <p:set>
                                      <p:cBhvr>
                                        <p:cTn id="167" dur="1" fill="hold">
                                          <p:stCondLst>
                                            <p:cond delay="499"/>
                                          </p:stCondLst>
                                        </p:cTn>
                                        <p:tgtEl>
                                          <p:spTgt spid="16"/>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grpId="0" nodeType="clickEffect">
                                  <p:stCondLst>
                                    <p:cond delay="0"/>
                                  </p:stCondLst>
                                  <p:childTnLst>
                                    <p:set>
                                      <p:cBhvr>
                                        <p:cTn id="171" dur="1" fill="hold">
                                          <p:stCondLst>
                                            <p:cond delay="0"/>
                                          </p:stCondLst>
                                        </p:cTn>
                                        <p:tgtEl>
                                          <p:spTgt spid="34"/>
                                        </p:tgtEl>
                                        <p:attrNameLst>
                                          <p:attrName>style.visibility</p:attrName>
                                        </p:attrNameLst>
                                      </p:cBhvr>
                                      <p:to>
                                        <p:strVal val="visible"/>
                                      </p:to>
                                    </p:set>
                                    <p:animEffect transition="in" filter="blinds(horizontal)">
                                      <p:cBhvr>
                                        <p:cTn id="172" dur="500"/>
                                        <p:tgtEl>
                                          <p:spTgt spid="34"/>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xit" presetSubtype="10" fill="hold" grpId="1" nodeType="clickEffect">
                                  <p:stCondLst>
                                    <p:cond delay="0"/>
                                  </p:stCondLst>
                                  <p:childTnLst>
                                    <p:animEffect transition="out" filter="blinds(horizontal)">
                                      <p:cBhvr>
                                        <p:cTn id="176" dur="500"/>
                                        <p:tgtEl>
                                          <p:spTgt spid="34"/>
                                        </p:tgtEl>
                                      </p:cBhvr>
                                    </p:animEffect>
                                    <p:set>
                                      <p:cBhvr>
                                        <p:cTn id="177" dur="1" fill="hold">
                                          <p:stCondLst>
                                            <p:cond delay="499"/>
                                          </p:stCondLst>
                                        </p:cTn>
                                        <p:tgtEl>
                                          <p:spTgt spid="34"/>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3" presetClass="exit" presetSubtype="10" fill="hold" grpId="1" nodeType="clickEffect">
                                  <p:stCondLst>
                                    <p:cond delay="0"/>
                                  </p:stCondLst>
                                  <p:childTnLst>
                                    <p:animEffect transition="out" filter="blinds(horizontal)">
                                      <p:cBhvr>
                                        <p:cTn id="181" dur="500"/>
                                        <p:tgtEl>
                                          <p:spTgt spid="32"/>
                                        </p:tgtEl>
                                      </p:cBhvr>
                                    </p:animEffect>
                                    <p:set>
                                      <p:cBhvr>
                                        <p:cTn id="182" dur="1" fill="hold">
                                          <p:stCondLst>
                                            <p:cond delay="499"/>
                                          </p:stCondLst>
                                        </p:cTn>
                                        <p:tgtEl>
                                          <p:spTgt spid="32"/>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nodeType="clickEffect">
                                  <p:stCondLst>
                                    <p:cond delay="0"/>
                                  </p:stCondLst>
                                  <p:childTnLst>
                                    <p:set>
                                      <p:cBhvr>
                                        <p:cTn id="186" dur="1" fill="hold">
                                          <p:stCondLst>
                                            <p:cond delay="0"/>
                                          </p:stCondLst>
                                        </p:cTn>
                                        <p:tgtEl>
                                          <p:spTgt spid="2050"/>
                                        </p:tgtEl>
                                        <p:attrNameLst>
                                          <p:attrName>style.visibility</p:attrName>
                                        </p:attrNameLst>
                                      </p:cBhvr>
                                      <p:to>
                                        <p:strVal val="visible"/>
                                      </p:to>
                                    </p:set>
                                    <p:animEffect transition="in" filter="blinds(horizontal)">
                                      <p:cBhvr>
                                        <p:cTn id="18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3" grpId="0" animBg="1"/>
      <p:bldP spid="23" grpId="1" animBg="1"/>
      <p:bldP spid="24" grpId="0" animBg="1"/>
      <p:bldP spid="24" grpId="1" animBg="1"/>
      <p:bldP spid="25" grpId="0" animBg="1"/>
      <p:bldP spid="25" grpId="1" animBg="1"/>
      <p:bldP spid="26" grpId="0" animBg="1"/>
      <p:bldP spid="26" grpId="1" animBg="1"/>
      <p:bldP spid="28" grpId="0" animBg="1"/>
      <p:bldP spid="28" grpId="1" animBg="1"/>
      <p:bldP spid="29" grpId="0" animBg="1"/>
      <p:bldP spid="29" grpId="1" animBg="1"/>
      <p:bldP spid="30" grpId="0" animBg="1"/>
      <p:bldP spid="30" grpId="1" animBg="1"/>
      <p:bldP spid="31" grpId="0"/>
      <p:bldP spid="31" grpId="1"/>
      <p:bldP spid="32" grpId="0" animBg="1"/>
      <p:bldP spid="32" grpId="1" animBg="1"/>
      <p:bldP spid="33" grpId="0" animBg="1"/>
      <p:bldP spid="33" grpId="1" animBg="1"/>
      <p:bldP spid="34" grpId="0"/>
      <p:bldP spid="34" grpId="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0.4|0.3|0.2|0.5|0.5|0.2|0.2|0.2|0.4|16.6|1|0.8|0.6|8.3|0.3|0.4|0.6|0.8|0.5|0.4|0.4"/>
</p:tagLst>
</file>

<file path=ppt/tags/tag10.xml><?xml version="1.0" encoding="utf-8"?>
<p:tagLst xmlns:a="http://schemas.openxmlformats.org/drawingml/2006/main" xmlns:r="http://schemas.openxmlformats.org/officeDocument/2006/relationships" xmlns:p="http://schemas.openxmlformats.org/presentationml/2006/main">
  <p:tag name="TIMING" val="|1.2|1.3|0.8|1.9|1.1|0.6|0.5|0.7|0.6|0.6|0.8|1.7|0.3|0.4|0.4|0.7|0.7|0.7|0.6|0.5|0.3|0.3|0.3|0.5"/>
</p:tagLst>
</file>

<file path=ppt/tags/tag11.xml><?xml version="1.0" encoding="utf-8"?>
<p:tagLst xmlns:a="http://schemas.openxmlformats.org/drawingml/2006/main" xmlns:r="http://schemas.openxmlformats.org/officeDocument/2006/relationships" xmlns:p="http://schemas.openxmlformats.org/presentationml/2006/main">
  <p:tag name="TIMING" val="|0.5|6|8.9|0.7|0.6|2.7|0.8|5.6|2.2|1|1|0.8|21|0.6|0.5|3.9|0.6|3"/>
</p:tagLst>
</file>

<file path=ppt/tags/tag12.xml><?xml version="1.0" encoding="utf-8"?>
<p:tagLst xmlns:a="http://schemas.openxmlformats.org/drawingml/2006/main" xmlns:r="http://schemas.openxmlformats.org/officeDocument/2006/relationships" xmlns:p="http://schemas.openxmlformats.org/presentationml/2006/main">
  <p:tag name="TIMING" val="|0.8|6.4|1.1|0.5|0.4|0.6|0.5|0.5|0.8|0.3|0.6|1.1|1.2|0.5|0.5"/>
</p:tagLst>
</file>

<file path=ppt/tags/tag13.xml><?xml version="1.0" encoding="utf-8"?>
<p:tagLst xmlns:a="http://schemas.openxmlformats.org/drawingml/2006/main" xmlns:r="http://schemas.openxmlformats.org/officeDocument/2006/relationships" xmlns:p="http://schemas.openxmlformats.org/presentationml/2006/main">
  <p:tag name="TIMING" val="|0.6|0.9|3|0.7|0.4|1.6|1|0.6|0.9|1.1|0.6|0.7|0.4|0.5|0.6|1.2|0.6|0.5|0.6|0.7|0.6|0.6|0.6"/>
</p:tagLst>
</file>

<file path=ppt/tags/tag14.xml><?xml version="1.0" encoding="utf-8"?>
<p:tagLst xmlns:a="http://schemas.openxmlformats.org/drawingml/2006/main" xmlns:r="http://schemas.openxmlformats.org/officeDocument/2006/relationships" xmlns:p="http://schemas.openxmlformats.org/presentationml/2006/main">
  <p:tag name="TIMING" val="|2.2|6.1|0.6|0.5|1.2|0.7|2.9|0.8|0.7|0.5|1|2.7|0.5|0.5|4.6|0.6|1.6|0.8"/>
</p:tagLst>
</file>

<file path=ppt/tags/tag15.xml><?xml version="1.0" encoding="utf-8"?>
<p:tagLst xmlns:a="http://schemas.openxmlformats.org/drawingml/2006/main" xmlns:r="http://schemas.openxmlformats.org/officeDocument/2006/relationships" xmlns:p="http://schemas.openxmlformats.org/presentationml/2006/main">
  <p:tag name="TIMING" val="|0.8|3.3|0.4|0.5|0.5|0.5|0.7|0.5|1|0.6|0.6"/>
</p:tagLst>
</file>

<file path=ppt/tags/tag16.xml><?xml version="1.0" encoding="utf-8"?>
<p:tagLst xmlns:a="http://schemas.openxmlformats.org/drawingml/2006/main" xmlns:r="http://schemas.openxmlformats.org/officeDocument/2006/relationships" xmlns:p="http://schemas.openxmlformats.org/presentationml/2006/main">
  <p:tag name="TIMING" val="|1.8|2.1|0.6|0.6|0.5|0.6|0.4|0.5|0.9|2|0.5|1.2|0.8|0.6|0.6|1.2|4.7|1"/>
</p:tagLst>
</file>

<file path=ppt/tags/tag17.xml><?xml version="1.0" encoding="utf-8"?>
<p:tagLst xmlns:a="http://schemas.openxmlformats.org/drawingml/2006/main" xmlns:r="http://schemas.openxmlformats.org/officeDocument/2006/relationships" xmlns:p="http://schemas.openxmlformats.org/presentationml/2006/main">
  <p:tag name="TIMING" val="|1.4|1|0.6|0.8|0.6|0.7|3.2|1|1.2|0.6|0.9|4|0.6"/>
</p:tagLst>
</file>

<file path=ppt/tags/tag18.xml><?xml version="1.0" encoding="utf-8"?>
<p:tagLst xmlns:a="http://schemas.openxmlformats.org/drawingml/2006/main" xmlns:r="http://schemas.openxmlformats.org/officeDocument/2006/relationships" xmlns:p="http://schemas.openxmlformats.org/presentationml/2006/main">
  <p:tag name="TIMING" val="|0.4|0.6|10.1|0.7|0.6|0.8|0.5|0.5|3.3|0.6|0.7|0.8|1.4|1.9|0.4"/>
</p:tagLst>
</file>

<file path=ppt/tags/tag19.xml><?xml version="1.0" encoding="utf-8"?>
<p:tagLst xmlns:a="http://schemas.openxmlformats.org/drawingml/2006/main" xmlns:r="http://schemas.openxmlformats.org/officeDocument/2006/relationships" xmlns:p="http://schemas.openxmlformats.org/presentationml/2006/main">
  <p:tag name="TIMING" val="|0.4|0.6|0.7|0.7|1.3|1.1|0.8|0.6|0.6|0.5|1.3|0.5|0.7"/>
</p:tagLst>
</file>

<file path=ppt/tags/tag2.xml><?xml version="1.0" encoding="utf-8"?>
<p:tagLst xmlns:a="http://schemas.openxmlformats.org/drawingml/2006/main" xmlns:r="http://schemas.openxmlformats.org/officeDocument/2006/relationships" xmlns:p="http://schemas.openxmlformats.org/presentationml/2006/main">
  <p:tag name="TIMING" val="|0.5|0.6|0.8|2.5|0.5|0.5|0.5|1|0.2|0.3|0.4|0.2|0.4|0.5|0.4|0.3|0.5|0|0|0|0|0|0|0|0|0|0|0|0|0|0|0|0|0|0|0|0.4|0.5|0|0|0|0|0|0|0|0.4|0.3|0.2|0.3|0.5|0.5|0.5|0.7|0.9|0.8|3.5|2.1|2.2|0.4|0.3|0.3|0.3|0.2|0.4|0.5|0.4|0.3|0.4|0.3|0.3|0.3|0.5|0.8|1.4|0.5|2|0.8|0."/>
</p:tagLst>
</file>

<file path=ppt/tags/tag20.xml><?xml version="1.0" encoding="utf-8"?>
<p:tagLst xmlns:a="http://schemas.openxmlformats.org/drawingml/2006/main" xmlns:r="http://schemas.openxmlformats.org/officeDocument/2006/relationships" xmlns:p="http://schemas.openxmlformats.org/presentationml/2006/main">
  <p:tag name="TIMING" val="|1|4.4|1.1|0.6|0.9|0.9|0.7|1.2|0.8|0.7|0.7|0.7|0.7|0.7|0.7|0.6|0.6|0.8|0.7"/>
</p:tagLst>
</file>

<file path=ppt/tags/tag21.xml><?xml version="1.0" encoding="utf-8"?>
<p:tagLst xmlns:a="http://schemas.openxmlformats.org/drawingml/2006/main" xmlns:r="http://schemas.openxmlformats.org/officeDocument/2006/relationships" xmlns:p="http://schemas.openxmlformats.org/presentationml/2006/main">
  <p:tag name="TIMING" val="|1.4|0.5|0.2|0.1|0.3|0.3|0.4"/>
</p:tagLst>
</file>

<file path=ppt/tags/tag22.xml><?xml version="1.0" encoding="utf-8"?>
<p:tagLst xmlns:a="http://schemas.openxmlformats.org/drawingml/2006/main" xmlns:r="http://schemas.openxmlformats.org/officeDocument/2006/relationships" xmlns:p="http://schemas.openxmlformats.org/presentationml/2006/main">
  <p:tag name="TIMING" val="|8.7"/>
</p:tagLst>
</file>

<file path=ppt/tags/tag23.xml><?xml version="1.0" encoding="utf-8"?>
<p:tagLst xmlns:a="http://schemas.openxmlformats.org/drawingml/2006/main" xmlns:r="http://schemas.openxmlformats.org/officeDocument/2006/relationships" xmlns:p="http://schemas.openxmlformats.org/presentationml/2006/main">
  <p:tag name="TIMING" val="|1.5"/>
</p:tagLst>
</file>

<file path=ppt/tags/tag24.xml><?xml version="1.0" encoding="utf-8"?>
<p:tagLst xmlns:a="http://schemas.openxmlformats.org/drawingml/2006/main" xmlns:r="http://schemas.openxmlformats.org/officeDocument/2006/relationships" xmlns:p="http://schemas.openxmlformats.org/presentationml/2006/main">
  <p:tag name="TIMING" val="|0.9"/>
</p:tagLst>
</file>

<file path=ppt/tags/tag25.xml><?xml version="1.0" encoding="utf-8"?>
<p:tagLst xmlns:a="http://schemas.openxmlformats.org/drawingml/2006/main" xmlns:r="http://schemas.openxmlformats.org/officeDocument/2006/relationships" xmlns:p="http://schemas.openxmlformats.org/presentationml/2006/main">
  <p:tag name="TIMING" val="|0|0|0|0|0|0|0|0|0|0|0|0|0|0|0|0|0|0|0"/>
</p:tagLst>
</file>

<file path=ppt/tags/tag26.xml><?xml version="1.0" encoding="utf-8"?>
<p:tagLst xmlns:a="http://schemas.openxmlformats.org/drawingml/2006/main" xmlns:r="http://schemas.openxmlformats.org/officeDocument/2006/relationships" xmlns:p="http://schemas.openxmlformats.org/presentationml/2006/main">
  <p:tag name="TIMING" val="|64.7|13.1|9.5|10.2|4|3.1"/>
</p:tagLst>
</file>

<file path=ppt/tags/tag27.xml><?xml version="1.0" encoding="utf-8"?>
<p:tagLst xmlns:a="http://schemas.openxmlformats.org/drawingml/2006/main" xmlns:r="http://schemas.openxmlformats.org/officeDocument/2006/relationships" xmlns:p="http://schemas.openxmlformats.org/presentationml/2006/main">
  <p:tag name="TIMING" val="|16.2|10|39.2|14.3|8.9|1.2|7.5|7.3|5.6|11.2|3.9|9.6"/>
</p:tagLst>
</file>

<file path=ppt/tags/tag28.xml><?xml version="1.0" encoding="utf-8"?>
<p:tagLst xmlns:a="http://schemas.openxmlformats.org/drawingml/2006/main" xmlns:r="http://schemas.openxmlformats.org/officeDocument/2006/relationships" xmlns:p="http://schemas.openxmlformats.org/presentationml/2006/main">
  <p:tag name="TIMING" val="|0.4"/>
</p:tagLst>
</file>

<file path=ppt/tags/tag29.xml><?xml version="1.0" encoding="utf-8"?>
<p:tagLst xmlns:a="http://schemas.openxmlformats.org/drawingml/2006/main" xmlns:r="http://schemas.openxmlformats.org/officeDocument/2006/relationships" xmlns:p="http://schemas.openxmlformats.org/presentationml/2006/main">
  <p:tag name="TIMING" val="|19.9|15.7|5|3.1|2.9|10.8|1.2|3.5|19.2|3.5|11.3|1.2|11.7|1.9|12|0.9|2.4|0.5|0.6|19.7"/>
</p:tagLst>
</file>

<file path=ppt/tags/tag3.xml><?xml version="1.0" encoding="utf-8"?>
<p:tagLst xmlns:a="http://schemas.openxmlformats.org/drawingml/2006/main" xmlns:r="http://schemas.openxmlformats.org/officeDocument/2006/relationships" xmlns:p="http://schemas.openxmlformats.org/presentationml/2006/main">
  <p:tag name="TIMING" val="|13.1"/>
</p:tagLst>
</file>

<file path=ppt/tags/tag30.xml><?xml version="1.0" encoding="utf-8"?>
<p:tagLst xmlns:a="http://schemas.openxmlformats.org/drawingml/2006/main" xmlns:r="http://schemas.openxmlformats.org/officeDocument/2006/relationships" xmlns:p="http://schemas.openxmlformats.org/presentationml/2006/main">
  <p:tag name="TIMING" val="|0"/>
</p:tagLst>
</file>

<file path=ppt/tags/tag4.xml><?xml version="1.0" encoding="utf-8"?>
<p:tagLst xmlns:a="http://schemas.openxmlformats.org/drawingml/2006/main" xmlns:r="http://schemas.openxmlformats.org/officeDocument/2006/relationships" xmlns:p="http://schemas.openxmlformats.org/presentationml/2006/main">
  <p:tag name="TIMING" val="|3.6"/>
</p:tagLst>
</file>

<file path=ppt/tags/tag5.xml><?xml version="1.0" encoding="utf-8"?>
<p:tagLst xmlns:a="http://schemas.openxmlformats.org/drawingml/2006/main" xmlns:r="http://schemas.openxmlformats.org/officeDocument/2006/relationships" xmlns:p="http://schemas.openxmlformats.org/presentationml/2006/main">
  <p:tag name="TIMING" val="|2.1|0.2|0.2|0.3|0.2|0.3|0.4|0|0|0|0|0|0|0|0|0|0|0.9|4.2|0.4|0.3|0.3|0.4|0.2|0.1|0.2|0.3|0.2|0.3|0.3|0.3|0.2|0.4|0.4|1|0.6|0.8"/>
</p:tagLst>
</file>

<file path=ppt/tags/tag6.xml><?xml version="1.0" encoding="utf-8"?>
<p:tagLst xmlns:a="http://schemas.openxmlformats.org/drawingml/2006/main" xmlns:r="http://schemas.openxmlformats.org/officeDocument/2006/relationships" xmlns:p="http://schemas.openxmlformats.org/presentationml/2006/main">
  <p:tag name="TIMING" val="|6|1|0.6|0.7|8.1|0.4|5.2|4.2|0.6|0.6|1.6|0.5|0.4|3.9|1|0.5|0.8|0.8|0.7|0.4|6.1|1.8|0.6|1.4"/>
</p:tagLst>
</file>

<file path=ppt/tags/tag7.xml><?xml version="1.0" encoding="utf-8"?>
<p:tagLst xmlns:a="http://schemas.openxmlformats.org/drawingml/2006/main" xmlns:r="http://schemas.openxmlformats.org/officeDocument/2006/relationships" xmlns:p="http://schemas.openxmlformats.org/presentationml/2006/main">
  <p:tag name="TIMING" val="|0.6|3.2|0.5|1.4|2.8|0.7|0.3|0.6|1.4|0.4|0.5|1.4|0.6|0.5|0.4|0.8|0.4|0.5|1.7|0.4|0.7|0.4|0.9|0.9|0.4|1.9|1.4|1.9|2.3|9.9"/>
</p:tagLst>
</file>

<file path=ppt/tags/tag8.xml><?xml version="1.0" encoding="utf-8"?>
<p:tagLst xmlns:a="http://schemas.openxmlformats.org/drawingml/2006/main" xmlns:r="http://schemas.openxmlformats.org/officeDocument/2006/relationships" xmlns:p="http://schemas.openxmlformats.org/presentationml/2006/main">
  <p:tag name="TIMING" val="|1|1.7|0.9|4.1|0.6|6.9|3.4|23.2|1.4|2.1|1.3|1.3|21.1|0.9|0.8|12.6|1.8|0.7|0.5|3.8|0.9|1.7"/>
</p:tagLst>
</file>

<file path=ppt/tags/tag9.xml><?xml version="1.0" encoding="utf-8"?>
<p:tagLst xmlns:a="http://schemas.openxmlformats.org/drawingml/2006/main" xmlns:r="http://schemas.openxmlformats.org/officeDocument/2006/relationships" xmlns:p="http://schemas.openxmlformats.org/presentationml/2006/main">
  <p:tag name="TIMING" val="|1|4.4|0.7|0.6|2.6|0.7|0.5|0.7|6.3|0.5|0.7|1.6|0.5|0.5|1|0.6|0.6|0.6|0.7|0.6|0.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744</TotalTime>
  <Words>1557</Words>
  <Application>Microsoft Office PowerPoint</Application>
  <PresentationFormat>On-screen Show (4:3)</PresentationFormat>
  <Paragraphs>577</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Aptos</vt:lpstr>
      <vt:lpstr>Arial</vt:lpstr>
      <vt:lpstr>Calibri</vt:lpstr>
      <vt:lpstr>Google Sans</vt:lpstr>
      <vt:lpstr>Office Theme</vt:lpstr>
      <vt:lpstr>Transportation Problem  using Vogul’s Approximation Method</vt:lpstr>
      <vt:lpstr>PowerPoint Presentation</vt:lpstr>
      <vt:lpstr>PowerPoint Presentation</vt:lpstr>
      <vt:lpstr>PowerPoint Presentation</vt:lpstr>
      <vt:lpstr>PowerPoint Presentation</vt:lpstr>
      <vt:lpstr>Basic Steps</vt:lpstr>
      <vt:lpstr>Basic Steps</vt:lpstr>
      <vt:lpstr>PowerPoint Presentation</vt:lpstr>
      <vt:lpstr>PowerPoint Presentation</vt:lpstr>
      <vt:lpstr>PowerPoint Presentation</vt:lpstr>
      <vt:lpstr>Steps to Implement VAM: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Vogul’s Approximation Method</dc:title>
  <dc:creator>Dell</dc:creator>
  <cp:lastModifiedBy>Debindra Bhandario</cp:lastModifiedBy>
  <cp:revision>95</cp:revision>
  <dcterms:created xsi:type="dcterms:W3CDTF">2020-05-10T12:09:12Z</dcterms:created>
  <dcterms:modified xsi:type="dcterms:W3CDTF">2024-08-25T09:49:12Z</dcterms:modified>
</cp:coreProperties>
</file>