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10" r:id="rId3"/>
    <p:sldId id="311" r:id="rId4"/>
    <p:sldId id="312" r:id="rId5"/>
    <p:sldId id="314" r:id="rId6"/>
    <p:sldId id="316" r:id="rId7"/>
    <p:sldId id="313" r:id="rId8"/>
    <p:sldId id="317" r:id="rId9"/>
    <p:sldId id="318" r:id="rId10"/>
    <p:sldId id="31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7C714-4E4A-4507-BEA0-85EAEB26DB3F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445D5-A56C-4440-8658-60C062BB6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7545" y="4419600"/>
            <a:ext cx="3604497" cy="1297115"/>
          </a:xfrm>
        </p:spPr>
        <p:txBody>
          <a:bodyPr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/>
              <a:t>Example 2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Transportation Problem 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using Vogul’s Approximation Method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 descr="Truck with solid fill">
            <a:extLst>
              <a:ext uri="{FF2B5EF4-FFF2-40B4-BE49-F238E27FC236}">
                <a16:creationId xmlns:a16="http://schemas.microsoft.com/office/drawing/2014/main" id="{99DB79AF-53E1-EFB3-7B25-CC3EC0BB3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2273056"/>
            <a:ext cx="2311887" cy="23118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3A1EF-FA16-DBCE-77ED-1111DBAA9AA5}"/>
              </a:ext>
            </a:extLst>
          </p:cNvPr>
          <p:cNvSpPr txBox="1"/>
          <p:nvPr/>
        </p:nvSpPr>
        <p:spPr>
          <a:xfrm>
            <a:off x="762000" y="4088253"/>
            <a:ext cx="685479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Optimum Transportation Cost = 120*5 + 20*4 + 140*3 + 60*4 + 80*2 = 1500</a:t>
            </a:r>
          </a:p>
          <a:p>
            <a:endParaRPr lang="en-US" sz="1600" dirty="0"/>
          </a:p>
          <a:p>
            <a:r>
              <a:rPr lang="en-US" sz="1600" dirty="0"/>
              <a:t>Here, X</a:t>
            </a:r>
            <a:r>
              <a:rPr lang="en-US" sz="1600" baseline="-25000" dirty="0"/>
              <a:t>11</a:t>
            </a:r>
            <a:r>
              <a:rPr lang="en-US" sz="1600" dirty="0"/>
              <a:t> = 120, X</a:t>
            </a:r>
            <a:r>
              <a:rPr lang="en-US" sz="1600" baseline="-25000" dirty="0"/>
              <a:t>21</a:t>
            </a:r>
            <a:r>
              <a:rPr lang="en-US" sz="1600" dirty="0"/>
              <a:t> = 20, X</a:t>
            </a:r>
            <a:r>
              <a:rPr lang="en-US" sz="1600" baseline="-25000" dirty="0"/>
              <a:t>22</a:t>
            </a:r>
            <a:r>
              <a:rPr lang="en-US" sz="1600" dirty="0"/>
              <a:t> = 140, X</a:t>
            </a:r>
            <a:r>
              <a:rPr lang="en-US" sz="1600" baseline="-25000" dirty="0"/>
              <a:t>32</a:t>
            </a:r>
            <a:r>
              <a:rPr lang="en-US" sz="1600" dirty="0"/>
              <a:t> = 60, X</a:t>
            </a:r>
            <a:r>
              <a:rPr lang="en-US" sz="1600" baseline="-25000" dirty="0"/>
              <a:t>33</a:t>
            </a:r>
            <a:r>
              <a:rPr lang="en-US" sz="1600" dirty="0"/>
              <a:t> = 80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B6BC26-2214-CE54-AF4D-6F15B0585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97538"/>
              </p:ext>
            </p:extLst>
          </p:nvPr>
        </p:nvGraphicFramePr>
        <p:xfrm>
          <a:off x="2449606" y="1044497"/>
          <a:ext cx="4223496" cy="2144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32">
                  <a:extLst>
                    <a:ext uri="{9D8B030D-6E8A-4147-A177-3AD203B41FA5}">
                      <a16:colId xmlns:a16="http://schemas.microsoft.com/office/drawing/2014/main" val="2349951659"/>
                    </a:ext>
                  </a:extLst>
                </a:gridCol>
                <a:gridCol w="1407832">
                  <a:extLst>
                    <a:ext uri="{9D8B030D-6E8A-4147-A177-3AD203B41FA5}">
                      <a16:colId xmlns:a16="http://schemas.microsoft.com/office/drawing/2014/main" val="4010712525"/>
                    </a:ext>
                  </a:extLst>
                </a:gridCol>
                <a:gridCol w="1407832">
                  <a:extLst>
                    <a:ext uri="{9D8B030D-6E8A-4147-A177-3AD203B41FA5}">
                      <a16:colId xmlns:a16="http://schemas.microsoft.com/office/drawing/2014/main" val="3552885245"/>
                    </a:ext>
                  </a:extLst>
                </a:gridCol>
              </a:tblGrid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348634"/>
                  </a:ext>
                </a:extLst>
              </a:tr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205831"/>
                  </a:ext>
                </a:extLst>
              </a:tr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2155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D332F47-B2CD-8DD9-2CAD-A3E8844A6EF6}"/>
              </a:ext>
            </a:extLst>
          </p:cNvPr>
          <p:cNvSpPr txBox="1">
            <a:spLocks/>
          </p:cNvSpPr>
          <p:nvPr/>
        </p:nvSpPr>
        <p:spPr>
          <a:xfrm>
            <a:off x="1940859" y="137547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45C51-745D-859A-4B63-1F7FADB705F6}"/>
              </a:ext>
            </a:extLst>
          </p:cNvPr>
          <p:cNvSpPr txBox="1">
            <a:spLocks/>
          </p:cNvSpPr>
          <p:nvPr/>
        </p:nvSpPr>
        <p:spPr>
          <a:xfrm>
            <a:off x="1940859" y="207579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46B87-67C2-BA45-677E-815DD3768DC4}"/>
              </a:ext>
            </a:extLst>
          </p:cNvPr>
          <p:cNvSpPr txBox="1">
            <a:spLocks/>
          </p:cNvSpPr>
          <p:nvPr/>
        </p:nvSpPr>
        <p:spPr>
          <a:xfrm>
            <a:off x="1948703" y="280022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24A1D-DE18-7256-2C74-8E08198E3BBB}"/>
              </a:ext>
            </a:extLst>
          </p:cNvPr>
          <p:cNvSpPr txBox="1">
            <a:spLocks/>
          </p:cNvSpPr>
          <p:nvPr/>
        </p:nvSpPr>
        <p:spPr>
          <a:xfrm>
            <a:off x="3015503" y="609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FD2A5-8DE2-0546-2336-FA17E121893B}"/>
              </a:ext>
            </a:extLst>
          </p:cNvPr>
          <p:cNvSpPr txBox="1">
            <a:spLocks/>
          </p:cNvSpPr>
          <p:nvPr/>
        </p:nvSpPr>
        <p:spPr>
          <a:xfrm>
            <a:off x="4390465" y="63019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B9A7F-023D-B5D9-6043-4531C99E6AB1}"/>
              </a:ext>
            </a:extLst>
          </p:cNvPr>
          <p:cNvSpPr txBox="1">
            <a:spLocks/>
          </p:cNvSpPr>
          <p:nvPr/>
        </p:nvSpPr>
        <p:spPr>
          <a:xfrm>
            <a:off x="5840506" y="67516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27BE47-9825-2C63-F9E1-B7E186D77E5B}"/>
              </a:ext>
            </a:extLst>
          </p:cNvPr>
          <p:cNvSpPr/>
          <p:nvPr/>
        </p:nvSpPr>
        <p:spPr>
          <a:xfrm>
            <a:off x="5249957" y="2485099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4311F9-6F80-C410-A1D8-1134809F98FF}"/>
              </a:ext>
            </a:extLst>
          </p:cNvPr>
          <p:cNvSpPr/>
          <p:nvPr/>
        </p:nvSpPr>
        <p:spPr>
          <a:xfrm>
            <a:off x="3853703" y="2475903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CEA9A8-F7DD-461C-385D-A85F81945F5D}"/>
              </a:ext>
            </a:extLst>
          </p:cNvPr>
          <p:cNvSpPr/>
          <p:nvPr/>
        </p:nvSpPr>
        <p:spPr>
          <a:xfrm>
            <a:off x="3859026" y="1756349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140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0FFF8-696A-588E-5B55-5527161E0949}"/>
              </a:ext>
            </a:extLst>
          </p:cNvPr>
          <p:cNvSpPr/>
          <p:nvPr/>
        </p:nvSpPr>
        <p:spPr>
          <a:xfrm>
            <a:off x="2449606" y="1756348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D3968-4170-0984-8839-B0A74C4C4F19}"/>
              </a:ext>
            </a:extLst>
          </p:cNvPr>
          <p:cNvSpPr/>
          <p:nvPr/>
        </p:nvSpPr>
        <p:spPr>
          <a:xfrm>
            <a:off x="2454929" y="1047121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120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531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9ADE42-C4AE-4171-BB33-5E27CD92BEA7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1397000"/>
          <a:ext cx="6096000" cy="294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499516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107125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52885245"/>
                    </a:ext>
                  </a:extLst>
                </a:gridCol>
              </a:tblGrid>
              <a:tr h="9821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348634"/>
                  </a:ext>
                </a:extLst>
              </a:tr>
              <a:tr h="9821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205831"/>
                  </a:ext>
                </a:extLst>
              </a:tr>
              <a:tr h="98213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2155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9EFC4E-29B8-7DFD-DE85-434710ADE3BD}"/>
              </a:ext>
            </a:extLst>
          </p:cNvPr>
          <p:cNvSpPr txBox="1">
            <a:spLocks/>
          </p:cNvSpPr>
          <p:nvPr/>
        </p:nvSpPr>
        <p:spPr>
          <a:xfrm>
            <a:off x="685800" y="200062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9D170-31D5-2E1A-506A-09658922BDCC}"/>
              </a:ext>
            </a:extLst>
          </p:cNvPr>
          <p:cNvSpPr txBox="1">
            <a:spLocks/>
          </p:cNvSpPr>
          <p:nvPr/>
        </p:nvSpPr>
        <p:spPr>
          <a:xfrm>
            <a:off x="710453" y="298734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69C68-AA5B-05AA-836E-5E9B270D64BD}"/>
              </a:ext>
            </a:extLst>
          </p:cNvPr>
          <p:cNvSpPr txBox="1">
            <a:spLocks/>
          </p:cNvSpPr>
          <p:nvPr/>
        </p:nvSpPr>
        <p:spPr>
          <a:xfrm>
            <a:off x="718297" y="3974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D8A9A-CCE2-B5DF-3C1C-E2AAA8275410}"/>
              </a:ext>
            </a:extLst>
          </p:cNvPr>
          <p:cNvSpPr txBox="1">
            <a:spLocks/>
          </p:cNvSpPr>
          <p:nvPr/>
        </p:nvSpPr>
        <p:spPr>
          <a:xfrm>
            <a:off x="2133600" y="10022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C7073-C229-E704-2656-E2EA3E53BBEE}"/>
              </a:ext>
            </a:extLst>
          </p:cNvPr>
          <p:cNvSpPr txBox="1">
            <a:spLocks/>
          </p:cNvSpPr>
          <p:nvPr/>
        </p:nvSpPr>
        <p:spPr>
          <a:xfrm>
            <a:off x="4114800" y="9721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4893D-8E9B-8554-A674-148F4E59A052}"/>
              </a:ext>
            </a:extLst>
          </p:cNvPr>
          <p:cNvSpPr txBox="1">
            <a:spLocks/>
          </p:cNvSpPr>
          <p:nvPr/>
        </p:nvSpPr>
        <p:spPr>
          <a:xfrm>
            <a:off x="6096000" y="96210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8F35CD-7C45-817B-36CE-365CB23B03B2}"/>
              </a:ext>
            </a:extLst>
          </p:cNvPr>
          <p:cNvSpPr txBox="1"/>
          <p:nvPr/>
        </p:nvSpPr>
        <p:spPr>
          <a:xfrm>
            <a:off x="7391400" y="79803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Supply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D602C-0ECC-0F36-05DC-6CCB3D7B38CD}"/>
              </a:ext>
            </a:extLst>
          </p:cNvPr>
          <p:cNvSpPr txBox="1"/>
          <p:nvPr/>
        </p:nvSpPr>
        <p:spPr>
          <a:xfrm>
            <a:off x="7543800" y="1916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827BF-0983-A9D8-3F15-C3D2632CAD6C}"/>
              </a:ext>
            </a:extLst>
          </p:cNvPr>
          <p:cNvSpPr txBox="1"/>
          <p:nvPr/>
        </p:nvSpPr>
        <p:spPr>
          <a:xfrm>
            <a:off x="7543800" y="2907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6BF0D5-68F6-DC60-B3BD-0BAA0AF0E406}"/>
              </a:ext>
            </a:extLst>
          </p:cNvPr>
          <p:cNvSpPr txBox="1"/>
          <p:nvPr/>
        </p:nvSpPr>
        <p:spPr>
          <a:xfrm>
            <a:off x="7543800" y="391113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DCE0D-E5B6-A0BB-A222-B2F02620B192}"/>
              </a:ext>
            </a:extLst>
          </p:cNvPr>
          <p:cNvSpPr txBox="1"/>
          <p:nvPr/>
        </p:nvSpPr>
        <p:spPr>
          <a:xfrm>
            <a:off x="1981200" y="4431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61271-1DBB-2CC3-E1F5-FA7C4E05B718}"/>
              </a:ext>
            </a:extLst>
          </p:cNvPr>
          <p:cNvSpPr txBox="1"/>
          <p:nvPr/>
        </p:nvSpPr>
        <p:spPr>
          <a:xfrm>
            <a:off x="4110318" y="4431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A01CE4-F5C7-7377-5723-8A20736A6714}"/>
              </a:ext>
            </a:extLst>
          </p:cNvPr>
          <p:cNvSpPr txBox="1"/>
          <p:nvPr/>
        </p:nvSpPr>
        <p:spPr>
          <a:xfrm>
            <a:off x="6096000" y="4431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871DA7-1A23-D425-2287-83E6BE6E13D1}"/>
              </a:ext>
            </a:extLst>
          </p:cNvPr>
          <p:cNvSpPr txBox="1"/>
          <p:nvPr/>
        </p:nvSpPr>
        <p:spPr>
          <a:xfrm>
            <a:off x="2243418" y="527633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Demand = 140 + 200 + 80 = 420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74D4B-2491-17E9-51D2-1561D731A177}"/>
              </a:ext>
            </a:extLst>
          </p:cNvPr>
          <p:cNvSpPr txBox="1"/>
          <p:nvPr/>
        </p:nvSpPr>
        <p:spPr>
          <a:xfrm>
            <a:off x="261097" y="440896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Demand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B73845-0861-35C4-B92A-2AB05DDD0681}"/>
              </a:ext>
            </a:extLst>
          </p:cNvPr>
          <p:cNvSpPr txBox="1"/>
          <p:nvPr/>
        </p:nvSpPr>
        <p:spPr>
          <a:xfrm>
            <a:off x="2243418" y="575206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Supply = 120 + 160 + 140 = 420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486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D9451900-056A-D1EF-B948-5FD473177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12" y="718066"/>
            <a:ext cx="6127388" cy="412423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9ADE42-C4AE-4171-BB33-5E27CD92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057619"/>
              </p:ext>
            </p:extLst>
          </p:nvPr>
        </p:nvGraphicFramePr>
        <p:xfrm>
          <a:off x="958103" y="1132365"/>
          <a:ext cx="4223496" cy="2144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32">
                  <a:extLst>
                    <a:ext uri="{9D8B030D-6E8A-4147-A177-3AD203B41FA5}">
                      <a16:colId xmlns:a16="http://schemas.microsoft.com/office/drawing/2014/main" val="2349951659"/>
                    </a:ext>
                  </a:extLst>
                </a:gridCol>
                <a:gridCol w="1407832">
                  <a:extLst>
                    <a:ext uri="{9D8B030D-6E8A-4147-A177-3AD203B41FA5}">
                      <a16:colId xmlns:a16="http://schemas.microsoft.com/office/drawing/2014/main" val="4010712525"/>
                    </a:ext>
                  </a:extLst>
                </a:gridCol>
                <a:gridCol w="1407832">
                  <a:extLst>
                    <a:ext uri="{9D8B030D-6E8A-4147-A177-3AD203B41FA5}">
                      <a16:colId xmlns:a16="http://schemas.microsoft.com/office/drawing/2014/main" val="3552885245"/>
                    </a:ext>
                  </a:extLst>
                </a:gridCol>
              </a:tblGrid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348634"/>
                  </a:ext>
                </a:extLst>
              </a:tr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205831"/>
                  </a:ext>
                </a:extLst>
              </a:tr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2155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9EFC4E-29B8-7DFD-DE85-434710ADE3BD}"/>
              </a:ext>
            </a:extLst>
          </p:cNvPr>
          <p:cNvSpPr txBox="1">
            <a:spLocks/>
          </p:cNvSpPr>
          <p:nvPr/>
        </p:nvSpPr>
        <p:spPr>
          <a:xfrm>
            <a:off x="449356" y="146334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9D170-31D5-2E1A-506A-09658922BDCC}"/>
              </a:ext>
            </a:extLst>
          </p:cNvPr>
          <p:cNvSpPr txBox="1">
            <a:spLocks/>
          </p:cNvSpPr>
          <p:nvPr/>
        </p:nvSpPr>
        <p:spPr>
          <a:xfrm>
            <a:off x="449356" y="216366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69C68-AA5B-05AA-836E-5E9B270D64BD}"/>
              </a:ext>
            </a:extLst>
          </p:cNvPr>
          <p:cNvSpPr txBox="1">
            <a:spLocks/>
          </p:cNvSpPr>
          <p:nvPr/>
        </p:nvSpPr>
        <p:spPr>
          <a:xfrm>
            <a:off x="457200" y="288809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D8A9A-CCE2-B5DF-3C1C-E2AAA8275410}"/>
              </a:ext>
            </a:extLst>
          </p:cNvPr>
          <p:cNvSpPr txBox="1">
            <a:spLocks/>
          </p:cNvSpPr>
          <p:nvPr/>
        </p:nvSpPr>
        <p:spPr>
          <a:xfrm>
            <a:off x="1524000" y="697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C7073-C229-E704-2656-E2EA3E53BBEE}"/>
              </a:ext>
            </a:extLst>
          </p:cNvPr>
          <p:cNvSpPr txBox="1">
            <a:spLocks/>
          </p:cNvSpPr>
          <p:nvPr/>
        </p:nvSpPr>
        <p:spPr>
          <a:xfrm>
            <a:off x="2898962" y="7180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4893D-8E9B-8554-A674-148F4E59A052}"/>
              </a:ext>
            </a:extLst>
          </p:cNvPr>
          <p:cNvSpPr txBox="1">
            <a:spLocks/>
          </p:cNvSpPr>
          <p:nvPr/>
        </p:nvSpPr>
        <p:spPr>
          <a:xfrm>
            <a:off x="4349003" y="76303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8F35CD-7C45-817B-36CE-365CB23B03B2}"/>
              </a:ext>
            </a:extLst>
          </p:cNvPr>
          <p:cNvSpPr txBox="1"/>
          <p:nvPr/>
        </p:nvSpPr>
        <p:spPr>
          <a:xfrm>
            <a:off x="5230907" y="827317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Supply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D602C-0ECC-0F36-05DC-6CCB3D7B38CD}"/>
              </a:ext>
            </a:extLst>
          </p:cNvPr>
          <p:cNvSpPr txBox="1"/>
          <p:nvPr/>
        </p:nvSpPr>
        <p:spPr>
          <a:xfrm>
            <a:off x="5317751" y="14902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827BF-0983-A9D8-3F15-C3D2632CAD6C}"/>
              </a:ext>
            </a:extLst>
          </p:cNvPr>
          <p:cNvSpPr txBox="1"/>
          <p:nvPr/>
        </p:nvSpPr>
        <p:spPr>
          <a:xfrm>
            <a:off x="5317751" y="21760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6BF0D5-68F6-DC60-B3BD-0BAA0AF0E406}"/>
              </a:ext>
            </a:extLst>
          </p:cNvPr>
          <p:cNvSpPr txBox="1"/>
          <p:nvPr/>
        </p:nvSpPr>
        <p:spPr>
          <a:xfrm>
            <a:off x="5317751" y="28956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DCE0D-E5B6-A0BB-A222-B2F02620B192}"/>
              </a:ext>
            </a:extLst>
          </p:cNvPr>
          <p:cNvSpPr txBox="1"/>
          <p:nvPr/>
        </p:nvSpPr>
        <p:spPr>
          <a:xfrm>
            <a:off x="1371600" y="338134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61271-1DBB-2CC3-E1F5-FA7C4E05B718}"/>
              </a:ext>
            </a:extLst>
          </p:cNvPr>
          <p:cNvSpPr txBox="1"/>
          <p:nvPr/>
        </p:nvSpPr>
        <p:spPr>
          <a:xfrm>
            <a:off x="2765051" y="338134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A01CE4-F5C7-7377-5723-8A20736A6714}"/>
              </a:ext>
            </a:extLst>
          </p:cNvPr>
          <p:cNvSpPr txBox="1"/>
          <p:nvPr/>
        </p:nvSpPr>
        <p:spPr>
          <a:xfrm>
            <a:off x="4267200" y="338134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74D4B-2491-17E9-51D2-1561D731A177}"/>
              </a:ext>
            </a:extLst>
          </p:cNvPr>
          <p:cNvSpPr txBox="1"/>
          <p:nvPr/>
        </p:nvSpPr>
        <p:spPr>
          <a:xfrm>
            <a:off x="108697" y="3396735"/>
            <a:ext cx="1026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Demand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63054A-B7AB-9F2F-B419-D2573EEC1CF0}"/>
              </a:ext>
            </a:extLst>
          </p:cNvPr>
          <p:cNvSpPr txBox="1"/>
          <p:nvPr/>
        </p:nvSpPr>
        <p:spPr>
          <a:xfrm>
            <a:off x="6167718" y="462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Row Difference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7506F-0A11-22B5-EC24-559786EB516B}"/>
              </a:ext>
            </a:extLst>
          </p:cNvPr>
          <p:cNvSpPr txBox="1"/>
          <p:nvPr/>
        </p:nvSpPr>
        <p:spPr>
          <a:xfrm rot="16200000">
            <a:off x="-389207" y="4581698"/>
            <a:ext cx="2062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 Difference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EF12B5-718D-68C7-5579-0CFC6165A8C6}"/>
              </a:ext>
            </a:extLst>
          </p:cNvPr>
          <p:cNvSpPr txBox="1"/>
          <p:nvPr/>
        </p:nvSpPr>
        <p:spPr>
          <a:xfrm>
            <a:off x="6204697" y="761648"/>
            <a:ext cx="32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I</a:t>
            </a:r>
            <a:endParaRPr lang="en-US" sz="1600" b="1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3BD908-B755-4A2A-4CD2-B11A9B278807}"/>
              </a:ext>
            </a:extLst>
          </p:cNvPr>
          <p:cNvSpPr txBox="1"/>
          <p:nvPr/>
        </p:nvSpPr>
        <p:spPr>
          <a:xfrm>
            <a:off x="800100" y="3943290"/>
            <a:ext cx="32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I</a:t>
            </a:r>
            <a:endParaRPr lang="en-US" sz="1600" b="1" u="sn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1699E2-A328-8921-C67D-DCF572983CCB}"/>
              </a:ext>
            </a:extLst>
          </p:cNvPr>
          <p:cNvSpPr txBox="1"/>
          <p:nvPr/>
        </p:nvSpPr>
        <p:spPr>
          <a:xfrm>
            <a:off x="6204697" y="1463347"/>
            <a:ext cx="32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00D2E5-A965-4E59-77D7-A521EF433487}"/>
              </a:ext>
            </a:extLst>
          </p:cNvPr>
          <p:cNvSpPr txBox="1"/>
          <p:nvPr/>
        </p:nvSpPr>
        <p:spPr>
          <a:xfrm>
            <a:off x="6211422" y="2145268"/>
            <a:ext cx="32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6E3F-7A3C-C17F-984F-712647A9FA80}"/>
              </a:ext>
            </a:extLst>
          </p:cNvPr>
          <p:cNvSpPr txBox="1"/>
          <p:nvPr/>
        </p:nvSpPr>
        <p:spPr>
          <a:xfrm>
            <a:off x="1513915" y="3974068"/>
            <a:ext cx="32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3713B9-50A6-C328-A174-EE4B527C0210}"/>
              </a:ext>
            </a:extLst>
          </p:cNvPr>
          <p:cNvSpPr txBox="1"/>
          <p:nvPr/>
        </p:nvSpPr>
        <p:spPr>
          <a:xfrm>
            <a:off x="6211422" y="2864822"/>
            <a:ext cx="32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D6E75F-D55A-4415-F7D1-A37746D39494}"/>
              </a:ext>
            </a:extLst>
          </p:cNvPr>
          <p:cNvSpPr txBox="1"/>
          <p:nvPr/>
        </p:nvSpPr>
        <p:spPr>
          <a:xfrm>
            <a:off x="4340039" y="3919698"/>
            <a:ext cx="32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37AE57-720D-D0E9-76E7-2BF1273A7C85}"/>
              </a:ext>
            </a:extLst>
          </p:cNvPr>
          <p:cNvSpPr txBox="1"/>
          <p:nvPr/>
        </p:nvSpPr>
        <p:spPr>
          <a:xfrm>
            <a:off x="2900085" y="3943290"/>
            <a:ext cx="47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4D8E710-513F-35E3-B8F3-2F57C0E07CA5}"/>
              </a:ext>
            </a:extLst>
          </p:cNvPr>
          <p:cNvSpPr/>
          <p:nvPr/>
        </p:nvSpPr>
        <p:spPr>
          <a:xfrm>
            <a:off x="4326592" y="3913437"/>
            <a:ext cx="324970" cy="36933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48DDFF-62A8-6D02-6F9A-7B9AECA11F4A}"/>
              </a:ext>
            </a:extLst>
          </p:cNvPr>
          <p:cNvSpPr/>
          <p:nvPr/>
        </p:nvSpPr>
        <p:spPr>
          <a:xfrm>
            <a:off x="3758454" y="2572967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ABDA4F-D7A3-B93E-FEDA-5EDB9C676CEE}"/>
              </a:ext>
            </a:extLst>
          </p:cNvPr>
          <p:cNvCxnSpPr/>
          <p:nvPr/>
        </p:nvCxnSpPr>
        <p:spPr>
          <a:xfrm flipH="1">
            <a:off x="4267200" y="3381346"/>
            <a:ext cx="397809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678AB0F-297D-F599-CDF2-423E6CBCABC8}"/>
              </a:ext>
            </a:extLst>
          </p:cNvPr>
          <p:cNvCxnSpPr/>
          <p:nvPr/>
        </p:nvCxnSpPr>
        <p:spPr>
          <a:xfrm flipH="1">
            <a:off x="5317751" y="2904796"/>
            <a:ext cx="397809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6EBAB35-ACDD-3F18-469E-E5A2AF27C339}"/>
              </a:ext>
            </a:extLst>
          </p:cNvPr>
          <p:cNvSpPr txBox="1"/>
          <p:nvPr/>
        </p:nvSpPr>
        <p:spPr>
          <a:xfrm>
            <a:off x="4572000" y="338134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B1D37F-918E-EECD-A7A3-C99FBDEF0B96}"/>
              </a:ext>
            </a:extLst>
          </p:cNvPr>
          <p:cNvSpPr txBox="1"/>
          <p:nvPr/>
        </p:nvSpPr>
        <p:spPr>
          <a:xfrm>
            <a:off x="5546228" y="31323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37E3BC-FA09-FA9D-EF46-472E26159234}"/>
              </a:ext>
            </a:extLst>
          </p:cNvPr>
          <p:cNvCxnSpPr/>
          <p:nvPr/>
        </p:nvCxnSpPr>
        <p:spPr>
          <a:xfrm flipH="1">
            <a:off x="4629149" y="2112149"/>
            <a:ext cx="397809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9198AA-DBC3-B272-6D4E-B2CEEFCBFC5E}"/>
              </a:ext>
            </a:extLst>
          </p:cNvPr>
          <p:cNvCxnSpPr/>
          <p:nvPr/>
        </p:nvCxnSpPr>
        <p:spPr>
          <a:xfrm flipH="1">
            <a:off x="4665009" y="1317031"/>
            <a:ext cx="397809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AA2FEB-58A2-325C-D34D-D4AEECAF071C}"/>
              </a:ext>
            </a:extLst>
          </p:cNvPr>
          <p:cNvCxnSpPr/>
          <p:nvPr/>
        </p:nvCxnSpPr>
        <p:spPr>
          <a:xfrm flipH="1">
            <a:off x="4656605" y="2803982"/>
            <a:ext cx="397809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CCC0FA-5E44-AD37-CB87-6BFAE00755CC}"/>
              </a:ext>
            </a:extLst>
          </p:cNvPr>
          <p:cNvGrpSpPr/>
          <p:nvPr/>
        </p:nvGrpSpPr>
        <p:grpSpPr>
          <a:xfrm>
            <a:off x="826534" y="838200"/>
            <a:ext cx="5709858" cy="3505200"/>
            <a:chOff x="826534" y="838200"/>
            <a:chExt cx="5709858" cy="35052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32AFFF8-5541-A757-8B57-1D928F4436A5}"/>
                </a:ext>
              </a:extLst>
            </p:cNvPr>
            <p:cNvCxnSpPr>
              <a:cxnSpLocks/>
            </p:cNvCxnSpPr>
            <p:nvPr/>
          </p:nvCxnSpPr>
          <p:spPr>
            <a:xfrm>
              <a:off x="6529667" y="838200"/>
              <a:ext cx="0" cy="3505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3E6CC4D-F7D0-967A-122E-F090BB12599D}"/>
                </a:ext>
              </a:extLst>
            </p:cNvPr>
            <p:cNvCxnSpPr/>
            <p:nvPr/>
          </p:nvCxnSpPr>
          <p:spPr>
            <a:xfrm flipH="1">
              <a:off x="826534" y="4343400"/>
              <a:ext cx="57098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BB2E668-31DF-C622-1905-D0FE7C35F3CF}"/>
              </a:ext>
            </a:extLst>
          </p:cNvPr>
          <p:cNvSpPr txBox="1"/>
          <p:nvPr/>
        </p:nvSpPr>
        <p:spPr>
          <a:xfrm>
            <a:off x="6678705" y="727894"/>
            <a:ext cx="32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II</a:t>
            </a:r>
            <a:endParaRPr lang="en-US" sz="1600" b="1" u="sn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7DADFD-BC81-E927-67E9-F968A5A2CEDB}"/>
              </a:ext>
            </a:extLst>
          </p:cNvPr>
          <p:cNvSpPr txBox="1"/>
          <p:nvPr/>
        </p:nvSpPr>
        <p:spPr>
          <a:xfrm>
            <a:off x="6678705" y="1429593"/>
            <a:ext cx="32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565804-5509-8AB4-1857-374E3A1D32C6}"/>
              </a:ext>
            </a:extLst>
          </p:cNvPr>
          <p:cNvSpPr txBox="1"/>
          <p:nvPr/>
        </p:nvSpPr>
        <p:spPr>
          <a:xfrm>
            <a:off x="6685430" y="2111514"/>
            <a:ext cx="32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C92DC7-ABF9-7989-3F38-897F62A1ADE8}"/>
              </a:ext>
            </a:extLst>
          </p:cNvPr>
          <p:cNvSpPr txBox="1"/>
          <p:nvPr/>
        </p:nvSpPr>
        <p:spPr>
          <a:xfrm>
            <a:off x="6685430" y="2864822"/>
            <a:ext cx="32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D68FF7-2A69-64EA-D0A2-F962050B7704}"/>
              </a:ext>
            </a:extLst>
          </p:cNvPr>
          <p:cNvSpPr txBox="1"/>
          <p:nvPr/>
        </p:nvSpPr>
        <p:spPr>
          <a:xfrm>
            <a:off x="799310" y="4406461"/>
            <a:ext cx="32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II</a:t>
            </a:r>
            <a:endParaRPr lang="en-US" sz="1600" b="1" u="sn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95AF12-F67D-5989-B59C-472DA6061CD8}"/>
              </a:ext>
            </a:extLst>
          </p:cNvPr>
          <p:cNvSpPr txBox="1"/>
          <p:nvPr/>
        </p:nvSpPr>
        <p:spPr>
          <a:xfrm>
            <a:off x="1513915" y="4448146"/>
            <a:ext cx="32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712DC5-0916-9042-696F-4166B643F8B5}"/>
              </a:ext>
            </a:extLst>
          </p:cNvPr>
          <p:cNvSpPr txBox="1"/>
          <p:nvPr/>
        </p:nvSpPr>
        <p:spPr>
          <a:xfrm>
            <a:off x="2900084" y="4421851"/>
            <a:ext cx="47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4E3DCE-2516-9C1C-206F-A5282540DC38}"/>
              </a:ext>
            </a:extLst>
          </p:cNvPr>
          <p:cNvSpPr txBox="1"/>
          <p:nvPr/>
        </p:nvSpPr>
        <p:spPr>
          <a:xfrm>
            <a:off x="4326592" y="4426495"/>
            <a:ext cx="47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 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0BCB028-44C7-8EEE-C8A8-8A2BB5C50950}"/>
              </a:ext>
            </a:extLst>
          </p:cNvPr>
          <p:cNvSpPr/>
          <p:nvPr/>
        </p:nvSpPr>
        <p:spPr>
          <a:xfrm>
            <a:off x="6677026" y="2864822"/>
            <a:ext cx="324970" cy="36933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B95A78-F96E-0B7D-2DD5-25B87D77D996}"/>
              </a:ext>
            </a:extLst>
          </p:cNvPr>
          <p:cNvSpPr/>
          <p:nvPr/>
        </p:nvSpPr>
        <p:spPr>
          <a:xfrm>
            <a:off x="2362200" y="2563771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60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5CDC26C-43B1-A138-2307-842A3FF7D26C}"/>
              </a:ext>
            </a:extLst>
          </p:cNvPr>
          <p:cNvCxnSpPr/>
          <p:nvPr/>
        </p:nvCxnSpPr>
        <p:spPr>
          <a:xfrm flipH="1">
            <a:off x="2831715" y="3358977"/>
            <a:ext cx="397809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1B5E9D0-A32A-9B7A-5C47-AB21DA8EC911}"/>
              </a:ext>
            </a:extLst>
          </p:cNvPr>
          <p:cNvSpPr txBox="1"/>
          <p:nvPr/>
        </p:nvSpPr>
        <p:spPr>
          <a:xfrm>
            <a:off x="3125544" y="3522842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140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51C6436-C78D-CE5B-D514-96E5ACE758E2}"/>
              </a:ext>
            </a:extLst>
          </p:cNvPr>
          <p:cNvCxnSpPr/>
          <p:nvPr/>
        </p:nvCxnSpPr>
        <p:spPr>
          <a:xfrm flipH="1">
            <a:off x="5499844" y="3092187"/>
            <a:ext cx="397809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EC13B61-A8C9-2F8D-58DF-8DFA40D982A9}"/>
              </a:ext>
            </a:extLst>
          </p:cNvPr>
          <p:cNvSpPr txBox="1"/>
          <p:nvPr/>
        </p:nvSpPr>
        <p:spPr>
          <a:xfrm>
            <a:off x="5767941" y="3234154"/>
            <a:ext cx="20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6A9FDE-270C-539D-4C61-55377CE834AA}"/>
              </a:ext>
            </a:extLst>
          </p:cNvPr>
          <p:cNvCxnSpPr/>
          <p:nvPr/>
        </p:nvCxnSpPr>
        <p:spPr>
          <a:xfrm flipH="1">
            <a:off x="3258889" y="2739985"/>
            <a:ext cx="397809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BBB8E5D-F36B-8370-3F1C-5919F4D74435}"/>
              </a:ext>
            </a:extLst>
          </p:cNvPr>
          <p:cNvCxnSpPr/>
          <p:nvPr/>
        </p:nvCxnSpPr>
        <p:spPr>
          <a:xfrm flipH="1">
            <a:off x="1823757" y="2797033"/>
            <a:ext cx="397809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B460584-C271-F03C-67D9-D97B495187F2}"/>
              </a:ext>
            </a:extLst>
          </p:cNvPr>
          <p:cNvSpPr txBox="1"/>
          <p:nvPr/>
        </p:nvSpPr>
        <p:spPr>
          <a:xfrm>
            <a:off x="7178487" y="770982"/>
            <a:ext cx="46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III</a:t>
            </a:r>
            <a:endParaRPr lang="en-US" sz="1600" b="1" u="sn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58A73F2-D537-B6F2-7297-CD0AC07496EF}"/>
              </a:ext>
            </a:extLst>
          </p:cNvPr>
          <p:cNvSpPr txBox="1"/>
          <p:nvPr/>
        </p:nvSpPr>
        <p:spPr>
          <a:xfrm>
            <a:off x="7204151" y="1459468"/>
            <a:ext cx="32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D3731B-C37B-ABEB-36F0-B33BCB043E03}"/>
              </a:ext>
            </a:extLst>
          </p:cNvPr>
          <p:cNvSpPr txBox="1"/>
          <p:nvPr/>
        </p:nvSpPr>
        <p:spPr>
          <a:xfrm>
            <a:off x="7204151" y="2111514"/>
            <a:ext cx="32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B59C10-2D10-B0FD-EFA5-BE78BCC0C55E}"/>
              </a:ext>
            </a:extLst>
          </p:cNvPr>
          <p:cNvSpPr txBox="1"/>
          <p:nvPr/>
        </p:nvSpPr>
        <p:spPr>
          <a:xfrm>
            <a:off x="7237195" y="2828832"/>
            <a:ext cx="31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732C11B-6B62-B525-7F8C-1ED2981458CF}"/>
              </a:ext>
            </a:extLst>
          </p:cNvPr>
          <p:cNvSpPr txBox="1"/>
          <p:nvPr/>
        </p:nvSpPr>
        <p:spPr>
          <a:xfrm>
            <a:off x="726562" y="4874060"/>
            <a:ext cx="46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III</a:t>
            </a:r>
            <a:endParaRPr lang="en-US" sz="1600" b="1" u="sng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AE4AB13-01CA-AFB9-F806-CDC430DC3B60}"/>
              </a:ext>
            </a:extLst>
          </p:cNvPr>
          <p:cNvSpPr txBox="1"/>
          <p:nvPr/>
        </p:nvSpPr>
        <p:spPr>
          <a:xfrm>
            <a:off x="1509992" y="4947044"/>
            <a:ext cx="32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1B77FF-16CB-3845-4237-E351D0ED9147}"/>
              </a:ext>
            </a:extLst>
          </p:cNvPr>
          <p:cNvSpPr txBox="1"/>
          <p:nvPr/>
        </p:nvSpPr>
        <p:spPr>
          <a:xfrm>
            <a:off x="2895600" y="4953352"/>
            <a:ext cx="32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7E88454-980B-28B3-D03C-0F8230D1D019}"/>
              </a:ext>
            </a:extLst>
          </p:cNvPr>
          <p:cNvSpPr/>
          <p:nvPr/>
        </p:nvSpPr>
        <p:spPr>
          <a:xfrm>
            <a:off x="2891675" y="4983795"/>
            <a:ext cx="324970" cy="36933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259D56B-1687-A452-5606-42ABEB1159E9}"/>
              </a:ext>
            </a:extLst>
          </p:cNvPr>
          <p:cNvSpPr/>
          <p:nvPr/>
        </p:nvSpPr>
        <p:spPr>
          <a:xfrm>
            <a:off x="2367523" y="1844217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140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580C0E8-3AA3-96C3-4C56-60EE279F6673}"/>
              </a:ext>
            </a:extLst>
          </p:cNvPr>
          <p:cNvCxnSpPr/>
          <p:nvPr/>
        </p:nvCxnSpPr>
        <p:spPr>
          <a:xfrm flipH="1">
            <a:off x="3175746" y="3458006"/>
            <a:ext cx="397809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C8B4645-02E5-84D9-F28D-5F4AD50A9ADC}"/>
              </a:ext>
            </a:extLst>
          </p:cNvPr>
          <p:cNvSpPr txBox="1"/>
          <p:nvPr/>
        </p:nvSpPr>
        <p:spPr>
          <a:xfrm>
            <a:off x="3447391" y="354615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en-US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0C58C8E-ACCF-0EEC-29E6-44CE1BD7515C}"/>
              </a:ext>
            </a:extLst>
          </p:cNvPr>
          <p:cNvCxnSpPr/>
          <p:nvPr/>
        </p:nvCxnSpPr>
        <p:spPr>
          <a:xfrm flipH="1">
            <a:off x="5368738" y="2184493"/>
            <a:ext cx="397809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658A86C-46C2-F178-780B-58E167835925}"/>
              </a:ext>
            </a:extLst>
          </p:cNvPr>
          <p:cNvSpPr txBox="1"/>
          <p:nvPr/>
        </p:nvSpPr>
        <p:spPr>
          <a:xfrm>
            <a:off x="5657976" y="231662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D2F299-AAD2-4C91-C447-DDBE8CD8FEFE}"/>
              </a:ext>
            </a:extLst>
          </p:cNvPr>
          <p:cNvSpPr txBox="1"/>
          <p:nvPr/>
        </p:nvSpPr>
        <p:spPr>
          <a:xfrm>
            <a:off x="4333317" y="4913782"/>
            <a:ext cx="47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 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C12C2EF-E1CD-086D-858E-0B700D201E76}"/>
              </a:ext>
            </a:extLst>
          </p:cNvPr>
          <p:cNvCxnSpPr/>
          <p:nvPr/>
        </p:nvCxnSpPr>
        <p:spPr>
          <a:xfrm flipH="1">
            <a:off x="3283654" y="1317031"/>
            <a:ext cx="397809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EE19484-F0D5-52EB-0885-19930EA5975C}"/>
              </a:ext>
            </a:extLst>
          </p:cNvPr>
          <p:cNvCxnSpPr/>
          <p:nvPr/>
        </p:nvCxnSpPr>
        <p:spPr>
          <a:xfrm flipH="1">
            <a:off x="3292287" y="1991380"/>
            <a:ext cx="397809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B32F766-53B4-ED85-2B96-F4565BC55BE5}"/>
              </a:ext>
            </a:extLst>
          </p:cNvPr>
          <p:cNvSpPr/>
          <p:nvPr/>
        </p:nvSpPr>
        <p:spPr>
          <a:xfrm>
            <a:off x="958103" y="1844216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FA43BF9-9562-A0EF-D8F7-9C3190619A7E}"/>
              </a:ext>
            </a:extLst>
          </p:cNvPr>
          <p:cNvCxnSpPr/>
          <p:nvPr/>
        </p:nvCxnSpPr>
        <p:spPr>
          <a:xfrm flipH="1">
            <a:off x="1408584" y="3381058"/>
            <a:ext cx="397809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7CCAFCA-D9E7-33F1-EA47-4FEBD30F0DB2}"/>
              </a:ext>
            </a:extLst>
          </p:cNvPr>
          <p:cNvSpPr txBox="1"/>
          <p:nvPr/>
        </p:nvSpPr>
        <p:spPr>
          <a:xfrm>
            <a:off x="1767858" y="346620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120</a:t>
            </a:r>
            <a:endParaRPr lang="en-US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B240277-8757-225C-C52F-703A5F271958}"/>
              </a:ext>
            </a:extLst>
          </p:cNvPr>
          <p:cNvCxnSpPr/>
          <p:nvPr/>
        </p:nvCxnSpPr>
        <p:spPr>
          <a:xfrm flipH="1">
            <a:off x="5629274" y="2325069"/>
            <a:ext cx="397809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DB8328E-535B-FB1F-2BA2-2FD231773B69}"/>
              </a:ext>
            </a:extLst>
          </p:cNvPr>
          <p:cNvSpPr txBox="1"/>
          <p:nvPr/>
        </p:nvSpPr>
        <p:spPr>
          <a:xfrm>
            <a:off x="5826834" y="2539931"/>
            <a:ext cx="206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2B21813-000B-F9F9-76DC-2C9D125C4A89}"/>
              </a:ext>
            </a:extLst>
          </p:cNvPr>
          <p:cNvSpPr/>
          <p:nvPr/>
        </p:nvSpPr>
        <p:spPr>
          <a:xfrm>
            <a:off x="963426" y="1134989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120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6852F1A-DE43-12D7-D49C-C84B74C9DE13}"/>
              </a:ext>
            </a:extLst>
          </p:cNvPr>
          <p:cNvCxnSpPr/>
          <p:nvPr/>
        </p:nvCxnSpPr>
        <p:spPr>
          <a:xfrm flipH="1">
            <a:off x="1856119" y="2106025"/>
            <a:ext cx="397809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46238D6-8572-2C7A-7B65-3D760BBF6965}"/>
              </a:ext>
            </a:extLst>
          </p:cNvPr>
          <p:cNvCxnSpPr/>
          <p:nvPr/>
        </p:nvCxnSpPr>
        <p:spPr>
          <a:xfrm flipH="1">
            <a:off x="1860875" y="3453336"/>
            <a:ext cx="397809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EDE5D48-4671-BC28-D9AE-F6BA930EE2E5}"/>
              </a:ext>
            </a:extLst>
          </p:cNvPr>
          <p:cNvSpPr txBox="1"/>
          <p:nvPr/>
        </p:nvSpPr>
        <p:spPr>
          <a:xfrm>
            <a:off x="2120679" y="35639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en-US" dirty="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DBB4098-4813-2D5E-3BF6-523081E97706}"/>
              </a:ext>
            </a:extLst>
          </p:cNvPr>
          <p:cNvCxnSpPr/>
          <p:nvPr/>
        </p:nvCxnSpPr>
        <p:spPr>
          <a:xfrm flipH="1">
            <a:off x="5404305" y="1427202"/>
            <a:ext cx="397809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4F57DA1-66B0-3208-A019-FFE64C1F8761}"/>
              </a:ext>
            </a:extLst>
          </p:cNvPr>
          <p:cNvSpPr txBox="1"/>
          <p:nvPr/>
        </p:nvSpPr>
        <p:spPr>
          <a:xfrm>
            <a:off x="5729932" y="150909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  <a:endParaRPr lang="en-US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CE13298-7F80-6C99-C7E3-60DCE7B0DBD1}"/>
              </a:ext>
            </a:extLst>
          </p:cNvPr>
          <p:cNvCxnSpPr/>
          <p:nvPr/>
        </p:nvCxnSpPr>
        <p:spPr>
          <a:xfrm flipH="1">
            <a:off x="1846254" y="1295753"/>
            <a:ext cx="397809" cy="369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58A7D65-A31E-3BA9-239D-C6A8CC74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51" y="897669"/>
            <a:ext cx="6771749" cy="45579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99DB7D-3464-D57F-7B17-D5F22F39E774}"/>
              </a:ext>
            </a:extLst>
          </p:cNvPr>
          <p:cNvSpPr txBox="1"/>
          <p:nvPr/>
        </p:nvSpPr>
        <p:spPr>
          <a:xfrm>
            <a:off x="799310" y="5703797"/>
            <a:ext cx="685479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Initial Feasible Cost = 120*5 + 20*4 + 140*3 + 60*4 + 80*2 = 1500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EBF1D7-FC96-EAEB-F2BF-3ED0CD5C5E73}"/>
              </a:ext>
            </a:extLst>
          </p:cNvPr>
          <p:cNvSpPr txBox="1"/>
          <p:nvPr/>
        </p:nvSpPr>
        <p:spPr>
          <a:xfrm>
            <a:off x="792256" y="6248400"/>
            <a:ext cx="685479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M + N – 1 = 3 + 3 – 1 = 5, Number of Occupied Cells = 5; Non-degeneracy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004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6" grpId="0" animBg="1"/>
      <p:bldP spid="37" grpId="0" animBg="1"/>
      <p:bldP spid="41" grpId="0"/>
      <p:bldP spid="42" grpId="0"/>
      <p:bldP spid="52" grpId="0"/>
      <p:bldP spid="53" grpId="0"/>
      <p:bldP spid="54" grpId="0"/>
      <p:bldP spid="55" grpId="0"/>
      <p:bldP spid="60" grpId="0"/>
      <p:bldP spid="61" grpId="0"/>
      <p:bldP spid="62" grpId="0"/>
      <p:bldP spid="63" grpId="0"/>
      <p:bldP spid="68" grpId="0" animBg="1"/>
      <p:bldP spid="69" grpId="0" animBg="1"/>
      <p:bldP spid="71" grpId="0"/>
      <p:bldP spid="73" grpId="0"/>
      <p:bldP spid="76" grpId="0"/>
      <p:bldP spid="77" grpId="0"/>
      <p:bldP spid="78" grpId="0"/>
      <p:bldP spid="79" grpId="0"/>
      <p:bldP spid="81" grpId="0"/>
      <p:bldP spid="82" grpId="0"/>
      <p:bldP spid="83" grpId="0"/>
      <p:bldP spid="84" grpId="0" animBg="1"/>
      <p:bldP spid="85" grpId="0" animBg="1"/>
      <p:bldP spid="87" grpId="0"/>
      <p:bldP spid="89" grpId="0"/>
      <p:bldP spid="90" grpId="0"/>
      <p:bldP spid="93" grpId="0" animBg="1"/>
      <p:bldP spid="95" grpId="0"/>
      <p:bldP spid="97" grpId="0"/>
      <p:bldP spid="98" grpId="0" animBg="1"/>
      <p:bldP spid="101" grpId="0"/>
      <p:bldP spid="103" grpId="0"/>
      <p:bldP spid="18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9ADE42-C4AE-4171-BB33-5E27CD92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48522"/>
              </p:ext>
            </p:extLst>
          </p:nvPr>
        </p:nvGraphicFramePr>
        <p:xfrm>
          <a:off x="2449606" y="1801287"/>
          <a:ext cx="4223496" cy="2144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32">
                  <a:extLst>
                    <a:ext uri="{9D8B030D-6E8A-4147-A177-3AD203B41FA5}">
                      <a16:colId xmlns:a16="http://schemas.microsoft.com/office/drawing/2014/main" val="2349951659"/>
                    </a:ext>
                  </a:extLst>
                </a:gridCol>
                <a:gridCol w="1407832">
                  <a:extLst>
                    <a:ext uri="{9D8B030D-6E8A-4147-A177-3AD203B41FA5}">
                      <a16:colId xmlns:a16="http://schemas.microsoft.com/office/drawing/2014/main" val="4010712525"/>
                    </a:ext>
                  </a:extLst>
                </a:gridCol>
                <a:gridCol w="1407832">
                  <a:extLst>
                    <a:ext uri="{9D8B030D-6E8A-4147-A177-3AD203B41FA5}">
                      <a16:colId xmlns:a16="http://schemas.microsoft.com/office/drawing/2014/main" val="3552885245"/>
                    </a:ext>
                  </a:extLst>
                </a:gridCol>
              </a:tblGrid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348634"/>
                  </a:ext>
                </a:extLst>
              </a:tr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205831"/>
                  </a:ext>
                </a:extLst>
              </a:tr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2155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9EFC4E-29B8-7DFD-DE85-434710ADE3BD}"/>
              </a:ext>
            </a:extLst>
          </p:cNvPr>
          <p:cNvSpPr txBox="1">
            <a:spLocks/>
          </p:cNvSpPr>
          <p:nvPr/>
        </p:nvSpPr>
        <p:spPr>
          <a:xfrm>
            <a:off x="1940859" y="213226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9D170-31D5-2E1A-506A-09658922BDCC}"/>
              </a:ext>
            </a:extLst>
          </p:cNvPr>
          <p:cNvSpPr txBox="1">
            <a:spLocks/>
          </p:cNvSpPr>
          <p:nvPr/>
        </p:nvSpPr>
        <p:spPr>
          <a:xfrm>
            <a:off x="1940859" y="283258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69C68-AA5B-05AA-836E-5E9B270D64BD}"/>
              </a:ext>
            </a:extLst>
          </p:cNvPr>
          <p:cNvSpPr txBox="1">
            <a:spLocks/>
          </p:cNvSpPr>
          <p:nvPr/>
        </p:nvSpPr>
        <p:spPr>
          <a:xfrm>
            <a:off x="1948703" y="35570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D8A9A-CCE2-B5DF-3C1C-E2AAA8275410}"/>
              </a:ext>
            </a:extLst>
          </p:cNvPr>
          <p:cNvSpPr txBox="1">
            <a:spLocks/>
          </p:cNvSpPr>
          <p:nvPr/>
        </p:nvSpPr>
        <p:spPr>
          <a:xfrm>
            <a:off x="3015503" y="136639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C7073-C229-E704-2656-E2EA3E53BBEE}"/>
              </a:ext>
            </a:extLst>
          </p:cNvPr>
          <p:cNvSpPr txBox="1">
            <a:spLocks/>
          </p:cNvSpPr>
          <p:nvPr/>
        </p:nvSpPr>
        <p:spPr>
          <a:xfrm>
            <a:off x="4390465" y="13869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4893D-8E9B-8554-A674-148F4E59A052}"/>
              </a:ext>
            </a:extLst>
          </p:cNvPr>
          <p:cNvSpPr txBox="1">
            <a:spLocks/>
          </p:cNvSpPr>
          <p:nvPr/>
        </p:nvSpPr>
        <p:spPr>
          <a:xfrm>
            <a:off x="5840506" y="143195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8F35CD-7C45-817B-36CE-365CB23B03B2}"/>
              </a:ext>
            </a:extLst>
          </p:cNvPr>
          <p:cNvSpPr txBox="1"/>
          <p:nvPr/>
        </p:nvSpPr>
        <p:spPr>
          <a:xfrm>
            <a:off x="6722410" y="1496239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Supply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D602C-0ECC-0F36-05DC-6CCB3D7B38CD}"/>
              </a:ext>
            </a:extLst>
          </p:cNvPr>
          <p:cNvSpPr txBox="1"/>
          <p:nvPr/>
        </p:nvSpPr>
        <p:spPr>
          <a:xfrm>
            <a:off x="6809254" y="2159168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827BF-0983-A9D8-3F15-C3D2632CAD6C}"/>
              </a:ext>
            </a:extLst>
          </p:cNvPr>
          <p:cNvSpPr txBox="1"/>
          <p:nvPr/>
        </p:nvSpPr>
        <p:spPr>
          <a:xfrm>
            <a:off x="6809254" y="2844968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6BF0D5-68F6-DC60-B3BD-0BAA0AF0E406}"/>
              </a:ext>
            </a:extLst>
          </p:cNvPr>
          <p:cNvSpPr txBox="1"/>
          <p:nvPr/>
        </p:nvSpPr>
        <p:spPr>
          <a:xfrm>
            <a:off x="6809254" y="3564522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DDCE0D-E5B6-A0BB-A222-B2F02620B192}"/>
              </a:ext>
            </a:extLst>
          </p:cNvPr>
          <p:cNvSpPr txBox="1"/>
          <p:nvPr/>
        </p:nvSpPr>
        <p:spPr>
          <a:xfrm>
            <a:off x="2863103" y="4050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140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61271-1DBB-2CC3-E1F5-FA7C4E05B718}"/>
              </a:ext>
            </a:extLst>
          </p:cNvPr>
          <p:cNvSpPr txBox="1"/>
          <p:nvPr/>
        </p:nvSpPr>
        <p:spPr>
          <a:xfrm>
            <a:off x="4256554" y="4050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A01CE4-F5C7-7377-5723-8A20736A6714}"/>
              </a:ext>
            </a:extLst>
          </p:cNvPr>
          <p:cNvSpPr txBox="1"/>
          <p:nvPr/>
        </p:nvSpPr>
        <p:spPr>
          <a:xfrm>
            <a:off x="5758703" y="4050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74D4B-2491-17E9-51D2-1561D731A177}"/>
              </a:ext>
            </a:extLst>
          </p:cNvPr>
          <p:cNvSpPr txBox="1"/>
          <p:nvPr/>
        </p:nvSpPr>
        <p:spPr>
          <a:xfrm>
            <a:off x="1600200" y="4065657"/>
            <a:ext cx="1026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Demand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48DDFF-62A8-6D02-6F9A-7B9AECA11F4A}"/>
              </a:ext>
            </a:extLst>
          </p:cNvPr>
          <p:cNvSpPr/>
          <p:nvPr/>
        </p:nvSpPr>
        <p:spPr>
          <a:xfrm>
            <a:off x="5249957" y="3241889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B95A78-F96E-0B7D-2DD5-25B87D77D996}"/>
              </a:ext>
            </a:extLst>
          </p:cNvPr>
          <p:cNvSpPr/>
          <p:nvPr/>
        </p:nvSpPr>
        <p:spPr>
          <a:xfrm>
            <a:off x="3853703" y="3232693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259D56B-1687-A452-5606-42ABEB1159E9}"/>
              </a:ext>
            </a:extLst>
          </p:cNvPr>
          <p:cNvSpPr/>
          <p:nvPr/>
        </p:nvSpPr>
        <p:spPr>
          <a:xfrm>
            <a:off x="3859026" y="2513139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140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32F766-53B4-ED85-2B96-F4565BC55BE5}"/>
              </a:ext>
            </a:extLst>
          </p:cNvPr>
          <p:cNvSpPr/>
          <p:nvPr/>
        </p:nvSpPr>
        <p:spPr>
          <a:xfrm>
            <a:off x="2449606" y="2513138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2B21813-000B-F9F9-76DC-2C9D125C4A89}"/>
              </a:ext>
            </a:extLst>
          </p:cNvPr>
          <p:cNvSpPr/>
          <p:nvPr/>
        </p:nvSpPr>
        <p:spPr>
          <a:xfrm>
            <a:off x="2454929" y="1803911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120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820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9ADE42-C4AE-4171-BB33-5E27CD92BEA7}"/>
              </a:ext>
            </a:extLst>
          </p:cNvPr>
          <p:cNvGraphicFramePr>
            <a:graphicFrameLocks noGrp="1"/>
          </p:cNvGraphicFramePr>
          <p:nvPr/>
        </p:nvGraphicFramePr>
        <p:xfrm>
          <a:off x="2449606" y="1801287"/>
          <a:ext cx="4223496" cy="2144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32">
                  <a:extLst>
                    <a:ext uri="{9D8B030D-6E8A-4147-A177-3AD203B41FA5}">
                      <a16:colId xmlns:a16="http://schemas.microsoft.com/office/drawing/2014/main" val="2349951659"/>
                    </a:ext>
                  </a:extLst>
                </a:gridCol>
                <a:gridCol w="1407832">
                  <a:extLst>
                    <a:ext uri="{9D8B030D-6E8A-4147-A177-3AD203B41FA5}">
                      <a16:colId xmlns:a16="http://schemas.microsoft.com/office/drawing/2014/main" val="4010712525"/>
                    </a:ext>
                  </a:extLst>
                </a:gridCol>
                <a:gridCol w="1407832">
                  <a:extLst>
                    <a:ext uri="{9D8B030D-6E8A-4147-A177-3AD203B41FA5}">
                      <a16:colId xmlns:a16="http://schemas.microsoft.com/office/drawing/2014/main" val="3552885245"/>
                    </a:ext>
                  </a:extLst>
                </a:gridCol>
              </a:tblGrid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348634"/>
                  </a:ext>
                </a:extLst>
              </a:tr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205831"/>
                  </a:ext>
                </a:extLst>
              </a:tr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2155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9EFC4E-29B8-7DFD-DE85-434710ADE3BD}"/>
              </a:ext>
            </a:extLst>
          </p:cNvPr>
          <p:cNvSpPr txBox="1">
            <a:spLocks/>
          </p:cNvSpPr>
          <p:nvPr/>
        </p:nvSpPr>
        <p:spPr>
          <a:xfrm>
            <a:off x="1940859" y="213226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9D170-31D5-2E1A-506A-09658922BDCC}"/>
              </a:ext>
            </a:extLst>
          </p:cNvPr>
          <p:cNvSpPr txBox="1">
            <a:spLocks/>
          </p:cNvSpPr>
          <p:nvPr/>
        </p:nvSpPr>
        <p:spPr>
          <a:xfrm>
            <a:off x="1940859" y="283258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69C68-AA5B-05AA-836E-5E9B270D64BD}"/>
              </a:ext>
            </a:extLst>
          </p:cNvPr>
          <p:cNvSpPr txBox="1">
            <a:spLocks/>
          </p:cNvSpPr>
          <p:nvPr/>
        </p:nvSpPr>
        <p:spPr>
          <a:xfrm>
            <a:off x="1948703" y="35570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D8A9A-CCE2-B5DF-3C1C-E2AAA8275410}"/>
              </a:ext>
            </a:extLst>
          </p:cNvPr>
          <p:cNvSpPr txBox="1">
            <a:spLocks/>
          </p:cNvSpPr>
          <p:nvPr/>
        </p:nvSpPr>
        <p:spPr>
          <a:xfrm>
            <a:off x="3015503" y="136639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C7073-C229-E704-2656-E2EA3E53BBEE}"/>
              </a:ext>
            </a:extLst>
          </p:cNvPr>
          <p:cNvSpPr txBox="1">
            <a:spLocks/>
          </p:cNvSpPr>
          <p:nvPr/>
        </p:nvSpPr>
        <p:spPr>
          <a:xfrm>
            <a:off x="4390465" y="13869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4893D-8E9B-8554-A674-148F4E59A052}"/>
              </a:ext>
            </a:extLst>
          </p:cNvPr>
          <p:cNvSpPr txBox="1">
            <a:spLocks/>
          </p:cNvSpPr>
          <p:nvPr/>
        </p:nvSpPr>
        <p:spPr>
          <a:xfrm>
            <a:off x="5840506" y="143195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48DDFF-62A8-6D02-6F9A-7B9AECA11F4A}"/>
              </a:ext>
            </a:extLst>
          </p:cNvPr>
          <p:cNvSpPr/>
          <p:nvPr/>
        </p:nvSpPr>
        <p:spPr>
          <a:xfrm>
            <a:off x="5249957" y="3241889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B95A78-F96E-0B7D-2DD5-25B87D77D996}"/>
              </a:ext>
            </a:extLst>
          </p:cNvPr>
          <p:cNvSpPr/>
          <p:nvPr/>
        </p:nvSpPr>
        <p:spPr>
          <a:xfrm>
            <a:off x="3853703" y="3232693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259D56B-1687-A452-5606-42ABEB1159E9}"/>
              </a:ext>
            </a:extLst>
          </p:cNvPr>
          <p:cNvSpPr/>
          <p:nvPr/>
        </p:nvSpPr>
        <p:spPr>
          <a:xfrm>
            <a:off x="3859026" y="2513139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140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B32F766-53B4-ED85-2B96-F4565BC55BE5}"/>
              </a:ext>
            </a:extLst>
          </p:cNvPr>
          <p:cNvSpPr/>
          <p:nvPr/>
        </p:nvSpPr>
        <p:spPr>
          <a:xfrm>
            <a:off x="2449606" y="2513138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2B21813-000B-F9F9-76DC-2C9D125C4A89}"/>
              </a:ext>
            </a:extLst>
          </p:cNvPr>
          <p:cNvSpPr/>
          <p:nvPr/>
        </p:nvSpPr>
        <p:spPr>
          <a:xfrm>
            <a:off x="2454929" y="1803911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82350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9ADE42-C4AE-4171-BB33-5E27CD92BEA7}"/>
              </a:ext>
            </a:extLst>
          </p:cNvPr>
          <p:cNvGraphicFramePr>
            <a:graphicFrameLocks noGrp="1"/>
          </p:cNvGraphicFramePr>
          <p:nvPr/>
        </p:nvGraphicFramePr>
        <p:xfrm>
          <a:off x="2449606" y="1801287"/>
          <a:ext cx="4223496" cy="2144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32">
                  <a:extLst>
                    <a:ext uri="{9D8B030D-6E8A-4147-A177-3AD203B41FA5}">
                      <a16:colId xmlns:a16="http://schemas.microsoft.com/office/drawing/2014/main" val="2349951659"/>
                    </a:ext>
                  </a:extLst>
                </a:gridCol>
                <a:gridCol w="1407832">
                  <a:extLst>
                    <a:ext uri="{9D8B030D-6E8A-4147-A177-3AD203B41FA5}">
                      <a16:colId xmlns:a16="http://schemas.microsoft.com/office/drawing/2014/main" val="4010712525"/>
                    </a:ext>
                  </a:extLst>
                </a:gridCol>
                <a:gridCol w="1407832">
                  <a:extLst>
                    <a:ext uri="{9D8B030D-6E8A-4147-A177-3AD203B41FA5}">
                      <a16:colId xmlns:a16="http://schemas.microsoft.com/office/drawing/2014/main" val="3552885245"/>
                    </a:ext>
                  </a:extLst>
                </a:gridCol>
              </a:tblGrid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348634"/>
                  </a:ext>
                </a:extLst>
              </a:tr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205831"/>
                  </a:ext>
                </a:extLst>
              </a:tr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2155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9EFC4E-29B8-7DFD-DE85-434710ADE3BD}"/>
              </a:ext>
            </a:extLst>
          </p:cNvPr>
          <p:cNvSpPr txBox="1">
            <a:spLocks/>
          </p:cNvSpPr>
          <p:nvPr/>
        </p:nvSpPr>
        <p:spPr>
          <a:xfrm>
            <a:off x="1940859" y="213226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9D170-31D5-2E1A-506A-09658922BDCC}"/>
              </a:ext>
            </a:extLst>
          </p:cNvPr>
          <p:cNvSpPr txBox="1">
            <a:spLocks/>
          </p:cNvSpPr>
          <p:nvPr/>
        </p:nvSpPr>
        <p:spPr>
          <a:xfrm>
            <a:off x="1940859" y="283258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69C68-AA5B-05AA-836E-5E9B270D64BD}"/>
              </a:ext>
            </a:extLst>
          </p:cNvPr>
          <p:cNvSpPr txBox="1">
            <a:spLocks/>
          </p:cNvSpPr>
          <p:nvPr/>
        </p:nvSpPr>
        <p:spPr>
          <a:xfrm>
            <a:off x="1948703" y="355701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D8A9A-CCE2-B5DF-3C1C-E2AAA8275410}"/>
              </a:ext>
            </a:extLst>
          </p:cNvPr>
          <p:cNvSpPr txBox="1">
            <a:spLocks/>
          </p:cNvSpPr>
          <p:nvPr/>
        </p:nvSpPr>
        <p:spPr>
          <a:xfrm>
            <a:off x="3015503" y="136639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C7073-C229-E704-2656-E2EA3E53BBEE}"/>
              </a:ext>
            </a:extLst>
          </p:cNvPr>
          <p:cNvSpPr txBox="1">
            <a:spLocks/>
          </p:cNvSpPr>
          <p:nvPr/>
        </p:nvSpPr>
        <p:spPr>
          <a:xfrm>
            <a:off x="4390465" y="138698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4893D-8E9B-8554-A674-148F4E59A052}"/>
              </a:ext>
            </a:extLst>
          </p:cNvPr>
          <p:cNvSpPr txBox="1">
            <a:spLocks/>
          </p:cNvSpPr>
          <p:nvPr/>
        </p:nvSpPr>
        <p:spPr>
          <a:xfrm>
            <a:off x="5840506" y="143195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9278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9ADE42-C4AE-4171-BB33-5E27CD92B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99277"/>
              </p:ext>
            </p:extLst>
          </p:nvPr>
        </p:nvGraphicFramePr>
        <p:xfrm>
          <a:off x="2261347" y="903765"/>
          <a:ext cx="4223496" cy="2144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32">
                  <a:extLst>
                    <a:ext uri="{9D8B030D-6E8A-4147-A177-3AD203B41FA5}">
                      <a16:colId xmlns:a16="http://schemas.microsoft.com/office/drawing/2014/main" val="2349951659"/>
                    </a:ext>
                  </a:extLst>
                </a:gridCol>
                <a:gridCol w="1407832">
                  <a:extLst>
                    <a:ext uri="{9D8B030D-6E8A-4147-A177-3AD203B41FA5}">
                      <a16:colId xmlns:a16="http://schemas.microsoft.com/office/drawing/2014/main" val="4010712525"/>
                    </a:ext>
                  </a:extLst>
                </a:gridCol>
                <a:gridCol w="1407832">
                  <a:extLst>
                    <a:ext uri="{9D8B030D-6E8A-4147-A177-3AD203B41FA5}">
                      <a16:colId xmlns:a16="http://schemas.microsoft.com/office/drawing/2014/main" val="3552885245"/>
                    </a:ext>
                  </a:extLst>
                </a:gridCol>
              </a:tblGrid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348634"/>
                  </a:ext>
                </a:extLst>
              </a:tr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205831"/>
                  </a:ext>
                </a:extLst>
              </a:tr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2155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9EFC4E-29B8-7DFD-DE85-434710ADE3BD}"/>
              </a:ext>
            </a:extLst>
          </p:cNvPr>
          <p:cNvSpPr txBox="1">
            <a:spLocks/>
          </p:cNvSpPr>
          <p:nvPr/>
        </p:nvSpPr>
        <p:spPr>
          <a:xfrm>
            <a:off x="1752600" y="123474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9D170-31D5-2E1A-506A-09658922BDCC}"/>
              </a:ext>
            </a:extLst>
          </p:cNvPr>
          <p:cNvSpPr txBox="1">
            <a:spLocks/>
          </p:cNvSpPr>
          <p:nvPr/>
        </p:nvSpPr>
        <p:spPr>
          <a:xfrm>
            <a:off x="1752600" y="193506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69C68-AA5B-05AA-836E-5E9B270D64BD}"/>
              </a:ext>
            </a:extLst>
          </p:cNvPr>
          <p:cNvSpPr txBox="1">
            <a:spLocks/>
          </p:cNvSpPr>
          <p:nvPr/>
        </p:nvSpPr>
        <p:spPr>
          <a:xfrm>
            <a:off x="1760444" y="265949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D8A9A-CCE2-B5DF-3C1C-E2AAA8275410}"/>
              </a:ext>
            </a:extLst>
          </p:cNvPr>
          <p:cNvSpPr txBox="1">
            <a:spLocks/>
          </p:cNvSpPr>
          <p:nvPr/>
        </p:nvSpPr>
        <p:spPr>
          <a:xfrm>
            <a:off x="2827244" y="4688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C7073-C229-E704-2656-E2EA3E53BBEE}"/>
              </a:ext>
            </a:extLst>
          </p:cNvPr>
          <p:cNvSpPr txBox="1">
            <a:spLocks/>
          </p:cNvSpPr>
          <p:nvPr/>
        </p:nvSpPr>
        <p:spPr>
          <a:xfrm>
            <a:off x="4202206" y="4894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B4893D-8E9B-8554-A674-148F4E59A052}"/>
              </a:ext>
            </a:extLst>
          </p:cNvPr>
          <p:cNvSpPr txBox="1">
            <a:spLocks/>
          </p:cNvSpPr>
          <p:nvPr/>
        </p:nvSpPr>
        <p:spPr>
          <a:xfrm>
            <a:off x="5652247" y="53443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4B2175-A640-884E-7DF3-E435E2647B74}"/>
              </a:ext>
            </a:extLst>
          </p:cNvPr>
          <p:cNvSpPr txBox="1"/>
          <p:nvPr/>
        </p:nvSpPr>
        <p:spPr>
          <a:xfrm>
            <a:off x="6477000" y="1157955"/>
            <a:ext cx="131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</a:t>
            </a:r>
            <a:r>
              <a:rPr lang="en-US" baseline="-25000" dirty="0"/>
              <a:t>1 </a:t>
            </a:r>
            <a:r>
              <a:rPr lang="en-US" dirty="0"/>
              <a:t>= 0</a:t>
            </a:r>
            <a:endParaRPr lang="en-US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EE6465-D43C-758D-F8C0-15FD79016997}"/>
              </a:ext>
            </a:extLst>
          </p:cNvPr>
          <p:cNvSpPr txBox="1"/>
          <p:nvPr/>
        </p:nvSpPr>
        <p:spPr>
          <a:xfrm>
            <a:off x="6498293" y="182977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C9F017-4E1B-D114-FB0C-431D53EFE491}"/>
              </a:ext>
            </a:extLst>
          </p:cNvPr>
          <p:cNvSpPr txBox="1"/>
          <p:nvPr/>
        </p:nvSpPr>
        <p:spPr>
          <a:xfrm>
            <a:off x="6498293" y="26141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582668-18C3-2219-0CF8-E78C82DBF4CD}"/>
              </a:ext>
            </a:extLst>
          </p:cNvPr>
          <p:cNvSpPr txBox="1"/>
          <p:nvPr/>
        </p:nvSpPr>
        <p:spPr>
          <a:xfrm>
            <a:off x="2827244" y="3059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115176-9E4E-DB95-357B-A1F199C0A642}"/>
              </a:ext>
            </a:extLst>
          </p:cNvPr>
          <p:cNvSpPr txBox="1"/>
          <p:nvPr/>
        </p:nvSpPr>
        <p:spPr>
          <a:xfrm>
            <a:off x="4202206" y="3059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AE7AE2-164C-DA1F-3FD3-85CC7B694C90}"/>
              </a:ext>
            </a:extLst>
          </p:cNvPr>
          <p:cNvSpPr txBox="1"/>
          <p:nvPr/>
        </p:nvSpPr>
        <p:spPr>
          <a:xfrm>
            <a:off x="5652247" y="3059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55B4E4-297D-2ABA-5301-0D3C18CB4920}"/>
              </a:ext>
            </a:extLst>
          </p:cNvPr>
          <p:cNvSpPr txBox="1"/>
          <p:nvPr/>
        </p:nvSpPr>
        <p:spPr>
          <a:xfrm>
            <a:off x="2209800" y="4050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11</a:t>
            </a:r>
            <a:r>
              <a:rPr lang="en-US" dirty="0"/>
              <a:t> = U</a:t>
            </a:r>
            <a:r>
              <a:rPr lang="en-US" baseline="-25000" dirty="0"/>
              <a:t>1</a:t>
            </a:r>
            <a:r>
              <a:rPr lang="en-US" dirty="0"/>
              <a:t> + V</a:t>
            </a:r>
            <a:r>
              <a:rPr lang="en-US" baseline="-250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7CEA83-AFB2-F8F4-3B08-188465B59682}"/>
              </a:ext>
            </a:extLst>
          </p:cNvPr>
          <p:cNvSpPr txBox="1"/>
          <p:nvPr/>
        </p:nvSpPr>
        <p:spPr>
          <a:xfrm>
            <a:off x="2178424" y="44693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21</a:t>
            </a:r>
            <a:r>
              <a:rPr lang="en-US" dirty="0"/>
              <a:t> = U</a:t>
            </a:r>
            <a:r>
              <a:rPr lang="en-US" baseline="-25000" dirty="0"/>
              <a:t>2</a:t>
            </a:r>
            <a:r>
              <a:rPr lang="en-US" dirty="0"/>
              <a:t> + V</a:t>
            </a:r>
            <a:r>
              <a:rPr lang="en-US" baseline="-250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6645B5-9F94-9DA7-5F3E-6A63BB9F2E8E}"/>
              </a:ext>
            </a:extLst>
          </p:cNvPr>
          <p:cNvSpPr txBox="1"/>
          <p:nvPr/>
        </p:nvSpPr>
        <p:spPr>
          <a:xfrm>
            <a:off x="2209800" y="4888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22</a:t>
            </a:r>
            <a:r>
              <a:rPr lang="en-US" dirty="0"/>
              <a:t> = U</a:t>
            </a:r>
            <a:r>
              <a:rPr lang="en-US" baseline="-25000" dirty="0"/>
              <a:t>2</a:t>
            </a:r>
            <a:r>
              <a:rPr lang="en-US" dirty="0"/>
              <a:t> + V</a:t>
            </a:r>
            <a:r>
              <a:rPr lang="en-US" baseline="-25000" dirty="0"/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8DC7C8-AC40-D9CD-8F80-64E241D290DD}"/>
              </a:ext>
            </a:extLst>
          </p:cNvPr>
          <p:cNvSpPr txBox="1"/>
          <p:nvPr/>
        </p:nvSpPr>
        <p:spPr>
          <a:xfrm>
            <a:off x="2209800" y="5269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32</a:t>
            </a:r>
            <a:r>
              <a:rPr lang="en-US" dirty="0"/>
              <a:t> = U</a:t>
            </a:r>
            <a:r>
              <a:rPr lang="en-US" baseline="-25000" dirty="0"/>
              <a:t>3</a:t>
            </a:r>
            <a:r>
              <a:rPr lang="en-US" dirty="0"/>
              <a:t> + V</a:t>
            </a:r>
            <a:r>
              <a:rPr lang="en-US" baseline="-25000" dirty="0"/>
              <a:t>2</a:t>
            </a:r>
            <a:r>
              <a:rPr lang="en-US" dirty="0"/>
              <a:t> </a:t>
            </a:r>
            <a:endParaRPr lang="en-US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E33BF-AC7C-1FC4-C4A4-2234A1840E48}"/>
              </a:ext>
            </a:extLst>
          </p:cNvPr>
          <p:cNvSpPr txBox="1"/>
          <p:nvPr/>
        </p:nvSpPr>
        <p:spPr>
          <a:xfrm>
            <a:off x="2209800" y="56504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33</a:t>
            </a:r>
            <a:r>
              <a:rPr lang="en-US" dirty="0"/>
              <a:t> = U</a:t>
            </a:r>
            <a:r>
              <a:rPr lang="en-US" baseline="-25000" dirty="0"/>
              <a:t>3</a:t>
            </a:r>
            <a:r>
              <a:rPr lang="en-US" dirty="0"/>
              <a:t> + V</a:t>
            </a:r>
            <a:r>
              <a:rPr lang="en-US" baseline="-25000" dirty="0"/>
              <a:t>3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4E6595-166E-EF65-93F0-7CFCDAF13291}"/>
              </a:ext>
            </a:extLst>
          </p:cNvPr>
          <p:cNvSpPr txBox="1"/>
          <p:nvPr/>
        </p:nvSpPr>
        <p:spPr>
          <a:xfrm>
            <a:off x="3962400" y="4038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= 0 + V</a:t>
            </a:r>
            <a:r>
              <a:rPr lang="en-US" baseline="-250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2ACAC7-AE48-3EFD-2A10-9767645100CD}"/>
              </a:ext>
            </a:extLst>
          </p:cNvPr>
          <p:cNvSpPr txBox="1"/>
          <p:nvPr/>
        </p:nvSpPr>
        <p:spPr>
          <a:xfrm>
            <a:off x="5410200" y="4038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V</a:t>
            </a:r>
            <a:r>
              <a:rPr lang="en-US" b="1" baseline="-25000" dirty="0">
                <a:highlight>
                  <a:srgbClr val="FFFF00"/>
                </a:highlight>
              </a:rPr>
              <a:t>1</a:t>
            </a:r>
            <a:r>
              <a:rPr lang="en-US" b="1" dirty="0">
                <a:highlight>
                  <a:srgbClr val="FFFF00"/>
                </a:highlight>
              </a:rPr>
              <a:t> = 5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D29CA8-9D7C-B751-8DD1-367AD0671882}"/>
              </a:ext>
            </a:extLst>
          </p:cNvPr>
          <p:cNvSpPr txBox="1"/>
          <p:nvPr/>
        </p:nvSpPr>
        <p:spPr>
          <a:xfrm>
            <a:off x="3962400" y="5269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= U</a:t>
            </a:r>
            <a:r>
              <a:rPr lang="en-US" baseline="-25000" dirty="0"/>
              <a:t>3</a:t>
            </a:r>
            <a:r>
              <a:rPr lang="en-US" dirty="0"/>
              <a:t> + 4</a:t>
            </a:r>
            <a:endParaRPr lang="en-US" baseline="-25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2087C3-B07F-5A11-A794-1E5A995E46EF}"/>
              </a:ext>
            </a:extLst>
          </p:cNvPr>
          <p:cNvSpPr txBox="1"/>
          <p:nvPr/>
        </p:nvSpPr>
        <p:spPr>
          <a:xfrm>
            <a:off x="5410200" y="5257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U</a:t>
            </a:r>
            <a:r>
              <a:rPr lang="en-US" b="1" baseline="-25000" dirty="0">
                <a:highlight>
                  <a:srgbClr val="FFFF00"/>
                </a:highlight>
              </a:rPr>
              <a:t>3</a:t>
            </a:r>
            <a:r>
              <a:rPr lang="en-US" b="1" dirty="0">
                <a:highlight>
                  <a:srgbClr val="FFFF00"/>
                </a:highlight>
              </a:rPr>
              <a:t> = 0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66516F-B239-3852-BB23-4C622E24B754}"/>
              </a:ext>
            </a:extLst>
          </p:cNvPr>
          <p:cNvSpPr txBox="1"/>
          <p:nvPr/>
        </p:nvSpPr>
        <p:spPr>
          <a:xfrm>
            <a:off x="3962400" y="5650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= 0 + V</a:t>
            </a:r>
            <a:r>
              <a:rPr lang="en-US" baseline="-25000" dirty="0"/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DFCC96-BFF5-47C1-CE73-F2DDD16E51EC}"/>
              </a:ext>
            </a:extLst>
          </p:cNvPr>
          <p:cNvSpPr txBox="1"/>
          <p:nvPr/>
        </p:nvSpPr>
        <p:spPr>
          <a:xfrm>
            <a:off x="5410200" y="5638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V</a:t>
            </a:r>
            <a:r>
              <a:rPr lang="en-US" b="1" baseline="-25000" dirty="0">
                <a:highlight>
                  <a:srgbClr val="FFFF00"/>
                </a:highlight>
              </a:rPr>
              <a:t>3</a:t>
            </a:r>
            <a:r>
              <a:rPr lang="en-US" b="1" dirty="0">
                <a:highlight>
                  <a:srgbClr val="FFFF00"/>
                </a:highlight>
              </a:rPr>
              <a:t> = 2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5CCAC5-C68B-9198-176A-5A01DD7121DA}"/>
              </a:ext>
            </a:extLst>
          </p:cNvPr>
          <p:cNvSpPr txBox="1"/>
          <p:nvPr/>
        </p:nvSpPr>
        <p:spPr>
          <a:xfrm>
            <a:off x="3936334" y="44608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= U</a:t>
            </a:r>
            <a:r>
              <a:rPr lang="en-US" baseline="-25000" dirty="0"/>
              <a:t>2</a:t>
            </a:r>
            <a:r>
              <a:rPr lang="en-US" dirty="0"/>
              <a:t> + 5 </a:t>
            </a:r>
            <a:endParaRPr lang="en-US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3DECDE-11EF-233B-BE1E-A7F73F36958F}"/>
              </a:ext>
            </a:extLst>
          </p:cNvPr>
          <p:cNvSpPr txBox="1"/>
          <p:nvPr/>
        </p:nvSpPr>
        <p:spPr>
          <a:xfrm>
            <a:off x="5384134" y="44608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U</a:t>
            </a:r>
            <a:r>
              <a:rPr lang="en-US" b="1" baseline="-25000" dirty="0">
                <a:highlight>
                  <a:srgbClr val="FFFF00"/>
                </a:highlight>
              </a:rPr>
              <a:t>2</a:t>
            </a:r>
            <a:r>
              <a:rPr lang="en-US" b="1" dirty="0">
                <a:highlight>
                  <a:srgbClr val="FFFF00"/>
                </a:highlight>
              </a:rPr>
              <a:t> = -1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273602-F73E-1B9C-3C00-D13F71C6F034}"/>
              </a:ext>
            </a:extLst>
          </p:cNvPr>
          <p:cNvSpPr txBox="1"/>
          <p:nvPr/>
        </p:nvSpPr>
        <p:spPr>
          <a:xfrm>
            <a:off x="3962400" y="4888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= -1 + V</a:t>
            </a:r>
            <a:r>
              <a:rPr lang="en-US" baseline="-25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45FB2A-2721-514C-04C3-EB3A069BF515}"/>
              </a:ext>
            </a:extLst>
          </p:cNvPr>
          <p:cNvSpPr txBox="1"/>
          <p:nvPr/>
        </p:nvSpPr>
        <p:spPr>
          <a:xfrm>
            <a:off x="5410200" y="48884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V</a:t>
            </a:r>
            <a:r>
              <a:rPr lang="en-US" b="1" baseline="-25000" dirty="0">
                <a:highlight>
                  <a:srgbClr val="FFFF00"/>
                </a:highlight>
              </a:rPr>
              <a:t>2</a:t>
            </a:r>
            <a:r>
              <a:rPr lang="en-US" b="1" dirty="0">
                <a:highlight>
                  <a:srgbClr val="FFFF00"/>
                </a:highlight>
              </a:rPr>
              <a:t> = 4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E24B08-B098-E247-AFE2-86FFDBB88EDF}"/>
              </a:ext>
            </a:extLst>
          </p:cNvPr>
          <p:cNvSpPr txBox="1"/>
          <p:nvPr/>
        </p:nvSpPr>
        <p:spPr>
          <a:xfrm>
            <a:off x="2217644" y="365605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C</a:t>
            </a:r>
            <a:r>
              <a:rPr lang="en-US" b="1" baseline="-25000" dirty="0">
                <a:highlight>
                  <a:srgbClr val="FFFF00"/>
                </a:highlight>
              </a:rPr>
              <a:t>ij</a:t>
            </a:r>
            <a:r>
              <a:rPr lang="en-US" b="1" dirty="0">
                <a:highlight>
                  <a:srgbClr val="FFFF00"/>
                </a:highlight>
              </a:rPr>
              <a:t> = U</a:t>
            </a:r>
            <a:r>
              <a:rPr lang="en-US" b="1" baseline="-25000" dirty="0">
                <a:highlight>
                  <a:srgbClr val="FFFF00"/>
                </a:highlight>
              </a:rPr>
              <a:t>i</a:t>
            </a:r>
            <a:r>
              <a:rPr lang="en-US" b="1" dirty="0">
                <a:highlight>
                  <a:srgbClr val="FFFF00"/>
                </a:highlight>
              </a:rPr>
              <a:t> + V</a:t>
            </a:r>
            <a:r>
              <a:rPr lang="en-US" b="1" baseline="-25000" dirty="0">
                <a:highlight>
                  <a:srgbClr val="FFFF00"/>
                </a:highlight>
              </a:rPr>
              <a:t>j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B2E81A-243B-6A47-3C61-142F1C39021C}"/>
              </a:ext>
            </a:extLst>
          </p:cNvPr>
          <p:cNvSpPr txBox="1"/>
          <p:nvPr/>
        </p:nvSpPr>
        <p:spPr>
          <a:xfrm>
            <a:off x="0" y="0"/>
            <a:ext cx="1600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Occupied Cells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3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9" grpId="0"/>
      <p:bldP spid="50" grpId="0"/>
      <p:bldP spid="51" grpId="0"/>
      <p:bldP spid="52" grpId="0"/>
      <p:bldP spid="53" grpId="0"/>
      <p:bldP spid="54" grpId="0"/>
      <p:bldP spid="57" grpId="0"/>
      <p:bldP spid="58" grpId="0"/>
      <p:bldP spid="59" grpId="0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DEAD39-DB40-BEEE-87BC-C81646D4A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01596"/>
              </p:ext>
            </p:extLst>
          </p:nvPr>
        </p:nvGraphicFramePr>
        <p:xfrm>
          <a:off x="2449606" y="1044497"/>
          <a:ext cx="4223496" cy="2144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32">
                  <a:extLst>
                    <a:ext uri="{9D8B030D-6E8A-4147-A177-3AD203B41FA5}">
                      <a16:colId xmlns:a16="http://schemas.microsoft.com/office/drawing/2014/main" val="2349951659"/>
                    </a:ext>
                  </a:extLst>
                </a:gridCol>
                <a:gridCol w="1407832">
                  <a:extLst>
                    <a:ext uri="{9D8B030D-6E8A-4147-A177-3AD203B41FA5}">
                      <a16:colId xmlns:a16="http://schemas.microsoft.com/office/drawing/2014/main" val="4010712525"/>
                    </a:ext>
                  </a:extLst>
                </a:gridCol>
                <a:gridCol w="1407832">
                  <a:extLst>
                    <a:ext uri="{9D8B030D-6E8A-4147-A177-3AD203B41FA5}">
                      <a16:colId xmlns:a16="http://schemas.microsoft.com/office/drawing/2014/main" val="3552885245"/>
                    </a:ext>
                  </a:extLst>
                </a:gridCol>
              </a:tblGrid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348634"/>
                  </a:ext>
                </a:extLst>
              </a:tr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205831"/>
                  </a:ext>
                </a:extLst>
              </a:tr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2155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3B66A3-DAE4-81A5-77AB-2E7FCFB4F48E}"/>
              </a:ext>
            </a:extLst>
          </p:cNvPr>
          <p:cNvSpPr txBox="1">
            <a:spLocks/>
          </p:cNvSpPr>
          <p:nvPr/>
        </p:nvSpPr>
        <p:spPr>
          <a:xfrm>
            <a:off x="1940859" y="137547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D721D-4DF3-D03A-5F17-0B3307A20D59}"/>
              </a:ext>
            </a:extLst>
          </p:cNvPr>
          <p:cNvSpPr txBox="1">
            <a:spLocks/>
          </p:cNvSpPr>
          <p:nvPr/>
        </p:nvSpPr>
        <p:spPr>
          <a:xfrm>
            <a:off x="1940859" y="207579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23AC9-8A0A-E430-D7D1-7A1A2F3FE25F}"/>
              </a:ext>
            </a:extLst>
          </p:cNvPr>
          <p:cNvSpPr txBox="1">
            <a:spLocks/>
          </p:cNvSpPr>
          <p:nvPr/>
        </p:nvSpPr>
        <p:spPr>
          <a:xfrm>
            <a:off x="1948703" y="280022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5739B-BCD4-1904-DF52-6CDBD9DDA1C7}"/>
              </a:ext>
            </a:extLst>
          </p:cNvPr>
          <p:cNvSpPr txBox="1">
            <a:spLocks/>
          </p:cNvSpPr>
          <p:nvPr/>
        </p:nvSpPr>
        <p:spPr>
          <a:xfrm>
            <a:off x="3015503" y="609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79BC3-D126-6925-4390-CE092BEF9643}"/>
              </a:ext>
            </a:extLst>
          </p:cNvPr>
          <p:cNvSpPr txBox="1">
            <a:spLocks/>
          </p:cNvSpPr>
          <p:nvPr/>
        </p:nvSpPr>
        <p:spPr>
          <a:xfrm>
            <a:off x="4390465" y="63019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CC5C7-FBB4-556E-2826-8FCAA8A46E8D}"/>
              </a:ext>
            </a:extLst>
          </p:cNvPr>
          <p:cNvSpPr txBox="1">
            <a:spLocks/>
          </p:cNvSpPr>
          <p:nvPr/>
        </p:nvSpPr>
        <p:spPr>
          <a:xfrm>
            <a:off x="5840506" y="67516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BC607-3192-6587-6B52-50C54D58C428}"/>
              </a:ext>
            </a:extLst>
          </p:cNvPr>
          <p:cNvSpPr/>
          <p:nvPr/>
        </p:nvSpPr>
        <p:spPr>
          <a:xfrm>
            <a:off x="5249957" y="2485099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5B0E80-8421-4F1A-476A-B270F484750E}"/>
              </a:ext>
            </a:extLst>
          </p:cNvPr>
          <p:cNvSpPr/>
          <p:nvPr/>
        </p:nvSpPr>
        <p:spPr>
          <a:xfrm>
            <a:off x="3853703" y="2475903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8CB18B-6153-671F-E880-F31F7E459B17}"/>
              </a:ext>
            </a:extLst>
          </p:cNvPr>
          <p:cNvSpPr/>
          <p:nvPr/>
        </p:nvSpPr>
        <p:spPr>
          <a:xfrm>
            <a:off x="3859026" y="1756349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140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D5FC7F-62F5-6267-E01F-204B5C090688}"/>
              </a:ext>
            </a:extLst>
          </p:cNvPr>
          <p:cNvSpPr/>
          <p:nvPr/>
        </p:nvSpPr>
        <p:spPr>
          <a:xfrm>
            <a:off x="2449606" y="1756348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8D458C-73E3-0E15-A3C9-7AFF95D9D6D8}"/>
              </a:ext>
            </a:extLst>
          </p:cNvPr>
          <p:cNvSpPr/>
          <p:nvPr/>
        </p:nvSpPr>
        <p:spPr>
          <a:xfrm>
            <a:off x="2454929" y="1047121"/>
            <a:ext cx="533400" cy="331829"/>
          </a:xfrm>
          <a:prstGeom prst="rect">
            <a:avLst/>
          </a:prstGeom>
          <a:solidFill>
            <a:schemeClr val="accent1">
              <a:alpha val="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120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48E8D1-B48A-6922-940F-55097B95BD91}"/>
              </a:ext>
            </a:extLst>
          </p:cNvPr>
          <p:cNvSpPr txBox="1"/>
          <p:nvPr/>
        </p:nvSpPr>
        <p:spPr>
          <a:xfrm>
            <a:off x="0" y="0"/>
            <a:ext cx="2133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Unoccupied Cells</a:t>
            </a:r>
          </a:p>
        </p:txBody>
      </p:sp>
    </p:spTree>
    <p:extLst>
      <p:ext uri="{BB962C8B-B14F-4D97-AF65-F5344CB8AC3E}">
        <p14:creationId xmlns:p14="http://schemas.microsoft.com/office/powerpoint/2010/main" val="2021363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DEAD39-DB40-BEEE-87BC-C81646D4A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44592"/>
              </p:ext>
            </p:extLst>
          </p:nvPr>
        </p:nvGraphicFramePr>
        <p:xfrm>
          <a:off x="2449606" y="1044497"/>
          <a:ext cx="4223496" cy="2144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832">
                  <a:extLst>
                    <a:ext uri="{9D8B030D-6E8A-4147-A177-3AD203B41FA5}">
                      <a16:colId xmlns:a16="http://schemas.microsoft.com/office/drawing/2014/main" val="2349951659"/>
                    </a:ext>
                  </a:extLst>
                </a:gridCol>
                <a:gridCol w="1407832">
                  <a:extLst>
                    <a:ext uri="{9D8B030D-6E8A-4147-A177-3AD203B41FA5}">
                      <a16:colId xmlns:a16="http://schemas.microsoft.com/office/drawing/2014/main" val="4010712525"/>
                    </a:ext>
                  </a:extLst>
                </a:gridCol>
                <a:gridCol w="1407832">
                  <a:extLst>
                    <a:ext uri="{9D8B030D-6E8A-4147-A177-3AD203B41FA5}">
                      <a16:colId xmlns:a16="http://schemas.microsoft.com/office/drawing/2014/main" val="3552885245"/>
                    </a:ext>
                  </a:extLst>
                </a:gridCol>
              </a:tblGrid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348634"/>
                  </a:ext>
                </a:extLst>
              </a:tr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205831"/>
                  </a:ext>
                </a:extLst>
              </a:tr>
              <a:tr h="71474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2155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3B66A3-DAE4-81A5-77AB-2E7FCFB4F48E}"/>
              </a:ext>
            </a:extLst>
          </p:cNvPr>
          <p:cNvSpPr txBox="1">
            <a:spLocks/>
          </p:cNvSpPr>
          <p:nvPr/>
        </p:nvSpPr>
        <p:spPr>
          <a:xfrm>
            <a:off x="1940859" y="137547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D721D-4DF3-D03A-5F17-0B3307A20D59}"/>
              </a:ext>
            </a:extLst>
          </p:cNvPr>
          <p:cNvSpPr txBox="1">
            <a:spLocks/>
          </p:cNvSpPr>
          <p:nvPr/>
        </p:nvSpPr>
        <p:spPr>
          <a:xfrm>
            <a:off x="1940859" y="207579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123AC9-8A0A-E430-D7D1-7A1A2F3FE25F}"/>
              </a:ext>
            </a:extLst>
          </p:cNvPr>
          <p:cNvSpPr txBox="1">
            <a:spLocks/>
          </p:cNvSpPr>
          <p:nvPr/>
        </p:nvSpPr>
        <p:spPr>
          <a:xfrm>
            <a:off x="1948703" y="280022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5739B-BCD4-1904-DF52-6CDBD9DDA1C7}"/>
              </a:ext>
            </a:extLst>
          </p:cNvPr>
          <p:cNvSpPr txBox="1">
            <a:spLocks/>
          </p:cNvSpPr>
          <p:nvPr/>
        </p:nvSpPr>
        <p:spPr>
          <a:xfrm>
            <a:off x="3015503" y="609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79BC3-D126-6925-4390-CE092BEF9643}"/>
              </a:ext>
            </a:extLst>
          </p:cNvPr>
          <p:cNvSpPr txBox="1">
            <a:spLocks/>
          </p:cNvSpPr>
          <p:nvPr/>
        </p:nvSpPr>
        <p:spPr>
          <a:xfrm>
            <a:off x="4390465" y="63019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CC5C7-FBB4-556E-2826-8FCAA8A46E8D}"/>
              </a:ext>
            </a:extLst>
          </p:cNvPr>
          <p:cNvSpPr txBox="1">
            <a:spLocks/>
          </p:cNvSpPr>
          <p:nvPr/>
        </p:nvSpPr>
        <p:spPr>
          <a:xfrm>
            <a:off x="5840506" y="67516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45C11C-AF23-B58F-D83B-4D6918A60F74}"/>
              </a:ext>
            </a:extLst>
          </p:cNvPr>
          <p:cNvSpPr txBox="1"/>
          <p:nvPr/>
        </p:nvSpPr>
        <p:spPr>
          <a:xfrm>
            <a:off x="0" y="0"/>
            <a:ext cx="21336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Unoccupied Cells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271433-2CEB-C0C9-6EE0-6FD7DC5F7D39}"/>
              </a:ext>
            </a:extLst>
          </p:cNvPr>
          <p:cNvSpPr txBox="1"/>
          <p:nvPr/>
        </p:nvSpPr>
        <p:spPr>
          <a:xfrm>
            <a:off x="2362200" y="38862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1" baseline="-25000" dirty="0">
                <a:highlight>
                  <a:srgbClr val="FFFF00"/>
                </a:highlight>
              </a:rPr>
              <a:t>ij</a:t>
            </a:r>
            <a:r>
              <a:rPr lang="en-US" b="1" dirty="0">
                <a:highlight>
                  <a:srgbClr val="FFFF00"/>
                </a:highlight>
              </a:rPr>
              <a:t> = C</a:t>
            </a:r>
            <a:r>
              <a:rPr lang="en-US" b="1" baseline="-25000" dirty="0">
                <a:highlight>
                  <a:srgbClr val="FFFF00"/>
                </a:highlight>
              </a:rPr>
              <a:t>ij</a:t>
            </a:r>
            <a:r>
              <a:rPr lang="en-US" b="1" dirty="0">
                <a:highlight>
                  <a:srgbClr val="FFFF00"/>
                </a:highlight>
              </a:rPr>
              <a:t> – U</a:t>
            </a:r>
            <a:r>
              <a:rPr lang="en-US" b="1" baseline="-25000" dirty="0">
                <a:highlight>
                  <a:srgbClr val="FFFF00"/>
                </a:highlight>
              </a:rPr>
              <a:t>i</a:t>
            </a:r>
            <a:r>
              <a:rPr lang="en-US" b="1" dirty="0">
                <a:highlight>
                  <a:srgbClr val="FFFF00"/>
                </a:highlight>
              </a:rPr>
              <a:t> - V</a:t>
            </a:r>
            <a:r>
              <a:rPr lang="en-US" b="1" baseline="-25000" dirty="0">
                <a:highlight>
                  <a:srgbClr val="FFFF00"/>
                </a:highlight>
              </a:rPr>
              <a:t>j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09A8B-BB84-3BF1-DE9B-7B0D843B2DE2}"/>
              </a:ext>
            </a:extLst>
          </p:cNvPr>
          <p:cNvSpPr txBox="1"/>
          <p:nvPr/>
        </p:nvSpPr>
        <p:spPr>
          <a:xfrm>
            <a:off x="2362200" y="43550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12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C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12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U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V</a:t>
            </a:r>
            <a:r>
              <a:rPr lang="en-US" baseline="-25000" dirty="0">
                <a:solidFill>
                  <a:srgbClr val="1F1F1F"/>
                </a:solidFill>
                <a:highlight>
                  <a:srgbClr val="FFFF00"/>
                </a:highlight>
                <a:latin typeface="Google Sans"/>
              </a:rPr>
              <a:t>2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 </a:t>
            </a:r>
            <a:endParaRPr lang="en-US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163106-2979-A972-F3F2-045E660E7EEB}"/>
              </a:ext>
            </a:extLst>
          </p:cNvPr>
          <p:cNvSpPr txBox="1"/>
          <p:nvPr/>
        </p:nvSpPr>
        <p:spPr>
          <a:xfrm>
            <a:off x="2330823" y="4774168"/>
            <a:ext cx="284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C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U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V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C5CFF7-5B89-3757-9A4C-7A44062719AE}"/>
              </a:ext>
            </a:extLst>
          </p:cNvPr>
          <p:cNvSpPr txBox="1"/>
          <p:nvPr/>
        </p:nvSpPr>
        <p:spPr>
          <a:xfrm>
            <a:off x="2362199" y="5181600"/>
            <a:ext cx="284712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23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C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23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U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2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V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</a:t>
            </a:r>
            <a:endParaRPr lang="en-US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7D4E22-1C89-FB80-CF41-DB251489A15D}"/>
              </a:ext>
            </a:extLst>
          </p:cNvPr>
          <p:cNvSpPr txBox="1"/>
          <p:nvPr/>
        </p:nvSpPr>
        <p:spPr>
          <a:xfrm>
            <a:off x="2362200" y="5562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C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U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V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</a:t>
            </a:r>
            <a:endParaRPr lang="en-US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5B9BC-31B7-A196-916B-A1B047F3C9D8}"/>
              </a:ext>
            </a:extLst>
          </p:cNvPr>
          <p:cNvSpPr txBox="1"/>
          <p:nvPr/>
        </p:nvSpPr>
        <p:spPr>
          <a:xfrm>
            <a:off x="4902865" y="4343400"/>
            <a:ext cx="22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12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4 – 0 – 4 = 0</a:t>
            </a:r>
            <a:endParaRPr lang="en-US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4A2AB7-2E2E-905F-258A-1632295BC2A9}"/>
              </a:ext>
            </a:extLst>
          </p:cNvPr>
          <p:cNvSpPr txBox="1"/>
          <p:nvPr/>
        </p:nvSpPr>
        <p:spPr>
          <a:xfrm>
            <a:off x="4902865" y="5181600"/>
            <a:ext cx="22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23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5 – (-1) – 2 = 4</a:t>
            </a:r>
            <a:endParaRPr lang="en-US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9E2157-8CD1-E142-E8AD-FA39D69BA5ED}"/>
              </a:ext>
            </a:extLst>
          </p:cNvPr>
          <p:cNvSpPr txBox="1"/>
          <p:nvPr/>
        </p:nvSpPr>
        <p:spPr>
          <a:xfrm>
            <a:off x="4902865" y="5562600"/>
            <a:ext cx="22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7 – 0 – 5 = 2</a:t>
            </a:r>
            <a:endParaRPr lang="en-US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A314AB-FD64-D53F-A7B3-85A585AAA7E1}"/>
              </a:ext>
            </a:extLst>
          </p:cNvPr>
          <p:cNvSpPr txBox="1"/>
          <p:nvPr/>
        </p:nvSpPr>
        <p:spPr>
          <a:xfrm>
            <a:off x="4876799" y="4765603"/>
            <a:ext cx="22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9 – 0 – 2 = 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2761F2-A216-4FC5-05A6-3B2B51667909}"/>
              </a:ext>
            </a:extLst>
          </p:cNvPr>
          <p:cNvSpPr txBox="1"/>
          <p:nvPr/>
        </p:nvSpPr>
        <p:spPr>
          <a:xfrm>
            <a:off x="7493665" y="4343400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12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0</a:t>
            </a:r>
            <a:endParaRPr lang="en-US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F2EEB3-E168-5811-34A4-200AF5AE69F7}"/>
              </a:ext>
            </a:extLst>
          </p:cNvPr>
          <p:cNvSpPr txBox="1"/>
          <p:nvPr/>
        </p:nvSpPr>
        <p:spPr>
          <a:xfrm>
            <a:off x="7493665" y="5181600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24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4</a:t>
            </a:r>
            <a:endParaRPr lang="en-US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3C3BC6-A993-B6A6-FCB8-9037184BDA99}"/>
              </a:ext>
            </a:extLst>
          </p:cNvPr>
          <p:cNvSpPr txBox="1"/>
          <p:nvPr/>
        </p:nvSpPr>
        <p:spPr>
          <a:xfrm>
            <a:off x="7493665" y="5562600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2</a:t>
            </a:r>
            <a:endParaRPr lang="en-US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8C8E67-DC20-BC1C-BA0F-5FCCC28F02B6}"/>
              </a:ext>
            </a:extLst>
          </p:cNvPr>
          <p:cNvSpPr txBox="1"/>
          <p:nvPr/>
        </p:nvSpPr>
        <p:spPr>
          <a:xfrm>
            <a:off x="7467599" y="4765603"/>
            <a:ext cx="106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97E6D1-B813-40D5-FE94-7DB487E47243}"/>
              </a:ext>
            </a:extLst>
          </p:cNvPr>
          <p:cNvSpPr txBox="1"/>
          <p:nvPr/>
        </p:nvSpPr>
        <p:spPr>
          <a:xfrm>
            <a:off x="6686549" y="1310355"/>
            <a:ext cx="131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1 </a:t>
            </a:r>
            <a:r>
              <a:rPr lang="en-US" dirty="0"/>
              <a:t>= 0</a:t>
            </a:r>
            <a:endParaRPr lang="en-US" baseline="-25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FB969D-B794-2665-0CC8-A758B9A1A0BE}"/>
              </a:ext>
            </a:extLst>
          </p:cNvPr>
          <p:cNvSpPr txBox="1"/>
          <p:nvPr/>
        </p:nvSpPr>
        <p:spPr>
          <a:xfrm>
            <a:off x="6707842" y="1982173"/>
            <a:ext cx="106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2 </a:t>
            </a:r>
            <a:r>
              <a:rPr lang="en-US" dirty="0"/>
              <a:t>= -1 </a:t>
            </a:r>
            <a:endParaRPr lang="en-US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7108A4-A935-DBEB-2CB5-9636FD687D4C}"/>
              </a:ext>
            </a:extLst>
          </p:cNvPr>
          <p:cNvSpPr txBox="1"/>
          <p:nvPr/>
        </p:nvSpPr>
        <p:spPr>
          <a:xfrm>
            <a:off x="6707842" y="2766536"/>
            <a:ext cx="152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3 </a:t>
            </a:r>
            <a:r>
              <a:rPr lang="en-US" dirty="0"/>
              <a:t>= 0</a:t>
            </a:r>
            <a:endParaRPr lang="en-US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26C01E-7F8B-1588-16CD-9CA0D7D00EF1}"/>
              </a:ext>
            </a:extLst>
          </p:cNvPr>
          <p:cNvSpPr txBox="1"/>
          <p:nvPr/>
        </p:nvSpPr>
        <p:spPr>
          <a:xfrm>
            <a:off x="2819400" y="3212068"/>
            <a:ext cx="82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 </a:t>
            </a:r>
            <a:r>
              <a:rPr lang="en-US" dirty="0"/>
              <a:t>= 5</a:t>
            </a:r>
            <a:endParaRPr lang="en-US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6C5062-7FFF-3246-69B2-62C14B0F2A33}"/>
              </a:ext>
            </a:extLst>
          </p:cNvPr>
          <p:cNvSpPr txBox="1"/>
          <p:nvPr/>
        </p:nvSpPr>
        <p:spPr>
          <a:xfrm>
            <a:off x="4194362" y="3212068"/>
            <a:ext cx="82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 </a:t>
            </a:r>
            <a:r>
              <a:rPr lang="en-US" dirty="0"/>
              <a:t>= 4</a:t>
            </a:r>
            <a:endParaRPr lang="en-US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4073C6-581E-4905-E19E-D8D0FB373DA9}"/>
              </a:ext>
            </a:extLst>
          </p:cNvPr>
          <p:cNvSpPr txBox="1"/>
          <p:nvPr/>
        </p:nvSpPr>
        <p:spPr>
          <a:xfrm>
            <a:off x="5644403" y="3212068"/>
            <a:ext cx="82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 </a:t>
            </a:r>
            <a:r>
              <a:rPr lang="en-US" dirty="0"/>
              <a:t>= 2</a:t>
            </a:r>
            <a:endParaRPr lang="en-US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7AA34D-7475-42BB-3376-DA7448502F9B}"/>
              </a:ext>
            </a:extLst>
          </p:cNvPr>
          <p:cNvSpPr txBox="1"/>
          <p:nvPr/>
        </p:nvSpPr>
        <p:spPr>
          <a:xfrm>
            <a:off x="2449606" y="6096000"/>
            <a:ext cx="57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All </a:t>
            </a:r>
            <a:r>
              <a:rPr lang="el-GR" dirty="0"/>
              <a:t>Δ</a:t>
            </a:r>
            <a:r>
              <a:rPr lang="en-US" dirty="0" err="1"/>
              <a:t>ij</a:t>
            </a:r>
            <a:r>
              <a:rPr lang="en-US" dirty="0"/>
              <a:t>​≥0, the Solution is Optimal.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273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  <p:bldP spid="17" grpId="0"/>
      <p:bldP spid="19" grpId="0"/>
      <p:bldP spid="20" grpId="0"/>
      <p:bldP spid="21" grpId="0"/>
      <p:bldP spid="23" grpId="0"/>
      <p:bldP spid="25" grpId="0"/>
      <p:bldP spid="26" grpId="0"/>
      <p:bldP spid="27" grpId="0"/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8|6.8|4|11|3.9|6.8|1.1|13.1|2.7|12.3|12.1|0.7|1.4|0.4|10.8|0.6|0.5|2.6|2.1|7.3|1|1|1.7|4.1|1.1|5.9|0.8|16.6|3.5|0.5|1|0.5|8.5|0.5|2.1|3|1.4|0.9|1|1.2|0.9|1.4|72.4|18.6|1.6|1|1.5|0.6|1.6|3.6|11.9|4.3|0.4|0.7|0.5|6.5|0.6|6.7|0.6|0.8|0.4|0.8|0.5|0.6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6.6|0.5|1.8|1.1|2.1|12.8|13.9|14.3|15.5|1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5.1|3.2|1.3|1.2|13.9|11.6|7.3|0.4|9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541</Words>
  <Application>Microsoft Office PowerPoint</Application>
  <PresentationFormat>On-screen Show (4:3)</PresentationFormat>
  <Paragraphs>273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Google Sans</vt:lpstr>
      <vt:lpstr>Office Theme</vt:lpstr>
      <vt:lpstr>Example 2 Transportation Problem  using Vogul’s Approximation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Vogul’s Approximation Method</dc:title>
  <dc:creator>Dell</dc:creator>
  <cp:lastModifiedBy>Debindra Bhandario</cp:lastModifiedBy>
  <cp:revision>119</cp:revision>
  <dcterms:created xsi:type="dcterms:W3CDTF">2020-05-10T12:09:12Z</dcterms:created>
  <dcterms:modified xsi:type="dcterms:W3CDTF">2024-08-25T10:44:02Z</dcterms:modified>
</cp:coreProperties>
</file>