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8" r:id="rId4"/>
    <p:sldId id="269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>
      <p:cViewPr varScale="1">
        <p:scale>
          <a:sx n="71" d="100"/>
          <a:sy n="71" d="100"/>
        </p:scale>
        <p:origin x="8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C714-4E4A-4507-BEA0-85EAEB26DB3F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445D5-A56C-4440-8658-60C062BB6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2FF3-CD31-486B-BD06-280FAA211B9F}" type="datetimeFigureOut">
              <a:rPr lang="en-US" smtClean="0"/>
              <a:pPr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7545" y="4419600"/>
            <a:ext cx="3604497" cy="1297115"/>
          </a:xfrm>
        </p:spPr>
        <p:txBody>
          <a:bodyPr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Unbalanced TP Example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 descr="Truck with solid fill">
            <a:extLst>
              <a:ext uri="{FF2B5EF4-FFF2-40B4-BE49-F238E27FC236}">
                <a16:creationId xmlns:a16="http://schemas.microsoft.com/office/drawing/2014/main" id="{99DB79AF-53E1-EFB3-7B25-CC3EC0BB3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2273056"/>
            <a:ext cx="2311887" cy="23118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45767"/>
              </p:ext>
            </p:extLst>
          </p:nvPr>
        </p:nvGraphicFramePr>
        <p:xfrm>
          <a:off x="1524000" y="1397001"/>
          <a:ext cx="5638800" cy="271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</a:tblGrid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1028700" y="1740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1039906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9906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981200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3352800" y="934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4876802" y="94666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6248402" y="934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6E31E-7645-7FAB-4400-3EA12637A65B}"/>
              </a:ext>
            </a:extLst>
          </p:cNvPr>
          <p:cNvSpPr txBox="1"/>
          <p:nvPr/>
        </p:nvSpPr>
        <p:spPr>
          <a:xfrm>
            <a:off x="7467600" y="18749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410E-4C5E-92FB-C6A8-83FA1008C15B}"/>
              </a:ext>
            </a:extLst>
          </p:cNvPr>
          <p:cNvSpPr txBox="1"/>
          <p:nvPr/>
        </p:nvSpPr>
        <p:spPr>
          <a:xfrm>
            <a:off x="7467600" y="276739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A94D4-4E78-864B-3147-8C5CB575BBE8}"/>
              </a:ext>
            </a:extLst>
          </p:cNvPr>
          <p:cNvSpPr txBox="1"/>
          <p:nvPr/>
        </p:nvSpPr>
        <p:spPr>
          <a:xfrm>
            <a:off x="7467600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2B3BA-0644-961E-B92C-C299F01BD5CE}"/>
              </a:ext>
            </a:extLst>
          </p:cNvPr>
          <p:cNvSpPr txBox="1"/>
          <p:nvPr/>
        </p:nvSpPr>
        <p:spPr>
          <a:xfrm>
            <a:off x="19812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C6AF7-752E-8AA7-F725-BEBF9CFA121E}"/>
              </a:ext>
            </a:extLst>
          </p:cNvPr>
          <p:cNvSpPr txBox="1"/>
          <p:nvPr/>
        </p:nvSpPr>
        <p:spPr>
          <a:xfrm>
            <a:off x="3352800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5F8E1-6CB5-5FC3-8533-F2EDDE538ADE}"/>
              </a:ext>
            </a:extLst>
          </p:cNvPr>
          <p:cNvSpPr txBox="1"/>
          <p:nvPr/>
        </p:nvSpPr>
        <p:spPr>
          <a:xfrm>
            <a:off x="4849908" y="434489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351B8-7ECA-F90F-A610-9228A4278939}"/>
              </a:ext>
            </a:extLst>
          </p:cNvPr>
          <p:cNvSpPr txBox="1"/>
          <p:nvPr/>
        </p:nvSpPr>
        <p:spPr>
          <a:xfrm>
            <a:off x="6230475" y="434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8EF62-B0E3-6422-DBCB-73E526253C2D}"/>
              </a:ext>
            </a:extLst>
          </p:cNvPr>
          <p:cNvSpPr txBox="1"/>
          <p:nvPr/>
        </p:nvSpPr>
        <p:spPr>
          <a:xfrm>
            <a:off x="7239000" y="9349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Capacity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8542-A240-ABD4-3E1C-C551C8A87B5B}"/>
              </a:ext>
            </a:extLst>
          </p:cNvPr>
          <p:cNvSpPr txBox="1"/>
          <p:nvPr/>
        </p:nvSpPr>
        <p:spPr>
          <a:xfrm>
            <a:off x="277906" y="4343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7FFF2C-46ED-5094-98BD-2402C0863EAD}"/>
              </a:ext>
            </a:extLst>
          </p:cNvPr>
          <p:cNvSpPr txBox="1"/>
          <p:nvPr/>
        </p:nvSpPr>
        <p:spPr>
          <a:xfrm>
            <a:off x="1497106" y="5181600"/>
            <a:ext cx="57418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Demand = 60 + 40 + 60 + 20 = 180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A8EB4-8694-D886-BAB6-82274A2AAD0F}"/>
              </a:ext>
            </a:extLst>
          </p:cNvPr>
          <p:cNvSpPr txBox="1"/>
          <p:nvPr/>
        </p:nvSpPr>
        <p:spPr>
          <a:xfrm>
            <a:off x="1497106" y="5640010"/>
            <a:ext cx="57418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Supply = 70 + 60 + 90 = 220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4293F-E171-C95F-3719-BF517BF26BE3}"/>
              </a:ext>
            </a:extLst>
          </p:cNvPr>
          <p:cNvSpPr txBox="1"/>
          <p:nvPr/>
        </p:nvSpPr>
        <p:spPr>
          <a:xfrm>
            <a:off x="1472453" y="6098420"/>
            <a:ext cx="574189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Since Total Supply </a:t>
            </a:r>
            <a:r>
              <a:rPr lang="en-US" b="0" i="0" dirty="0">
                <a:effectLst/>
                <a:latin typeface="Google Sans"/>
              </a:rPr>
              <a:t>≠ Total Demand, It is unbalanced TP.  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09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16515"/>
              </p:ext>
            </p:extLst>
          </p:nvPr>
        </p:nvGraphicFramePr>
        <p:xfrm>
          <a:off x="914400" y="1397001"/>
          <a:ext cx="6553200" cy="2717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8717474"/>
                    </a:ext>
                  </a:extLst>
                </a:gridCol>
              </a:tblGrid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9059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419100" y="1740932"/>
            <a:ext cx="50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430306" y="2743200"/>
            <a:ext cx="50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381000" y="3745468"/>
            <a:ext cx="50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371599" y="946666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743199" y="934998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4267201" y="946666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638801" y="934998"/>
            <a:ext cx="67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6E31E-7645-7FAB-4400-3EA12637A65B}"/>
              </a:ext>
            </a:extLst>
          </p:cNvPr>
          <p:cNvSpPr txBox="1"/>
          <p:nvPr/>
        </p:nvSpPr>
        <p:spPr>
          <a:xfrm>
            <a:off x="7521388" y="188792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410E-4C5E-92FB-C6A8-83FA1008C15B}"/>
              </a:ext>
            </a:extLst>
          </p:cNvPr>
          <p:cNvSpPr txBox="1"/>
          <p:nvPr/>
        </p:nvSpPr>
        <p:spPr>
          <a:xfrm>
            <a:off x="7521388" y="284085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A94D4-4E78-864B-3147-8C5CB575BBE8}"/>
              </a:ext>
            </a:extLst>
          </p:cNvPr>
          <p:cNvSpPr txBox="1"/>
          <p:nvPr/>
        </p:nvSpPr>
        <p:spPr>
          <a:xfrm>
            <a:off x="7521388" y="37454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2B3BA-0644-961E-B92C-C299F01BD5CE}"/>
              </a:ext>
            </a:extLst>
          </p:cNvPr>
          <p:cNvSpPr txBox="1"/>
          <p:nvPr/>
        </p:nvSpPr>
        <p:spPr>
          <a:xfrm>
            <a:off x="1371599" y="42442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C6AF7-752E-8AA7-F725-BEBF9CFA121E}"/>
              </a:ext>
            </a:extLst>
          </p:cNvPr>
          <p:cNvSpPr txBox="1"/>
          <p:nvPr/>
        </p:nvSpPr>
        <p:spPr>
          <a:xfrm>
            <a:off x="2666999" y="4257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5F8E1-6CB5-5FC3-8533-F2EDDE538ADE}"/>
              </a:ext>
            </a:extLst>
          </p:cNvPr>
          <p:cNvSpPr txBox="1"/>
          <p:nvPr/>
        </p:nvSpPr>
        <p:spPr>
          <a:xfrm>
            <a:off x="4101352" y="42442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351B8-7ECA-F90F-A610-9228A4278939}"/>
              </a:ext>
            </a:extLst>
          </p:cNvPr>
          <p:cNvSpPr txBox="1"/>
          <p:nvPr/>
        </p:nvSpPr>
        <p:spPr>
          <a:xfrm>
            <a:off x="5396752" y="4257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8EF62-B0E3-6422-DBCB-73E526253C2D}"/>
              </a:ext>
            </a:extLst>
          </p:cNvPr>
          <p:cNvSpPr txBox="1"/>
          <p:nvPr/>
        </p:nvSpPr>
        <p:spPr>
          <a:xfrm>
            <a:off x="7239000" y="93499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8542-A240-ABD4-3E1C-C551C8A87B5B}"/>
              </a:ext>
            </a:extLst>
          </p:cNvPr>
          <p:cNvSpPr txBox="1"/>
          <p:nvPr/>
        </p:nvSpPr>
        <p:spPr>
          <a:xfrm>
            <a:off x="-62754" y="424421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Demand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BB7CC-5723-26B0-8AD8-101219EFE621}"/>
              </a:ext>
            </a:extLst>
          </p:cNvPr>
          <p:cNvSpPr txBox="1"/>
          <p:nvPr/>
        </p:nvSpPr>
        <p:spPr>
          <a:xfrm>
            <a:off x="6665258" y="42576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F80C9-8408-4AEE-D0F2-A56556EABFD1}"/>
              </a:ext>
            </a:extLst>
          </p:cNvPr>
          <p:cNvSpPr txBox="1"/>
          <p:nvPr/>
        </p:nvSpPr>
        <p:spPr>
          <a:xfrm>
            <a:off x="6328757" y="929786"/>
            <a:ext cx="89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(Dummy)</a:t>
            </a:r>
            <a:r>
              <a:rPr lang="en-US" sz="1400" dirty="0">
                <a:solidFill>
                  <a:schemeClr val="tx2"/>
                </a:solidFill>
              </a:rPr>
              <a:t>D</a:t>
            </a:r>
            <a:r>
              <a:rPr lang="en-US" sz="1400" baseline="-25000" dirty="0">
                <a:solidFill>
                  <a:schemeClr val="tx2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316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B688C25-94F1-FD40-3649-B7CDD9338207}"/>
              </a:ext>
            </a:extLst>
          </p:cNvPr>
          <p:cNvCxnSpPr>
            <a:cxnSpLocks/>
          </p:cNvCxnSpPr>
          <p:nvPr/>
        </p:nvCxnSpPr>
        <p:spPr>
          <a:xfrm flipV="1">
            <a:off x="3586718" y="3086339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D112C2A-159B-854F-CF4F-5859B889ADEF}"/>
              </a:ext>
            </a:extLst>
          </p:cNvPr>
          <p:cNvGrpSpPr/>
          <p:nvPr/>
        </p:nvGrpSpPr>
        <p:grpSpPr>
          <a:xfrm>
            <a:off x="717350" y="773667"/>
            <a:ext cx="6918845" cy="4456603"/>
            <a:chOff x="1015107" y="727761"/>
            <a:chExt cx="6017100" cy="324168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A919CA9-2BE6-C92D-C14C-7E69BEDE270E}"/>
                </a:ext>
              </a:extLst>
            </p:cNvPr>
            <p:cNvCxnSpPr/>
            <p:nvPr/>
          </p:nvCxnSpPr>
          <p:spPr>
            <a:xfrm>
              <a:off x="7032207" y="727761"/>
              <a:ext cx="0" cy="3241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C8A07D2-83C2-5BF4-55B8-0564704F7203}"/>
                </a:ext>
              </a:extLst>
            </p:cNvPr>
            <p:cNvCxnSpPr/>
            <p:nvPr/>
          </p:nvCxnSpPr>
          <p:spPr>
            <a:xfrm flipH="1">
              <a:off x="1015107" y="3969448"/>
              <a:ext cx="6017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3F0AB80-92EF-A6DD-F6B3-B62AC5D662E9}"/>
              </a:ext>
            </a:extLst>
          </p:cNvPr>
          <p:cNvGrpSpPr/>
          <p:nvPr/>
        </p:nvGrpSpPr>
        <p:grpSpPr>
          <a:xfrm>
            <a:off x="717351" y="773668"/>
            <a:ext cx="6429872" cy="3780694"/>
            <a:chOff x="1015107" y="727761"/>
            <a:chExt cx="6017100" cy="324168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FEBDD4C-6D5E-4DBA-0C34-3501F3122A83}"/>
                </a:ext>
              </a:extLst>
            </p:cNvPr>
            <p:cNvCxnSpPr/>
            <p:nvPr/>
          </p:nvCxnSpPr>
          <p:spPr>
            <a:xfrm>
              <a:off x="7032207" y="727761"/>
              <a:ext cx="0" cy="3241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D5BA67-6688-D942-9A3E-F323B5AE8868}"/>
                </a:ext>
              </a:extLst>
            </p:cNvPr>
            <p:cNvCxnSpPr/>
            <p:nvPr/>
          </p:nvCxnSpPr>
          <p:spPr>
            <a:xfrm flipH="1">
              <a:off x="1015107" y="3969448"/>
              <a:ext cx="6017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C80654-B217-F122-F69E-1287803FAC1F}"/>
              </a:ext>
            </a:extLst>
          </p:cNvPr>
          <p:cNvGrpSpPr/>
          <p:nvPr/>
        </p:nvGrpSpPr>
        <p:grpSpPr>
          <a:xfrm>
            <a:off x="697430" y="815629"/>
            <a:ext cx="6017100" cy="3241687"/>
            <a:chOff x="1015107" y="727761"/>
            <a:chExt cx="6017100" cy="324168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D49601-7952-6010-CD40-66291D2D3FE9}"/>
                </a:ext>
              </a:extLst>
            </p:cNvPr>
            <p:cNvCxnSpPr/>
            <p:nvPr/>
          </p:nvCxnSpPr>
          <p:spPr>
            <a:xfrm>
              <a:off x="7032207" y="727761"/>
              <a:ext cx="0" cy="32416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EDDE6-9949-710B-8D8B-166F6C8886D5}"/>
                </a:ext>
              </a:extLst>
            </p:cNvPr>
            <p:cNvCxnSpPr/>
            <p:nvPr/>
          </p:nvCxnSpPr>
          <p:spPr>
            <a:xfrm flipH="1">
              <a:off x="1015107" y="3969448"/>
              <a:ext cx="60171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043178"/>
              </p:ext>
            </p:extLst>
          </p:nvPr>
        </p:nvGraphicFramePr>
        <p:xfrm>
          <a:off x="827628" y="822970"/>
          <a:ext cx="4495800" cy="203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705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940981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940981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888705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  <a:gridCol w="836428">
                  <a:extLst>
                    <a:ext uri="{9D8B030D-6E8A-4147-A177-3AD203B41FA5}">
                      <a16:colId xmlns:a16="http://schemas.microsoft.com/office/drawing/2014/main" val="738717474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381000" y="1110884"/>
            <a:ext cx="46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381000" y="1829037"/>
            <a:ext cx="46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415366" y="2390535"/>
            <a:ext cx="46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1284828" y="560619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2265616" y="560619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3224842" y="565992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3915546" y="560619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6E31E-7645-7FAB-4400-3EA12637A65B}"/>
              </a:ext>
            </a:extLst>
          </p:cNvPr>
          <p:cNvSpPr txBox="1"/>
          <p:nvPr/>
        </p:nvSpPr>
        <p:spPr>
          <a:xfrm>
            <a:off x="5369858" y="1187482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ED410E-4C5E-92FB-C6A8-83FA1008C15B}"/>
              </a:ext>
            </a:extLst>
          </p:cNvPr>
          <p:cNvSpPr txBox="1"/>
          <p:nvPr/>
        </p:nvSpPr>
        <p:spPr>
          <a:xfrm>
            <a:off x="5396752" y="1829037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4A94D4-4E78-864B-3147-8C5CB575BBE8}"/>
              </a:ext>
            </a:extLst>
          </p:cNvPr>
          <p:cNvSpPr txBox="1"/>
          <p:nvPr/>
        </p:nvSpPr>
        <p:spPr>
          <a:xfrm>
            <a:off x="5396752" y="2536964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92B3BA-0644-961E-B92C-C299F01BD5CE}"/>
              </a:ext>
            </a:extLst>
          </p:cNvPr>
          <p:cNvSpPr txBox="1"/>
          <p:nvPr/>
        </p:nvSpPr>
        <p:spPr>
          <a:xfrm>
            <a:off x="1319195" y="2957567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3C6AF7-752E-8AA7-F725-BEBF9CFA121E}"/>
              </a:ext>
            </a:extLst>
          </p:cNvPr>
          <p:cNvSpPr txBox="1"/>
          <p:nvPr/>
        </p:nvSpPr>
        <p:spPr>
          <a:xfrm>
            <a:off x="2286418" y="2953085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A5F8E1-6CB5-5FC3-8533-F2EDDE538ADE}"/>
              </a:ext>
            </a:extLst>
          </p:cNvPr>
          <p:cNvSpPr txBox="1"/>
          <p:nvPr/>
        </p:nvSpPr>
        <p:spPr>
          <a:xfrm>
            <a:off x="3224842" y="2953085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351B8-7ECA-F90F-A610-9228A4278939}"/>
              </a:ext>
            </a:extLst>
          </p:cNvPr>
          <p:cNvSpPr txBox="1"/>
          <p:nvPr/>
        </p:nvSpPr>
        <p:spPr>
          <a:xfrm>
            <a:off x="4113614" y="2953085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8EF62-B0E3-6422-DBCB-73E526253C2D}"/>
              </a:ext>
            </a:extLst>
          </p:cNvPr>
          <p:cNvSpPr txBox="1"/>
          <p:nvPr/>
        </p:nvSpPr>
        <p:spPr>
          <a:xfrm>
            <a:off x="5282240" y="506181"/>
            <a:ext cx="140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Supply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628542-A240-ABD4-3E1C-C551C8A87B5B}"/>
              </a:ext>
            </a:extLst>
          </p:cNvPr>
          <p:cNvSpPr txBox="1"/>
          <p:nvPr/>
        </p:nvSpPr>
        <p:spPr>
          <a:xfrm>
            <a:off x="125390" y="2906268"/>
            <a:ext cx="1404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Demand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BB7CC-5723-26B0-8AD8-101219EFE621}"/>
              </a:ext>
            </a:extLst>
          </p:cNvPr>
          <p:cNvSpPr txBox="1"/>
          <p:nvPr/>
        </p:nvSpPr>
        <p:spPr>
          <a:xfrm>
            <a:off x="5030307" y="2963446"/>
            <a:ext cx="4213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ED95-C43D-A498-F2A2-215514B33314}"/>
              </a:ext>
            </a:extLst>
          </p:cNvPr>
          <p:cNvSpPr txBox="1"/>
          <p:nvPr/>
        </p:nvSpPr>
        <p:spPr>
          <a:xfrm>
            <a:off x="4435922" y="533400"/>
            <a:ext cx="89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(Dummy)</a:t>
            </a:r>
            <a:r>
              <a:rPr lang="en-US" sz="1400" dirty="0">
                <a:solidFill>
                  <a:schemeClr val="tx2"/>
                </a:solidFill>
              </a:rPr>
              <a:t>D</a:t>
            </a:r>
            <a:r>
              <a:rPr lang="en-US" sz="1400" baseline="-25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D69C57-1AC3-4AFC-4D40-5FBB0E56B47C}"/>
              </a:ext>
            </a:extLst>
          </p:cNvPr>
          <p:cNvSpPr txBox="1"/>
          <p:nvPr/>
        </p:nvSpPr>
        <p:spPr>
          <a:xfrm>
            <a:off x="6348095" y="284202"/>
            <a:ext cx="1990501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Row Difference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48A76F-97CD-DD7B-26E8-540FE6B89CFE}"/>
              </a:ext>
            </a:extLst>
          </p:cNvPr>
          <p:cNvSpPr txBox="1"/>
          <p:nvPr/>
        </p:nvSpPr>
        <p:spPr>
          <a:xfrm>
            <a:off x="6360003" y="653534"/>
            <a:ext cx="289106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707334-A7A3-B8DC-9AA1-BD975E05AFC2}"/>
              </a:ext>
            </a:extLst>
          </p:cNvPr>
          <p:cNvSpPr txBox="1"/>
          <p:nvPr/>
        </p:nvSpPr>
        <p:spPr>
          <a:xfrm>
            <a:off x="6328872" y="1129223"/>
            <a:ext cx="38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EB34C5-0A5C-2C93-AAA1-32821EF66713}"/>
              </a:ext>
            </a:extLst>
          </p:cNvPr>
          <p:cNvSpPr txBox="1"/>
          <p:nvPr/>
        </p:nvSpPr>
        <p:spPr>
          <a:xfrm>
            <a:off x="6328872" y="1906369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66E630-B574-F879-885F-DBA5A7CBA7F4}"/>
              </a:ext>
            </a:extLst>
          </p:cNvPr>
          <p:cNvSpPr txBox="1"/>
          <p:nvPr/>
        </p:nvSpPr>
        <p:spPr>
          <a:xfrm>
            <a:off x="6307065" y="263505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F14F4E-5166-3309-44B2-5A9AF4B81842}"/>
              </a:ext>
            </a:extLst>
          </p:cNvPr>
          <p:cNvSpPr txBox="1"/>
          <p:nvPr/>
        </p:nvSpPr>
        <p:spPr>
          <a:xfrm rot="16200000">
            <a:off x="-612952" y="4363382"/>
            <a:ext cx="220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Column  Difference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DB3F6A-2081-0E52-CD6C-2920EB1B3426}"/>
              </a:ext>
            </a:extLst>
          </p:cNvPr>
          <p:cNvSpPr txBox="1"/>
          <p:nvPr/>
        </p:nvSpPr>
        <p:spPr>
          <a:xfrm>
            <a:off x="725651" y="3687984"/>
            <a:ext cx="26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01FF6-23A1-2991-2532-5D77C30A96C4}"/>
              </a:ext>
            </a:extLst>
          </p:cNvPr>
          <p:cNvSpPr txBox="1"/>
          <p:nvPr/>
        </p:nvSpPr>
        <p:spPr>
          <a:xfrm>
            <a:off x="1300486" y="3692403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84B53E-6EC0-E100-96FA-A0E7D69E89F2}"/>
              </a:ext>
            </a:extLst>
          </p:cNvPr>
          <p:cNvSpPr txBox="1"/>
          <p:nvPr/>
        </p:nvSpPr>
        <p:spPr>
          <a:xfrm>
            <a:off x="2276130" y="3702586"/>
            <a:ext cx="44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E3F89D-8B7E-CE53-C315-A8C0ECDA7D1D}"/>
              </a:ext>
            </a:extLst>
          </p:cNvPr>
          <p:cNvSpPr txBox="1"/>
          <p:nvPr/>
        </p:nvSpPr>
        <p:spPr>
          <a:xfrm>
            <a:off x="3192962" y="3714211"/>
            <a:ext cx="4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FE6FC5-0B16-8DD0-5CA2-73B36ABDB449}"/>
              </a:ext>
            </a:extLst>
          </p:cNvPr>
          <p:cNvSpPr txBox="1"/>
          <p:nvPr/>
        </p:nvSpPr>
        <p:spPr>
          <a:xfrm>
            <a:off x="4180662" y="3730753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B296BC-58BD-BDD6-5701-AA8D98031CBA}"/>
              </a:ext>
            </a:extLst>
          </p:cNvPr>
          <p:cNvSpPr txBox="1"/>
          <p:nvPr/>
        </p:nvSpPr>
        <p:spPr>
          <a:xfrm>
            <a:off x="6754891" y="630963"/>
            <a:ext cx="428467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219E4C-256C-3320-1786-96B57A6351CC}"/>
              </a:ext>
            </a:extLst>
          </p:cNvPr>
          <p:cNvSpPr txBox="1"/>
          <p:nvPr/>
        </p:nvSpPr>
        <p:spPr>
          <a:xfrm>
            <a:off x="6778168" y="112922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F7715B-D0F6-2041-F408-951A980EA0CB}"/>
              </a:ext>
            </a:extLst>
          </p:cNvPr>
          <p:cNvSpPr txBox="1"/>
          <p:nvPr/>
        </p:nvSpPr>
        <p:spPr>
          <a:xfrm>
            <a:off x="6778168" y="1906369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D9E6C9-EF71-4E27-B807-CB2748EA783E}"/>
              </a:ext>
            </a:extLst>
          </p:cNvPr>
          <p:cNvSpPr txBox="1"/>
          <p:nvPr/>
        </p:nvSpPr>
        <p:spPr>
          <a:xfrm>
            <a:off x="6756361" y="263505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44BC91-BF8C-99DB-0018-83DCA4725C79}"/>
              </a:ext>
            </a:extLst>
          </p:cNvPr>
          <p:cNvSpPr txBox="1"/>
          <p:nvPr/>
        </p:nvSpPr>
        <p:spPr>
          <a:xfrm>
            <a:off x="7243272" y="112922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EAF0D6-1217-CD0A-883B-AF66F10D98DA}"/>
              </a:ext>
            </a:extLst>
          </p:cNvPr>
          <p:cNvSpPr txBox="1"/>
          <p:nvPr/>
        </p:nvSpPr>
        <p:spPr>
          <a:xfrm>
            <a:off x="7243272" y="1906369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1E11D0-805C-23AC-7470-541153F70CAE}"/>
              </a:ext>
            </a:extLst>
          </p:cNvPr>
          <p:cNvSpPr txBox="1"/>
          <p:nvPr/>
        </p:nvSpPr>
        <p:spPr>
          <a:xfrm>
            <a:off x="7221465" y="263505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AED846-6850-B2C4-954B-97B9DC9BCD4A}"/>
              </a:ext>
            </a:extLst>
          </p:cNvPr>
          <p:cNvSpPr txBox="1"/>
          <p:nvPr/>
        </p:nvSpPr>
        <p:spPr>
          <a:xfrm>
            <a:off x="7772008" y="112922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C70E4B-6369-C896-EE74-23E4A7506383}"/>
              </a:ext>
            </a:extLst>
          </p:cNvPr>
          <p:cNvSpPr txBox="1"/>
          <p:nvPr/>
        </p:nvSpPr>
        <p:spPr>
          <a:xfrm>
            <a:off x="7772008" y="1906369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7A32F9-4089-BEA5-6CAB-EE6F7E4BD3D7}"/>
              </a:ext>
            </a:extLst>
          </p:cNvPr>
          <p:cNvSpPr txBox="1"/>
          <p:nvPr/>
        </p:nvSpPr>
        <p:spPr>
          <a:xfrm>
            <a:off x="7790696" y="2635053"/>
            <a:ext cx="385658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28700E-043C-F866-2D6C-15BA17419F3F}"/>
              </a:ext>
            </a:extLst>
          </p:cNvPr>
          <p:cNvSpPr txBox="1"/>
          <p:nvPr/>
        </p:nvSpPr>
        <p:spPr>
          <a:xfrm>
            <a:off x="7185199" y="648544"/>
            <a:ext cx="428467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III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FAB08EA-F519-5A74-15FF-859EE684CFB6}"/>
              </a:ext>
            </a:extLst>
          </p:cNvPr>
          <p:cNvSpPr txBox="1"/>
          <p:nvPr/>
        </p:nvSpPr>
        <p:spPr>
          <a:xfrm>
            <a:off x="7726729" y="653534"/>
            <a:ext cx="428467" cy="31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3D7EFC-177A-7988-71C2-5850123EBAF4}"/>
              </a:ext>
            </a:extLst>
          </p:cNvPr>
          <p:cNvSpPr txBox="1"/>
          <p:nvPr/>
        </p:nvSpPr>
        <p:spPr>
          <a:xfrm>
            <a:off x="725651" y="4160103"/>
            <a:ext cx="36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C17D35-D30A-D355-C2EF-E71599739F3C}"/>
              </a:ext>
            </a:extLst>
          </p:cNvPr>
          <p:cNvSpPr txBox="1"/>
          <p:nvPr/>
        </p:nvSpPr>
        <p:spPr>
          <a:xfrm>
            <a:off x="718409" y="4703232"/>
            <a:ext cx="369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III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B88E7F-8B23-9176-8530-08B594EBFB8D}"/>
              </a:ext>
            </a:extLst>
          </p:cNvPr>
          <p:cNvSpPr txBox="1"/>
          <p:nvPr/>
        </p:nvSpPr>
        <p:spPr>
          <a:xfrm>
            <a:off x="697430" y="5310608"/>
            <a:ext cx="490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IV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2CE6DE5D-1046-5755-1CB9-C25679301A8B}"/>
              </a:ext>
            </a:extLst>
          </p:cNvPr>
          <p:cNvSpPr/>
          <p:nvPr/>
        </p:nvSpPr>
        <p:spPr>
          <a:xfrm>
            <a:off x="7225793" y="2620207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EDFCE6C-5AE5-50FE-4906-7FC2ADB380F8}"/>
              </a:ext>
            </a:extLst>
          </p:cNvPr>
          <p:cNvSpPr/>
          <p:nvPr/>
        </p:nvSpPr>
        <p:spPr>
          <a:xfrm>
            <a:off x="6349365" y="1089974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64EF55-DC32-8A29-FDEA-6C047D541D33}"/>
              </a:ext>
            </a:extLst>
          </p:cNvPr>
          <p:cNvSpPr/>
          <p:nvPr/>
        </p:nvSpPr>
        <p:spPr>
          <a:xfrm>
            <a:off x="6792347" y="1882699"/>
            <a:ext cx="348414" cy="369332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21B35B4-62F1-AEA8-4883-E6D519FD9ED9}"/>
              </a:ext>
            </a:extLst>
          </p:cNvPr>
          <p:cNvSpPr/>
          <p:nvPr/>
        </p:nvSpPr>
        <p:spPr>
          <a:xfrm>
            <a:off x="7769538" y="1090590"/>
            <a:ext cx="385658" cy="381637"/>
          </a:xfrm>
          <a:prstGeom prst="ellipse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515A6B-B5B3-7502-24B0-BC0A54AAF280}"/>
              </a:ext>
            </a:extLst>
          </p:cNvPr>
          <p:cNvSpPr txBox="1"/>
          <p:nvPr/>
        </p:nvSpPr>
        <p:spPr>
          <a:xfrm>
            <a:off x="287987" y="5765703"/>
            <a:ext cx="7422928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Initial Transportation Cost </a:t>
            </a:r>
          </a:p>
          <a:p>
            <a:r>
              <a:rPr lang="en-US" sz="1600" dirty="0"/>
              <a:t>= 10*45 + 20*30 + 40*0 + 40*15 + 20 *35 + 60*30 + 30*45</a:t>
            </a:r>
          </a:p>
          <a:p>
            <a:r>
              <a:rPr lang="en-US" sz="1600" dirty="0"/>
              <a:t>= 450 + 600 + 0 + 600 + 700 +1800 + 1350 = 5500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9FD750-C2EC-5F9E-DDD0-897B289FB14F}"/>
              </a:ext>
            </a:extLst>
          </p:cNvPr>
          <p:cNvSpPr txBox="1"/>
          <p:nvPr/>
        </p:nvSpPr>
        <p:spPr>
          <a:xfrm>
            <a:off x="5048338" y="3738453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1D53E1E-9A24-29DB-AFA1-DC4A66AD1D3E}"/>
              </a:ext>
            </a:extLst>
          </p:cNvPr>
          <p:cNvSpPr txBox="1"/>
          <p:nvPr/>
        </p:nvSpPr>
        <p:spPr>
          <a:xfrm>
            <a:off x="1313934" y="419100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341D377-7179-16EC-DC23-EFFD0363E522}"/>
              </a:ext>
            </a:extLst>
          </p:cNvPr>
          <p:cNvSpPr txBox="1"/>
          <p:nvPr/>
        </p:nvSpPr>
        <p:spPr>
          <a:xfrm>
            <a:off x="2289578" y="4201183"/>
            <a:ext cx="44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5BDC83-037A-C5CE-1046-FF996580AF33}"/>
              </a:ext>
            </a:extLst>
          </p:cNvPr>
          <p:cNvSpPr txBox="1"/>
          <p:nvPr/>
        </p:nvSpPr>
        <p:spPr>
          <a:xfrm>
            <a:off x="3206410" y="4212808"/>
            <a:ext cx="4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2F0B1-8CA2-173B-83D9-9764187958A5}"/>
              </a:ext>
            </a:extLst>
          </p:cNvPr>
          <p:cNvSpPr txBox="1"/>
          <p:nvPr/>
        </p:nvSpPr>
        <p:spPr>
          <a:xfrm>
            <a:off x="4194110" y="422935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B7C785D-EC00-84F2-C351-3819CDF9C35A}"/>
              </a:ext>
            </a:extLst>
          </p:cNvPr>
          <p:cNvSpPr txBox="1"/>
          <p:nvPr/>
        </p:nvSpPr>
        <p:spPr>
          <a:xfrm>
            <a:off x="5061786" y="423705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81AE49-0923-41C0-60DF-F57BA6E3FDF1}"/>
              </a:ext>
            </a:extLst>
          </p:cNvPr>
          <p:cNvSpPr txBox="1"/>
          <p:nvPr/>
        </p:nvSpPr>
        <p:spPr>
          <a:xfrm>
            <a:off x="1313934" y="472440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478A04-E32C-EC5E-51FB-A7D200AEF9FB}"/>
              </a:ext>
            </a:extLst>
          </p:cNvPr>
          <p:cNvSpPr txBox="1"/>
          <p:nvPr/>
        </p:nvSpPr>
        <p:spPr>
          <a:xfrm>
            <a:off x="2289578" y="4734583"/>
            <a:ext cx="44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98B16F-B8D6-CAD9-02C0-C8FB6F705A42}"/>
              </a:ext>
            </a:extLst>
          </p:cNvPr>
          <p:cNvSpPr txBox="1"/>
          <p:nvPr/>
        </p:nvSpPr>
        <p:spPr>
          <a:xfrm>
            <a:off x="3206410" y="4746208"/>
            <a:ext cx="4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3AB06BB-C05D-B795-83D5-3B3D5DD063BE}"/>
              </a:ext>
            </a:extLst>
          </p:cNvPr>
          <p:cNvSpPr txBox="1"/>
          <p:nvPr/>
        </p:nvSpPr>
        <p:spPr>
          <a:xfrm>
            <a:off x="4194110" y="476275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1799AA-A5D7-A607-DE4A-3017F2ADE5A3}"/>
              </a:ext>
            </a:extLst>
          </p:cNvPr>
          <p:cNvSpPr txBox="1"/>
          <p:nvPr/>
        </p:nvSpPr>
        <p:spPr>
          <a:xfrm>
            <a:off x="5061786" y="477045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A43F6C2-F999-5B4E-D196-5C0D9F5F9753}"/>
              </a:ext>
            </a:extLst>
          </p:cNvPr>
          <p:cNvSpPr txBox="1"/>
          <p:nvPr/>
        </p:nvSpPr>
        <p:spPr>
          <a:xfrm>
            <a:off x="1371600" y="533400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DF86F02-AB7B-57FA-137C-7D4ABC87E238}"/>
              </a:ext>
            </a:extLst>
          </p:cNvPr>
          <p:cNvSpPr txBox="1"/>
          <p:nvPr/>
        </p:nvSpPr>
        <p:spPr>
          <a:xfrm>
            <a:off x="2347244" y="5344183"/>
            <a:ext cx="444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8E35DF0-F614-38CD-7247-CD77D7E86565}"/>
              </a:ext>
            </a:extLst>
          </p:cNvPr>
          <p:cNvSpPr txBox="1"/>
          <p:nvPr/>
        </p:nvSpPr>
        <p:spPr>
          <a:xfrm>
            <a:off x="3264076" y="5355808"/>
            <a:ext cx="444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6CB83A9-B1D8-E816-20E7-66BBD8068A9E}"/>
              </a:ext>
            </a:extLst>
          </p:cNvPr>
          <p:cNvSpPr txBox="1"/>
          <p:nvPr/>
        </p:nvSpPr>
        <p:spPr>
          <a:xfrm>
            <a:off x="4251776" y="537235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B20D1B9-053B-9CC2-A9E5-D0E05C2B2B5A}"/>
              </a:ext>
            </a:extLst>
          </p:cNvPr>
          <p:cNvSpPr txBox="1"/>
          <p:nvPr/>
        </p:nvSpPr>
        <p:spPr>
          <a:xfrm>
            <a:off x="5119452" y="5380050"/>
            <a:ext cx="348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8CDD7F-E691-3EC4-9ACF-E422CAF6AA22}"/>
              </a:ext>
            </a:extLst>
          </p:cNvPr>
          <p:cNvSpPr/>
          <p:nvPr/>
        </p:nvSpPr>
        <p:spPr>
          <a:xfrm>
            <a:off x="2656953" y="838285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3C154E-C1AF-A8D1-6EF8-D5B92C8D1CBA}"/>
              </a:ext>
            </a:extLst>
          </p:cNvPr>
          <p:cNvSpPr/>
          <p:nvPr/>
        </p:nvSpPr>
        <p:spPr>
          <a:xfrm>
            <a:off x="3602445" y="828872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57799D-C953-9AA7-0FE9-DE94A8AAC544}"/>
              </a:ext>
            </a:extLst>
          </p:cNvPr>
          <p:cNvSpPr/>
          <p:nvPr/>
        </p:nvSpPr>
        <p:spPr>
          <a:xfrm>
            <a:off x="4494807" y="819966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979DCD-3201-08B0-6BD1-D42EED28BC46}"/>
              </a:ext>
            </a:extLst>
          </p:cNvPr>
          <p:cNvSpPr/>
          <p:nvPr/>
        </p:nvSpPr>
        <p:spPr>
          <a:xfrm>
            <a:off x="1717365" y="1504540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6B6416-3295-C4A5-FEBF-0778A695731B}"/>
              </a:ext>
            </a:extLst>
          </p:cNvPr>
          <p:cNvSpPr/>
          <p:nvPr/>
        </p:nvSpPr>
        <p:spPr>
          <a:xfrm>
            <a:off x="2650299" y="1511006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A721F6-501A-FB6C-DD31-CC4A318BFB44}"/>
              </a:ext>
            </a:extLst>
          </p:cNvPr>
          <p:cNvSpPr/>
          <p:nvPr/>
        </p:nvSpPr>
        <p:spPr>
          <a:xfrm>
            <a:off x="840245" y="2188113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F58409-556E-E870-08FE-B589A8DE133F}"/>
              </a:ext>
            </a:extLst>
          </p:cNvPr>
          <p:cNvSpPr/>
          <p:nvPr/>
        </p:nvSpPr>
        <p:spPr>
          <a:xfrm>
            <a:off x="2656795" y="2188113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F75CE0-707C-0ACD-83F2-2BB953451A4A}"/>
              </a:ext>
            </a:extLst>
          </p:cNvPr>
          <p:cNvCxnSpPr>
            <a:cxnSpLocks/>
          </p:cNvCxnSpPr>
          <p:nvPr/>
        </p:nvCxnSpPr>
        <p:spPr>
          <a:xfrm flipV="1">
            <a:off x="4949768" y="3004748"/>
            <a:ext cx="380161" cy="3801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F7CDD9-B809-0A65-09EB-14F16F4ED329}"/>
              </a:ext>
            </a:extLst>
          </p:cNvPr>
          <p:cNvCxnSpPr>
            <a:cxnSpLocks/>
          </p:cNvCxnSpPr>
          <p:nvPr/>
        </p:nvCxnSpPr>
        <p:spPr>
          <a:xfrm flipV="1">
            <a:off x="5405361" y="1075966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0581AEA-A918-1E23-DFEF-3AD5EF4F1FD0}"/>
              </a:ext>
            </a:extLst>
          </p:cNvPr>
          <p:cNvCxnSpPr>
            <a:cxnSpLocks/>
          </p:cNvCxnSpPr>
          <p:nvPr/>
        </p:nvCxnSpPr>
        <p:spPr>
          <a:xfrm flipV="1">
            <a:off x="5422930" y="1727364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5BE0DB9-C702-C231-A760-B6E310782507}"/>
              </a:ext>
            </a:extLst>
          </p:cNvPr>
          <p:cNvCxnSpPr>
            <a:cxnSpLocks/>
          </p:cNvCxnSpPr>
          <p:nvPr/>
        </p:nvCxnSpPr>
        <p:spPr>
          <a:xfrm flipV="1">
            <a:off x="5440508" y="240462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A25B68A-D5DE-5ED3-C472-95A46AAE692C}"/>
              </a:ext>
            </a:extLst>
          </p:cNvPr>
          <p:cNvCxnSpPr>
            <a:cxnSpLocks/>
          </p:cNvCxnSpPr>
          <p:nvPr/>
        </p:nvCxnSpPr>
        <p:spPr>
          <a:xfrm flipV="1">
            <a:off x="1231155" y="2969838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3178BF9-86BF-05D8-EABE-C7B5BF3CF50D}"/>
              </a:ext>
            </a:extLst>
          </p:cNvPr>
          <p:cNvCxnSpPr>
            <a:cxnSpLocks/>
          </p:cNvCxnSpPr>
          <p:nvPr/>
        </p:nvCxnSpPr>
        <p:spPr>
          <a:xfrm flipV="1">
            <a:off x="2185287" y="2925874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812A26E-BC6F-D9EC-62F1-FB4639BF61BB}"/>
              </a:ext>
            </a:extLst>
          </p:cNvPr>
          <p:cNvCxnSpPr>
            <a:cxnSpLocks/>
          </p:cNvCxnSpPr>
          <p:nvPr/>
        </p:nvCxnSpPr>
        <p:spPr>
          <a:xfrm flipV="1">
            <a:off x="3114854" y="295365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C169F63-9274-6E9D-DCAB-DD2A967B2E89}"/>
              </a:ext>
            </a:extLst>
          </p:cNvPr>
          <p:cNvCxnSpPr>
            <a:cxnSpLocks/>
          </p:cNvCxnSpPr>
          <p:nvPr/>
        </p:nvCxnSpPr>
        <p:spPr>
          <a:xfrm flipV="1">
            <a:off x="4008657" y="2957567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3799169-80E8-689E-5219-FF6D51EF726D}"/>
              </a:ext>
            </a:extLst>
          </p:cNvPr>
          <p:cNvSpPr txBox="1"/>
          <p:nvPr/>
        </p:nvSpPr>
        <p:spPr>
          <a:xfrm>
            <a:off x="1459687" y="3131252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F08E65D-CB2E-B673-2EDE-308F41136016}"/>
              </a:ext>
            </a:extLst>
          </p:cNvPr>
          <p:cNvSpPr txBox="1"/>
          <p:nvPr/>
        </p:nvSpPr>
        <p:spPr>
          <a:xfrm>
            <a:off x="2472009" y="3121223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97D5776-03CB-8A61-6C15-1EDD73EEC75F}"/>
              </a:ext>
            </a:extLst>
          </p:cNvPr>
          <p:cNvSpPr txBox="1"/>
          <p:nvPr/>
        </p:nvSpPr>
        <p:spPr>
          <a:xfrm>
            <a:off x="3671550" y="3367389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F5254F-911F-DF48-9569-C2027CBB3BCC}"/>
              </a:ext>
            </a:extLst>
          </p:cNvPr>
          <p:cNvSpPr txBox="1"/>
          <p:nvPr/>
        </p:nvSpPr>
        <p:spPr>
          <a:xfrm>
            <a:off x="4362203" y="3125291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1586284-102C-43D4-61EE-B19DD0777D32}"/>
              </a:ext>
            </a:extLst>
          </p:cNvPr>
          <p:cNvSpPr txBox="1"/>
          <p:nvPr/>
        </p:nvSpPr>
        <p:spPr>
          <a:xfrm>
            <a:off x="5276523" y="3139768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DD3F4B-E1C9-D71B-3432-819F460A1263}"/>
              </a:ext>
            </a:extLst>
          </p:cNvPr>
          <p:cNvSpPr txBox="1"/>
          <p:nvPr/>
        </p:nvSpPr>
        <p:spPr>
          <a:xfrm>
            <a:off x="3406470" y="3068642"/>
            <a:ext cx="45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4CC607-3E63-5104-6D50-2AE64A5A38EB}"/>
              </a:ext>
            </a:extLst>
          </p:cNvPr>
          <p:cNvSpPr txBox="1"/>
          <p:nvPr/>
        </p:nvSpPr>
        <p:spPr>
          <a:xfrm>
            <a:off x="3599660" y="3179724"/>
            <a:ext cx="45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807E0EF-3153-80BB-5BE5-BD2104B73C6C}"/>
              </a:ext>
            </a:extLst>
          </p:cNvPr>
          <p:cNvSpPr txBox="1"/>
          <p:nvPr/>
        </p:nvSpPr>
        <p:spPr>
          <a:xfrm>
            <a:off x="5556851" y="1961349"/>
            <a:ext cx="45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9B103B-EA78-3C84-70FF-53FF06C305B1}"/>
              </a:ext>
            </a:extLst>
          </p:cNvPr>
          <p:cNvSpPr txBox="1"/>
          <p:nvPr/>
        </p:nvSpPr>
        <p:spPr>
          <a:xfrm>
            <a:off x="5536636" y="2719054"/>
            <a:ext cx="45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07578CC-578B-6693-2756-590FC7EE7D22}"/>
              </a:ext>
            </a:extLst>
          </p:cNvPr>
          <p:cNvSpPr txBox="1"/>
          <p:nvPr/>
        </p:nvSpPr>
        <p:spPr>
          <a:xfrm>
            <a:off x="5845279" y="1986911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FE37409-C275-ABD0-083D-858389965F61}"/>
              </a:ext>
            </a:extLst>
          </p:cNvPr>
          <p:cNvSpPr txBox="1"/>
          <p:nvPr/>
        </p:nvSpPr>
        <p:spPr>
          <a:xfrm>
            <a:off x="5729294" y="2918936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5F8FA0-605B-87C6-B15B-AE24D3A707D5}"/>
              </a:ext>
            </a:extLst>
          </p:cNvPr>
          <p:cNvSpPr txBox="1"/>
          <p:nvPr/>
        </p:nvSpPr>
        <p:spPr>
          <a:xfrm>
            <a:off x="5620801" y="1203649"/>
            <a:ext cx="45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30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9CC09C8-4D5F-7B79-F309-6AD7ACFA8773}"/>
              </a:ext>
            </a:extLst>
          </p:cNvPr>
          <p:cNvCxnSpPr>
            <a:cxnSpLocks/>
          </p:cNvCxnSpPr>
          <p:nvPr/>
        </p:nvCxnSpPr>
        <p:spPr>
          <a:xfrm flipV="1">
            <a:off x="4710022" y="234468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E1D6AA-1A53-0A25-D9DC-DB82957118F9}"/>
              </a:ext>
            </a:extLst>
          </p:cNvPr>
          <p:cNvCxnSpPr>
            <a:cxnSpLocks/>
          </p:cNvCxnSpPr>
          <p:nvPr/>
        </p:nvCxnSpPr>
        <p:spPr>
          <a:xfrm flipV="1">
            <a:off x="4661621" y="1648402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84DB2D0-F36A-3817-F1A3-470A972DF4C8}"/>
              </a:ext>
            </a:extLst>
          </p:cNvPr>
          <p:cNvCxnSpPr>
            <a:cxnSpLocks/>
          </p:cNvCxnSpPr>
          <p:nvPr/>
        </p:nvCxnSpPr>
        <p:spPr>
          <a:xfrm flipV="1">
            <a:off x="4867987" y="98112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99617D2-0E0E-B869-FA35-C5C0F0B2C28D}"/>
              </a:ext>
            </a:extLst>
          </p:cNvPr>
          <p:cNvCxnSpPr>
            <a:cxnSpLocks/>
          </p:cNvCxnSpPr>
          <p:nvPr/>
        </p:nvCxnSpPr>
        <p:spPr>
          <a:xfrm flipV="1">
            <a:off x="1999051" y="229571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63F6B54-C340-7460-27C1-61DCB4258EDB}"/>
              </a:ext>
            </a:extLst>
          </p:cNvPr>
          <p:cNvCxnSpPr>
            <a:cxnSpLocks/>
          </p:cNvCxnSpPr>
          <p:nvPr/>
        </p:nvCxnSpPr>
        <p:spPr>
          <a:xfrm flipV="1">
            <a:off x="2084098" y="1655029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824FB32-D084-C3DF-4095-A6F11EE67434}"/>
              </a:ext>
            </a:extLst>
          </p:cNvPr>
          <p:cNvCxnSpPr>
            <a:cxnSpLocks/>
          </p:cNvCxnSpPr>
          <p:nvPr/>
        </p:nvCxnSpPr>
        <p:spPr>
          <a:xfrm flipV="1">
            <a:off x="2020527" y="879471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C05CB1A2-D20F-7BF5-E1EE-D7364F8C1AFC}"/>
              </a:ext>
            </a:extLst>
          </p:cNvPr>
          <p:cNvCxnSpPr>
            <a:cxnSpLocks/>
          </p:cNvCxnSpPr>
          <p:nvPr/>
        </p:nvCxnSpPr>
        <p:spPr>
          <a:xfrm flipV="1">
            <a:off x="1156847" y="236897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3F13FE3-D915-E74D-F3FF-28F9C7596ED8}"/>
              </a:ext>
            </a:extLst>
          </p:cNvPr>
          <p:cNvCxnSpPr>
            <a:cxnSpLocks/>
          </p:cNvCxnSpPr>
          <p:nvPr/>
        </p:nvCxnSpPr>
        <p:spPr>
          <a:xfrm flipV="1">
            <a:off x="1078624" y="1633378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F0DB6D9-4FEB-BD0A-C98A-C807632FC192}"/>
              </a:ext>
            </a:extLst>
          </p:cNvPr>
          <p:cNvCxnSpPr>
            <a:cxnSpLocks/>
          </p:cNvCxnSpPr>
          <p:nvPr/>
        </p:nvCxnSpPr>
        <p:spPr>
          <a:xfrm flipV="1">
            <a:off x="1032070" y="951599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F33E924-26B5-5AF6-40C4-C5F032DB2ED5}"/>
              </a:ext>
            </a:extLst>
          </p:cNvPr>
          <p:cNvCxnSpPr>
            <a:cxnSpLocks/>
          </p:cNvCxnSpPr>
          <p:nvPr/>
        </p:nvCxnSpPr>
        <p:spPr>
          <a:xfrm flipV="1">
            <a:off x="5555160" y="2537696"/>
            <a:ext cx="345460" cy="52547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680D96C-711E-362E-667A-E1A7024CFB75}"/>
              </a:ext>
            </a:extLst>
          </p:cNvPr>
          <p:cNvCxnSpPr>
            <a:cxnSpLocks/>
          </p:cNvCxnSpPr>
          <p:nvPr/>
        </p:nvCxnSpPr>
        <p:spPr>
          <a:xfrm flipV="1">
            <a:off x="5529692" y="1216112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5103CD4-B901-24B9-D49C-A1E007D13303}"/>
              </a:ext>
            </a:extLst>
          </p:cNvPr>
          <p:cNvSpPr txBox="1"/>
          <p:nvPr/>
        </p:nvSpPr>
        <p:spPr>
          <a:xfrm>
            <a:off x="5715760" y="1405729"/>
            <a:ext cx="45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00F542-8568-5D07-3BC1-62E478200B7C}"/>
              </a:ext>
            </a:extLst>
          </p:cNvPr>
          <p:cNvCxnSpPr>
            <a:cxnSpLocks/>
          </p:cNvCxnSpPr>
          <p:nvPr/>
        </p:nvCxnSpPr>
        <p:spPr>
          <a:xfrm flipV="1">
            <a:off x="3846437" y="2300071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789EAC6-FBAD-A748-1409-2B04A6176DAB}"/>
              </a:ext>
            </a:extLst>
          </p:cNvPr>
          <p:cNvCxnSpPr>
            <a:cxnSpLocks/>
          </p:cNvCxnSpPr>
          <p:nvPr/>
        </p:nvCxnSpPr>
        <p:spPr>
          <a:xfrm flipV="1">
            <a:off x="3771724" y="1630987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9F6B49E-D7C1-8FCF-BFAF-A3E573A291B5}"/>
              </a:ext>
            </a:extLst>
          </p:cNvPr>
          <p:cNvCxnSpPr>
            <a:cxnSpLocks/>
          </p:cNvCxnSpPr>
          <p:nvPr/>
        </p:nvCxnSpPr>
        <p:spPr>
          <a:xfrm flipV="1">
            <a:off x="3843570" y="1043444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1BCF97D-FD54-F60A-54DC-B4699D82754C}"/>
              </a:ext>
            </a:extLst>
          </p:cNvPr>
          <p:cNvCxnSpPr>
            <a:cxnSpLocks/>
          </p:cNvCxnSpPr>
          <p:nvPr/>
        </p:nvCxnSpPr>
        <p:spPr>
          <a:xfrm flipV="1">
            <a:off x="5695237" y="1313559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F4D2CBC-7F71-CC5E-DFE4-39200D423838}"/>
              </a:ext>
            </a:extLst>
          </p:cNvPr>
          <p:cNvCxnSpPr>
            <a:cxnSpLocks/>
          </p:cNvCxnSpPr>
          <p:nvPr/>
        </p:nvCxnSpPr>
        <p:spPr>
          <a:xfrm flipV="1">
            <a:off x="2982194" y="1676333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6BEEBE45-6D49-A090-8D2C-6434CC860BAD}"/>
              </a:ext>
            </a:extLst>
          </p:cNvPr>
          <p:cNvCxnSpPr>
            <a:cxnSpLocks/>
          </p:cNvCxnSpPr>
          <p:nvPr/>
        </p:nvCxnSpPr>
        <p:spPr>
          <a:xfrm flipV="1">
            <a:off x="3394957" y="3031531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E44EE8-5DBE-8111-FDA4-842AA5D97111}"/>
              </a:ext>
            </a:extLst>
          </p:cNvPr>
          <p:cNvCxnSpPr>
            <a:cxnSpLocks/>
          </p:cNvCxnSpPr>
          <p:nvPr/>
        </p:nvCxnSpPr>
        <p:spPr>
          <a:xfrm flipV="1">
            <a:off x="5478972" y="1930695"/>
            <a:ext cx="412733" cy="412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D78FC67-7753-C590-BF7F-1E16ECE9C250}"/>
              </a:ext>
            </a:extLst>
          </p:cNvPr>
          <p:cNvSpPr txBox="1"/>
          <p:nvPr/>
        </p:nvSpPr>
        <p:spPr>
          <a:xfrm>
            <a:off x="5962384" y="1529554"/>
            <a:ext cx="2244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5925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52" grpId="0"/>
      <p:bldP spid="57" grpId="0"/>
      <p:bldP spid="62" grpId="0" animBg="1"/>
      <p:bldP spid="63" grpId="0" animBg="1"/>
      <p:bldP spid="67" grpId="0" animBg="1"/>
      <p:bldP spid="71" grpId="0" animBg="1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48" grpId="0" animBg="1"/>
      <p:bldP spid="49" grpId="0" animBg="1"/>
      <p:bldP spid="50" grpId="0" animBg="1"/>
      <p:bldP spid="51" grpId="0" animBg="1"/>
      <p:bldP spid="53" grpId="0" animBg="1"/>
      <p:bldP spid="54" grpId="0" animBg="1"/>
      <p:bldP spid="55" grpId="0" animBg="1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19" grpId="0"/>
      <p:bldP spid="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CD68A0-119C-DA5A-0900-7CB377B7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86276"/>
              </p:ext>
            </p:extLst>
          </p:nvPr>
        </p:nvGraphicFramePr>
        <p:xfrm>
          <a:off x="2411506" y="1392519"/>
          <a:ext cx="4495800" cy="2031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8705">
                  <a:extLst>
                    <a:ext uri="{9D8B030D-6E8A-4147-A177-3AD203B41FA5}">
                      <a16:colId xmlns:a16="http://schemas.microsoft.com/office/drawing/2014/main" val="1764703982"/>
                    </a:ext>
                  </a:extLst>
                </a:gridCol>
                <a:gridCol w="940981">
                  <a:extLst>
                    <a:ext uri="{9D8B030D-6E8A-4147-A177-3AD203B41FA5}">
                      <a16:colId xmlns:a16="http://schemas.microsoft.com/office/drawing/2014/main" val="1594177988"/>
                    </a:ext>
                  </a:extLst>
                </a:gridCol>
                <a:gridCol w="940981">
                  <a:extLst>
                    <a:ext uri="{9D8B030D-6E8A-4147-A177-3AD203B41FA5}">
                      <a16:colId xmlns:a16="http://schemas.microsoft.com/office/drawing/2014/main" val="3787407409"/>
                    </a:ext>
                  </a:extLst>
                </a:gridCol>
                <a:gridCol w="888705">
                  <a:extLst>
                    <a:ext uri="{9D8B030D-6E8A-4147-A177-3AD203B41FA5}">
                      <a16:colId xmlns:a16="http://schemas.microsoft.com/office/drawing/2014/main" val="1923963782"/>
                    </a:ext>
                  </a:extLst>
                </a:gridCol>
                <a:gridCol w="836428">
                  <a:extLst>
                    <a:ext uri="{9D8B030D-6E8A-4147-A177-3AD203B41FA5}">
                      <a16:colId xmlns:a16="http://schemas.microsoft.com/office/drawing/2014/main" val="738717474"/>
                    </a:ext>
                  </a:extLst>
                </a:gridCol>
              </a:tblGrid>
              <a:tr h="6773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17324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45641"/>
                  </a:ext>
                </a:extLst>
              </a:tr>
              <a:tr h="677333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55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39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76E8B0C-9EBA-BAD3-F543-7103A8E0B98F}"/>
              </a:ext>
            </a:extLst>
          </p:cNvPr>
          <p:cNvSpPr txBox="1"/>
          <p:nvPr/>
        </p:nvSpPr>
        <p:spPr>
          <a:xfrm>
            <a:off x="1964878" y="1680433"/>
            <a:ext cx="46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F4106-3734-5BA9-3953-0AF33FE0C62D}"/>
              </a:ext>
            </a:extLst>
          </p:cNvPr>
          <p:cNvSpPr txBox="1"/>
          <p:nvPr/>
        </p:nvSpPr>
        <p:spPr>
          <a:xfrm>
            <a:off x="1964878" y="2398586"/>
            <a:ext cx="46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7B203-078A-CD3C-0712-2A883649148E}"/>
              </a:ext>
            </a:extLst>
          </p:cNvPr>
          <p:cNvSpPr txBox="1"/>
          <p:nvPr/>
        </p:nvSpPr>
        <p:spPr>
          <a:xfrm>
            <a:off x="1999244" y="2960084"/>
            <a:ext cx="464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E1081-78E1-F170-0F5B-2137588D9A72}"/>
              </a:ext>
            </a:extLst>
          </p:cNvPr>
          <p:cNvSpPr txBox="1"/>
          <p:nvPr/>
        </p:nvSpPr>
        <p:spPr>
          <a:xfrm>
            <a:off x="2868706" y="1130168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BC7B25-CE0C-0E4F-9EE0-86638BF1073F}"/>
              </a:ext>
            </a:extLst>
          </p:cNvPr>
          <p:cNvSpPr txBox="1"/>
          <p:nvPr/>
        </p:nvSpPr>
        <p:spPr>
          <a:xfrm>
            <a:off x="3849494" y="1130168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B12DC-06B4-7D42-889A-C28BFE36CF42}"/>
              </a:ext>
            </a:extLst>
          </p:cNvPr>
          <p:cNvSpPr txBox="1"/>
          <p:nvPr/>
        </p:nvSpPr>
        <p:spPr>
          <a:xfrm>
            <a:off x="4808720" y="1135541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BD519E-F6D0-2C5A-A0AB-1BA7CF6865D1}"/>
              </a:ext>
            </a:extLst>
          </p:cNvPr>
          <p:cNvSpPr txBox="1"/>
          <p:nvPr/>
        </p:nvSpPr>
        <p:spPr>
          <a:xfrm>
            <a:off x="5499424" y="1130168"/>
            <a:ext cx="619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</a:t>
            </a:r>
            <a:r>
              <a:rPr lang="en-US" sz="1400" baseline="-25000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64ED95-C43D-A498-F2A2-215514B33314}"/>
              </a:ext>
            </a:extLst>
          </p:cNvPr>
          <p:cNvSpPr txBox="1"/>
          <p:nvPr/>
        </p:nvSpPr>
        <p:spPr>
          <a:xfrm>
            <a:off x="6019800" y="1102949"/>
            <a:ext cx="892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2"/>
                </a:solidFill>
              </a:rPr>
              <a:t>(Dummy)</a:t>
            </a:r>
            <a:r>
              <a:rPr lang="en-US" sz="1400" dirty="0">
                <a:solidFill>
                  <a:schemeClr val="tx2"/>
                </a:solidFill>
              </a:rPr>
              <a:t>D</a:t>
            </a:r>
            <a:r>
              <a:rPr lang="en-US" sz="1400" baseline="-25000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A8CDD7F-E691-3EC4-9ACF-E422CAF6AA22}"/>
              </a:ext>
            </a:extLst>
          </p:cNvPr>
          <p:cNvSpPr/>
          <p:nvPr/>
        </p:nvSpPr>
        <p:spPr>
          <a:xfrm>
            <a:off x="4240831" y="1407834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A3C154E-C1AF-A8D1-6EF8-D5B92C8D1CBA}"/>
              </a:ext>
            </a:extLst>
          </p:cNvPr>
          <p:cNvSpPr/>
          <p:nvPr/>
        </p:nvSpPr>
        <p:spPr>
          <a:xfrm>
            <a:off x="5186323" y="1398421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957799D-C953-9AA7-0FE9-DE94A8AAC544}"/>
              </a:ext>
            </a:extLst>
          </p:cNvPr>
          <p:cNvSpPr/>
          <p:nvPr/>
        </p:nvSpPr>
        <p:spPr>
          <a:xfrm>
            <a:off x="6078685" y="1389515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979DCD-3201-08B0-6BD1-D42EED28BC46}"/>
              </a:ext>
            </a:extLst>
          </p:cNvPr>
          <p:cNvSpPr/>
          <p:nvPr/>
        </p:nvSpPr>
        <p:spPr>
          <a:xfrm>
            <a:off x="3301243" y="2074089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6B6416-3295-C4A5-FEBF-0778A695731B}"/>
              </a:ext>
            </a:extLst>
          </p:cNvPr>
          <p:cNvSpPr/>
          <p:nvPr/>
        </p:nvSpPr>
        <p:spPr>
          <a:xfrm>
            <a:off x="4234177" y="2080555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A721F6-501A-FB6C-DD31-CC4A318BFB44}"/>
              </a:ext>
            </a:extLst>
          </p:cNvPr>
          <p:cNvSpPr/>
          <p:nvPr/>
        </p:nvSpPr>
        <p:spPr>
          <a:xfrm>
            <a:off x="2424123" y="2757662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F58409-556E-E870-08FE-B589A8DE133F}"/>
              </a:ext>
            </a:extLst>
          </p:cNvPr>
          <p:cNvSpPr/>
          <p:nvPr/>
        </p:nvSpPr>
        <p:spPr>
          <a:xfrm>
            <a:off x="4240673" y="2757662"/>
            <a:ext cx="486306" cy="288046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7D952EF-68A3-9619-D9DF-23A6BE2401D7}"/>
              </a:ext>
            </a:extLst>
          </p:cNvPr>
          <p:cNvSpPr txBox="1"/>
          <p:nvPr/>
        </p:nvSpPr>
        <p:spPr>
          <a:xfrm>
            <a:off x="1828800" y="4144070"/>
            <a:ext cx="6306556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Occupied Cells = 7</a:t>
            </a:r>
          </a:p>
          <a:p>
            <a:r>
              <a:rPr lang="en-US" dirty="0"/>
              <a:t>M+N-1 = 3 + 5 – 1 = 7</a:t>
            </a:r>
          </a:p>
          <a:p>
            <a:endParaRPr lang="en-US" dirty="0"/>
          </a:p>
          <a:p>
            <a:r>
              <a:rPr lang="en-US" dirty="0"/>
              <a:t>Since M+N-1 = Occupied Cells, this is the case of non-degeneracy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0496773"/>
      </p:ext>
    </p:extLst>
  </p:cSld>
  <p:clrMapOvr>
    <a:masterClrMapping/>
  </p:clrMapOvr>
  <p:timing>
    <p:tnLst>
      <p:par>
        <p:cTn id="1" dur="indefinite" restart="never" nodeType="tmRoot">
          <p:childTnLst>
            <p:par>
              <p:cTn id="2"/>
            </p:par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4.6|1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0.5|14.9|2.8|5.2|1.3|0.4|2.1|1.7|2.1|1.5|1.7|2|3.6|3.4|0.5|0.6|0.3|7.4|1.1|0.9|2.8|2.4|3.5|0.8|0.4|0.4|0.5|0.4|0.5|2.6|7.9|0.8|0.4|3|0.5|2.8|1.1|0.4|1.9|2.2|3.8|0.6|2.4|0.9|3|1.7|1|90.9|6.8|0.8|0.9|1.4|0.4|3.8|1.3|0.4|3.7|2|2.3|0.6|0.9|0.5|1.5|2|4|1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0.9|0.4|11.6|3.3|4.9|7.7|0.5|1.5|2|2.9|1.6|9.7|7.8|5.4|0.4|0.9|0.5|4.4|0.3|0.3|1.2|0.8|5.7|2.7|3|0.9|2.6|1.5|2.4|2|1.1|5.7|11.7|1.6|0.5|0.9|0.9|3.9|0.4|1.7|1.4|2.6|4.1|3|5.2|0.9|2.3|0.9|1.8|3.6|2.2|75.2|6.2|3|0.6|0.4|0.7|1.2|1.2|0.9|3.9|0.3|1.2|1.4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299</Words>
  <Application>Microsoft Office PowerPoint</Application>
  <PresentationFormat>On-screen Show (4:3)</PresentationFormat>
  <Paragraphs>198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Google Sans</vt:lpstr>
      <vt:lpstr>Office Theme</vt:lpstr>
      <vt:lpstr>Unbalanced TP Example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Vogul’s Approximation Method</dc:title>
  <dc:creator>Dell</dc:creator>
  <cp:lastModifiedBy>Debindra Bhandario</cp:lastModifiedBy>
  <cp:revision>155</cp:revision>
  <dcterms:created xsi:type="dcterms:W3CDTF">2020-05-10T12:09:12Z</dcterms:created>
  <dcterms:modified xsi:type="dcterms:W3CDTF">2024-08-25T14:14:02Z</dcterms:modified>
</cp:coreProperties>
</file>