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3" r:id="rId2"/>
    <p:sldId id="298" r:id="rId3"/>
    <p:sldId id="307" r:id="rId4"/>
    <p:sldId id="308" r:id="rId5"/>
    <p:sldId id="309" r:id="rId6"/>
    <p:sldId id="299" r:id="rId7"/>
    <p:sldId id="310" r:id="rId8"/>
    <p:sldId id="300" r:id="rId9"/>
    <p:sldId id="315" r:id="rId10"/>
    <p:sldId id="311" r:id="rId11"/>
    <p:sldId id="317" r:id="rId12"/>
    <p:sldId id="312" r:id="rId13"/>
    <p:sldId id="313" r:id="rId14"/>
    <p:sldId id="318" r:id="rId15"/>
    <p:sldId id="319" r:id="rId16"/>
    <p:sldId id="320" r:id="rId17"/>
    <p:sldId id="321" r:id="rId18"/>
    <p:sldId id="323" r:id="rId19"/>
    <p:sldId id="322" r:id="rId20"/>
    <p:sldId id="324" r:id="rId21"/>
    <p:sldId id="314" r:id="rId22"/>
    <p:sldId id="284" r:id="rId2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>
        <p:scale>
          <a:sx n="63" d="100"/>
          <a:sy n="63" d="100"/>
        </p:scale>
        <p:origin x="-13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88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th-TH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2 กระบวนการจัดทำบัญชีและระบบการประมวลผล</a:t>
            </a:r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2564904" y="467544"/>
            <a:ext cx="1339181" cy="2160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Page : </a:t>
            </a:r>
            <a:fld id="{830C4444-6A2C-4C08-9605-536DCB6371A2}" type="slidenum">
              <a:rPr lang="th-TH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pPr/>
              <a:t>‹#›</a:t>
            </a:fld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7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75FD5-4A07-4CD8-BA45-15C6B847EC99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FE3BA-12D8-4EA0-B49B-AEAB558AC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149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40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34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88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1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9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8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10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3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6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5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9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16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3627;&#3609;&#3633;&#3591;&#3626;&#3639;&#3629;%20V60_SBB301meeting\visio\591225%20&#3616;&#3634;&#3614;&#3611;&#3619;&#3632;&#3585;&#3629;&#3610;&#3627;&#3609;&#3633;&#3591;&#3626;&#3639;&#3629;.vsd\Drawing\~Page-3\Rounded%20process.45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0629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 descr="B_ASA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768143"/>
            <a:ext cx="904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48883"/>
            <a:ext cx="1728192" cy="157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12" y="10527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en-US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algn="ctr"/>
            <a:r>
              <a:rPr lang="th-TH" sz="36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กระบวนการจัดทำบัญชีและระบบการประมวลผล</a:t>
            </a:r>
            <a:endParaRPr lang="th-TH" sz="3600" b="1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448272" y="5079609"/>
            <a:ext cx="4320480" cy="656691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b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ผศ.ดร.อุ</a:t>
            </a:r>
            <a:r>
              <a:rPr lang="th-TH" sz="2800" dirty="0" err="1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เทน</a:t>
            </a: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เลานำ</a:t>
            </a:r>
            <a:r>
              <a:rPr lang="th-TH" sz="32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ทา</a:t>
            </a:r>
            <a:endParaRPr lang="th-TH" sz="32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19882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2.4.3)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ระบบซื้อค้าและจ่ายชำระ</a:t>
            </a:r>
            <a:endParaRPr lang="th-TH" sz="28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452774"/>
              </p:ext>
            </p:extLst>
          </p:nvPr>
        </p:nvGraphicFramePr>
        <p:xfrm>
          <a:off x="539552" y="1772816"/>
          <a:ext cx="7920880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Visio" r:id="rId3" imgW="6491591" imgH="5073141" progId="Visio.Drawing.11">
                  <p:embed/>
                </p:oleObj>
              </mc:Choice>
              <mc:Fallback>
                <p:oleObj name="Visio" r:id="rId3" imgW="6491591" imgH="50731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72816"/>
                        <a:ext cx="7920880" cy="4680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6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59" y="3068960"/>
            <a:ext cx="5976664" cy="2736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19882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2.4.4)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ระบบควบคุมสินค้าคงคลัง</a:t>
            </a:r>
            <a:endParaRPr lang="th-TH" sz="28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pSp>
        <p:nvGrpSpPr>
          <p:cNvPr id="11" name="Group 10"/>
          <p:cNvGrpSpPr/>
          <p:nvPr/>
        </p:nvGrpSpPr>
        <p:grpSpPr>
          <a:xfrm>
            <a:off x="1115616" y="1772816"/>
            <a:ext cx="6624736" cy="1431160"/>
            <a:chOff x="1115616" y="1772816"/>
            <a:chExt cx="6624736" cy="1431160"/>
          </a:xfrm>
        </p:grpSpPr>
        <p:sp>
          <p:nvSpPr>
            <p:cNvPr id="4" name="TextBox 3"/>
            <p:cNvSpPr txBox="1"/>
            <p:nvPr/>
          </p:nvSpPr>
          <p:spPr>
            <a:xfrm>
              <a:off x="1115616" y="1772816"/>
              <a:ext cx="2880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Periodic Inventory Method</a:t>
              </a:r>
              <a:endParaRPr lang="th-TH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239" y="2203271"/>
              <a:ext cx="761105" cy="6134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60032" y="2249869"/>
              <a:ext cx="2880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Perpetual Inventory Method</a:t>
              </a:r>
              <a:endParaRPr lang="th-TH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75656" y="5930116"/>
            <a:ext cx="63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สรุปแล้วกิจการเราต้องใช้วิธีใดจึงจะเหมาะสม</a:t>
            </a:r>
            <a:r>
              <a:rPr lang="en-US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?</a:t>
            </a:r>
            <a:endParaRPr lang="th-TH" dirty="0">
              <a:solidFill>
                <a:srgbClr val="FF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19882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2.4.5)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ระบบรายได้อื่น</a:t>
            </a:r>
            <a:endParaRPr lang="th-TH" sz="28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459398"/>
              </p:ext>
            </p:extLst>
          </p:nvPr>
        </p:nvGraphicFramePr>
        <p:xfrm>
          <a:off x="1439652" y="2060848"/>
          <a:ext cx="6588732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3" imgW="6213272" imgH="2920311" progId="Visio.Drawing.11">
                  <p:embed/>
                </p:oleObj>
              </mc:Choice>
              <mc:Fallback>
                <p:oleObj name="Visio" r:id="rId3" imgW="6213272" imgH="29203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2" y="2060848"/>
                        <a:ext cx="6588732" cy="3888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3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19882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2.4.6)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ระบบค่าใช้จ่ายอื่น</a:t>
            </a:r>
            <a:endParaRPr lang="th-TH" sz="28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495784"/>
              </p:ext>
            </p:extLst>
          </p:nvPr>
        </p:nvGraphicFramePr>
        <p:xfrm>
          <a:off x="827583" y="1844824"/>
          <a:ext cx="7848873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Visio" r:id="rId3" imgW="6213272" imgH="2920311" progId="Visio.Drawing.11">
                  <p:embed/>
                </p:oleObj>
              </mc:Choice>
              <mc:Fallback>
                <p:oleObj name="Visio" r:id="rId3" imgW="6213272" imgH="29203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1844824"/>
                        <a:ext cx="7848873" cy="4464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7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19882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2.4.7)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ระบบเงินสดย่อย</a:t>
            </a:r>
            <a:endParaRPr lang="th-TH" sz="28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899592" y="2564904"/>
            <a:ext cx="727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ระบบเงินสดย่อย </a:t>
            </a:r>
            <a:r>
              <a:rPr lang="th-TH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หมายถึง การกันเงินสดจำนวนหนึ่งที่กิจการกำหนดขึ้นเพื่อประโยชน์สำหรับการจ่ายค่าใช้จ่ายที่มีจำนวนไม่มากนัก โดยมีผู้ดูแลเงินสดย่อย ซึ่งเรียกว่า 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“</a:t>
            </a:r>
            <a:r>
              <a:rPr lang="th-TH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พนักงานรักษาเงินสดย่อย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” </a:t>
            </a:r>
            <a:r>
              <a:rPr lang="th-TH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ทำหน้าที่ดูแลและจดบันทึกค่าใช้จ่ายเล็กน้อยที่เกิดขึ้นภายในกิจการ ทั้งนี้เพื่อประโยชน์ด้านการควบคุมภายในที่รัดกุม </a:t>
            </a:r>
          </a:p>
        </p:txBody>
      </p:sp>
    </p:spTree>
    <p:extLst>
      <p:ext uri="{BB962C8B-B14F-4D97-AF65-F5344CB8AC3E}">
        <p14:creationId xmlns:p14="http://schemas.microsoft.com/office/powerpoint/2010/main" val="23419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54" y="2780928"/>
            <a:ext cx="6592220" cy="4245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19882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2.4.8)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ระบบเช็คและเงินฝากธนาคาร</a:t>
            </a:r>
            <a:endParaRPr lang="th-TH" sz="28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899592" y="198884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ระบบเช็คและเงินฝากธนาคาร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หมายถึง ระบบ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ี่ทำหน้าที่บันทึกและประมวลผลรายการค้าที่เกิดขึ้นระหว่างกิจการและธนาคารเมื่อมีการติดต่อแลกเปลี่ยนธุรกรรมระหว่างกัน </a:t>
            </a:r>
          </a:p>
        </p:txBody>
      </p:sp>
    </p:spTree>
    <p:extLst>
      <p:ext uri="{BB962C8B-B14F-4D97-AF65-F5344CB8AC3E}">
        <p14:creationId xmlns:p14="http://schemas.microsoft.com/office/powerpoint/2010/main" val="18906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5085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19882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2.4.9)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ระบบสินทรัพย์ถาวร</a:t>
            </a:r>
            <a:endParaRPr lang="th-TH" sz="28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899592" y="1988840"/>
            <a:ext cx="727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ระบบสินทรัพย์ถาวร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หมายถึง สินทรัพย์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ที่กิจการมีไว้เพื่อใช้งานมิได้มีไว้เพื่อขายหรือเปลี่ยนแปลงเป็นสินค้าที่จะขาย และเป็นสินทรัพย์ที่มีลักษณะคงทน อายุการใช้งานเกินกว่า 1 ปี โดยทั่วไปธุรกิจประเภทอุตสาหกรรมการผลิตอาจมีอัตราส่วนของสินทรัพย์ถาวรที่สูงเมื่อเทียบกับธุรกิจซื้อสินค้ามาเพื่อขาย ระบบบัญชีสินทรัพย์ถาวรจะเกี่ยวข้องกับการจัดซื้อจัดหา การบำรุงรักษา การเลิกใช้สินทรัพย์ถาวรในกรณีต่างๆ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4581128"/>
            <a:ext cx="8964488" cy="21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19882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2.4.10)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ระบบภาษีอากรธุรกิจ</a:t>
            </a:r>
            <a:endParaRPr lang="th-TH" sz="28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38" y="908720"/>
            <a:ext cx="2670597" cy="16561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932" y="2132856"/>
            <a:ext cx="782013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ภาษีมูลค่าเพิ่ม (</a:t>
            </a:r>
            <a:r>
              <a:rPr lang="en-US" sz="24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Value Added Tax</a:t>
            </a:r>
            <a:r>
              <a:rPr lang="en-US" sz="24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marL="342900" indent="-342900" algn="thaiDi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เป็นภาษีทางอ้อมประเภทหนึ่งโดยการนำภาษีขาย ซึ่งเป็นภาษีมูลค่าเพิ่มที่ผู้ประกอบการได้เรียกเก็บหรือพึงเรียกเก็บจากผู้ซื้อสินค้า หักด้วยภาษีซื้อ ซึ่งเป็นภาษีมูลค่าเพิ่มที่ผู้ประกอบการได้จ่ายให้กับผู้ขายสินค้า </a:t>
            </a:r>
            <a:endParaRPr lang="en-US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 algn="thaiDist">
              <a:buFont typeface="Wingdings" panose="05000000000000000000" pitchFamily="2" charset="2"/>
              <a:buChar char="Ø"/>
            </a:pP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ผู้ประกอบการที่ขายสินค้าหรือให้บริการที่อยู่ในบังคับภาษีมูลค่าเพิ่ม หากมีรายรับเกินกว่า </a:t>
            </a: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1.8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ล้านบาทต่อปี ต้องจดทะเบียนเป็นผู้ประกอบการจดทะเบียนภาษีมูลค่าเพิ่ม และเมื่อขายสินค้าหรือให้บริการต้องออกใบกำกับภาษี </a:t>
            </a: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(Tax Invoice)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เพื่อเรียกเก็บภาษีมูลค่าเพิ่มจากผู้ซื้อสินค้าหรือผู้ให้บริการ พร้อมทั้งส่งมอบใบกำกับภาษีให้แก่ผู้ซื้อสินค้าหรือผู้ใช้บริการทุกครั้ง</a:t>
            </a:r>
            <a:endParaRPr lang="en-US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/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</a:p>
          <a:p>
            <a:pPr algn="thaiDist"/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50843"/>
            <a:ext cx="52768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766" y="945296"/>
            <a:ext cx="884771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</a:t>
            </a:r>
            <a:r>
              <a:rPr lang="th-TH" sz="20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ภาษี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ขาย 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r>
              <a:rPr lang="th-TH" sz="20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จำนวนเงินภาษีที่ผู้ประกอบการจดทะเบียนเรียกเก็บจากลูกค้า เมื่อมีการขายสินค้าหรือให้บริการและมีภาระต้องนำส่งกรมสรรพากร</a:t>
            </a:r>
            <a:endParaRPr lang="en-US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/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</a:t>
            </a:r>
            <a:r>
              <a:rPr lang="th-TH" sz="20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ภาษี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ซื้อ 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ำนวนเงินภาษีซื้อที่ผู้ประกอบการจดทะเบียนชำระล่วงหน้าหรือมีภาระที่ต้องชำระเนื่องจากการซื้อสินค้า บริการหรือสินทรัพย์</a:t>
            </a:r>
            <a:endParaRPr lang="en-US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/>
            <a:r>
              <a:rPr lang="th-TH" sz="2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</a:t>
            </a:r>
            <a:r>
              <a:rPr lang="th-TH" sz="20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ภาษีมูลค่าเพิ่ม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ขอคืน 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จำนวนเงินภาษีสุทธิที่ผู้ประกอบการจดทะเบียนจะขอคืนจากกรมสรรพากร</a:t>
            </a:r>
            <a:endParaRPr lang="en-US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/>
            <a:r>
              <a:rPr lang="th-TH" sz="20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ภาษี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ซื้อที่ยังไม่ถึง</a:t>
            </a:r>
            <a:r>
              <a:rPr lang="th-TH" sz="20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กำหนดหรือภาษี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ซื้อรอใบกำกับ 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เป็นภาษีซื้อที่ยังไม่สามารถนำมาหักจากภาษีขายในเดือนภาษีนั้นได้ แต่สามารถตั้งเป็นบัญชีกลุ่มสินทรัพย์ไว้เพื่อรอให้ถึงกำหนดหรือเมื่อได้รับใบกำกับภาษีแบบเต็มรูปก็สามารถนำมาขอคืนได้ แต่ทั้งนี้ต้องไม่เกิน 6 เดือนตามวันที่ในใบกำกับภาษี</a:t>
            </a:r>
            <a:endParaRPr lang="en-US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/>
            <a:r>
              <a:rPr lang="th-TH" sz="2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</a:t>
            </a:r>
            <a:r>
              <a:rPr lang="th-TH" sz="20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ภาษี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ซื้อ</a:t>
            </a:r>
            <a:r>
              <a:rPr lang="th-TH" sz="20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ต้องห้ามหรือภาษี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ซื้อขอคืนไม่ได้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: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ภาษีซื้อต้องห้ามเป็นภาษีซื้อที่กฎหมายไม่ให้นำ มาหักออกจากภาษีขายหรือขอคืน โดยได้กำหนดลักษณะภาษีซื้อต้องห้ามไว้ตามมาตรา 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82/5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แห่งประมวลรัษฎากรและประกาศอธิบดีกรมสรรพากร เกี่ยวกับภาษีมูลค่าเพิ่ม (ฉบับที่ 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17) 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และ (ฉบับที่ 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42)</a:t>
            </a:r>
          </a:p>
          <a:p>
            <a:pPr algn="thaiDist"/>
            <a:r>
              <a:rPr lang="th-TH" sz="20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ภาษี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ซื้อไม่ประสงค์ขอคืน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: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มีลักษณะเหมือนกับภาษีซื้อ แต่ผู้ประกอบการจดทะเบียนมีเจตนาที่จะไม่ขอคืนภาษีซื้อจำนวนนี้ ทั้งๆ ที่มีสิทธิ์ขอคืนได้</a:t>
            </a:r>
            <a:endParaRPr lang="en-US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/>
            <a:r>
              <a:rPr lang="th-TH" sz="20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ลูกหนี้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กรมสรรพากร 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มีความหมายเดียวกับภาษีมูลค่าเพิ่มขอคืน</a:t>
            </a:r>
            <a:endParaRPr lang="en-US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/>
            <a:r>
              <a:rPr lang="th-TH" sz="2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</a:t>
            </a:r>
            <a:r>
              <a:rPr lang="th-TH" sz="20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เจ้าหนี้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กรมสรรพากร 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เป็นจำนวนเงินภาษีมูลค่าเพิ่มที่ผู้ประกอบการจดทะเบียนต้องชำระให้กับกรมสรรพากร ไม่เกินวันที่ 15 ของเดือนภาษีถัดไป</a:t>
            </a:r>
            <a:endParaRPr lang="en-US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19882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2.4.10)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ระบบภาษีอากรธุรกิจ</a:t>
            </a:r>
            <a:endParaRPr lang="th-TH" sz="28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661932" y="2132856"/>
            <a:ext cx="78201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ภาษีหัก ณ ที่จ่าย (</a:t>
            </a:r>
            <a:r>
              <a:rPr lang="en-US" sz="24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Withholding Tax)</a:t>
            </a:r>
          </a:p>
          <a:p>
            <a:pPr marL="342900" indent="-342900" algn="thaiDi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ป็นภาษีที่ผู้จ่ายเงินซึ่งเป็นผู้มีหน้าที่หักภาษีได้หักจากผู้รับเงินไว้ตามหลักเกณฑ์และเงื่อนไขที่กำหนดตามประมวลรัษฎากร โดยมีวัตถุประสงค์เพื่อบรรเทาการชำระภาษีเงินได้ ลดแรงกดดันในการหลีกเลี่ยงหรือพยายามหลีกเลี่ยงการเสียภาษีอากร ทำให้รัฐมีรายได้เข้าคลังอย่างสม่ำเสมอและลดภาระหน้าที่ของเจ้าพนักงานในการตรวจสอบภาษีหรือการติดตามการจัดเก็บภาษีย้อนหลังในกรณีผู้เสียภาษีไม่ยอมเสียภาษี	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</a:p>
          <a:p>
            <a:pPr algn="thaiDist"/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507288" cy="4525963"/>
          </a:xfrm>
        </p:spPr>
        <p:txBody>
          <a:bodyPr>
            <a:normAutofit fontScale="92500" lnSpcReduction="20000"/>
          </a:bodyPr>
          <a:lstStyle/>
          <a:p>
            <a:pPr marL="0" indent="0" algn="thaiDist">
              <a:lnSpc>
                <a:spcPct val="110000"/>
              </a:lnSpc>
              <a:buNone/>
            </a:pP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2.1 กระบวนการจัดทำด้วยมือ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2.2 กระบวนการจัดทำบัญชีด้วยโปรแกรมสำเร็จรูป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2.3 ความแตกต่างของกระบวนการจัดทำบัญชีด้วยมือ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3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และด้วยโปรแกรมสำเร็จรูปทางการบัญชี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 หน้าที่หลักและลักษณะทั่วไปของระบบย่อย</a:t>
            </a:r>
          </a:p>
          <a:p>
            <a:pPr marL="536575" indent="0" algn="thaiDist">
              <a:lnSpc>
                <a:spcPct val="110000"/>
              </a:lnSpc>
              <a:buNone/>
            </a:pP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ประกอบด้วย</a:t>
            </a:r>
            <a:r>
              <a:rPr lang="en-US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</a:t>
            </a:r>
            <a:r>
              <a:rPr lang="th-TH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ขายสินค้าและรับชำระ ระบบซื้อสินค้าและจ่ายชำระ ระบบ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รายได้อื่น </a:t>
            </a:r>
            <a:r>
              <a:rPr lang="th-TH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ระบบค่าใช้จ่าย ระบบเงินสดย่อย ระบบเช็คและเงินฝากธนาคาร ระบบสินทรัพย์ถาวร ระบบบัญชีแยกประเภททั่วไป ระบบภาษีอากรธุรกิจ ระบบการบำรุงรักษา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ข้อมูลและ</a:t>
            </a:r>
            <a:r>
              <a:rPr lang="th-TH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ระบบการรักความปลอดภัย</a:t>
            </a: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04" y="1196752"/>
            <a:ext cx="3528391" cy="50405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  <a:sym typeface="Wingdings 3"/>
              </a:rPr>
              <a:t></a:t>
            </a:r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หัวข้อที่จะศึกษา</a:t>
            </a:r>
            <a:endParaRPr lang="th-TH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19882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2.4.10)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ระบบภาษีอากรธุรกิจ</a:t>
            </a:r>
            <a:endParaRPr lang="th-TH" sz="28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00809"/>
            <a:ext cx="4427984" cy="263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34" y="2357091"/>
            <a:ext cx="7071866" cy="450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3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19882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2.4.11)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ระบบบัญชีแยกประเภททั่วไป</a:t>
            </a:r>
            <a:endParaRPr lang="th-TH" sz="28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507410"/>
              </p:ext>
            </p:extLst>
          </p:nvPr>
        </p:nvGraphicFramePr>
        <p:xfrm>
          <a:off x="2195736" y="1700808"/>
          <a:ext cx="4608512" cy="4584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Visio" r:id="rId3" imgW="5361562" imgH="5343525" progId="Visio.Drawing.11">
                  <p:embed/>
                </p:oleObj>
              </mc:Choice>
              <mc:Fallback>
                <p:oleObj name="Visio" r:id="rId3" imgW="5361562" imgH="534352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700808"/>
                        <a:ext cx="4608512" cy="45847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3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2664296" cy="2666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6" y="1643493"/>
            <a:ext cx="177281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572691"/>
              </p:ext>
            </p:extLst>
          </p:nvPr>
        </p:nvGraphicFramePr>
        <p:xfrm>
          <a:off x="-639316" y="1052736"/>
          <a:ext cx="5067300" cy="786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3" imgW="4939471" imgH="9065700" progId="Visio.Drawing.11">
                  <p:embed/>
                </p:oleObj>
              </mc:Choice>
              <mc:Fallback>
                <p:oleObj name="Visio" r:id="rId3" imgW="4939471" imgH="90657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9316" y="1052736"/>
                        <a:ext cx="5067300" cy="786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75955"/>
              </p:ext>
            </p:extLst>
          </p:nvPr>
        </p:nvGraphicFramePr>
        <p:xfrm>
          <a:off x="3995936" y="-2200052"/>
          <a:ext cx="5067300" cy="786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5" imgW="4939471" imgH="9065700" progId="Visio.Drawing.11">
                  <p:embed/>
                </p:oleObj>
              </mc:Choice>
              <mc:Fallback>
                <p:oleObj name="Visio" r:id="rId5" imgW="4939471" imgH="90657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-2200052"/>
                        <a:ext cx="5067300" cy="786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267744" y="659735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267744" y="6749578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60032" y="3212976"/>
            <a:ext cx="0" cy="3528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860032" y="3225204"/>
            <a:ext cx="1944216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746848" y="1114024"/>
            <a:ext cx="4114800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2.1 กระบวนการจัดทำบัญชี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44" y="1554116"/>
            <a:ext cx="5548511" cy="528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2.2 กระบวนการจัดทำบัญชีด้วยโปรแกรมสำเร็จรูปทางการบัญชี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6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988840"/>
            <a:ext cx="82809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r>
              <a:rPr lang="th-TH" sz="2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 </a:t>
            </a:r>
            <a:r>
              <a:rPr lang="th-TH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สมุดรายวันรับ 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sz="2000" b="1" u="sng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eceive </a:t>
            </a:r>
            <a:r>
              <a:rPr lang="en-US" sz="2000" b="1" u="sng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oucher : RV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 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ใช้บันทึกรายการขายสินค้าเป็นเงินสด หรือรายได้อื่นๆ ที่ได้รับเป็นเงินสด สมุดรายวันจะรองรับรายการที่เกี่ยวข้องกับการเพิ่มขึ้น (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Dr.)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ของบัญชีเงินสด เงินฝากธนาคาร เช็ครับหรือเงินโอนทั้งหมด</a:t>
            </a:r>
            <a:endParaRPr lang="en-US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/>
            <a:r>
              <a:rPr lang="th-TH" sz="2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2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 </a:t>
            </a:r>
            <a:r>
              <a:rPr lang="th-TH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สมุดรายวันจ่าย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sz="2000" b="1" u="sng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ayment </a:t>
            </a:r>
            <a:r>
              <a:rPr lang="en-US" sz="2000" b="1" u="sng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oucher :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PV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ใช้บันทึกรายการซื้อสินค้าเป็นเงินสด หรือค่าใช้จ่ายทุกประเภทที่กิจการได้จ่ายออกไปด้วยเงินสด สมุดรายวันจ่ายจะรองรับรายการที่เกี่ยวข้องกับการลดลง (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Cr.)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ของบัญชีเงินสด เงินฝากธนาคาร เช็คจ่าย ค่าใช้จ่ายตัดบัญชีธนาคารหรือเงินโอนทั้งหมด</a:t>
            </a:r>
            <a:endParaRPr lang="en-US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/>
            <a:r>
              <a:rPr lang="th-TH" sz="2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3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 </a:t>
            </a:r>
            <a:r>
              <a:rPr lang="th-TH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สมุดรายวันขาย 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sz="2000" b="1" u="sng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ale </a:t>
            </a:r>
            <a:r>
              <a:rPr lang="en-US" sz="2000" b="1" u="sng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oucher :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SV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  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ใช้รองรับการบันทึกรายการค้าทางบัญชีเฉพาะการขายสินค้าเป็นเงินเชื่อเท่านั้น</a:t>
            </a:r>
            <a:endParaRPr lang="en-US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/>
            <a:r>
              <a:rPr lang="th-TH" sz="2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4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 </a:t>
            </a:r>
            <a:r>
              <a:rPr lang="th-TH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สมุดรายวันซื้อ 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sz="2000" b="1" u="sng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rchase </a:t>
            </a:r>
            <a:r>
              <a:rPr lang="en-US" sz="2000" b="1" u="sng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oucher :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UV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 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ใช้รองรับการบันทึกเฉพาะรายการค้าที่เกี่ยวข้องกับซื้อสินค้าเป็นเงินเชื่อเท่านั้น</a:t>
            </a:r>
            <a:endParaRPr lang="en-US" sz="2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/>
            <a:r>
              <a:rPr lang="th-TH" sz="2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5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 </a:t>
            </a:r>
            <a:r>
              <a:rPr lang="th-TH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สมุดรายวันทั่วไป 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sz="2000" b="1" u="sng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J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ournal </a:t>
            </a:r>
            <a:r>
              <a:rPr lang="en-US" sz="2000" b="1" u="sng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oucher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r>
              <a:rPr lang="th-TH" sz="20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JV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r>
              <a:rPr lang="th-TH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ใช้สำหรับรายการปรับปรุง รายการปิดบัญชี และรายการอื่นๆ ที่ไม่สามารถจะบันทึกลงในสมุดรายวันทั้ง 4 เล่ม ข้างต้นได้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55136"/>
              </p:ext>
            </p:extLst>
          </p:nvPr>
        </p:nvGraphicFramePr>
        <p:xfrm>
          <a:off x="2500821" y="1268760"/>
          <a:ext cx="40703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3" imgW="4070183" imgH="633960" progId="Visio.Drawing.11">
                  <p:link updateAutomatic="1"/>
                </p:oleObj>
              </mc:Choice>
              <mc:Fallback>
                <p:oleObj name="Visio" r:id="rId3" imgW="4070183" imgH="63396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0821" y="1268760"/>
                        <a:ext cx="40703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3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652934"/>
          </a:xfrm>
        </p:spPr>
        <p:txBody>
          <a:bodyPr>
            <a:noAutofit/>
          </a:bodyPr>
          <a:lstStyle/>
          <a:p>
            <a:pPr algn="l"/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2.3 ความแตกต่างระหว่างการจัดทำบัญชีด้วยมือและโปรแกรมสำเร็จรูปทางการบัญชี 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7876"/>
              </p:ext>
            </p:extLst>
          </p:nvPr>
        </p:nvGraphicFramePr>
        <p:xfrm>
          <a:off x="539552" y="2060848"/>
          <a:ext cx="8280920" cy="4443184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016224"/>
                <a:gridCol w="2736304"/>
                <a:gridCol w="3528392"/>
              </a:tblGrid>
              <a:tr h="684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ประเด็นแตกต่าง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rgbClr val="0033CC"/>
                          </a:solidFill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การจัดทำบัญชีด้วยมือ</a:t>
                      </a:r>
                      <a:endParaRPr lang="en-US" sz="1600" dirty="0">
                        <a:solidFill>
                          <a:srgbClr val="0033CC"/>
                        </a:solidFill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rgbClr val="0033CC"/>
                          </a:solidFill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การจัดทำบัญชีด้วย</a:t>
                      </a:r>
                      <a:endParaRPr lang="en-US" sz="1600" dirty="0">
                        <a:solidFill>
                          <a:srgbClr val="0033CC"/>
                        </a:solidFill>
                        <a:effectLst/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rgbClr val="0033CC"/>
                          </a:solidFill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โปรแกรมสำเร็จรูปทางการบัญชี</a:t>
                      </a:r>
                      <a:endParaRPr lang="en-US" sz="1600" dirty="0">
                        <a:solidFill>
                          <a:srgbClr val="0033CC"/>
                        </a:solidFill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420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rgbClr val="0033CC"/>
                          </a:solidFill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1. เอกสาร</a:t>
                      </a:r>
                      <a:endParaRPr lang="en-US" sz="1600" dirty="0">
                        <a:solidFill>
                          <a:srgbClr val="0033CC"/>
                        </a:solidFill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เอกสารทั่วไป</a:t>
                      </a:r>
                      <a:endParaRPr lang="en-US" sz="1600" dirty="0"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เอกสารทั่วไป</a:t>
                      </a:r>
                      <a:r>
                        <a:rPr lang="th-TH" sz="1600" dirty="0" smtClean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และเอกสารอิเล็กทรอนิกส์</a:t>
                      </a:r>
                      <a:endParaRPr lang="en-US" sz="1600" dirty="0"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840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33CC"/>
                          </a:solidFill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2. </a:t>
                      </a:r>
                      <a:r>
                        <a:rPr lang="th-TH" sz="1600">
                          <a:solidFill>
                            <a:srgbClr val="0033CC"/>
                          </a:solidFill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สมุดบัญชีขั้นต้น</a:t>
                      </a:r>
                      <a:endParaRPr lang="en-US" sz="1600">
                        <a:solidFill>
                          <a:srgbClr val="0033CC"/>
                        </a:solidFill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สมุดรายวันทั่วไป, สมุดรายวันซื้อ, สมุดรายวันขาย, สมุดรายวันจ่าย, สมุดรายวันรับ</a:t>
                      </a:r>
                      <a:endParaRPr lang="en-US" sz="1600" dirty="0"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แฟ้มข้อมูลรายการค้า (</a:t>
                      </a:r>
                      <a:r>
                        <a:rPr lang="en-US" sz="1600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Transaction File)</a:t>
                      </a:r>
                      <a:endParaRPr lang="en-US" sz="1600" dirty="0"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840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33CC"/>
                          </a:solidFill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3. </a:t>
                      </a:r>
                      <a:r>
                        <a:rPr lang="th-TH" sz="1600">
                          <a:solidFill>
                            <a:srgbClr val="0033CC"/>
                          </a:solidFill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สมุดบัญชีขั้นปลาย </a:t>
                      </a:r>
                      <a:endParaRPr lang="en-US" sz="1600">
                        <a:solidFill>
                          <a:srgbClr val="0033CC"/>
                        </a:solidFill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บัญชีแยกประเภททั่วไป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และบัญชีแยกประเภทย่อย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แฟ้มข้อมูล</a:t>
                      </a:r>
                      <a:r>
                        <a:rPr lang="th-TH" sz="1600" dirty="0" smtClean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หลัก (</a:t>
                      </a:r>
                      <a:r>
                        <a:rPr lang="en-US" sz="1600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Master File)</a:t>
                      </a:r>
                      <a:endParaRPr lang="en-US" sz="1600" dirty="0"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420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33CC"/>
                          </a:solidFill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4. </a:t>
                      </a:r>
                      <a:r>
                        <a:rPr lang="th-TH" sz="1600">
                          <a:solidFill>
                            <a:srgbClr val="0033CC"/>
                          </a:solidFill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การบันทึกบัญชี</a:t>
                      </a:r>
                      <a:endParaRPr lang="en-US" sz="1600">
                        <a:solidFill>
                          <a:srgbClr val="0033CC"/>
                        </a:solidFill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บันทึกรายการในสมุดรายวัน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นำเข้าข้อมูลในระบบคอมพิวเตอร์</a:t>
                      </a:r>
                      <a:endParaRPr lang="en-US" sz="1600" dirty="0"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420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solidFill>
                            <a:srgbClr val="0033CC"/>
                          </a:solidFill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5. การผ่านรายการบัญชี</a:t>
                      </a:r>
                      <a:endParaRPr lang="en-US" sz="1600">
                        <a:solidFill>
                          <a:srgbClr val="0033CC"/>
                        </a:solidFill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สรุปยอดคงเหลือจากบัญชีแยกประเภท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ปรับปรุงแฟ้มข้อมูลหลักด้วยแฟ้มรายการค้า</a:t>
                      </a:r>
                      <a:endParaRPr lang="en-US" sz="1600" dirty="0"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840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solidFill>
                            <a:srgbClr val="0033CC"/>
                          </a:solidFill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6. การประมวลผล</a:t>
                      </a:r>
                      <a:endParaRPr lang="en-US" sz="1600">
                        <a:solidFill>
                          <a:srgbClr val="0033CC"/>
                        </a:solidFill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ประมวลผลแบบกลุ่มด้วยมือ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ประมวลผลทั้งแบบกลุ่มและแบบเชื่อมตรงโดยผ่านระบบคอมพิวเตอร์</a:t>
                      </a:r>
                      <a:endParaRPr lang="en-US" sz="1600" dirty="0"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420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rgbClr val="0033CC"/>
                          </a:solidFill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7. การควบคุมภายใน</a:t>
                      </a:r>
                      <a:endParaRPr lang="en-US" sz="1600" dirty="0">
                        <a:solidFill>
                          <a:srgbClr val="0033CC"/>
                        </a:solidFill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การควบคุมทั่วไป</a:t>
                      </a:r>
                      <a:endParaRPr lang="en-US" sz="1600"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การควบคุมทั่วไปและการควบคุม</a:t>
                      </a:r>
                      <a:r>
                        <a:rPr lang="th-TH" sz="1600" dirty="0" smtClean="0">
                          <a:effectLst/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เฉพาะระบบงาน</a:t>
                      </a:r>
                      <a:endParaRPr lang="en-US" sz="1600" dirty="0">
                        <a:effectLst/>
                        <a:latin typeface="Microsoft Sans Serif" panose="020B0604020202020204" pitchFamily="34" charset="0"/>
                        <a:ea typeface="Times New Roman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589240"/>
            <a:ext cx="1560173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51531"/>
            <a:ext cx="7488832" cy="513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1124744"/>
            <a:ext cx="9361040" cy="652934"/>
          </a:xfrm>
        </p:spPr>
        <p:txBody>
          <a:bodyPr>
            <a:noAutofit/>
          </a:bodyPr>
          <a:lstStyle/>
          <a:p>
            <a:pPr algn="l"/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หน้าที่หลักและลักษณะทั่วไปของโปรแกรมสำเร็จรูปทางการบัญชี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32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19882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2.4.1</a:t>
            </a:r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ระบบขายสินค้าและรับชำระ</a:t>
            </a:r>
            <a:endParaRPr lang="th-TH" sz="28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819447"/>
              </p:ext>
            </p:extLst>
          </p:nvPr>
        </p:nvGraphicFramePr>
        <p:xfrm>
          <a:off x="683568" y="1772816"/>
          <a:ext cx="7200800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3" imgW="6376481" imgH="5073141" progId="Visio.Drawing.11">
                  <p:embed/>
                </p:oleObj>
              </mc:Choice>
              <mc:Fallback>
                <p:oleObj name="Visio" r:id="rId3" imgW="6376481" imgH="50731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72816"/>
                        <a:ext cx="7200800" cy="4680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5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19882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2.4.2) 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ระบบสินเชื่อและการวิเคราะห์การขาย</a:t>
            </a:r>
            <a:endParaRPr lang="th-TH" sz="28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996952"/>
            <a:ext cx="2855976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3338989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ส่วนลดการค้า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Trade Discount</a:t>
            </a:r>
            <a:endParaRPr lang="th-TH" b="1" dirty="0">
              <a:solidFill>
                <a:srgbClr val="FF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7343" y="3338989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ส่วนลดเงินสด</a:t>
            </a:r>
          </a:p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Cash Discount</a:t>
            </a:r>
            <a:endParaRPr lang="th-TH" b="1" dirty="0">
              <a:solidFill>
                <a:schemeClr val="accent3">
                  <a:lumMod val="50000"/>
                </a:schemeClr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0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1274</Words>
  <Application>Microsoft Office PowerPoint</Application>
  <PresentationFormat>On-screen Show (4:3)</PresentationFormat>
  <Paragraphs>82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C:\Users\LENOVO\Desktop\หนังสือ V60_SBB301meeting\visio\591225 ภาพประกอบหนังสือ.vsd\Drawing\~Page-3\Rounded process.45</vt:lpstr>
      <vt:lpstr>Visio</vt:lpstr>
      <vt:lpstr>Express for Windows ผศ.ดร.อุเทน เลานำทา</vt:lpstr>
      <vt:lpstr>PowerPoint Presentation</vt:lpstr>
      <vt:lpstr>PowerPoint Presentation</vt:lpstr>
      <vt:lpstr>PowerPoint Presentation</vt:lpstr>
      <vt:lpstr>PowerPoint Presentation</vt:lpstr>
      <vt:lpstr>2.3 ความแตกต่างระหว่างการจัดทำบัญชีด้วยมือและโปรแกรมสำเร็จรูปทางการบัญชี </vt:lpstr>
      <vt:lpstr>2.4 หน้าที่หลักและลักษณะทั่วไปของโปรแกรมสำเร็จรูปทางการบัญชี</vt:lpstr>
      <vt:lpstr>2.4.1) ระบบขายสินค้าและรับชำระ</vt:lpstr>
      <vt:lpstr>2.4.2) ระบบสินเชื่อและการวิเคราะห์การขาย</vt:lpstr>
      <vt:lpstr>2.4.3) ระบบซื้อค้าและจ่ายชำระ</vt:lpstr>
      <vt:lpstr>2.4.4) ระบบควบคุมสินค้าคงคลัง</vt:lpstr>
      <vt:lpstr>2.4.5) ระบบรายได้อื่น</vt:lpstr>
      <vt:lpstr>2.4.6) ระบบค่าใช้จ่ายอื่น</vt:lpstr>
      <vt:lpstr>2.4.7) ระบบเงินสดย่อย</vt:lpstr>
      <vt:lpstr>2.4.8) ระบบเช็คและเงินฝากธนาคาร</vt:lpstr>
      <vt:lpstr>2.4.9) ระบบสินทรัพย์ถาวร</vt:lpstr>
      <vt:lpstr>2.4.10) ระบบภาษีอากรธุรกิจ</vt:lpstr>
      <vt:lpstr>PowerPoint Presentation</vt:lpstr>
      <vt:lpstr>2.4.10) ระบบภาษีอากรธุรกิจ</vt:lpstr>
      <vt:lpstr>2.4.10) ระบบภาษีอากรธุรกิจ</vt:lpstr>
      <vt:lpstr>2.4.11) ระบบบัญชีแยกประเภททั่วไป</vt:lpstr>
      <vt:lpstr>PowerPoint Presentation</vt:lpstr>
    </vt:vector>
  </TitlesOfParts>
  <Company>MBS-MSU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UTAIN</dc:creator>
  <cp:lastModifiedBy>Windows User</cp:lastModifiedBy>
  <cp:revision>62</cp:revision>
  <dcterms:created xsi:type="dcterms:W3CDTF">2015-01-12T07:31:18Z</dcterms:created>
  <dcterms:modified xsi:type="dcterms:W3CDTF">2018-12-23T09:28:18Z</dcterms:modified>
</cp:coreProperties>
</file>