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93" r:id="rId2"/>
    <p:sldId id="298" r:id="rId3"/>
    <p:sldId id="308" r:id="rId4"/>
    <p:sldId id="310" r:id="rId5"/>
    <p:sldId id="311" r:id="rId6"/>
    <p:sldId id="319" r:id="rId7"/>
    <p:sldId id="316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17" r:id="rId19"/>
    <p:sldId id="318" r:id="rId20"/>
    <p:sldId id="330" r:id="rId21"/>
    <p:sldId id="333" r:id="rId22"/>
    <p:sldId id="334" r:id="rId23"/>
    <p:sldId id="335" r:id="rId24"/>
    <p:sldId id="336" r:id="rId25"/>
    <p:sldId id="338" r:id="rId26"/>
    <p:sldId id="339" r:id="rId27"/>
    <p:sldId id="341" r:id="rId28"/>
    <p:sldId id="342" r:id="rId29"/>
    <p:sldId id="343" r:id="rId30"/>
    <p:sldId id="344" r:id="rId31"/>
    <p:sldId id="345" r:id="rId32"/>
    <p:sldId id="346" r:id="rId33"/>
    <p:sldId id="284" r:id="rId34"/>
    <p:sldId id="347" r:id="rId35"/>
    <p:sldId id="348" r:id="rId36"/>
    <p:sldId id="349" r:id="rId37"/>
    <p:sldId id="350" r:id="rId38"/>
  </p:sldIdLst>
  <p:sldSz cx="9144000" cy="6858000" type="screen4x3"/>
  <p:notesSz cx="7099300" cy="10234613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660"/>
  </p:normalViewPr>
  <p:slideViewPr>
    <p:cSldViewPr>
      <p:cViewPr varScale="1">
        <p:scale>
          <a:sx n="65" d="100"/>
          <a:sy n="65" d="100"/>
        </p:scale>
        <p:origin x="-1300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636" y="-6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99300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 algn="ctr"/>
            <a:endParaRPr lang="th-TH" dirty="0" smtClean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/>
            <a:r>
              <a:rPr lang="th-TH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บทที่ 3 แนะนำโปรแกรมและการกำหนดค่าเริ่มต้น</a:t>
            </a:r>
            <a:endParaRPr lang="th-TH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quarter" idx="1"/>
          </p:nvPr>
        </p:nvSpPr>
        <p:spPr>
          <a:xfrm>
            <a:off x="2655151" y="523309"/>
            <a:ext cx="1386300" cy="241789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r>
              <a:rPr lang="en-US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Page : </a:t>
            </a:r>
            <a:fld id="{830C4444-6A2C-4C08-9605-536DCB6371A2}" type="slidenum">
              <a:rPr lang="th-TH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pPr/>
              <a:t>‹#›</a:t>
            </a:fld>
            <a:endParaRPr lang="th-TH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876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5D75FD5-4A07-4CD8-BA45-15C6B847EC99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1AFE3BA-12D8-4EA0-B49B-AEAB558AC8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149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1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07600-A5D4-4A20-ACCE-AAF0E7E69297}" type="slidenum">
              <a:rPr lang="th-TH" smtClean="0"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02210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FE3BA-12D8-4EA0-B49B-AEAB558AC893}" type="slidenum">
              <a:rPr lang="th-TH" smtClean="0"/>
              <a:t>34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3890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401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345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888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215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497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8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483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10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316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6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972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5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899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8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82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8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164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3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enturyLink-Patter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00629"/>
            <a:ext cx="9180512" cy="181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 descr="C:\Users\LENOVO\Desktop\หนังสือ V60_SBB301meeting\91 ภาพเวอร์\B_ASA_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605" y="4725144"/>
            <a:ext cx="970819" cy="97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437112"/>
            <a:ext cx="1584176" cy="15724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12" y="1052736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บทที่ </a:t>
            </a:r>
            <a:r>
              <a:rPr lang="en-US" sz="5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  <a:endParaRPr lang="en-US" sz="54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/>
            <a:r>
              <a:rPr lang="th-TH" sz="36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แนะนำโปรแกรมและการกำหนดค่าเริ่มต้น</a:t>
            </a:r>
            <a:endParaRPr lang="th-TH" sz="3600" b="1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448272" y="5079609"/>
            <a:ext cx="4320480" cy="656691"/>
          </a:xfrm>
        </p:spPr>
        <p:txBody>
          <a:bodyPr>
            <a:noAutofit/>
          </a:bodyPr>
          <a:lstStyle/>
          <a:p>
            <a:pPr algn="r"/>
            <a:r>
              <a:rPr lang="en-US" sz="32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Express for Windows</a:t>
            </a:r>
            <a:br>
              <a:rPr lang="en-US" sz="32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th-TH" sz="28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ผศ.ดร.อุ</a:t>
            </a:r>
            <a:r>
              <a:rPr lang="th-TH" sz="2800" dirty="0" err="1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เทน</a:t>
            </a:r>
            <a:r>
              <a:rPr lang="th-TH" sz="28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เลานำ</a:t>
            </a:r>
            <a:r>
              <a:rPr lang="th-TH" sz="32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ทา</a:t>
            </a:r>
            <a:endParaRPr lang="th-TH" sz="3200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23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7504" y="1114024"/>
            <a:ext cx="903649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3.3 </a:t>
            </a:r>
            <a:r>
              <a:rPr lang="th-TH" sz="28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การเริ่มต้นใช้งาน</a:t>
            </a:r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โปรแกรม (</a:t>
            </a:r>
            <a:r>
              <a:rPr lang="th-TH" sz="28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เปลี่ยนเมนูภาษาไทย</a:t>
            </a:r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  <a:endParaRPr lang="th-TH" sz="2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6840"/>
            <a:ext cx="4743905" cy="29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73016"/>
            <a:ext cx="5626857" cy="260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40" y="5877272"/>
            <a:ext cx="7886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356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7504" y="1114024"/>
            <a:ext cx="903649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3.3 การ</a:t>
            </a:r>
            <a:r>
              <a:rPr lang="th-TH" sz="28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เริ่มต้นใช้งานโปรแกรม </a:t>
            </a:r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th-TH" sz="28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การกำหนดบริษัทใหม่</a:t>
            </a:r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  <a:endParaRPr lang="th-TH" sz="2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8480726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44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7504" y="1114024"/>
            <a:ext cx="903649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3.3 การ</a:t>
            </a:r>
            <a:r>
              <a:rPr lang="th-TH" sz="28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เริ่มต้นใช้งานโปรแกรม </a:t>
            </a:r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th-TH" sz="28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การกำหนดบริษัทใหม่</a:t>
            </a:r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  <a:endParaRPr lang="th-TH" sz="2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1247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76" y="4365104"/>
            <a:ext cx="70008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438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7504" y="1114024"/>
            <a:ext cx="903649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3.3 การ</a:t>
            </a:r>
            <a:r>
              <a:rPr lang="th-TH" sz="28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เริ่มต้นใช้งานโปรแกรม </a:t>
            </a:r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th-TH" sz="28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การกำหนดบริษัทใหม่</a:t>
            </a:r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  <a:endParaRPr lang="th-TH" sz="2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25126"/>
            <a:ext cx="8140732" cy="376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13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7504" y="1114024"/>
            <a:ext cx="903649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3.3 การ</a:t>
            </a:r>
            <a:r>
              <a:rPr lang="th-TH" sz="28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เริ่มต้นใช้งานโปรแกรม </a:t>
            </a:r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th-TH" sz="28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การกำหนดบริษัทใหม่</a:t>
            </a:r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  <a:endParaRPr lang="th-TH" sz="2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7704856" cy="298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408714"/>
            <a:ext cx="7165674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763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7504" y="1114024"/>
            <a:ext cx="903649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3.3 การ</a:t>
            </a:r>
            <a:r>
              <a:rPr lang="th-TH" sz="28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เริ่มต้นใช้งานโปรแกรม </a:t>
            </a:r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th-TH" sz="28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การกำหนดบริษัทใหม่</a:t>
            </a:r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  <a:endParaRPr lang="th-TH" sz="2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7" y="1766958"/>
            <a:ext cx="9396537" cy="4039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740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7504" y="1114024"/>
            <a:ext cx="903649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3.3 การ</a:t>
            </a:r>
            <a:r>
              <a:rPr lang="th-TH" sz="28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เริ่มต้นใช้งานโปรแกรม </a:t>
            </a:r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th-TH" sz="28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การเปิดแฟ้มข้อมูลใหม่</a:t>
            </a:r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  <a:endParaRPr lang="th-TH" sz="2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7396979" cy="5301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34385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896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7504" y="1114024"/>
            <a:ext cx="903649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3.3 การ</a:t>
            </a:r>
            <a:r>
              <a:rPr lang="th-TH" sz="28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เริ่มต้นใช้งานโปรแกรม </a:t>
            </a:r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th-TH" sz="28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การกำหนดรอบบัญชี</a:t>
            </a:r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  <a:endParaRPr lang="th-TH" sz="2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11" y="1556792"/>
            <a:ext cx="35909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75744"/>
            <a:ext cx="6981205" cy="230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07337" y="4735304"/>
            <a:ext cx="855715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25X2 = </a:t>
            </a:r>
            <a:r>
              <a:rPr lang="en-US" sz="11500" dirty="0" smtClean="0">
                <a:solidFill>
                  <a:srgbClr val="FF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2562</a:t>
            </a:r>
            <a:endParaRPr lang="th-TH" sz="11500" dirty="0">
              <a:solidFill>
                <a:srgbClr val="FF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78226" y="4372015"/>
            <a:ext cx="359906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4800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กำหนดรอบปีบัญชี</a:t>
            </a:r>
            <a:endParaRPr lang="en-US" sz="4800" b="1" u="sng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518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247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h-TH" dirty="0" smtClean="0">
                <a:latin typeface="Microsoft Sans Serif" pitchFamily="34" charset="0"/>
                <a:cs typeface="Microsoft Sans Serif" pitchFamily="34" charset="0"/>
              </a:rPr>
              <a:t>ภาพรวมขั้นตอนของการจัดทำบัญชี</a:t>
            </a:r>
            <a:br>
              <a:rPr lang="th-TH" dirty="0" smtClean="0">
                <a:latin typeface="Microsoft Sans Serif" pitchFamily="34" charset="0"/>
                <a:cs typeface="Microsoft Sans Serif" pitchFamily="34" charset="0"/>
              </a:rPr>
            </a:br>
            <a:r>
              <a:rPr lang="th-TH" dirty="0" smtClean="0">
                <a:latin typeface="Microsoft Sans Serif" pitchFamily="34" charset="0"/>
                <a:cs typeface="Microsoft Sans Serif" pitchFamily="34" charset="0"/>
              </a:rPr>
              <a:t>ด้วยโปรแกรมบัญชีสำเร็จรูป</a:t>
            </a:r>
            <a:endParaRPr lang="th-TH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627784" y="3645024"/>
            <a:ext cx="648072" cy="576064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ight Arrow 7"/>
          <p:cNvSpPr/>
          <p:nvPr/>
        </p:nvSpPr>
        <p:spPr>
          <a:xfrm>
            <a:off x="5796136" y="3645024"/>
            <a:ext cx="648072" cy="576064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19" name="Group 18"/>
          <p:cNvGrpSpPr/>
          <p:nvPr/>
        </p:nvGrpSpPr>
        <p:grpSpPr>
          <a:xfrm>
            <a:off x="441070" y="2945975"/>
            <a:ext cx="2304256" cy="2690558"/>
            <a:chOff x="441070" y="2945975"/>
            <a:chExt cx="2304256" cy="269055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270" y="2945975"/>
              <a:ext cx="1939280" cy="193928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2996952"/>
              <a:ext cx="1802493" cy="173640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41070" y="4805536"/>
              <a:ext cx="23042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2400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การกำหนดค่าเริ่มต้น</a:t>
              </a:r>
              <a:endParaRPr lang="th-TH" sz="24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72936" y="3471391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0" y="5805264"/>
            <a:ext cx="2951820" cy="105273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บทที่ 3</a:t>
            </a:r>
            <a:endParaRPr lang="th-TH" sz="36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51820" y="5805264"/>
            <a:ext cx="2988332" cy="105273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บทที่ </a:t>
            </a:r>
            <a:r>
              <a:rPr lang="th-TH" sz="3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68144" y="5805264"/>
            <a:ext cx="3275856" cy="105273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บทที่ 5-12</a:t>
            </a:r>
            <a:endParaRPr lang="th-TH" sz="36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245032" y="2993504"/>
            <a:ext cx="2304256" cy="2690558"/>
            <a:chOff x="441070" y="2945975"/>
            <a:chExt cx="2304256" cy="269055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270" y="2945975"/>
              <a:ext cx="1939280" cy="193928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2996952"/>
              <a:ext cx="1802493" cy="173640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441070" y="4805536"/>
              <a:ext cx="23042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2400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การบันทึกยอดยกมาทางบัญชี</a:t>
              </a:r>
              <a:endParaRPr lang="th-TH" sz="24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72936" y="3471391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00192" y="3011321"/>
            <a:ext cx="2592288" cy="2690558"/>
            <a:chOff x="153038" y="2945975"/>
            <a:chExt cx="2592288" cy="269055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270" y="2945975"/>
              <a:ext cx="1939280" cy="193928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2996952"/>
              <a:ext cx="1802493" cy="1736402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153038" y="4805536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2400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การบันทึกรายการค้าและเรียกรายงาน</a:t>
              </a:r>
              <a:endParaRPr lang="th-TH" sz="24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72936" y="3471391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158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8" grpId="0" animBg="1"/>
      <p:bldP spid="20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7504" y="1114024"/>
            <a:ext cx="903649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3.4 การกำหนดค่าเริ่มต้นโปรแกรม</a:t>
            </a:r>
            <a:endParaRPr lang="th-TH" sz="2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77343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439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7373"/>
            <a:ext cx="8507288" cy="4525963"/>
          </a:xfrm>
        </p:spPr>
        <p:txBody>
          <a:bodyPr>
            <a:normAutofit/>
          </a:bodyPr>
          <a:lstStyle/>
          <a:p>
            <a:pPr marL="0" indent="0" algn="thaiDist">
              <a:lnSpc>
                <a:spcPct val="110000"/>
              </a:lnSpc>
              <a:buNone/>
            </a:pPr>
            <a:r>
              <a:rPr lang="th-TH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3.1 ข้อมูลทั่วไปเกี่ยวกับโปรแกรมสำเร็จรูปทางการบัญชี</a:t>
            </a:r>
            <a:endParaRPr lang="th-TH" sz="3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 algn="thaiDist">
              <a:lnSpc>
                <a:spcPct val="110000"/>
              </a:lnSpc>
              <a:buNone/>
            </a:pPr>
            <a:r>
              <a:rPr lang="th-TH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3.2 วิธีการติดตั้งโปรแกรมและรูปแบบตัวอักษร</a:t>
            </a:r>
            <a:endParaRPr lang="th-TH" sz="3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 algn="thaiDist">
              <a:lnSpc>
                <a:spcPct val="110000"/>
              </a:lnSpc>
              <a:buNone/>
            </a:pPr>
            <a:r>
              <a:rPr lang="th-TH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3.3 การเริ่มต้นใช้งานโปรแกรม</a:t>
            </a:r>
            <a:endParaRPr lang="th-TH" sz="3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 algn="thaiDist">
              <a:lnSpc>
                <a:spcPct val="110000"/>
              </a:lnSpc>
              <a:buNone/>
            </a:pPr>
            <a:r>
              <a:rPr lang="th-TH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3.4 การกำหนดค่าเริ่มต้นโปรแกรม</a:t>
            </a:r>
          </a:p>
          <a:p>
            <a:pPr marL="0" indent="0" algn="thaiDist">
              <a:lnSpc>
                <a:spcPct val="110000"/>
              </a:lnSpc>
              <a:buNone/>
            </a:pPr>
            <a:r>
              <a:rPr lang="th-TH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3.5 การกำหนดรหัสตารางข้อมูล</a:t>
            </a:r>
            <a:endParaRPr lang="th-TH" sz="3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 algn="thaiDist">
              <a:lnSpc>
                <a:spcPct val="110000"/>
              </a:lnSpc>
              <a:buNone/>
            </a:pPr>
            <a:endParaRPr lang="th-TH" sz="3000" dirty="0" smtClean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7504" y="1196752"/>
            <a:ext cx="3528391" cy="50405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3200" dirty="0" smtClean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  <a:sym typeface="Wingdings 3"/>
              </a:rPr>
              <a:t></a:t>
            </a:r>
            <a:r>
              <a:rPr lang="th-TH" sz="3200" dirty="0" smtClean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หัวข้อที่จะศึกษา</a:t>
            </a:r>
            <a:endParaRPr lang="th-TH" sz="3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62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5810" y="-19656"/>
            <a:ext cx="9246321" cy="164845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7504" y="1114024"/>
            <a:ext cx="903649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800" b="1" dirty="0" smtClean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3.4 การกำหนดค่าเริ่มต้นโปรแกรม</a:t>
            </a:r>
            <a:endParaRPr lang="th-TH" sz="28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682736"/>
            <a:ext cx="3384376" cy="81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66528"/>
            <a:ext cx="4762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54" y="2410544"/>
            <a:ext cx="3922437" cy="3826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82552"/>
            <a:ext cx="4613834" cy="3826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-92995" y="6489152"/>
            <a:ext cx="9246321" cy="6118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544" y="5001544"/>
            <a:ext cx="1856456" cy="185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7504" y="1114024"/>
            <a:ext cx="903649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3.4 </a:t>
            </a:r>
            <a:r>
              <a:rPr lang="en-US" sz="28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th-TH" sz="28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1)การกำหนดรายละเอียดของกิจการ</a:t>
            </a:r>
            <a:endParaRPr lang="th-TH" sz="2800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77" y="1556792"/>
            <a:ext cx="7448550" cy="527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225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94495"/>
            <a:ext cx="49149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7504" y="1114024"/>
            <a:ext cx="903649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3.4 </a:t>
            </a:r>
            <a:r>
              <a:rPr lang="en-US" sz="28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th-TH" sz="28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2)การกำหนดเรื่องทั่วไป</a:t>
            </a:r>
            <a:endParaRPr lang="th-TH" sz="2800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53544"/>
            <a:ext cx="6876224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10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7504" y="1114024"/>
            <a:ext cx="903649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3.4 </a:t>
            </a:r>
            <a:r>
              <a:rPr lang="en-US" sz="28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th-TH" sz="28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3)การกำหนดระบบสินค้าคงเหลือ</a:t>
            </a:r>
            <a:endParaRPr lang="th-TH" sz="2800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92" y="1622251"/>
            <a:ext cx="74295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94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7504" y="1114024"/>
            <a:ext cx="903649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3.4 </a:t>
            </a:r>
            <a:r>
              <a:rPr lang="en-US" sz="28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th-TH" sz="28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3)การกำหนดระบบสินค้าคงเหลือ</a:t>
            </a:r>
            <a:endParaRPr lang="th-TH" sz="2800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525251"/>
              </p:ext>
            </p:extLst>
          </p:nvPr>
        </p:nvGraphicFramePr>
        <p:xfrm>
          <a:off x="482720" y="2271856"/>
          <a:ext cx="8409759" cy="411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1129"/>
                <a:gridCol w="7238630"/>
              </a:tblGrid>
              <a:tr h="1250885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dirty="0" smtClean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หมายถึง ป้อนได้เฉพาะตัวเลข 0-9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  <a:p>
                      <a:endParaRPr lang="th-TH" dirty="0"/>
                    </a:p>
                  </a:txBody>
                  <a:tcPr/>
                </a:tc>
              </a:tr>
              <a:tr h="1250885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b="1" kern="1200" dirty="0" smtClean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+mn-ea"/>
                          <a:cs typeface="Microsoft Sans Serif" panose="020B0604020202020204" pitchFamily="34" charset="0"/>
                        </a:rPr>
                        <a:t>หมายถึง ป้อนได้ทั้งตัวเลข ตัวอักษรและเครื่องหมายต่างๆ </a:t>
                      </a:r>
                      <a:endParaRPr lang="en-US" sz="2800" b="1" kern="1200" dirty="0" smtClean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+mn-ea"/>
                        <a:cs typeface="Microsoft Sans Serif" panose="020B0604020202020204" pitchFamily="34" charset="0"/>
                      </a:endParaRPr>
                    </a:p>
                    <a:p>
                      <a:endParaRPr lang="th-TH" dirty="0"/>
                    </a:p>
                  </a:txBody>
                  <a:tcPr/>
                </a:tc>
              </a:tr>
              <a:tr h="1250885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b="1" kern="1200" dirty="0" smtClean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+mn-ea"/>
                          <a:cs typeface="Microsoft Sans Serif" panose="020B0604020202020204" pitchFamily="34" charset="0"/>
                        </a:rPr>
                        <a:t>หมายถึง ป้อนได้เหมือนแบบ </a:t>
                      </a:r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+mn-ea"/>
                          <a:cs typeface="Microsoft Sans Serif" panose="020B0604020202020204" pitchFamily="34" charset="0"/>
                        </a:rPr>
                        <a:t>X </a:t>
                      </a:r>
                      <a:r>
                        <a:rPr lang="th-TH" sz="2800" b="1" kern="1200" dirty="0" smtClean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+mn-ea"/>
                          <a:cs typeface="Microsoft Sans Serif" panose="020B0604020202020204" pitchFamily="34" charset="0"/>
                        </a:rPr>
                        <a:t>แต่พิเศษตรงที่ว่า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b="1" kern="1200" dirty="0" smtClean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+mn-ea"/>
                          <a:cs typeface="Microsoft Sans Serif" panose="020B0604020202020204" pitchFamily="34" charset="0"/>
                        </a:rPr>
                        <a:t>             หาก	ป้อนเป็นภาษาอังกฤษ </a:t>
                      </a:r>
                      <a:r>
                        <a:rPr lang="th-TH" sz="2800" b="1" kern="1200" dirty="0" err="1" smtClean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+mn-ea"/>
                          <a:cs typeface="Microsoft Sans Serif" panose="020B0604020202020204" pitchFamily="34" charset="0"/>
                        </a:rPr>
                        <a:t>ตัวพิมพ์</a:t>
                      </a:r>
                      <a:r>
                        <a:rPr lang="th-TH" sz="2800" b="1" kern="1200" dirty="0" smtClean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+mn-ea"/>
                          <a:cs typeface="Microsoft Sans Serif" panose="020B0604020202020204" pitchFamily="34" charset="0"/>
                        </a:rPr>
                        <a:t>เล็ก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b="1" kern="1200" dirty="0" smtClean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+mn-ea"/>
                          <a:cs typeface="Microsoft Sans Serif" panose="020B0604020202020204" pitchFamily="34" charset="0"/>
                        </a:rPr>
                        <a:t>             จะแปลงเป็นตัวพิมพ์ใหญ่ให้โดยอัตโนมัติ</a:t>
                      </a:r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53361" y="1628800"/>
            <a:ext cx="82391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b="1" u="sng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รูปแบบของ</a:t>
            </a:r>
            <a:r>
              <a:rPr lang="th-TH" b="1" u="sng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รหัสสินค้า</a:t>
            </a:r>
          </a:p>
        </p:txBody>
      </p:sp>
      <p:sp>
        <p:nvSpPr>
          <p:cNvPr id="8" name="Oval 7"/>
          <p:cNvSpPr/>
          <p:nvPr/>
        </p:nvSpPr>
        <p:spPr>
          <a:xfrm>
            <a:off x="683568" y="2640136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 smtClean="0">
                <a:solidFill>
                  <a:schemeClr val="bg1"/>
                </a:solidFill>
              </a:rPr>
              <a:t>9</a:t>
            </a:r>
            <a:endParaRPr lang="th-TH" sz="4000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83568" y="379226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X</a:t>
            </a:r>
            <a:endParaRPr lang="th-TH" sz="4000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83568" y="5160416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!</a:t>
            </a:r>
            <a:endParaRPr lang="th-TH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17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48447"/>
              </p:ext>
            </p:extLst>
          </p:nvPr>
        </p:nvGraphicFramePr>
        <p:xfrm>
          <a:off x="251520" y="1628799"/>
          <a:ext cx="2616291" cy="4795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91"/>
              </a:tblGrid>
              <a:tr h="655476"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>
                          <a:solidFill>
                            <a:srgbClr val="FFFF00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รหัสสินค้า</a:t>
                      </a:r>
                      <a:endParaRPr lang="th-TH" dirty="0">
                        <a:solidFill>
                          <a:srgbClr val="FFFF00"/>
                        </a:solidFill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</a:tr>
              <a:tr h="8280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558-995A</a:t>
                      </a:r>
                      <a:endParaRPr lang="th-TH" dirty="0"/>
                    </a:p>
                  </a:txBody>
                  <a:tcPr/>
                </a:tc>
              </a:tr>
              <a:tr h="8280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555-555B</a:t>
                      </a:r>
                      <a:endParaRPr lang="th-TH" dirty="0"/>
                    </a:p>
                  </a:txBody>
                  <a:tcPr/>
                </a:tc>
              </a:tr>
              <a:tr h="8280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558-A33C</a:t>
                      </a:r>
                      <a:endParaRPr lang="th-TH" dirty="0"/>
                    </a:p>
                  </a:txBody>
                  <a:tcPr/>
                </a:tc>
              </a:tr>
              <a:tr h="8280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487-012R</a:t>
                      </a:r>
                      <a:endParaRPr lang="th-TH" dirty="0"/>
                    </a:p>
                  </a:txBody>
                  <a:tcPr/>
                </a:tc>
              </a:tr>
              <a:tr h="8280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882-584Z</a:t>
                      </a:r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32090" y="908720"/>
            <a:ext cx="12843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!999</a:t>
            </a:r>
            <a:endParaRPr lang="th-TH" sz="44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931367"/>
            <a:ext cx="2592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999-!99!</a:t>
            </a:r>
            <a:endParaRPr lang="th-TH" sz="44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1880" y="908720"/>
            <a:ext cx="216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!-!9-!99!</a:t>
            </a:r>
            <a:endParaRPr lang="th-TH" sz="44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50495"/>
              </p:ext>
            </p:extLst>
          </p:nvPr>
        </p:nvGraphicFramePr>
        <p:xfrm>
          <a:off x="3179845" y="1646558"/>
          <a:ext cx="2616291" cy="4795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91"/>
              </a:tblGrid>
              <a:tr h="6554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>
                          <a:solidFill>
                            <a:srgbClr val="FFFF00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รหัสสินค้า</a:t>
                      </a:r>
                      <a:endParaRPr lang="th-TH" dirty="0"/>
                    </a:p>
                  </a:txBody>
                  <a:tcPr/>
                </a:tc>
              </a:tr>
              <a:tr h="8280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A-58-995A</a:t>
                      </a:r>
                      <a:endParaRPr lang="th-TH" dirty="0"/>
                    </a:p>
                  </a:txBody>
                  <a:tcPr/>
                </a:tc>
              </a:tr>
              <a:tr h="8280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A-55-555B</a:t>
                      </a:r>
                      <a:endParaRPr lang="th-TH" dirty="0"/>
                    </a:p>
                  </a:txBody>
                  <a:tcPr/>
                </a:tc>
              </a:tr>
              <a:tr h="8280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5-58-A33C</a:t>
                      </a:r>
                      <a:endParaRPr lang="th-TH" dirty="0"/>
                    </a:p>
                  </a:txBody>
                  <a:tcPr/>
                </a:tc>
              </a:tr>
              <a:tr h="8280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4-C7-012R</a:t>
                      </a:r>
                      <a:endParaRPr lang="th-TH" dirty="0"/>
                    </a:p>
                  </a:txBody>
                  <a:tcPr/>
                </a:tc>
              </a:tr>
              <a:tr h="8280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8-82-584Z</a:t>
                      </a:r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381854"/>
              </p:ext>
            </p:extLst>
          </p:nvPr>
        </p:nvGraphicFramePr>
        <p:xfrm>
          <a:off x="6156176" y="1700808"/>
          <a:ext cx="2616291" cy="4795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91"/>
              </a:tblGrid>
              <a:tr h="6554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>
                          <a:solidFill>
                            <a:srgbClr val="FFFF00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รหัสสินค้า</a:t>
                      </a:r>
                      <a:endParaRPr lang="th-TH" dirty="0"/>
                    </a:p>
                  </a:txBody>
                  <a:tcPr/>
                </a:tc>
              </a:tr>
              <a:tr h="8280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A001</a:t>
                      </a:r>
                      <a:endParaRPr lang="th-TH" dirty="0"/>
                    </a:p>
                  </a:txBody>
                  <a:tcPr/>
                </a:tc>
              </a:tr>
              <a:tr h="8280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A002</a:t>
                      </a:r>
                      <a:endParaRPr lang="th-TH" dirty="0"/>
                    </a:p>
                  </a:txBody>
                  <a:tcPr/>
                </a:tc>
              </a:tr>
              <a:tr h="8280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B021</a:t>
                      </a:r>
                      <a:endParaRPr lang="th-TH" dirty="0"/>
                    </a:p>
                  </a:txBody>
                  <a:tcPr/>
                </a:tc>
              </a:tr>
              <a:tr h="8280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B022</a:t>
                      </a:r>
                      <a:endParaRPr lang="th-TH" dirty="0"/>
                    </a:p>
                  </a:txBody>
                  <a:tcPr/>
                </a:tc>
              </a:tr>
              <a:tr h="8280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C021</a:t>
                      </a:r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54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7504" y="1114024"/>
            <a:ext cx="903649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3.4 </a:t>
            </a:r>
            <a:r>
              <a:rPr lang="en-US" sz="28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th-TH" sz="28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3)การกำหนดระบบสินค้าคงเหลือ</a:t>
            </a:r>
            <a:endParaRPr lang="th-TH" sz="2800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71342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2239963"/>
            <a:ext cx="6567512" cy="4682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463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7504" y="1114024"/>
            <a:ext cx="903649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3.4 </a:t>
            </a:r>
            <a:r>
              <a:rPr lang="en-US" sz="28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th-TH" sz="2800" b="1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4</a:t>
            </a:r>
            <a:r>
              <a:rPr lang="th-TH" sz="28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)การกำหนดระบบขายและลูกหนี้</a:t>
            </a:r>
            <a:endParaRPr lang="th-TH" sz="2800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" y="1767832"/>
            <a:ext cx="8961305" cy="3677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847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7504" y="1114024"/>
            <a:ext cx="903649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3.4 </a:t>
            </a:r>
            <a:r>
              <a:rPr lang="en-US" sz="28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th-TH" sz="28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5)การกำหนดระบบซื้อและเจ้าหนี้</a:t>
            </a:r>
            <a:endParaRPr lang="th-TH" sz="2800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54387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242592"/>
            <a:ext cx="2575371" cy="17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65200"/>
            <a:ext cx="4968552" cy="164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8" y="4208066"/>
            <a:ext cx="7776865" cy="210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225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7504" y="1114024"/>
            <a:ext cx="903649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3.4 </a:t>
            </a:r>
            <a:r>
              <a:rPr lang="en-US" sz="28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th-TH" sz="28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6)การกำหนดระบบการเงินและเงินฝากธนาคาร</a:t>
            </a:r>
            <a:endParaRPr lang="th-TH" sz="2800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844824"/>
            <a:ext cx="8348741" cy="408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832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7504" y="1114024"/>
            <a:ext cx="903649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3.1 ข้อมูลทั่วไปเกี่ยวกับโปรแกรมสำเร็จรูปทางการบัญชี</a:t>
            </a:r>
          </a:p>
          <a:p>
            <a:pPr algn="l"/>
            <a:r>
              <a:rPr lang="th-TH" sz="28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  โปรแกรม </a:t>
            </a:r>
            <a:r>
              <a:rPr lang="en-US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Express for Windows</a:t>
            </a:r>
            <a:endParaRPr lang="th-TH" sz="2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8" name="สี่เหลี่ยมผืนผ้ามุมมน 5"/>
          <p:cNvSpPr/>
          <p:nvPr/>
        </p:nvSpPr>
        <p:spPr>
          <a:xfrm>
            <a:off x="1403648" y="2132856"/>
            <a:ext cx="7344816" cy="216024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9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420888"/>
            <a:ext cx="1731768" cy="1731768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839272" y="2636912"/>
            <a:ext cx="7197224" cy="143319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th-TH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ความแตกต่างของโปรแกรม </a:t>
            </a:r>
            <a:r>
              <a:rPr lang="en-US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Express for Windows </a:t>
            </a:r>
            <a:r>
              <a:rPr lang="th-TH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เวอร์ชั่น </a:t>
            </a:r>
            <a:r>
              <a:rPr lang="en-US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1.0.1.94</a:t>
            </a:r>
            <a:r>
              <a:rPr lang="th-TH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&amp; 1.0.5.94</a:t>
            </a:r>
            <a:endParaRPr lang="th-TH" b="1" dirty="0" smtClean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1" name="สี่เหลี่ยมผืนผ้ามุมมน 6"/>
          <p:cNvSpPr/>
          <p:nvPr/>
        </p:nvSpPr>
        <p:spPr>
          <a:xfrm>
            <a:off x="179512" y="4509120"/>
            <a:ext cx="7344816" cy="216024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2" name="รูปภาพ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476" y="4683155"/>
            <a:ext cx="1731768" cy="1731768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615136" y="5013176"/>
            <a:ext cx="7197224" cy="1433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ความสามารถของโปรแกรมทดลองใช้งาน (</a:t>
            </a:r>
            <a:r>
              <a:rPr lang="en-US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DEMO Version)</a:t>
            </a:r>
            <a:endParaRPr lang="th-TH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6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7504" y="1114024"/>
            <a:ext cx="903649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3.4 </a:t>
            </a:r>
            <a:r>
              <a:rPr lang="en-US" sz="28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th-TH" sz="28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7) การกำหนดระบบทรัพย์สิน</a:t>
            </a:r>
            <a:endParaRPr lang="th-TH" sz="2800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628800"/>
            <a:ext cx="8753417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36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7504" y="1114024"/>
            <a:ext cx="903649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3.4 </a:t>
            </a:r>
            <a:r>
              <a:rPr lang="en-US" sz="28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th-TH" sz="2800" b="1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8</a:t>
            </a:r>
            <a:r>
              <a:rPr lang="th-TH" sz="28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) การกำหนดระบบบัญชี</a:t>
            </a:r>
            <a:endParaRPr lang="th-TH" sz="2800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31" y="1705021"/>
            <a:ext cx="7581900" cy="515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773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7504" y="1114024"/>
            <a:ext cx="903649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3.5 การกำหนดรหัสตารางข้อมูล</a:t>
            </a:r>
            <a:endParaRPr lang="th-TH" sz="2800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86" y="1556792"/>
            <a:ext cx="69056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07" y="2276872"/>
            <a:ext cx="785812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5229200"/>
            <a:ext cx="79343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375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enturyLink-Patter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960"/>
            <a:ext cx="9180512" cy="181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196752"/>
            <a:ext cx="2664296" cy="26662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796" y="1643493"/>
            <a:ext cx="1772816" cy="1772816"/>
          </a:xfrm>
          <a:prstGeom prst="rect">
            <a:avLst/>
          </a:prstGeom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5157192"/>
            <a:ext cx="914400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615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40" y="2079503"/>
            <a:ext cx="2700300" cy="3600400"/>
          </a:xfrm>
          <a:prstGeom prst="rect">
            <a:avLst/>
          </a:prstGeom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336" y="1663236"/>
            <a:ext cx="5868144" cy="5194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1520" y="908720"/>
            <a:ext cx="83894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th-TH" sz="4800" b="1" dirty="0" smtClean="0">
                <a:solidFill>
                  <a:srgbClr val="FF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การจัดเรียงข้อมูล (หน้า 379)</a:t>
            </a:r>
          </a:p>
        </p:txBody>
      </p:sp>
    </p:spTree>
    <p:extLst>
      <p:ext uri="{BB962C8B-B14F-4D97-AF65-F5344CB8AC3E}">
        <p14:creationId xmlns:p14="http://schemas.microsoft.com/office/powerpoint/2010/main" val="253934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501008"/>
            <a:ext cx="3706010" cy="2952328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539552" y="127788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13800" dirty="0" smtClean="0">
                <a:latin typeface="Microsoft Sans Serif" pitchFamily="34" charset="0"/>
                <a:cs typeface="Microsoft Sans Serif" pitchFamily="34" charset="0"/>
              </a:rPr>
              <a:t>สำรองข้อมูล</a:t>
            </a:r>
            <a:endParaRPr lang="th-TH" sz="13800" dirty="0"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76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566"/>
            <a:ext cx="4616782" cy="479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398" y="2510737"/>
            <a:ext cx="3333750" cy="18669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1520" y="908720"/>
            <a:ext cx="83894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th-TH" sz="4800" b="1" dirty="0" smtClean="0">
                <a:solidFill>
                  <a:srgbClr val="FF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การสำรองข้อมูล (หน้า 383)</a:t>
            </a:r>
          </a:p>
        </p:txBody>
      </p:sp>
    </p:spTree>
    <p:extLst>
      <p:ext uri="{BB962C8B-B14F-4D97-AF65-F5344CB8AC3E}">
        <p14:creationId xmlns:p14="http://schemas.microsoft.com/office/powerpoint/2010/main" val="114209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35" y="1794460"/>
            <a:ext cx="8443337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8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YYMMDD TWP</a:t>
            </a:r>
            <a:r>
              <a:rPr lang="en-US" sz="4800" dirty="0" smtClean="0">
                <a:solidFill>
                  <a:srgbClr val="FFFF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XXX</a:t>
            </a:r>
            <a:r>
              <a:rPr lang="en-US" sz="48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_01 </a:t>
            </a:r>
            <a:r>
              <a:rPr lang="th-TH" sz="48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เรื่อง</a:t>
            </a:r>
            <a:r>
              <a:rPr lang="en-US" sz="48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.5</a:t>
            </a:r>
            <a:endParaRPr lang="th-TH" sz="4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2627784" y="2708920"/>
            <a:ext cx="3960440" cy="792088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7320" y="5325150"/>
            <a:ext cx="6925294" cy="70788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620116 </a:t>
            </a:r>
            <a:r>
              <a:rPr lang="en-US" sz="4000" dirty="0" smtClean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TWP</a:t>
            </a:r>
            <a:r>
              <a:rPr lang="en-US" sz="4000" dirty="0" smtClean="0">
                <a:solidFill>
                  <a:srgbClr val="FFFF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XXX</a:t>
            </a:r>
            <a:r>
              <a:rPr lang="en-US" sz="4000" dirty="0" smtClean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_01</a:t>
            </a:r>
            <a:r>
              <a:rPr lang="th-TH" sz="4000" dirty="0" smtClean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บทที่ 3</a:t>
            </a:r>
            <a:r>
              <a:rPr lang="en-US" sz="4000" dirty="0" smtClean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.5</a:t>
            </a:r>
            <a:endParaRPr lang="th-TH" sz="40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7320" y="3429000"/>
            <a:ext cx="626806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4400" b="1" dirty="0" smtClean="0">
                <a:solidFill>
                  <a:srgbClr val="C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ยกตัวอย่างเช่น</a:t>
            </a:r>
          </a:p>
          <a:p>
            <a:r>
              <a:rPr lang="th-TH" sz="44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วันที่ 16 มกราคม พ.ศ.</a:t>
            </a:r>
            <a:r>
              <a:rPr lang="th-TH" sz="44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256</a:t>
            </a:r>
            <a:r>
              <a:rPr lang="en-US" sz="44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endParaRPr lang="th-TH" sz="44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520" y="908720"/>
            <a:ext cx="88569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th-TH" sz="4800" b="1" dirty="0" smtClean="0">
                <a:solidFill>
                  <a:srgbClr val="FF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แนะนำโครงสร้างการสำรองข้อมูล</a:t>
            </a:r>
          </a:p>
        </p:txBody>
      </p:sp>
    </p:spTree>
    <p:extLst>
      <p:ext uri="{BB962C8B-B14F-4D97-AF65-F5344CB8AC3E}">
        <p14:creationId xmlns:p14="http://schemas.microsoft.com/office/powerpoint/2010/main" val="307212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7504" y="1114024"/>
            <a:ext cx="903649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3.1 ข้อมูลทั่วไปเกี่ยวกับโปรแกรมสำเร็จรูปทางการบัญชี</a:t>
            </a:r>
          </a:p>
          <a:p>
            <a:pPr algn="l"/>
            <a:r>
              <a:rPr lang="th-TH" sz="28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  โปรแกรม </a:t>
            </a:r>
            <a:r>
              <a:rPr lang="en-US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Express for Windows</a:t>
            </a:r>
            <a:endParaRPr lang="th-TH" sz="2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0888"/>
            <a:ext cx="6773665" cy="389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137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7504" y="1114024"/>
            <a:ext cx="903649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3.1 ข้อมูลทั่วไปเกี่ยวกับโปรแกรมสำเร็จรูปทางการบัญชี</a:t>
            </a:r>
          </a:p>
          <a:p>
            <a:pPr algn="l"/>
            <a:r>
              <a:rPr lang="th-TH" sz="28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  โปรแกรม </a:t>
            </a:r>
            <a:r>
              <a:rPr lang="en-US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Express for Windows</a:t>
            </a:r>
            <a:endParaRPr lang="th-TH" sz="2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887416" y="2250736"/>
            <a:ext cx="5256584" cy="41764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ศึกษาภาพรวมทั้งหมดผ่านกรณีศึกษา </a:t>
            </a:r>
          </a:p>
          <a:p>
            <a:pPr marL="0" indent="0">
              <a:buFont typeface="Arial" pitchFamily="34" charset="0"/>
              <a:buNone/>
            </a:pPr>
            <a:r>
              <a:rPr lang="th-TH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บริษัท ไทยวัสดุภัณฑ์ จำกัด</a:t>
            </a:r>
            <a:endParaRPr lang="en-US" dirty="0" smtClean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th-TH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พ.ศ.</a:t>
            </a:r>
            <a:r>
              <a:rPr lang="en-US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25X2</a:t>
            </a:r>
            <a:r>
              <a:rPr lang="th-TH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(</a:t>
            </a:r>
            <a:r>
              <a:rPr lang="en-US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25X2 </a:t>
            </a:r>
            <a:r>
              <a:rPr lang="th-TH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หมายถึงปีปัจจุบันที่ทำรายการ) </a:t>
            </a:r>
          </a:p>
          <a:p>
            <a:r>
              <a:rPr lang="th-TH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ตัวอักษรที่โปรแกรมต้องการ คือ</a:t>
            </a:r>
            <a:r>
              <a:rPr lang="en-US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r>
              <a:rPr lang="en-US" sz="3600" b="1" dirty="0" smtClean="0">
                <a:solidFill>
                  <a:srgbClr val="FF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“</a:t>
            </a:r>
            <a:r>
              <a:rPr lang="en-US" b="1" dirty="0" smtClean="0">
                <a:solidFill>
                  <a:srgbClr val="FF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COURMT__.TTF”</a:t>
            </a:r>
            <a:endParaRPr lang="th-TH" b="1" dirty="0">
              <a:solidFill>
                <a:srgbClr val="FF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6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60848"/>
            <a:ext cx="3074764" cy="4556241"/>
          </a:xfrm>
          <a:prstGeom prst="rect">
            <a:avLst/>
          </a:prstGeom>
        </p:spPr>
      </p:pic>
      <p:pic>
        <p:nvPicPr>
          <p:cNvPr id="17" name="รูปภาพ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20359" flipH="1">
            <a:off x="3616136" y="5858933"/>
            <a:ext cx="1004788" cy="10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4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7504" y="1114024"/>
            <a:ext cx="903649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3.2 วิธีการติดตั้งโปรแกรมและรูปแบบตัวอักษร</a:t>
            </a:r>
            <a:endParaRPr lang="th-TH" sz="2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89446"/>
            <a:ext cx="6983760" cy="5079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กลุ่ม 3"/>
          <p:cNvGrpSpPr/>
          <p:nvPr/>
        </p:nvGrpSpPr>
        <p:grpSpPr>
          <a:xfrm>
            <a:off x="1619672" y="2708920"/>
            <a:ext cx="6336704" cy="2580109"/>
            <a:chOff x="179512" y="3344813"/>
            <a:chExt cx="6336704" cy="2580109"/>
          </a:xfrm>
        </p:grpSpPr>
        <p:pic>
          <p:nvPicPr>
            <p:cNvPr id="8" name="รูปภาพ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4653136"/>
              <a:ext cx="756079" cy="1271786"/>
            </a:xfrm>
            <a:prstGeom prst="rect">
              <a:avLst/>
            </a:prstGeom>
          </p:spPr>
        </p:pic>
        <p:sp>
          <p:nvSpPr>
            <p:cNvPr id="9" name="คำบรรยายภาพแบบสี่เหลี่ยมมุมมน 5"/>
            <p:cNvSpPr/>
            <p:nvPr/>
          </p:nvSpPr>
          <p:spPr>
            <a:xfrm>
              <a:off x="1115616" y="3344813"/>
              <a:ext cx="5400600" cy="1164307"/>
            </a:xfrm>
            <a:prstGeom prst="wedgeRoundRectCallout">
              <a:avLst>
                <a:gd name="adj1" fmla="val -52161"/>
                <a:gd name="adj2" fmla="val 92219"/>
                <a:gd name="adj3" fmla="val 16667"/>
              </a:avLst>
            </a:prstGeom>
            <a:solidFill>
              <a:srgbClr val="29E36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Courmt_.</a:t>
              </a:r>
              <a:r>
                <a:rPr lang="en-US" sz="6600" dirty="0" smtClean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ttf</a:t>
              </a:r>
              <a:endParaRPr lang="th-TH" sz="6600" dirty="0">
                <a:solidFill>
                  <a:srgbClr val="0033CC"/>
                </a:solidFill>
                <a:latin typeface="Microsoft Sans Serif" pitchFamily="34" charset="0"/>
                <a:cs typeface="Microsoft Sans Serif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386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กลุ่ม 10"/>
          <p:cNvGrpSpPr/>
          <p:nvPr/>
        </p:nvGrpSpPr>
        <p:grpSpPr>
          <a:xfrm>
            <a:off x="-30406" y="2348880"/>
            <a:ext cx="12235254" cy="4575269"/>
            <a:chOff x="-249484" y="2439860"/>
            <a:chExt cx="12235254" cy="457526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49484" y="2439860"/>
              <a:ext cx="4629150" cy="3495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870" y="2622641"/>
              <a:ext cx="7327900" cy="4392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สี่เหลี่ยมผืนผ้า 6"/>
            <p:cNvSpPr/>
            <p:nvPr/>
          </p:nvSpPr>
          <p:spPr>
            <a:xfrm>
              <a:off x="2336698" y="2445363"/>
              <a:ext cx="2088232" cy="38551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2682" y="3630753"/>
              <a:ext cx="4176464" cy="2364037"/>
            </a:xfrm>
            <a:prstGeom prst="rect">
              <a:avLst/>
            </a:prstGeom>
          </p:spPr>
        </p:pic>
      </p:grpSp>
      <p:grpSp>
        <p:nvGrpSpPr>
          <p:cNvPr id="9" name="กลุ่ม 8"/>
          <p:cNvGrpSpPr/>
          <p:nvPr/>
        </p:nvGrpSpPr>
        <p:grpSpPr>
          <a:xfrm>
            <a:off x="59216" y="1652577"/>
            <a:ext cx="8761256" cy="624295"/>
            <a:chOff x="59216" y="5829041"/>
            <a:chExt cx="8977280" cy="768311"/>
          </a:xfrm>
        </p:grpSpPr>
        <p:sp>
          <p:nvSpPr>
            <p:cNvPr id="4" name="สี่เหลี่ยมผืนผ้า 3"/>
            <p:cNvSpPr/>
            <p:nvPr/>
          </p:nvSpPr>
          <p:spPr>
            <a:xfrm>
              <a:off x="59216" y="5877272"/>
              <a:ext cx="4139952" cy="7200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r>
                <a:rPr lang="th-TH" dirty="0" smtClean="0"/>
                <a:t> </a:t>
              </a:r>
              <a:r>
                <a:rPr lang="en-US" dirty="0" smtClean="0"/>
                <a:t>:</a:t>
              </a:r>
              <a:r>
                <a:rPr lang="th-TH" dirty="0" smtClean="0"/>
                <a:t> </a:t>
              </a:r>
              <a:r>
                <a:rPr lang="en-US" dirty="0" smtClean="0"/>
                <a:t>Program Files/</a:t>
              </a:r>
              <a:r>
                <a:rPr lang="en-US" b="1" dirty="0" err="1" smtClean="0">
                  <a:solidFill>
                    <a:srgbClr val="0033CC"/>
                  </a:solidFill>
                </a:rPr>
                <a:t>ExpressD</a:t>
              </a:r>
              <a:endParaRPr lang="th-TH" b="1" dirty="0">
                <a:solidFill>
                  <a:srgbClr val="0033CC"/>
                </a:solidFill>
              </a:endParaRPr>
            </a:p>
          </p:txBody>
        </p:sp>
        <p:sp>
          <p:nvSpPr>
            <p:cNvPr id="5" name="สี่เหลี่ยมผืนผ้า 4"/>
            <p:cNvSpPr/>
            <p:nvPr/>
          </p:nvSpPr>
          <p:spPr>
            <a:xfrm>
              <a:off x="5681772" y="5877272"/>
              <a:ext cx="3354724" cy="7200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r>
                <a:rPr lang="th-TH" dirty="0" smtClean="0"/>
                <a:t> </a:t>
              </a:r>
              <a:r>
                <a:rPr lang="en-US" dirty="0" smtClean="0"/>
                <a:t>:</a:t>
              </a:r>
              <a:r>
                <a:rPr lang="th-TH" dirty="0" smtClean="0"/>
                <a:t> </a:t>
              </a:r>
              <a:r>
                <a:rPr lang="en-US" dirty="0" smtClean="0"/>
                <a:t>Windows</a:t>
              </a:r>
              <a:r>
                <a:rPr lang="en-US" dirty="0">
                  <a:sym typeface="Wingdings" pitchFamily="2" charset="2"/>
                </a:rPr>
                <a:t>/</a:t>
              </a:r>
              <a:r>
                <a:rPr lang="en-US" b="1" dirty="0" smtClean="0">
                  <a:solidFill>
                    <a:srgbClr val="0033CC"/>
                  </a:solidFill>
                  <a:sym typeface="Wingdings" pitchFamily="2" charset="2"/>
                </a:rPr>
                <a:t>Fonts</a:t>
              </a:r>
              <a:endParaRPr lang="th-TH" b="1" dirty="0">
                <a:solidFill>
                  <a:srgbClr val="0033CC"/>
                </a:solidFill>
              </a:endParaRPr>
            </a:p>
          </p:txBody>
        </p:sp>
        <p:pic>
          <p:nvPicPr>
            <p:cNvPr id="6" name="รูปภาพ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2000" y="5829041"/>
              <a:ext cx="1696143" cy="768311"/>
            </a:xfrm>
            <a:prstGeom prst="rect">
              <a:avLst/>
            </a:prstGeom>
          </p:spPr>
        </p:pic>
      </p:grpSp>
      <p:sp>
        <p:nvSpPr>
          <p:cNvPr id="12" name="Title 1"/>
          <p:cNvSpPr txBox="1">
            <a:spLocks/>
          </p:cNvSpPr>
          <p:nvPr/>
        </p:nvSpPr>
        <p:spPr>
          <a:xfrm>
            <a:off x="107504" y="1114024"/>
            <a:ext cx="903649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3.2 วิธีการติดตั้งโปรแกรมและรูปแบบตัวอักษร</a:t>
            </a:r>
            <a:endParaRPr lang="th-TH" sz="2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7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7504" y="1114024"/>
            <a:ext cx="903649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3.3 การเริ่มต้นใช้งานโปรแกรม</a:t>
            </a:r>
            <a:endParaRPr lang="th-TH" sz="2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262519"/>
            <a:ext cx="2077813" cy="188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75656" y="4185662"/>
            <a:ext cx="65647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6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รหัสผู้ใช้</a:t>
            </a:r>
            <a:r>
              <a:rPr lang="en-US" sz="6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: </a:t>
            </a:r>
            <a:r>
              <a:rPr lang="en-US" sz="6600" b="1" dirty="0" smtClean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BIT9</a:t>
            </a:r>
            <a:endParaRPr lang="en-US" sz="6600" dirty="0">
              <a:solidFill>
                <a:schemeClr val="accent3">
                  <a:lumMod val="50000"/>
                </a:schemeClr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th-TH" sz="6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รหัสผ่าน</a:t>
            </a:r>
            <a:r>
              <a:rPr lang="en-US" sz="6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</a:t>
            </a:r>
            <a:r>
              <a:rPr lang="en-US" sz="6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: </a:t>
            </a:r>
            <a:r>
              <a:rPr lang="en-US" sz="6600" b="1" dirty="0" smtClean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BIT9</a:t>
            </a:r>
            <a:endParaRPr lang="th-TH" sz="6600" dirty="0">
              <a:solidFill>
                <a:schemeClr val="accent3">
                  <a:lumMod val="50000"/>
                </a:schemeClr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7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441091"/>
            <a:ext cx="6624736" cy="344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7504" y="1114024"/>
            <a:ext cx="903649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3.3 </a:t>
            </a:r>
            <a:r>
              <a:rPr lang="th-TH" sz="28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การเริ่มต้นใช้งานโปรแกรม</a:t>
            </a:r>
            <a:endParaRPr lang="th-TH" sz="2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98943"/>
            <a:ext cx="5033788" cy="178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827584" y="2592034"/>
            <a:ext cx="844103" cy="1440160"/>
          </a:xfrm>
          <a:prstGeom prst="curvedRightArrow">
            <a:avLst>
              <a:gd name="adj1" fmla="val 39184"/>
              <a:gd name="adj2" fmla="val 7836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1835696" y="3645024"/>
            <a:ext cx="6696744" cy="2037430"/>
          </a:xfrm>
          <a:prstGeom prst="borderCallout1">
            <a:avLst>
              <a:gd name="adj1" fmla="val 9273"/>
              <a:gd name="adj2" fmla="val 101903"/>
              <a:gd name="adj3" fmla="val -5616"/>
              <a:gd name="adj4" fmla="val 118537"/>
            </a:avLst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thai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h-TH" altLang="th-TH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Microsoft Sans Serif" panose="020B0604020202020204" pitchFamily="34" charset="0"/>
                <a:ea typeface="Angsana New" pitchFamily="18" charset="-34"/>
                <a:cs typeface="Microsoft Sans Serif" panose="020B0604020202020204" pitchFamily="34" charset="0"/>
              </a:rPr>
              <a:t>เมนูหลักการทำงานของโปรแกรมจะประกอบด้วย 8 เมนูหลัก</a:t>
            </a:r>
            <a:r>
              <a:rPr kumimoji="0" lang="th-TH" altLang="th-TH" sz="2000" b="0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Microsoft Sans Serif" panose="020B0604020202020204" pitchFamily="34" charset="0"/>
                <a:ea typeface="Angsana New" pitchFamily="18" charset="-34"/>
                <a:cs typeface="Microsoft Sans Serif" panose="020B0604020202020204" pitchFamily="34" charset="0"/>
              </a:rPr>
              <a:t> ดังนี้ </a:t>
            </a:r>
            <a:endParaRPr kumimoji="0" lang="en-US" altLang="th-TH" sz="2000" b="0" i="0" u="none" strike="noStrike" cap="none" normalizeH="0" baseline="0" dirty="0" smtClean="0">
              <a:ln>
                <a:noFill/>
              </a:ln>
              <a:solidFill>
                <a:srgbClr val="0033CC"/>
              </a:solidFill>
              <a:effectLst/>
              <a:latin typeface="Microsoft Sans Serif" panose="020B0604020202020204" pitchFamily="34" charset="0"/>
              <a:ea typeface="Angsana New" pitchFamily="18" charset="-34"/>
              <a:cs typeface="Microsoft Sans Serif" panose="020B0604020202020204" pitchFamily="34" charset="0"/>
            </a:endParaRPr>
          </a:p>
          <a:p>
            <a:pPr marL="0" marR="0" lvl="0" indent="0" algn="thai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th-TH" sz="1600" b="0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Microsoft Sans Serif" panose="020B0604020202020204" pitchFamily="34" charset="0"/>
                <a:ea typeface="Angsana New" pitchFamily="18" charset="-34"/>
                <a:cs typeface="Microsoft Sans Serif" panose="020B0604020202020204" pitchFamily="34" charset="0"/>
                <a:sym typeface="Wingdings 3" pitchFamily="18" charset="2"/>
              </a:rPr>
              <a:t>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Microsoft Sans Serif" panose="020B0604020202020204" pitchFamily="34" charset="0"/>
                <a:ea typeface="Angsana New" pitchFamily="18" charset="-34"/>
                <a:cs typeface="Microsoft Sans Serif" panose="020B0604020202020204" pitchFamily="34" charset="0"/>
              </a:rPr>
              <a:t> 1.เมนูหลักซื้อ </a:t>
            </a:r>
            <a:r>
              <a:rPr kumimoji="0" lang="en-US" altLang="th-TH" sz="1600" b="0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Microsoft Sans Serif" panose="020B0604020202020204" pitchFamily="34" charset="0"/>
                <a:ea typeface="Angsana New" pitchFamily="18" charset="-34"/>
                <a:cs typeface="Microsoft Sans Serif" panose="020B0604020202020204" pitchFamily="34" charset="0"/>
              </a:rPr>
              <a:t>(Purchase)	</a:t>
            </a:r>
            <a:r>
              <a:rPr kumimoji="0" lang="en-US" altLang="th-TH" sz="1600" b="0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Microsoft Sans Serif" panose="020B0604020202020204" pitchFamily="34" charset="0"/>
                <a:ea typeface="Angsana New" pitchFamily="18" charset="-34"/>
                <a:cs typeface="Microsoft Sans Serif" panose="020B0604020202020204" pitchFamily="34" charset="0"/>
                <a:sym typeface="Wingdings 3" pitchFamily="18" charset="2"/>
              </a:rPr>
              <a:t>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Microsoft Sans Serif" panose="020B0604020202020204" pitchFamily="34" charset="0"/>
                <a:ea typeface="Angsana New" pitchFamily="18" charset="-34"/>
                <a:cs typeface="Microsoft Sans Serif" panose="020B0604020202020204" pitchFamily="34" charset="0"/>
              </a:rPr>
              <a:t> 5.เมนูหลักบัญชี </a:t>
            </a:r>
            <a:r>
              <a:rPr kumimoji="0" lang="en-US" altLang="th-TH" sz="1600" b="0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Microsoft Sans Serif" panose="020B0604020202020204" pitchFamily="34" charset="0"/>
                <a:ea typeface="Angsana New" pitchFamily="18" charset="-34"/>
                <a:cs typeface="Microsoft Sans Serif" panose="020B0604020202020204" pitchFamily="34" charset="0"/>
              </a:rPr>
              <a:t>(Account)	</a:t>
            </a:r>
          </a:p>
          <a:p>
            <a:pPr marL="0" marR="0" lvl="0" indent="0" algn="thai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th-TH" sz="1600" b="0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Microsoft Sans Serif" panose="020B0604020202020204" pitchFamily="34" charset="0"/>
                <a:ea typeface="Angsana New" pitchFamily="18" charset="-34"/>
                <a:cs typeface="Microsoft Sans Serif" panose="020B0604020202020204" pitchFamily="34" charset="0"/>
                <a:sym typeface="Wingdings 3" pitchFamily="18" charset="2"/>
              </a:rPr>
              <a:t>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Microsoft Sans Serif" panose="020B0604020202020204" pitchFamily="34" charset="0"/>
                <a:ea typeface="Angsana New" pitchFamily="18" charset="-34"/>
                <a:cs typeface="Microsoft Sans Serif" panose="020B0604020202020204" pitchFamily="34" charset="0"/>
              </a:rPr>
              <a:t> 2.เมนูหลักขาย </a:t>
            </a:r>
            <a:r>
              <a:rPr kumimoji="0" lang="en-US" altLang="th-TH" sz="1600" b="0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Microsoft Sans Serif" panose="020B0604020202020204" pitchFamily="34" charset="0"/>
                <a:ea typeface="Angsana New" pitchFamily="18" charset="-34"/>
                <a:cs typeface="Microsoft Sans Serif" panose="020B0604020202020204" pitchFamily="34" charset="0"/>
              </a:rPr>
              <a:t>(Sales)	</a:t>
            </a:r>
            <a:r>
              <a:rPr kumimoji="0" lang="en-US" altLang="th-TH" sz="1600" b="0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Microsoft Sans Serif" panose="020B0604020202020204" pitchFamily="34" charset="0"/>
                <a:ea typeface="Angsana New" pitchFamily="18" charset="-34"/>
                <a:cs typeface="Microsoft Sans Serif" panose="020B0604020202020204" pitchFamily="34" charset="0"/>
                <a:sym typeface="Wingdings 3" pitchFamily="18" charset="2"/>
              </a:rPr>
              <a:t></a:t>
            </a:r>
            <a:r>
              <a:rPr kumimoji="0" lang="en-US" altLang="th-TH" sz="1600" b="0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Microsoft Sans Serif" panose="020B0604020202020204" pitchFamily="34" charset="0"/>
                <a:ea typeface="Angsana New" pitchFamily="18" charset="-34"/>
                <a:cs typeface="Microsoft Sans Serif" panose="020B0604020202020204" pitchFamily="34" charset="0"/>
              </a:rPr>
              <a:t> 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Microsoft Sans Serif" panose="020B0604020202020204" pitchFamily="34" charset="0"/>
                <a:ea typeface="Angsana New" pitchFamily="18" charset="-34"/>
                <a:cs typeface="Microsoft Sans Serif" panose="020B0604020202020204" pitchFamily="34" charset="0"/>
              </a:rPr>
              <a:t>6.เมนูหลักรายงาน </a:t>
            </a:r>
            <a:r>
              <a:rPr kumimoji="0" lang="en-US" altLang="th-TH" sz="1600" b="0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Microsoft Sans Serif" panose="020B0604020202020204" pitchFamily="34" charset="0"/>
                <a:ea typeface="Angsana New" pitchFamily="18" charset="-34"/>
                <a:cs typeface="Microsoft Sans Serif" panose="020B0604020202020204" pitchFamily="34" charset="0"/>
              </a:rPr>
              <a:t>(Reports)	</a:t>
            </a:r>
          </a:p>
          <a:p>
            <a:pPr marL="0" marR="0" lvl="0" indent="0" algn="thai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th-TH" sz="1600" b="0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Microsoft Sans Serif" panose="020B0604020202020204" pitchFamily="34" charset="0"/>
                <a:ea typeface="Angsana New" pitchFamily="18" charset="-34"/>
                <a:cs typeface="Microsoft Sans Serif" panose="020B0604020202020204" pitchFamily="34" charset="0"/>
                <a:sym typeface="Wingdings 3" pitchFamily="18" charset="2"/>
              </a:rPr>
              <a:t></a:t>
            </a:r>
            <a:r>
              <a:rPr kumimoji="0" lang="en-US" altLang="th-TH" sz="1600" b="0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Microsoft Sans Serif" panose="020B0604020202020204" pitchFamily="34" charset="0"/>
                <a:ea typeface="Angsana New" pitchFamily="18" charset="-34"/>
                <a:cs typeface="Microsoft Sans Serif" panose="020B0604020202020204" pitchFamily="34" charset="0"/>
              </a:rPr>
              <a:t> 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Microsoft Sans Serif" panose="020B0604020202020204" pitchFamily="34" charset="0"/>
                <a:ea typeface="Angsana New" pitchFamily="18" charset="-34"/>
                <a:cs typeface="Microsoft Sans Serif" panose="020B0604020202020204" pitchFamily="34" charset="0"/>
              </a:rPr>
              <a:t>3.เมนูหลักการเงิน </a:t>
            </a:r>
            <a:r>
              <a:rPr kumimoji="0" lang="en-US" altLang="th-TH" sz="1600" b="0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Microsoft Sans Serif" panose="020B0604020202020204" pitchFamily="34" charset="0"/>
                <a:ea typeface="Angsana New" pitchFamily="18" charset="-34"/>
                <a:cs typeface="Microsoft Sans Serif" panose="020B0604020202020204" pitchFamily="34" charset="0"/>
              </a:rPr>
              <a:t>(Finance)	</a:t>
            </a:r>
            <a:r>
              <a:rPr kumimoji="0" lang="en-US" altLang="th-TH" sz="1600" b="0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Microsoft Sans Serif" panose="020B0604020202020204" pitchFamily="34" charset="0"/>
                <a:ea typeface="Angsana New" pitchFamily="18" charset="-34"/>
                <a:cs typeface="Microsoft Sans Serif" panose="020B0604020202020204" pitchFamily="34" charset="0"/>
                <a:sym typeface="Wingdings 3" pitchFamily="18" charset="2"/>
              </a:rPr>
              <a:t></a:t>
            </a:r>
            <a:r>
              <a:rPr kumimoji="0" lang="en-US" altLang="th-TH" sz="1600" b="0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Microsoft Sans Serif" panose="020B0604020202020204" pitchFamily="34" charset="0"/>
                <a:ea typeface="Angsana New" pitchFamily="18" charset="-34"/>
                <a:cs typeface="Microsoft Sans Serif" panose="020B0604020202020204" pitchFamily="34" charset="0"/>
              </a:rPr>
              <a:t> 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Microsoft Sans Serif" panose="020B0604020202020204" pitchFamily="34" charset="0"/>
                <a:ea typeface="Angsana New" pitchFamily="18" charset="-34"/>
                <a:cs typeface="Microsoft Sans Serif" panose="020B0604020202020204" pitchFamily="34" charset="0"/>
              </a:rPr>
              <a:t>7.เมนูหลักเริ่มระบบ </a:t>
            </a:r>
            <a:r>
              <a:rPr kumimoji="0" lang="en-US" altLang="th-TH" sz="1600" b="0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Microsoft Sans Serif" panose="020B0604020202020204" pitchFamily="34" charset="0"/>
                <a:ea typeface="Angsana New" pitchFamily="18" charset="-34"/>
                <a:cs typeface="Microsoft Sans Serif" panose="020B0604020202020204" pitchFamily="34" charset="0"/>
              </a:rPr>
              <a:t>(Setup)	</a:t>
            </a:r>
          </a:p>
          <a:p>
            <a:pPr marL="0" marR="0" lvl="0" indent="0" algn="thai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th-TH" sz="1600" b="0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Microsoft Sans Serif" panose="020B0604020202020204" pitchFamily="34" charset="0"/>
                <a:ea typeface="Angsana New" pitchFamily="18" charset="-34"/>
                <a:cs typeface="Microsoft Sans Serif" panose="020B0604020202020204" pitchFamily="34" charset="0"/>
                <a:sym typeface="Wingdings 3" pitchFamily="18" charset="2"/>
              </a:rPr>
              <a:t></a:t>
            </a:r>
            <a:r>
              <a:rPr kumimoji="0" lang="en-US" altLang="th-TH" sz="1600" b="0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Microsoft Sans Serif" panose="020B0604020202020204" pitchFamily="34" charset="0"/>
                <a:ea typeface="Angsana New" pitchFamily="18" charset="-34"/>
                <a:cs typeface="Microsoft Sans Serif" panose="020B0604020202020204" pitchFamily="34" charset="0"/>
              </a:rPr>
              <a:t> 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Microsoft Sans Serif" panose="020B0604020202020204" pitchFamily="34" charset="0"/>
                <a:ea typeface="Angsana New" pitchFamily="18" charset="-34"/>
                <a:cs typeface="Microsoft Sans Serif" panose="020B0604020202020204" pitchFamily="34" charset="0"/>
              </a:rPr>
              <a:t>4.เมนูหลักสินค้า </a:t>
            </a:r>
            <a:r>
              <a:rPr kumimoji="0" lang="en-US" altLang="th-TH" sz="1600" b="0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Microsoft Sans Serif" panose="020B0604020202020204" pitchFamily="34" charset="0"/>
                <a:ea typeface="Angsana New" pitchFamily="18" charset="-34"/>
                <a:cs typeface="Microsoft Sans Serif" panose="020B0604020202020204" pitchFamily="34" charset="0"/>
              </a:rPr>
              <a:t>(Stock)	</a:t>
            </a:r>
            <a:r>
              <a:rPr kumimoji="0" lang="en-US" altLang="th-TH" sz="1600" b="0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Microsoft Sans Serif" panose="020B0604020202020204" pitchFamily="34" charset="0"/>
                <a:ea typeface="Angsana New" pitchFamily="18" charset="-34"/>
                <a:cs typeface="Microsoft Sans Serif" panose="020B0604020202020204" pitchFamily="34" charset="0"/>
                <a:sym typeface="Wingdings 3" pitchFamily="18" charset="2"/>
              </a:rPr>
              <a:t></a:t>
            </a:r>
            <a:r>
              <a:rPr kumimoji="0" lang="en-US" altLang="th-TH" sz="1600" b="0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Microsoft Sans Serif" panose="020B0604020202020204" pitchFamily="34" charset="0"/>
                <a:ea typeface="Angsana New" pitchFamily="18" charset="-34"/>
                <a:cs typeface="Microsoft Sans Serif" panose="020B0604020202020204" pitchFamily="34" charset="0"/>
              </a:rPr>
              <a:t> 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Microsoft Sans Serif" panose="020B0604020202020204" pitchFamily="34" charset="0"/>
                <a:ea typeface="Angsana New" pitchFamily="18" charset="-34"/>
                <a:cs typeface="Microsoft Sans Serif" panose="020B0604020202020204" pitchFamily="34" charset="0"/>
              </a:rPr>
              <a:t>8.เมนูอื่นๆ </a:t>
            </a:r>
            <a:r>
              <a:rPr kumimoji="0" lang="en-US" altLang="th-TH" sz="1600" b="0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Microsoft Sans Serif" panose="020B0604020202020204" pitchFamily="34" charset="0"/>
                <a:ea typeface="Angsana New" pitchFamily="18" charset="-34"/>
                <a:cs typeface="Microsoft Sans Serif" panose="020B0604020202020204" pitchFamily="34" charset="0"/>
              </a:rPr>
              <a:t>(Others)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altLang="th-TH" sz="3200" b="0" i="0" u="none" strike="noStrike" cap="none" normalizeH="0" baseline="0" dirty="0" smtClean="0">
              <a:ln>
                <a:noFill/>
              </a:ln>
              <a:solidFill>
                <a:srgbClr val="0033CC"/>
              </a:solidFill>
              <a:effectLst/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21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544</Words>
  <Application>Microsoft Office PowerPoint</Application>
  <PresentationFormat>On-screen Show (4:3)</PresentationFormat>
  <Paragraphs>110</Paragraphs>
  <Slides>37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Express for Windows ผศ.ดร.อุเทน เลานำทา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ภาพรวมขั้นตอนของการจัดทำบัญชี ด้วยโปรแกรมบัญชีสำเร็จรูป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MBS-MSU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UTAIN</dc:creator>
  <cp:lastModifiedBy>Windows User</cp:lastModifiedBy>
  <cp:revision>77</cp:revision>
  <cp:lastPrinted>2018-01-08T00:31:18Z</cp:lastPrinted>
  <dcterms:created xsi:type="dcterms:W3CDTF">2015-01-12T07:31:18Z</dcterms:created>
  <dcterms:modified xsi:type="dcterms:W3CDTF">2018-12-23T09:30:27Z</dcterms:modified>
</cp:coreProperties>
</file>