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3" r:id="rId2"/>
    <p:sldId id="298" r:id="rId3"/>
    <p:sldId id="308" r:id="rId4"/>
    <p:sldId id="379" r:id="rId5"/>
    <p:sldId id="380" r:id="rId6"/>
    <p:sldId id="328" r:id="rId7"/>
    <p:sldId id="381" r:id="rId8"/>
    <p:sldId id="382" r:id="rId9"/>
    <p:sldId id="391" r:id="rId10"/>
    <p:sldId id="383" r:id="rId11"/>
    <p:sldId id="384" r:id="rId12"/>
    <p:sldId id="385" r:id="rId13"/>
    <p:sldId id="392" r:id="rId14"/>
    <p:sldId id="337" r:id="rId15"/>
    <p:sldId id="407" r:id="rId16"/>
    <p:sldId id="406" r:id="rId17"/>
    <p:sldId id="347" r:id="rId18"/>
    <p:sldId id="386" r:id="rId19"/>
    <p:sldId id="387" r:id="rId20"/>
    <p:sldId id="354" r:id="rId21"/>
    <p:sldId id="388" r:id="rId22"/>
    <p:sldId id="389" r:id="rId23"/>
    <p:sldId id="394" r:id="rId24"/>
    <p:sldId id="358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378" r:id="rId34"/>
    <p:sldId id="405" r:id="rId35"/>
    <p:sldId id="284" r:id="rId3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1" d="100"/>
          <a:sy n="71" d="100"/>
        </p:scale>
        <p:origin x="-2188" y="-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5 ระบบขายสินค้าและการรับชำระ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564904" y="467544"/>
            <a:ext cx="1339181" cy="2160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B_ASA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541" y="4756373"/>
            <a:ext cx="904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48883"/>
            <a:ext cx="1728192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ระบบขายสินค้าและการรับชำระ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48272" y="5079609"/>
            <a:ext cx="4320480" cy="656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ผศ.ดร.อุเทน เลานำ</a:t>
            </a:r>
            <a:r>
              <a:rPr lang="th-TH" sz="320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ระบบขายสินค้าสด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70" y="1595569"/>
            <a:ext cx="62865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ระบบขายสินค้าสด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7064"/>
            <a:ext cx="765177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3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ระบบขายสินค้าสด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213"/>
            <a:ext cx="8132650" cy="439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3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1619672" y="1048306"/>
            <a:ext cx="5359364" cy="792088"/>
            <a:chOff x="1331640" y="1772816"/>
            <a:chExt cx="5359364" cy="792088"/>
          </a:xfrm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772816"/>
              <a:ext cx="792088" cy="792088"/>
            </a:xfrm>
            <a:prstGeom prst="rect">
              <a:avLst/>
            </a:prstGeom>
          </p:spPr>
        </p:pic>
        <p:sp>
          <p:nvSpPr>
            <p:cNvPr id="4" name="สี่เหลี่ยมผืนผ้า 3"/>
            <p:cNvSpPr/>
            <p:nvPr/>
          </p:nvSpPr>
          <p:spPr>
            <a:xfrm>
              <a:off x="2123728" y="1855031"/>
              <a:ext cx="456727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สรุป </a:t>
              </a:r>
              <a:r>
                <a:rPr lang="en-US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: </a:t>
              </a:r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ระบบขายสินค้าสด</a:t>
              </a:r>
              <a:endParaRPr lang="th-TH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7931" y="1916832"/>
            <a:ext cx="8568952" cy="864096"/>
            <a:chOff x="297931" y="1916832"/>
            <a:chExt cx="8568952" cy="864096"/>
          </a:xfrm>
        </p:grpSpPr>
        <p:grpSp>
          <p:nvGrpSpPr>
            <p:cNvPr id="6" name="กลุ่ม 9"/>
            <p:cNvGrpSpPr/>
            <p:nvPr/>
          </p:nvGrpSpPr>
          <p:grpSpPr>
            <a:xfrm>
              <a:off x="297931" y="1916832"/>
              <a:ext cx="8568952" cy="864096"/>
              <a:chOff x="323528" y="2708920"/>
              <a:chExt cx="8568952" cy="864096"/>
            </a:xfrm>
          </p:grpSpPr>
          <p:sp>
            <p:nvSpPr>
              <p:cNvPr id="8" name="สี่เหลี่ยมผืนผ้ามุมมน 6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วงรี 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" name="สี่เหลี่ยมผืนผ้า 7"/>
              <p:cNvSpPr/>
              <p:nvPr/>
            </p:nvSpPr>
            <p:spPr>
              <a:xfrm>
                <a:off x="539552" y="2731567"/>
                <a:ext cx="49885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1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331640" y="2062589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วิเคราะห์รายการค้า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651" y="2852936"/>
            <a:ext cx="8568952" cy="864096"/>
            <a:chOff x="307651" y="2852936"/>
            <a:chExt cx="8568952" cy="864096"/>
          </a:xfrm>
        </p:grpSpPr>
        <p:grpSp>
          <p:nvGrpSpPr>
            <p:cNvPr id="12" name="กลุ่ม 26"/>
            <p:cNvGrpSpPr/>
            <p:nvPr/>
          </p:nvGrpSpPr>
          <p:grpSpPr>
            <a:xfrm>
              <a:off x="307651" y="2852936"/>
              <a:ext cx="8568952" cy="864096"/>
              <a:chOff x="323528" y="2708920"/>
              <a:chExt cx="8568952" cy="864096"/>
            </a:xfrm>
          </p:grpSpPr>
          <p:sp>
            <p:nvSpPr>
              <p:cNvPr id="14" name="สี่เหลี่ยมผืนผ้ามุมมน 27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" name="วงรี 2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" name="สี่เหลี่ยมผืนผ้า 29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2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403648" y="296791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บันทึกรายการค้าในโปรแกรมบัญชี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7651" y="3789040"/>
            <a:ext cx="8568952" cy="864096"/>
            <a:chOff x="307651" y="3789040"/>
            <a:chExt cx="8568952" cy="864096"/>
          </a:xfrm>
        </p:grpSpPr>
        <p:grpSp>
          <p:nvGrpSpPr>
            <p:cNvPr id="18" name="กลุ่ม 14"/>
            <p:cNvGrpSpPr/>
            <p:nvPr/>
          </p:nvGrpSpPr>
          <p:grpSpPr>
            <a:xfrm>
              <a:off x="307651" y="3789040"/>
              <a:ext cx="8568952" cy="864096"/>
              <a:chOff x="323528" y="2708920"/>
              <a:chExt cx="8568952" cy="864096"/>
            </a:xfrm>
          </p:grpSpPr>
          <p:sp>
            <p:nvSpPr>
              <p:cNvPr id="20" name="สี่เหลี่ยมผืนผ้ามุมมน 15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" name="วงรี 16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" name="สี่เหลี่ยมผืนผ้า 17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3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403648" y="392434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ตรวจสอบและจัดทำเอกสารที่เกี่ยวข้องทั้งหมด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052" y="4725144"/>
            <a:ext cx="8568952" cy="864096"/>
            <a:chOff x="332052" y="4725144"/>
            <a:chExt cx="8568952" cy="864096"/>
          </a:xfrm>
        </p:grpSpPr>
        <p:grpSp>
          <p:nvGrpSpPr>
            <p:cNvPr id="24" name="กลุ่ม 18"/>
            <p:cNvGrpSpPr/>
            <p:nvPr/>
          </p:nvGrpSpPr>
          <p:grpSpPr>
            <a:xfrm>
              <a:off x="332052" y="4725144"/>
              <a:ext cx="8568952" cy="864096"/>
              <a:chOff x="323528" y="2708920"/>
              <a:chExt cx="8568952" cy="864096"/>
            </a:xfrm>
          </p:grpSpPr>
          <p:sp>
            <p:nvSpPr>
              <p:cNvPr id="26" name="สี่เหลี่ยมผืนผ้ามุมมน 19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" name="วงรี 20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" name="สี่เหลี่ยมผืนผ้า 21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4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403648" y="4869160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ตรวจสอบรายงานทางบัญชี (งบทดลอง)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7931" y="5733256"/>
            <a:ext cx="8568952" cy="864096"/>
            <a:chOff x="297931" y="5733256"/>
            <a:chExt cx="8568952" cy="864096"/>
          </a:xfrm>
        </p:grpSpPr>
        <p:grpSp>
          <p:nvGrpSpPr>
            <p:cNvPr id="30" name="กลุ่ม 22"/>
            <p:cNvGrpSpPr/>
            <p:nvPr/>
          </p:nvGrpSpPr>
          <p:grpSpPr>
            <a:xfrm>
              <a:off x="297931" y="5733256"/>
              <a:ext cx="8568952" cy="864096"/>
              <a:chOff x="323528" y="2708920"/>
              <a:chExt cx="8568952" cy="864096"/>
            </a:xfrm>
          </p:grpSpPr>
          <p:sp>
            <p:nvSpPr>
              <p:cNvPr id="32" name="สี่เหลี่ยมผืนผ้ามุมมน 23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3" name="วงรี 24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4" name="สี่เหลี่ยมผืนผ้า 25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5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368246" y="5872916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ตรวจสอบรายละเอียดบัญชี</a:t>
              </a:r>
              <a:r>
                <a:rPr lang="en-US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งบประกอบ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0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ระบบขายสินค้าเชื่อ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77678"/>
            <a:ext cx="7202865" cy="496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ระบบขายสินค้าเชื่อ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1436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199584"/>
            <a:ext cx="62579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1619672" y="1048306"/>
            <a:ext cx="5973315" cy="792088"/>
            <a:chOff x="1331640" y="1772816"/>
            <a:chExt cx="5973315" cy="792088"/>
          </a:xfrm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772816"/>
              <a:ext cx="792088" cy="792088"/>
            </a:xfrm>
            <a:prstGeom prst="rect">
              <a:avLst/>
            </a:prstGeom>
          </p:spPr>
        </p:pic>
        <p:sp>
          <p:nvSpPr>
            <p:cNvPr id="4" name="สี่เหลี่ยมผืนผ้า 3"/>
            <p:cNvSpPr/>
            <p:nvPr/>
          </p:nvSpPr>
          <p:spPr>
            <a:xfrm>
              <a:off x="2123728" y="1855031"/>
              <a:ext cx="518122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สรุป </a:t>
              </a:r>
              <a:r>
                <a:rPr lang="en-US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: </a:t>
              </a:r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ระบบขายสินค้าเงินเชื่อ</a:t>
              </a:r>
              <a:endParaRPr lang="th-TH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7931" y="1916832"/>
            <a:ext cx="8568952" cy="864096"/>
            <a:chOff x="297931" y="1916832"/>
            <a:chExt cx="8568952" cy="864096"/>
          </a:xfrm>
        </p:grpSpPr>
        <p:grpSp>
          <p:nvGrpSpPr>
            <p:cNvPr id="10" name="กลุ่ม 9"/>
            <p:cNvGrpSpPr/>
            <p:nvPr/>
          </p:nvGrpSpPr>
          <p:grpSpPr>
            <a:xfrm>
              <a:off x="297931" y="1916832"/>
              <a:ext cx="8568952" cy="864096"/>
              <a:chOff x="323528" y="2708920"/>
              <a:chExt cx="8568952" cy="864096"/>
            </a:xfrm>
          </p:grpSpPr>
          <p:sp>
            <p:nvSpPr>
              <p:cNvPr id="7" name="สี่เหลี่ยมผืนผ้ามุมมน 6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วงรี 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สี่เหลี่ยมผืนผ้า 7"/>
              <p:cNvSpPr/>
              <p:nvPr/>
            </p:nvSpPr>
            <p:spPr>
              <a:xfrm>
                <a:off x="539552" y="2731567"/>
                <a:ext cx="49885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1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331640" y="2062589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วิเคราะห์รายการค้า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651" y="2852936"/>
            <a:ext cx="8568952" cy="864096"/>
            <a:chOff x="307651" y="2852936"/>
            <a:chExt cx="8568952" cy="864096"/>
          </a:xfrm>
        </p:grpSpPr>
        <p:grpSp>
          <p:nvGrpSpPr>
            <p:cNvPr id="27" name="กลุ่ม 26"/>
            <p:cNvGrpSpPr/>
            <p:nvPr/>
          </p:nvGrpSpPr>
          <p:grpSpPr>
            <a:xfrm>
              <a:off x="307651" y="2852936"/>
              <a:ext cx="8568952" cy="864096"/>
              <a:chOff x="323528" y="2708920"/>
              <a:chExt cx="8568952" cy="864096"/>
            </a:xfrm>
          </p:grpSpPr>
          <p:sp>
            <p:nvSpPr>
              <p:cNvPr id="28" name="สี่เหลี่ยมผืนผ้ามุมมน 27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วงรี 2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สี่เหลี่ยมผืนผ้า 29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2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403648" y="296791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บันทึกรายการค้าในโปรแกรมบัญชี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7651" y="3789040"/>
            <a:ext cx="8568952" cy="864096"/>
            <a:chOff x="307651" y="3789040"/>
            <a:chExt cx="8568952" cy="864096"/>
          </a:xfrm>
        </p:grpSpPr>
        <p:grpSp>
          <p:nvGrpSpPr>
            <p:cNvPr id="15" name="กลุ่ม 14"/>
            <p:cNvGrpSpPr/>
            <p:nvPr/>
          </p:nvGrpSpPr>
          <p:grpSpPr>
            <a:xfrm>
              <a:off x="307651" y="3789040"/>
              <a:ext cx="8568952" cy="864096"/>
              <a:chOff x="323528" y="2708920"/>
              <a:chExt cx="8568952" cy="864096"/>
            </a:xfrm>
          </p:grpSpPr>
          <p:sp>
            <p:nvSpPr>
              <p:cNvPr id="16" name="สี่เหลี่ยมผืนผ้ามุมมน 15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วงรี 16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3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403648" y="392434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ตรวจสอบและจัดทำเอกสารที่เกี่ยวข้องทั้งหมด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2052" y="4725144"/>
            <a:ext cx="8568952" cy="864096"/>
            <a:chOff x="332052" y="4725144"/>
            <a:chExt cx="8568952" cy="864096"/>
          </a:xfrm>
        </p:grpSpPr>
        <p:grpSp>
          <p:nvGrpSpPr>
            <p:cNvPr id="19" name="กลุ่ม 18"/>
            <p:cNvGrpSpPr/>
            <p:nvPr/>
          </p:nvGrpSpPr>
          <p:grpSpPr>
            <a:xfrm>
              <a:off x="332052" y="4725144"/>
              <a:ext cx="8568952" cy="864096"/>
              <a:chOff x="323528" y="2708920"/>
              <a:chExt cx="8568952" cy="864096"/>
            </a:xfrm>
          </p:grpSpPr>
          <p:sp>
            <p:nvSpPr>
              <p:cNvPr id="20" name="สี่เหลี่ยมผืนผ้ามุมมน 19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" name="วงรี 20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4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03648" y="4869160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ตรวจสอบรายงานทางบัญชี (งบทดลอง)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931" y="5733256"/>
            <a:ext cx="8568952" cy="864096"/>
            <a:chOff x="297931" y="5733256"/>
            <a:chExt cx="8568952" cy="864096"/>
          </a:xfrm>
        </p:grpSpPr>
        <p:grpSp>
          <p:nvGrpSpPr>
            <p:cNvPr id="23" name="กลุ่ม 22"/>
            <p:cNvGrpSpPr/>
            <p:nvPr/>
          </p:nvGrpSpPr>
          <p:grpSpPr>
            <a:xfrm>
              <a:off x="297931" y="5733256"/>
              <a:ext cx="8568952" cy="864096"/>
              <a:chOff x="323528" y="2708920"/>
              <a:chExt cx="8568952" cy="864096"/>
            </a:xfrm>
          </p:grpSpPr>
          <p:sp>
            <p:nvSpPr>
              <p:cNvPr id="24" name="สี่เหลี่ยมผืนผ้ามุมมน 23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วงรี 24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5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8246" y="5872916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ตรวจสอบรายละเอียดบัญชี</a:t>
              </a:r>
              <a:r>
                <a:rPr lang="en-US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งบประกอบ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ระบบการวางบิล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6" y="1831180"/>
            <a:ext cx="8283932" cy="8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847576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7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ระบบการวางบิล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272808" cy="52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ระบบการวางบิล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628800"/>
            <a:ext cx="6334125" cy="523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4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การประมวลผลระบบขายสินค้าและการรับชำระ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ระบบสั่งขายสินค้า</a:t>
            </a:r>
            <a:endParaRPr lang="th-TH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.2 การประมวลผลระบบขายสินค้าและการรับชำระ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ระบบขายสินค้าสด</a:t>
            </a:r>
            <a:endParaRPr lang="th-TH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.3 การประมวลผลระบบขายสินค้าและการรับชำระ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ระบบขายสินค้าเชื่อ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5.4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การประมวลผลระบบขายสินค้าและการรับชำระ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ระบบการวางบิล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5.5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การประมวลผลระบบขายสินค้าและการรับชำระ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ระบบรับชำระหนี้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5.6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การประมวลผลระบบขายสินค้าและการรับชำระ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ระบบรับเงินมัดจำ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5.7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การประมวลผลระบบขายสินค้าและการรับชำระ </a:t>
            </a: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ระบบรับคืนสินค้า</a:t>
            </a:r>
            <a:endParaRPr lang="th-TH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endParaRPr lang="th-TH" sz="24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ระบบรับชำระหนี้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44271" cy="401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9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ระบบรับชำระหนี้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408712" cy="526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39" y="2060847"/>
            <a:ext cx="1296144" cy="9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ระบบรับชำระหนี้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634365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5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1619672" y="1048306"/>
            <a:ext cx="4705339" cy="792088"/>
            <a:chOff x="1331640" y="1772816"/>
            <a:chExt cx="4705339" cy="792088"/>
          </a:xfrm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772816"/>
              <a:ext cx="792088" cy="792088"/>
            </a:xfrm>
            <a:prstGeom prst="rect">
              <a:avLst/>
            </a:prstGeom>
          </p:spPr>
        </p:pic>
        <p:sp>
          <p:nvSpPr>
            <p:cNvPr id="4" name="สี่เหลี่ยมผืนผ้า 3"/>
            <p:cNvSpPr/>
            <p:nvPr/>
          </p:nvSpPr>
          <p:spPr>
            <a:xfrm>
              <a:off x="2123728" y="1855031"/>
              <a:ext cx="391325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สรุป </a:t>
              </a:r>
              <a:r>
                <a:rPr lang="en-US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: </a:t>
              </a:r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การรับชำระหนี้</a:t>
              </a:r>
              <a:endParaRPr lang="th-TH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7931" y="1916832"/>
            <a:ext cx="8568952" cy="864096"/>
            <a:chOff x="297931" y="1916832"/>
            <a:chExt cx="8568952" cy="864096"/>
          </a:xfrm>
        </p:grpSpPr>
        <p:grpSp>
          <p:nvGrpSpPr>
            <p:cNvPr id="10" name="กลุ่ม 9"/>
            <p:cNvGrpSpPr/>
            <p:nvPr/>
          </p:nvGrpSpPr>
          <p:grpSpPr>
            <a:xfrm>
              <a:off x="297931" y="1916832"/>
              <a:ext cx="8568952" cy="864096"/>
              <a:chOff x="323528" y="2708920"/>
              <a:chExt cx="8568952" cy="864096"/>
            </a:xfrm>
          </p:grpSpPr>
          <p:sp>
            <p:nvSpPr>
              <p:cNvPr id="7" name="สี่เหลี่ยมผืนผ้ามุมมน 6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วงรี 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สี่เหลี่ยมผืนผ้า 7"/>
              <p:cNvSpPr/>
              <p:nvPr/>
            </p:nvSpPr>
            <p:spPr>
              <a:xfrm>
                <a:off x="539552" y="2731567"/>
                <a:ext cx="49885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1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331640" y="2062589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วิเคราะห์รายการค้า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651" y="2852936"/>
            <a:ext cx="8568952" cy="864096"/>
            <a:chOff x="307651" y="2852936"/>
            <a:chExt cx="8568952" cy="864096"/>
          </a:xfrm>
        </p:grpSpPr>
        <p:grpSp>
          <p:nvGrpSpPr>
            <p:cNvPr id="27" name="กลุ่ม 26"/>
            <p:cNvGrpSpPr/>
            <p:nvPr/>
          </p:nvGrpSpPr>
          <p:grpSpPr>
            <a:xfrm>
              <a:off x="307651" y="2852936"/>
              <a:ext cx="8568952" cy="864096"/>
              <a:chOff x="323528" y="2708920"/>
              <a:chExt cx="8568952" cy="864096"/>
            </a:xfrm>
          </p:grpSpPr>
          <p:sp>
            <p:nvSpPr>
              <p:cNvPr id="28" name="สี่เหลี่ยมผืนผ้ามุมมน 27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วงรี 2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สี่เหลี่ยมผืนผ้า 29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2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403648" y="296791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บันทึกรายการค้าในโปรแกรมบัญชี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7651" y="3789040"/>
            <a:ext cx="8568952" cy="864096"/>
            <a:chOff x="307651" y="3789040"/>
            <a:chExt cx="8568952" cy="864096"/>
          </a:xfrm>
        </p:grpSpPr>
        <p:grpSp>
          <p:nvGrpSpPr>
            <p:cNvPr id="15" name="กลุ่ม 14"/>
            <p:cNvGrpSpPr/>
            <p:nvPr/>
          </p:nvGrpSpPr>
          <p:grpSpPr>
            <a:xfrm>
              <a:off x="307651" y="3789040"/>
              <a:ext cx="8568952" cy="864096"/>
              <a:chOff x="323528" y="2708920"/>
              <a:chExt cx="8568952" cy="864096"/>
            </a:xfrm>
          </p:grpSpPr>
          <p:sp>
            <p:nvSpPr>
              <p:cNvPr id="16" name="สี่เหลี่ยมผืนผ้ามุมมน 15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วงรี 16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3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403648" y="392434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ตรวจสอบและจัดทำเอกสารที่เกี่ยวข้องทั้งหมด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2052" y="4725144"/>
            <a:ext cx="8568952" cy="864096"/>
            <a:chOff x="332052" y="4725144"/>
            <a:chExt cx="8568952" cy="864096"/>
          </a:xfrm>
        </p:grpSpPr>
        <p:grpSp>
          <p:nvGrpSpPr>
            <p:cNvPr id="19" name="กลุ่ม 18"/>
            <p:cNvGrpSpPr/>
            <p:nvPr/>
          </p:nvGrpSpPr>
          <p:grpSpPr>
            <a:xfrm>
              <a:off x="332052" y="4725144"/>
              <a:ext cx="8568952" cy="864096"/>
              <a:chOff x="323528" y="2708920"/>
              <a:chExt cx="8568952" cy="864096"/>
            </a:xfrm>
          </p:grpSpPr>
          <p:sp>
            <p:nvSpPr>
              <p:cNvPr id="20" name="สี่เหลี่ยมผืนผ้ามุมมน 19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" name="วงรี 20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4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03648" y="4869160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ตรวจสอบรายงานทางบัญชี (งบทดลอง)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931" y="5733256"/>
            <a:ext cx="8568952" cy="864096"/>
            <a:chOff x="297931" y="5733256"/>
            <a:chExt cx="8568952" cy="864096"/>
          </a:xfrm>
        </p:grpSpPr>
        <p:grpSp>
          <p:nvGrpSpPr>
            <p:cNvPr id="23" name="กลุ่ม 22"/>
            <p:cNvGrpSpPr/>
            <p:nvPr/>
          </p:nvGrpSpPr>
          <p:grpSpPr>
            <a:xfrm>
              <a:off x="297931" y="5733256"/>
              <a:ext cx="8568952" cy="864096"/>
              <a:chOff x="323528" y="2708920"/>
              <a:chExt cx="8568952" cy="864096"/>
            </a:xfrm>
          </p:grpSpPr>
          <p:sp>
            <p:nvSpPr>
              <p:cNvPr id="24" name="สี่เหลี่ยมผืนผ้ามุมมน 23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วงรี 24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5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8246" y="5872916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ตรวจสอบรายละเอียดบัญชี</a:t>
              </a:r>
              <a:r>
                <a:rPr lang="en-US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งบประกอบ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ระบบรับเงินมัดจำ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3"/>
            <a:ext cx="8352928" cy="467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4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ระบบรับเงินมัดจำ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3" y="1916832"/>
            <a:ext cx="8490702" cy="393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0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ระบบรับเงินมัดจำ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7806"/>
            <a:ext cx="7344816" cy="515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4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ระบบรับเงินมัดจำ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324600" cy="513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4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1619672" y="1048306"/>
            <a:ext cx="4812740" cy="792088"/>
            <a:chOff x="1331640" y="1772816"/>
            <a:chExt cx="4812740" cy="792088"/>
          </a:xfrm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772816"/>
              <a:ext cx="792088" cy="792088"/>
            </a:xfrm>
            <a:prstGeom prst="rect">
              <a:avLst/>
            </a:prstGeom>
          </p:spPr>
        </p:pic>
        <p:sp>
          <p:nvSpPr>
            <p:cNvPr id="4" name="สี่เหลี่ยมผืนผ้า 3"/>
            <p:cNvSpPr/>
            <p:nvPr/>
          </p:nvSpPr>
          <p:spPr>
            <a:xfrm>
              <a:off x="2123728" y="1855031"/>
              <a:ext cx="40206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สรุป </a:t>
              </a:r>
              <a:r>
                <a:rPr lang="en-US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: </a:t>
              </a:r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การรับเงินมัดจำ</a:t>
              </a:r>
              <a:endParaRPr lang="th-TH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7931" y="1916832"/>
            <a:ext cx="8568952" cy="864096"/>
            <a:chOff x="297931" y="1916832"/>
            <a:chExt cx="8568952" cy="864096"/>
          </a:xfrm>
        </p:grpSpPr>
        <p:grpSp>
          <p:nvGrpSpPr>
            <p:cNvPr id="10" name="กลุ่ม 9"/>
            <p:cNvGrpSpPr/>
            <p:nvPr/>
          </p:nvGrpSpPr>
          <p:grpSpPr>
            <a:xfrm>
              <a:off x="297931" y="1916832"/>
              <a:ext cx="8568952" cy="864096"/>
              <a:chOff x="323528" y="2708920"/>
              <a:chExt cx="8568952" cy="864096"/>
            </a:xfrm>
          </p:grpSpPr>
          <p:sp>
            <p:nvSpPr>
              <p:cNvPr id="7" name="สี่เหลี่ยมผืนผ้ามุมมน 6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วงรี 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สี่เหลี่ยมผืนผ้า 7"/>
              <p:cNvSpPr/>
              <p:nvPr/>
            </p:nvSpPr>
            <p:spPr>
              <a:xfrm>
                <a:off x="539552" y="2731567"/>
                <a:ext cx="49885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1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331640" y="2062589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วิเคราะห์รายการค้า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651" y="2852936"/>
            <a:ext cx="8568952" cy="864096"/>
            <a:chOff x="307651" y="2852936"/>
            <a:chExt cx="8568952" cy="864096"/>
          </a:xfrm>
        </p:grpSpPr>
        <p:grpSp>
          <p:nvGrpSpPr>
            <p:cNvPr id="27" name="กลุ่ม 26"/>
            <p:cNvGrpSpPr/>
            <p:nvPr/>
          </p:nvGrpSpPr>
          <p:grpSpPr>
            <a:xfrm>
              <a:off x="307651" y="2852936"/>
              <a:ext cx="8568952" cy="864096"/>
              <a:chOff x="323528" y="2708920"/>
              <a:chExt cx="8568952" cy="864096"/>
            </a:xfrm>
          </p:grpSpPr>
          <p:sp>
            <p:nvSpPr>
              <p:cNvPr id="28" name="สี่เหลี่ยมผืนผ้ามุมมน 27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วงรี 2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สี่เหลี่ยมผืนผ้า 29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2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403648" y="296791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บันทึกรายการค้าในโปรแกรมบัญชี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7651" y="3789040"/>
            <a:ext cx="8568952" cy="864096"/>
            <a:chOff x="307651" y="3789040"/>
            <a:chExt cx="8568952" cy="864096"/>
          </a:xfrm>
        </p:grpSpPr>
        <p:grpSp>
          <p:nvGrpSpPr>
            <p:cNvPr id="15" name="กลุ่ม 14"/>
            <p:cNvGrpSpPr/>
            <p:nvPr/>
          </p:nvGrpSpPr>
          <p:grpSpPr>
            <a:xfrm>
              <a:off x="307651" y="3789040"/>
              <a:ext cx="8568952" cy="864096"/>
              <a:chOff x="323528" y="2708920"/>
              <a:chExt cx="8568952" cy="864096"/>
            </a:xfrm>
          </p:grpSpPr>
          <p:sp>
            <p:nvSpPr>
              <p:cNvPr id="16" name="สี่เหลี่ยมผืนผ้ามุมมน 15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วงรี 16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3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403648" y="392434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ตรวจสอบและจัดทำเอกสารที่เกี่ยวข้องทั้งหมด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2052" y="4725144"/>
            <a:ext cx="8568952" cy="864096"/>
            <a:chOff x="332052" y="4725144"/>
            <a:chExt cx="8568952" cy="864096"/>
          </a:xfrm>
        </p:grpSpPr>
        <p:grpSp>
          <p:nvGrpSpPr>
            <p:cNvPr id="19" name="กลุ่ม 18"/>
            <p:cNvGrpSpPr/>
            <p:nvPr/>
          </p:nvGrpSpPr>
          <p:grpSpPr>
            <a:xfrm>
              <a:off x="332052" y="4725144"/>
              <a:ext cx="8568952" cy="864096"/>
              <a:chOff x="323528" y="2708920"/>
              <a:chExt cx="8568952" cy="864096"/>
            </a:xfrm>
          </p:grpSpPr>
          <p:sp>
            <p:nvSpPr>
              <p:cNvPr id="20" name="สี่เหลี่ยมผืนผ้ามุมมน 19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" name="วงรี 20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4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03648" y="4869160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ตรวจสอบรายงานทางบัญชี (งบทดลอง)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931" y="5733256"/>
            <a:ext cx="8568952" cy="864096"/>
            <a:chOff x="297931" y="5733256"/>
            <a:chExt cx="8568952" cy="864096"/>
          </a:xfrm>
        </p:grpSpPr>
        <p:grpSp>
          <p:nvGrpSpPr>
            <p:cNvPr id="23" name="กลุ่ม 22"/>
            <p:cNvGrpSpPr/>
            <p:nvPr/>
          </p:nvGrpSpPr>
          <p:grpSpPr>
            <a:xfrm>
              <a:off x="297931" y="5733256"/>
              <a:ext cx="8568952" cy="864096"/>
              <a:chOff x="323528" y="2708920"/>
              <a:chExt cx="8568952" cy="864096"/>
            </a:xfrm>
          </p:grpSpPr>
          <p:sp>
            <p:nvSpPr>
              <p:cNvPr id="24" name="สี่เหลี่ยมผืนผ้ามุมมน 23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วงรี 24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5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8246" y="5872916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ตรวจสอบรายละเอียดบัญชี</a:t>
              </a:r>
              <a:r>
                <a:rPr lang="en-US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งบประกอบ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50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ระบบรับคืนสินค้า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920880" cy="45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5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38360"/>
            <a:ext cx="1080120" cy="101725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4808" y="5733256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0000FF"/>
                </a:solidFill>
                <a:latin typeface="Microsoft Sans Serif" pitchFamily="34" charset="0"/>
                <a:cs typeface="Microsoft Sans Serif" pitchFamily="34" charset="0"/>
              </a:rPr>
              <a:t>ระบบขายสินค้าและการรับชำระ</a:t>
            </a:r>
            <a:endParaRPr lang="th-TH" dirty="0">
              <a:solidFill>
                <a:srgbClr val="0000FF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ระบบรับคืนสินค้า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200800" cy="525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1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ระบบรับคืนสินค้า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848872" cy="505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4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ระบบรับคืนสินค้า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7" y="2276872"/>
            <a:ext cx="803261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4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8008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ระบบรับคืนสินค้า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1619672" y="1048306"/>
            <a:ext cx="4780680" cy="792088"/>
            <a:chOff x="1331640" y="1772816"/>
            <a:chExt cx="4780680" cy="792088"/>
          </a:xfrm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772816"/>
              <a:ext cx="792088" cy="792088"/>
            </a:xfrm>
            <a:prstGeom prst="rect">
              <a:avLst/>
            </a:prstGeom>
          </p:spPr>
        </p:pic>
        <p:sp>
          <p:nvSpPr>
            <p:cNvPr id="4" name="สี่เหลี่ยมผืนผ้า 3"/>
            <p:cNvSpPr/>
            <p:nvPr/>
          </p:nvSpPr>
          <p:spPr>
            <a:xfrm>
              <a:off x="2123728" y="1855031"/>
              <a:ext cx="398859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สรุป </a:t>
              </a:r>
              <a:r>
                <a:rPr lang="en-US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: </a:t>
              </a:r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การรับคืนสินค้า</a:t>
              </a:r>
              <a:endParaRPr lang="th-TH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7931" y="1916832"/>
            <a:ext cx="8568952" cy="864096"/>
            <a:chOff x="297931" y="1916832"/>
            <a:chExt cx="8568952" cy="864096"/>
          </a:xfrm>
        </p:grpSpPr>
        <p:grpSp>
          <p:nvGrpSpPr>
            <p:cNvPr id="10" name="กลุ่ม 9"/>
            <p:cNvGrpSpPr/>
            <p:nvPr/>
          </p:nvGrpSpPr>
          <p:grpSpPr>
            <a:xfrm>
              <a:off x="297931" y="1916832"/>
              <a:ext cx="8568952" cy="864096"/>
              <a:chOff x="323528" y="2708920"/>
              <a:chExt cx="8568952" cy="864096"/>
            </a:xfrm>
          </p:grpSpPr>
          <p:sp>
            <p:nvSpPr>
              <p:cNvPr id="7" name="สี่เหลี่ยมผืนผ้ามุมมน 6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วงรี 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สี่เหลี่ยมผืนผ้า 7"/>
              <p:cNvSpPr/>
              <p:nvPr/>
            </p:nvSpPr>
            <p:spPr>
              <a:xfrm>
                <a:off x="539552" y="2731567"/>
                <a:ext cx="49885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1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331640" y="2062589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วิเคราะห์รายการค้า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651" y="2852936"/>
            <a:ext cx="8568952" cy="864096"/>
            <a:chOff x="307651" y="2852936"/>
            <a:chExt cx="8568952" cy="864096"/>
          </a:xfrm>
        </p:grpSpPr>
        <p:grpSp>
          <p:nvGrpSpPr>
            <p:cNvPr id="27" name="กลุ่ม 26"/>
            <p:cNvGrpSpPr/>
            <p:nvPr/>
          </p:nvGrpSpPr>
          <p:grpSpPr>
            <a:xfrm>
              <a:off x="307651" y="2852936"/>
              <a:ext cx="8568952" cy="864096"/>
              <a:chOff x="323528" y="2708920"/>
              <a:chExt cx="8568952" cy="864096"/>
            </a:xfrm>
          </p:grpSpPr>
          <p:sp>
            <p:nvSpPr>
              <p:cNvPr id="28" name="สี่เหลี่ยมผืนผ้ามุมมน 27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วงรี 2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สี่เหลี่ยมผืนผ้า 29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2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403648" y="296791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บันทึกรายการค้าในโปรแกรมบัญชี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7651" y="3789040"/>
            <a:ext cx="8568952" cy="864096"/>
            <a:chOff x="307651" y="3789040"/>
            <a:chExt cx="8568952" cy="864096"/>
          </a:xfrm>
        </p:grpSpPr>
        <p:grpSp>
          <p:nvGrpSpPr>
            <p:cNvPr id="15" name="กลุ่ม 14"/>
            <p:cNvGrpSpPr/>
            <p:nvPr/>
          </p:nvGrpSpPr>
          <p:grpSpPr>
            <a:xfrm>
              <a:off x="307651" y="3789040"/>
              <a:ext cx="8568952" cy="864096"/>
              <a:chOff x="323528" y="2708920"/>
              <a:chExt cx="8568952" cy="864096"/>
            </a:xfrm>
          </p:grpSpPr>
          <p:sp>
            <p:nvSpPr>
              <p:cNvPr id="16" name="สี่เหลี่ยมผืนผ้ามุมมน 15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วงรี 16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3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403648" y="392434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ตรวจสอบและจัดทำเอกสารที่เกี่ยวข้องทั้งหมด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2052" y="4725144"/>
            <a:ext cx="8568952" cy="864096"/>
            <a:chOff x="332052" y="4725144"/>
            <a:chExt cx="8568952" cy="864096"/>
          </a:xfrm>
        </p:grpSpPr>
        <p:grpSp>
          <p:nvGrpSpPr>
            <p:cNvPr id="19" name="กลุ่ม 18"/>
            <p:cNvGrpSpPr/>
            <p:nvPr/>
          </p:nvGrpSpPr>
          <p:grpSpPr>
            <a:xfrm>
              <a:off x="332052" y="4725144"/>
              <a:ext cx="8568952" cy="864096"/>
              <a:chOff x="323528" y="2708920"/>
              <a:chExt cx="8568952" cy="864096"/>
            </a:xfrm>
          </p:grpSpPr>
          <p:sp>
            <p:nvSpPr>
              <p:cNvPr id="20" name="สี่เหลี่ยมผืนผ้ามุมมน 19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" name="วงรี 20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4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03648" y="4869160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ตรวจสอบรายงานทางบัญชี (งบทดลอง)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931" y="5733256"/>
            <a:ext cx="8568952" cy="864096"/>
            <a:chOff x="297931" y="5733256"/>
            <a:chExt cx="8568952" cy="864096"/>
          </a:xfrm>
        </p:grpSpPr>
        <p:grpSp>
          <p:nvGrpSpPr>
            <p:cNvPr id="23" name="กลุ่ม 22"/>
            <p:cNvGrpSpPr/>
            <p:nvPr/>
          </p:nvGrpSpPr>
          <p:grpSpPr>
            <a:xfrm>
              <a:off x="297931" y="5733256"/>
              <a:ext cx="8568952" cy="864096"/>
              <a:chOff x="323528" y="2708920"/>
              <a:chExt cx="8568952" cy="864096"/>
            </a:xfrm>
          </p:grpSpPr>
          <p:sp>
            <p:nvSpPr>
              <p:cNvPr id="24" name="สี่เหลี่ยมผืนผ้ามุมมน 23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วงรี 24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5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8246" y="5872916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ตรวจสอบรายละเอียดบัญชี</a:t>
              </a:r>
              <a:r>
                <a:rPr lang="en-US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งบประกอบ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8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9144000" cy="138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124744"/>
            <a:ext cx="9144000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ระบบสั่งขายสินค้า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" y="1916832"/>
            <a:ext cx="9036496" cy="27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77" y="4555951"/>
            <a:ext cx="63531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5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95047"/>
            <a:ext cx="60388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24744"/>
            <a:ext cx="9144000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ระบบสั่งขายสินค้า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ระบบขายสินค้าสด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" y="1786572"/>
            <a:ext cx="9127027" cy="512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ระบบขายสินค้าสด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40" y="1777678"/>
            <a:ext cx="790342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72431"/>
            <a:ext cx="764157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ระบบขายสินค้าและการรับชำระ 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ระบบขายสินค้าสด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7975"/>
            <a:ext cx="64865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499992" y="2820597"/>
            <a:ext cx="3168352" cy="817273"/>
            <a:chOff x="5796136" y="2636912"/>
            <a:chExt cx="3168352" cy="8172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2636912"/>
              <a:ext cx="1080120" cy="81727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876256" y="2804340"/>
              <a:ext cx="2088232" cy="4086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กำหนดอัตโนมัติ </a:t>
              </a:r>
              <a:r>
                <a:rPr lang="en-US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!</a:t>
              </a:r>
              <a:endParaRPr lang="th-TH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83968" y="5544150"/>
            <a:ext cx="3168352" cy="817273"/>
            <a:chOff x="5796136" y="2636912"/>
            <a:chExt cx="3168352" cy="81727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2636912"/>
              <a:ext cx="1080120" cy="81727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876256" y="2804340"/>
              <a:ext cx="2088232" cy="4086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ส่วนลดรวม(ทั้งบิล)</a:t>
              </a:r>
              <a:endParaRPr lang="th-TH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9512" y="4437112"/>
            <a:ext cx="3183797" cy="817273"/>
            <a:chOff x="1235803" y="4212704"/>
            <a:chExt cx="3183797" cy="81727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480" y="4212704"/>
              <a:ext cx="1080120" cy="81727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235803" y="4417022"/>
              <a:ext cx="2088232" cy="4086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000" b="1" dirty="0" smtClean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ระวังคลังสินค้า</a:t>
              </a:r>
              <a:endParaRPr lang="th-TH" sz="2000" b="1" dirty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4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8999984" cy="560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กลุ่ม 3"/>
          <p:cNvGrpSpPr/>
          <p:nvPr/>
        </p:nvGrpSpPr>
        <p:grpSpPr>
          <a:xfrm>
            <a:off x="4997702" y="1340768"/>
            <a:ext cx="1775793" cy="1651566"/>
            <a:chOff x="4997702" y="1340768"/>
            <a:chExt cx="1775793" cy="1651566"/>
          </a:xfrm>
        </p:grpSpPr>
        <p:pic>
          <p:nvPicPr>
            <p:cNvPr id="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1340768"/>
              <a:ext cx="761335" cy="576064"/>
            </a:xfrm>
            <a:prstGeom prst="rect">
              <a:avLst/>
            </a:prstGeom>
          </p:spPr>
        </p:pic>
        <p:pic>
          <p:nvPicPr>
            <p:cNvPr id="2" name="รูปภาพ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91369" flipH="1">
              <a:off x="4997702" y="1766468"/>
              <a:ext cx="1225866" cy="122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7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731</Words>
  <Application>Microsoft Office PowerPoint</Application>
  <PresentationFormat>On-screen Show (4:3)</PresentationFormat>
  <Paragraphs>95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85</cp:revision>
  <dcterms:created xsi:type="dcterms:W3CDTF">2015-01-12T07:31:18Z</dcterms:created>
  <dcterms:modified xsi:type="dcterms:W3CDTF">2018-12-23T09:31:01Z</dcterms:modified>
</cp:coreProperties>
</file>