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3" r:id="rId2"/>
    <p:sldId id="298" r:id="rId3"/>
    <p:sldId id="424" r:id="rId4"/>
    <p:sldId id="308" r:id="rId5"/>
    <p:sldId id="430" r:id="rId6"/>
    <p:sldId id="425" r:id="rId7"/>
    <p:sldId id="431" r:id="rId8"/>
    <p:sldId id="393" r:id="rId9"/>
    <p:sldId id="426" r:id="rId10"/>
    <p:sldId id="432" r:id="rId11"/>
    <p:sldId id="435" r:id="rId12"/>
    <p:sldId id="433" r:id="rId13"/>
    <p:sldId id="434" r:id="rId14"/>
    <p:sldId id="439" r:id="rId15"/>
    <p:sldId id="436" r:id="rId16"/>
    <p:sldId id="440" r:id="rId17"/>
    <p:sldId id="337" r:id="rId18"/>
    <p:sldId id="441" r:id="rId19"/>
    <p:sldId id="427" r:id="rId20"/>
    <p:sldId id="442" r:id="rId21"/>
    <p:sldId id="407" r:id="rId22"/>
    <p:sldId id="428" r:id="rId23"/>
    <p:sldId id="443" r:id="rId24"/>
    <p:sldId id="444" r:id="rId25"/>
    <p:sldId id="416" r:id="rId26"/>
    <p:sldId id="429" r:id="rId27"/>
    <p:sldId id="445" r:id="rId28"/>
    <p:sldId id="284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3" d="100"/>
          <a:sy n="73" d="100"/>
        </p:scale>
        <p:origin x="-2140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8 ระบบค่าใช้จ่าย 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564904" y="467544"/>
            <a:ext cx="1339181" cy="2160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46121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93" y="4365105"/>
            <a:ext cx="1820271" cy="1656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61" y="1705670"/>
            <a:ext cx="9205121" cy="222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578843"/>
            <a:ext cx="81629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44" y="1755258"/>
            <a:ext cx="6701023" cy="498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74" y="3521521"/>
            <a:ext cx="6519164" cy="32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5" y="1628800"/>
            <a:ext cx="84486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กลุ่ม 5"/>
          <p:cNvGrpSpPr/>
          <p:nvPr/>
        </p:nvGrpSpPr>
        <p:grpSpPr>
          <a:xfrm>
            <a:off x="5804932" y="3600670"/>
            <a:ext cx="1287348" cy="1017483"/>
            <a:chOff x="5609179" y="1251310"/>
            <a:chExt cx="1300187" cy="1228255"/>
          </a:xfrm>
        </p:grpSpPr>
        <p:pic>
          <p:nvPicPr>
            <p:cNvPr id="10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342" y="1251310"/>
              <a:ext cx="679024" cy="513784"/>
            </a:xfrm>
            <a:prstGeom prst="rect">
              <a:avLst/>
            </a:prstGeom>
          </p:spPr>
        </p:pic>
        <p:pic>
          <p:nvPicPr>
            <p:cNvPr id="11" name="รูปภาพ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1369" flipH="1">
              <a:off x="5609178" y="1545609"/>
              <a:ext cx="933957" cy="933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8840"/>
            <a:ext cx="83248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8" y="1916832"/>
            <a:ext cx="8143875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9" y="5255344"/>
            <a:ext cx="82391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1619672" y="1048306"/>
            <a:ext cx="4615571" cy="792088"/>
            <a:chOff x="1331640" y="1772816"/>
            <a:chExt cx="4615571" cy="792088"/>
          </a:xfrm>
        </p:grpSpPr>
        <p:pic>
          <p:nvPicPr>
            <p:cNvPr id="3" name="รูปภาพ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772816"/>
              <a:ext cx="792088" cy="792088"/>
            </a:xfrm>
            <a:prstGeom prst="rect">
              <a:avLst/>
            </a:prstGeom>
          </p:spPr>
        </p:pic>
        <p:sp>
          <p:nvSpPr>
            <p:cNvPr id="4" name="สี่เหลี่ยมผืนผ้า 3"/>
            <p:cNvSpPr/>
            <p:nvPr/>
          </p:nvSpPr>
          <p:spPr>
            <a:xfrm>
              <a:off x="2123728" y="1855031"/>
              <a:ext cx="382348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สรุป </a:t>
              </a:r>
              <a:r>
                <a:rPr lang="en-US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: </a:t>
              </a:r>
              <a:r>
                <a:rPr lang="th-TH" sz="3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Microsoft Sans Serif" pitchFamily="34" charset="0"/>
                  <a:cs typeface="Microsoft Sans Serif" pitchFamily="34" charset="0"/>
                </a:rPr>
                <a:t>ระบบค่าใช้จ่าย</a:t>
              </a:r>
              <a:endParaRPr lang="th-TH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7931" y="1916832"/>
            <a:ext cx="8568952" cy="864096"/>
            <a:chOff x="297931" y="1916832"/>
            <a:chExt cx="8568952" cy="864096"/>
          </a:xfrm>
        </p:grpSpPr>
        <p:grpSp>
          <p:nvGrpSpPr>
            <p:cNvPr id="10" name="กลุ่ม 9"/>
            <p:cNvGrpSpPr/>
            <p:nvPr/>
          </p:nvGrpSpPr>
          <p:grpSpPr>
            <a:xfrm>
              <a:off x="297931" y="1916832"/>
              <a:ext cx="8568952" cy="864096"/>
              <a:chOff x="323528" y="2708920"/>
              <a:chExt cx="8568952" cy="864096"/>
            </a:xfrm>
          </p:grpSpPr>
          <p:sp>
            <p:nvSpPr>
              <p:cNvPr id="7" name="สี่เหลี่ยมผืนผ้ามุมมน 6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วงรี 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39552" y="2731567"/>
                <a:ext cx="49885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1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1640" y="2062589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วิเคราะห์รายการค้า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651" y="2852936"/>
            <a:ext cx="8568952" cy="864096"/>
            <a:chOff x="307651" y="2852936"/>
            <a:chExt cx="8568952" cy="864096"/>
          </a:xfrm>
        </p:grpSpPr>
        <p:grpSp>
          <p:nvGrpSpPr>
            <p:cNvPr id="27" name="กลุ่ม 26"/>
            <p:cNvGrpSpPr/>
            <p:nvPr/>
          </p:nvGrpSpPr>
          <p:grpSpPr>
            <a:xfrm>
              <a:off x="307651" y="2852936"/>
              <a:ext cx="8568952" cy="864096"/>
              <a:chOff x="323528" y="2708920"/>
              <a:chExt cx="8568952" cy="864096"/>
            </a:xfrm>
          </p:grpSpPr>
          <p:sp>
            <p:nvSpPr>
              <p:cNvPr id="28" name="สี่เหลี่ยมผืนผ้ามุมมน 27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" name="วงรี 28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" name="สี่เหลี่ยมผืนผ้า 29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2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403648" y="296791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บันทึกรายการค้าในโปรแกรมบัญชี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7651" y="3789040"/>
            <a:ext cx="8568952" cy="864096"/>
            <a:chOff x="307651" y="3789040"/>
            <a:chExt cx="8568952" cy="864096"/>
          </a:xfrm>
        </p:grpSpPr>
        <p:grpSp>
          <p:nvGrpSpPr>
            <p:cNvPr id="15" name="กลุ่ม 14"/>
            <p:cNvGrpSpPr/>
            <p:nvPr/>
          </p:nvGrpSpPr>
          <p:grpSpPr>
            <a:xfrm>
              <a:off x="307651" y="3789040"/>
              <a:ext cx="8568952" cy="864096"/>
              <a:chOff x="323528" y="2708920"/>
              <a:chExt cx="8568952" cy="864096"/>
            </a:xfrm>
          </p:grpSpPr>
          <p:sp>
            <p:nvSpPr>
              <p:cNvPr id="16" name="สี่เหลี่ยมผืนผ้ามุมมน 15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วงรี 16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3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403648" y="3924345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ตรวจสอบและจัดทำเอกสารที่เกี่ยวข้องทั้งหมด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052" y="4725144"/>
            <a:ext cx="8568952" cy="864096"/>
            <a:chOff x="332052" y="4725144"/>
            <a:chExt cx="8568952" cy="864096"/>
          </a:xfrm>
        </p:grpSpPr>
        <p:grpSp>
          <p:nvGrpSpPr>
            <p:cNvPr id="19" name="กลุ่ม 18"/>
            <p:cNvGrpSpPr/>
            <p:nvPr/>
          </p:nvGrpSpPr>
          <p:grpSpPr>
            <a:xfrm>
              <a:off x="332052" y="4725144"/>
              <a:ext cx="8568952" cy="864096"/>
              <a:chOff x="323528" y="2708920"/>
              <a:chExt cx="8568952" cy="864096"/>
            </a:xfrm>
          </p:grpSpPr>
          <p:sp>
            <p:nvSpPr>
              <p:cNvPr id="20" name="สี่เหลี่ยมผืนผ้ามุมมน 19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" name="วงรี 20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4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03648" y="4869160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ตรวจสอบรายงานทางบัญชี (งบทดลอง)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931" y="5733256"/>
            <a:ext cx="8568952" cy="864096"/>
            <a:chOff x="297931" y="5733256"/>
            <a:chExt cx="8568952" cy="864096"/>
          </a:xfrm>
        </p:grpSpPr>
        <p:grpSp>
          <p:nvGrpSpPr>
            <p:cNvPr id="23" name="กลุ่ม 22"/>
            <p:cNvGrpSpPr/>
            <p:nvPr/>
          </p:nvGrpSpPr>
          <p:grpSpPr>
            <a:xfrm>
              <a:off x="297931" y="5733256"/>
              <a:ext cx="8568952" cy="864096"/>
              <a:chOff x="323528" y="2708920"/>
              <a:chExt cx="8568952" cy="864096"/>
            </a:xfrm>
          </p:grpSpPr>
          <p:sp>
            <p:nvSpPr>
              <p:cNvPr id="24" name="สี่เหลี่ยมผืนผ้ามุมมน 23"/>
              <p:cNvSpPr/>
              <p:nvPr/>
            </p:nvSpPr>
            <p:spPr>
              <a:xfrm>
                <a:off x="323528" y="2708920"/>
                <a:ext cx="8568952" cy="86409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" name="วงรี 24"/>
              <p:cNvSpPr/>
              <p:nvPr/>
            </p:nvSpPr>
            <p:spPr>
              <a:xfrm>
                <a:off x="467544" y="2780928"/>
                <a:ext cx="720080" cy="72008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39552" y="2731567"/>
                <a:ext cx="49885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dirty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  <a:latin typeface="Microsoft Sans Serif" pitchFamily="34" charset="0"/>
                    <a:cs typeface="Microsoft Sans Serif" pitchFamily="34" charset="0"/>
                  </a:rPr>
                  <a:t>5</a:t>
                </a:r>
                <a:endParaRPr lang="th-TH" sz="44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Microsoft Sans Serif" pitchFamily="34" charset="0"/>
                  <a:cs typeface="Microsoft Sans Serif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8246" y="5872916"/>
              <a:ext cx="720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ตรวจสอบรายละเอียดบัญชี</a:t>
              </a:r>
              <a:r>
                <a:rPr lang="en-US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th-TH" sz="3200" b="1" dirty="0" smtClean="0"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งบประกอบ</a:t>
              </a:r>
              <a:endParaRPr lang="th-TH" sz="32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เงินเดือนและ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ค่าแรง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6" y="1844824"/>
            <a:ext cx="8039100" cy="466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35877"/>
            <a:ext cx="1080120" cy="10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1342"/>
            <a:ext cx="6679825" cy="501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เงินเดือนและ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ค่าแรง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77389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971600" y="4112190"/>
            <a:ext cx="3744416" cy="612954"/>
            <a:chOff x="1235803" y="4212704"/>
            <a:chExt cx="3183797" cy="81727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480" y="4212704"/>
              <a:ext cx="1080120" cy="81727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235803" y="4417022"/>
              <a:ext cx="2088232" cy="4086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ประกันสังคม</a:t>
              </a:r>
              <a:endParaRPr lang="th-TH" sz="2000" b="1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1887" y="3897752"/>
            <a:ext cx="3790593" cy="612954"/>
            <a:chOff x="3566277" y="4212704"/>
            <a:chExt cx="3223058" cy="81727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277" y="4212704"/>
              <a:ext cx="1080120" cy="81727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701103" y="4619224"/>
              <a:ext cx="2088232" cy="4086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ภาษีเงินได้หัก ณ ที่จ่าย</a:t>
              </a:r>
              <a:endParaRPr lang="th-TH" sz="2000" b="1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เงินเดือนและ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ค่าแรง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8197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การประมวลผลระบบค่าใช้จ่าย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การประมวลผลระบบค่าใช้จ่าย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(กรณีมีภาษีเกี่ยวข้อง)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ระบบการจ่ายเงินเดือน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และค่าแรง</a:t>
            </a:r>
            <a:endParaRPr lang="th-TH" sz="2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8.4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ประมวลผลระบบ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ระบบการจ่ายเงินกองทุน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ประกันสังคม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8.5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</a:t>
            </a:r>
            <a:r>
              <a:rPr lang="th-TH" sz="2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ประมวลผลระบบ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8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ระบบจ่ายภาษี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เงินเดือนและ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ค่าแรง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799"/>
            <a:ext cx="6480720" cy="52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เงินกองทุนประกันสังคม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95253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เงินกองทุนประกันสังคม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28800"/>
            <a:ext cx="81438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เงินกองทุนประกันสังคม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1"/>
            <a:ext cx="612068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03648" y="3523500"/>
            <a:ext cx="3888432" cy="764607"/>
            <a:chOff x="3749957" y="3920134"/>
            <a:chExt cx="3306248" cy="101947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957" y="4124453"/>
              <a:ext cx="842596" cy="81515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484679" y="3920134"/>
              <a:ext cx="2571526" cy="4086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000" b="1" dirty="0" smtClean="0">
                  <a:solidFill>
                    <a:srgbClr val="FF00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“ค่าใช้จ่ายค้างจ่าย” หมวด 2</a:t>
              </a:r>
              <a:endParaRPr lang="th-TH" sz="2000" b="1" dirty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ระบบการจ่าย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เงินกองทุนประกันสังคม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8" y="1700808"/>
            <a:ext cx="83724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กลุ่ม 5"/>
          <p:cNvGrpSpPr/>
          <p:nvPr/>
        </p:nvGrpSpPr>
        <p:grpSpPr>
          <a:xfrm>
            <a:off x="6733182" y="1666415"/>
            <a:ext cx="2021985" cy="1656184"/>
            <a:chOff x="4997702" y="1340768"/>
            <a:chExt cx="1775793" cy="1651566"/>
          </a:xfrm>
        </p:grpSpPr>
        <p:pic>
          <p:nvPicPr>
            <p:cNvPr id="14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1340768"/>
              <a:ext cx="761335" cy="576064"/>
            </a:xfrm>
            <a:prstGeom prst="rect">
              <a:avLst/>
            </a:prstGeom>
          </p:spPr>
        </p:pic>
        <p:pic>
          <p:nvPicPr>
            <p:cNvPr id="15" name="รูปภาพ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1369" flipH="1">
              <a:off x="4997702" y="1766468"/>
              <a:ext cx="1225866" cy="122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3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ระบบจ่ายภาษี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72816"/>
            <a:ext cx="93353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7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ระบบจ่ายภาษี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7" y="1628800"/>
            <a:ext cx="8239125" cy="540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5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ระบบจ่ายภาษี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4" y="1628800"/>
            <a:ext cx="84201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" y="5229200"/>
            <a:ext cx="91127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0" y="1916832"/>
            <a:ext cx="7943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90" y="3284984"/>
            <a:ext cx="1080120" cy="10172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5854" y="5229200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mtClean="0">
                <a:solidFill>
                  <a:srgbClr val="0000FF"/>
                </a:solidFill>
                <a:latin typeface="Microsoft Sans Serif" pitchFamily="34" charset="0"/>
                <a:cs typeface="Microsoft Sans Serif" pitchFamily="34" charset="0"/>
              </a:rPr>
              <a:t>ระบบค่าใช้จ่าย</a:t>
            </a:r>
            <a:endParaRPr lang="th-TH" dirty="0">
              <a:solidFill>
                <a:srgbClr val="0000FF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ค่าใช้จ่ายทั่วๆไป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" y="1921694"/>
            <a:ext cx="9014749" cy="35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ค่าใช้จ่ายทั่วๆไป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568952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ค่าใช้จ่ายทั่วๆไป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53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ค่าใช้จ่ายทั่วๆไป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780928"/>
            <a:ext cx="83915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" y="1818903"/>
            <a:ext cx="839578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กลุ่ม 5"/>
          <p:cNvGrpSpPr/>
          <p:nvPr/>
        </p:nvGrpSpPr>
        <p:grpSpPr>
          <a:xfrm>
            <a:off x="6798487" y="1916832"/>
            <a:ext cx="2021985" cy="1656184"/>
            <a:chOff x="4997702" y="1340768"/>
            <a:chExt cx="1775793" cy="1651566"/>
          </a:xfrm>
        </p:grpSpPr>
        <p:pic>
          <p:nvPicPr>
            <p:cNvPr id="10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1340768"/>
              <a:ext cx="761335" cy="576064"/>
            </a:xfrm>
            <a:prstGeom prst="rect">
              <a:avLst/>
            </a:prstGeom>
          </p:spPr>
        </p:pic>
        <p:pic>
          <p:nvPicPr>
            <p:cNvPr id="11" name="รูปภาพ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1369" flipH="1">
              <a:off x="4997702" y="1766468"/>
              <a:ext cx="1225866" cy="122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1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" y="1772816"/>
            <a:ext cx="9033090" cy="272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9394"/>
            <a:ext cx="8058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กลุ่ม 5"/>
          <p:cNvGrpSpPr/>
          <p:nvPr/>
        </p:nvGrpSpPr>
        <p:grpSpPr>
          <a:xfrm>
            <a:off x="6856668" y="5501612"/>
            <a:ext cx="1675772" cy="1000886"/>
            <a:chOff x="5596704" y="1251310"/>
            <a:chExt cx="1692485" cy="1208220"/>
          </a:xfrm>
        </p:grpSpPr>
        <p:pic>
          <p:nvPicPr>
            <p:cNvPr id="8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342" y="1251310"/>
              <a:ext cx="1058847" cy="801176"/>
            </a:xfrm>
            <a:prstGeom prst="rect">
              <a:avLst/>
            </a:prstGeom>
          </p:spPr>
        </p:pic>
        <p:pic>
          <p:nvPicPr>
            <p:cNvPr id="10" name="รูปภาพ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91369" flipH="1">
              <a:off x="5596704" y="1807264"/>
              <a:ext cx="652266" cy="652266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51920" y="6448863"/>
            <a:ext cx="432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i="1" dirty="0" smtClean="0">
                <a:solidFill>
                  <a:srgbClr val="002060"/>
                </a:solidFill>
                <a:latin typeface="Microsoft Sans Serif" pitchFamily="34" charset="0"/>
                <a:cs typeface="Microsoft Sans Serif" pitchFamily="34" charset="0"/>
              </a:rPr>
              <a:t>ภาษี หัก ณ ที่จ่าย   </a:t>
            </a:r>
            <a:r>
              <a:rPr lang="en-US" sz="2000" i="1" dirty="0" smtClean="0">
                <a:solidFill>
                  <a:srgbClr val="002060"/>
                </a:solidFill>
                <a:latin typeface="Microsoft Sans Serif" pitchFamily="34" charset="0"/>
                <a:cs typeface="Microsoft Sans Serif" pitchFamily="34" charset="0"/>
              </a:rPr>
              <a:t>=  30,000 X 2%</a:t>
            </a:r>
            <a:endParaRPr lang="th-TH" sz="2000" i="1" dirty="0">
              <a:solidFill>
                <a:srgbClr val="00206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8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ระบบค่าใช้จ่าย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กรณีมีภาษีเกี่ยวข้อง)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2542"/>
            <a:ext cx="5976664" cy="51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4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412</Words>
  <Application>Microsoft Office PowerPoint</Application>
  <PresentationFormat>On-screen Show (4:3)</PresentationFormat>
  <Paragraphs>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110</cp:revision>
  <dcterms:created xsi:type="dcterms:W3CDTF">2015-01-12T07:31:18Z</dcterms:created>
  <dcterms:modified xsi:type="dcterms:W3CDTF">2018-12-23T09:32:59Z</dcterms:modified>
</cp:coreProperties>
</file>