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4"/>
  </p:notesMasterIdLst>
  <p:sldIdLst>
    <p:sldId id="256" r:id="rId2"/>
    <p:sldId id="263" r:id="rId3"/>
    <p:sldId id="273" r:id="rId4"/>
    <p:sldId id="264" r:id="rId5"/>
    <p:sldId id="265" r:id="rId6"/>
    <p:sldId id="268" r:id="rId7"/>
    <p:sldId id="269" r:id="rId8"/>
    <p:sldId id="267" r:id="rId9"/>
    <p:sldId id="270" r:id="rId10"/>
    <p:sldId id="271" r:id="rId11"/>
    <p:sldId id="27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7232-4108-4130-BEB9-4D7A8966B0C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259D0-82F5-41FA-8403-76B94CAE0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4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9E3D-4E56-4C9D-9875-0D63583BEFB1}" type="datetime1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9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8AB8-3608-4595-9FCB-BEDF8C2FAA90}" type="datetime1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94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56ED-7D77-4C3C-8430-68B29988CE62}" type="datetime1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1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AFA9-6F6E-4755-98B7-6C6B7B72D7C5}" type="datetime1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5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10E4-5CD5-4962-BD50-1B690AAA69EF}" type="datetime1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210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AAD5-9767-4B7B-A0A6-BF7457049A11}" type="datetime1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482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3BC6-C38B-4586-BA41-70FC9E3A0DE4}" type="datetime1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3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E71B-4FFF-437A-88DA-A1D54BD2BEC4}" type="datetime1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1464-04F4-4A9A-B2ED-5959021C9652}" type="datetime1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0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79D-7D10-4A35-BDAC-6CB66254C86F}" type="datetime1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20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CC54-A985-4A36-9F24-B5937EA4A42B}" type="datetime1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9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1B3-B487-46CE-8A9B-2C6A29B212EF}" type="datetime1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82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76D1-80C1-46FB-A317-E775EDEACFEB}" type="datetime1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38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3DC9-0E0F-4DEC-A755-EBC355D36C76}" type="datetime1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7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377F-A021-4F0E-8522-9F275F584AFE}" type="datetime1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5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235C-2DE4-499F-A6DE-8BEB405CF286}" type="datetime1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2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5AC2-BDF3-4848-B28F-39749F311EB1}" type="datetime1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@ Dept. of IT                                                                              PROJ-IT781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1E5E957-043A-438F-90A7-255E34996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2D9C-38EF-D862-4148-D47C5AF15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85" y="1981246"/>
            <a:ext cx="6929487" cy="171246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Ensemble Learning Techniques for Robust Demand Forecasting in e-commerce</a:t>
            </a:r>
            <a:endParaRPr lang="en-IN" sz="4000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6BED162-6627-DDBF-9C0A-92A83D8E1B0F}"/>
              </a:ext>
            </a:extLst>
          </p:cNvPr>
          <p:cNvSpPr txBox="1">
            <a:spLocks/>
          </p:cNvSpPr>
          <p:nvPr/>
        </p:nvSpPr>
        <p:spPr>
          <a:xfrm>
            <a:off x="1986560" y="4641034"/>
            <a:ext cx="7766936" cy="1712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93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869D478-E6DE-5037-33F2-885DB41823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4017" y="1321123"/>
            <a:ext cx="874860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>
                <a:solidFill>
                  <a:schemeClr val="tx1"/>
                </a:solidFill>
              </a:rPr>
              <a:t>The application of ensemble learning techniques has demonstrated significant improvements in the accuracy and robustness of demand forecasting in e-commerce.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>
                <a:solidFill>
                  <a:schemeClr val="tx1"/>
                </a:solidFill>
              </a:rPr>
              <a:t>The combination of </a:t>
            </a:r>
            <a:r>
              <a:rPr lang="en-IN" dirty="0" err="1">
                <a:solidFill>
                  <a:schemeClr val="tx1"/>
                </a:solidFill>
              </a:rPr>
              <a:t>RandomForest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XGBoost</a:t>
            </a:r>
            <a:r>
              <a:rPr lang="en-IN" dirty="0">
                <a:solidFill>
                  <a:schemeClr val="tx1"/>
                </a:solidFill>
              </a:rPr>
              <a:t>, and </a:t>
            </a:r>
            <a:r>
              <a:rPr lang="en-IN" dirty="0" err="1">
                <a:solidFill>
                  <a:schemeClr val="tx1"/>
                </a:solidFill>
              </a:rPr>
              <a:t>LightGBM</a:t>
            </a:r>
            <a:r>
              <a:rPr lang="en-IN" dirty="0">
                <a:solidFill>
                  <a:schemeClr val="tx1"/>
                </a:solidFill>
              </a:rPr>
              <a:t> with a </a:t>
            </a:r>
            <a:r>
              <a:rPr lang="en-IN" dirty="0" err="1">
                <a:solidFill>
                  <a:schemeClr val="tx1"/>
                </a:solidFill>
              </a:rPr>
              <a:t>StackingRegressor</a:t>
            </a:r>
            <a:r>
              <a:rPr lang="en-IN" dirty="0">
                <a:solidFill>
                  <a:schemeClr val="tx1"/>
                </a:solidFill>
              </a:rPr>
              <a:t> (using Ridge) outperformed traditional single-model approaches.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>
                <a:solidFill>
                  <a:schemeClr val="tx1"/>
                </a:solidFill>
              </a:rPr>
              <a:t>The ensemble model showed a reduction in forecasting errors (lower MAE and MSE).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>
                <a:solidFill>
                  <a:schemeClr val="tx1"/>
                </a:solidFill>
              </a:rPr>
              <a:t>This research provides a scalable and efficient framework for e-commerce demand forecasting, leveraging the strengths of multiple ensemble methods.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>
                <a:solidFill>
                  <a:schemeClr val="tx1"/>
                </a:solidFill>
              </a:rPr>
              <a:t>The proposed methodology offers a promising direction for robust demand forecasting, potentially aiding e-commerce businesses in better decision-making and resource management.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28A3F2-682C-8BA4-137F-87377AF9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17" y="251409"/>
            <a:ext cx="10434918" cy="600237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9318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9A67D-112F-80A6-923D-36559E44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17" y="1153012"/>
            <a:ext cx="10098242" cy="410927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S. </a:t>
            </a:r>
            <a:r>
              <a:rPr lang="en-IN" dirty="0" err="1">
                <a:solidFill>
                  <a:schemeClr val="tx1"/>
                </a:solidFill>
              </a:rPr>
              <a:t>Punia</a:t>
            </a:r>
            <a:r>
              <a:rPr lang="en-IN" dirty="0">
                <a:solidFill>
                  <a:schemeClr val="tx1"/>
                </a:solidFill>
              </a:rPr>
              <a:t>, K. Nikolopoulos, S. Singh, J. </a:t>
            </a:r>
            <a:r>
              <a:rPr lang="en-IN" dirty="0" err="1">
                <a:solidFill>
                  <a:schemeClr val="tx1"/>
                </a:solidFill>
              </a:rPr>
              <a:t>Madaan</a:t>
            </a:r>
            <a:r>
              <a:rPr lang="en-IN" dirty="0">
                <a:solidFill>
                  <a:schemeClr val="tx1"/>
                </a:solidFill>
              </a:rPr>
              <a:t>, and K. </a:t>
            </a:r>
            <a:r>
              <a:rPr lang="en-IN" dirty="0" err="1">
                <a:solidFill>
                  <a:schemeClr val="tx1"/>
                </a:solidFill>
              </a:rPr>
              <a:t>Litsiou</a:t>
            </a:r>
            <a:r>
              <a:rPr lang="en-IN" dirty="0">
                <a:solidFill>
                  <a:schemeClr val="tx1"/>
                </a:solidFill>
              </a:rPr>
              <a:t>, “Deep </a:t>
            </a:r>
            <a:r>
              <a:rPr lang="en-IN" dirty="0" err="1">
                <a:solidFill>
                  <a:schemeClr val="tx1"/>
                </a:solidFill>
              </a:rPr>
              <a:t>learningwith</a:t>
            </a:r>
            <a:r>
              <a:rPr lang="en-IN" dirty="0">
                <a:solidFill>
                  <a:schemeClr val="tx1"/>
                </a:solidFill>
              </a:rPr>
              <a:t> long short-term memory networks and random forests for </a:t>
            </a:r>
            <a:r>
              <a:rPr lang="en-IN" dirty="0" err="1">
                <a:solidFill>
                  <a:schemeClr val="tx1"/>
                </a:solidFill>
              </a:rPr>
              <a:t>demandforecasting</a:t>
            </a:r>
            <a:r>
              <a:rPr lang="en-IN" dirty="0">
                <a:solidFill>
                  <a:schemeClr val="tx1"/>
                </a:solidFill>
              </a:rPr>
              <a:t> in multi-channel retail,” International Journal of </a:t>
            </a:r>
            <a:r>
              <a:rPr lang="en-IN" dirty="0" err="1">
                <a:solidFill>
                  <a:schemeClr val="tx1"/>
                </a:solidFill>
              </a:rPr>
              <a:t>ProductionResearch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. Kang, X. Guo, L. Fang, X. Wang, and Z. Fan, “Integration of internet </a:t>
            </a:r>
            <a:r>
              <a:rPr lang="en-IN" dirty="0" err="1">
                <a:solidFill>
                  <a:schemeClr val="tx1"/>
                </a:solidFill>
              </a:rPr>
              <a:t>searchdata</a:t>
            </a:r>
            <a:r>
              <a:rPr lang="en-IN" dirty="0">
                <a:solidFill>
                  <a:schemeClr val="tx1"/>
                </a:solidFill>
              </a:rPr>
              <a:t> to predict tourism trends using spatial-temporal </a:t>
            </a:r>
            <a:r>
              <a:rPr lang="en-IN" dirty="0" err="1">
                <a:solidFill>
                  <a:schemeClr val="tx1"/>
                </a:solidFill>
              </a:rPr>
              <a:t>xgboost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compositemodel</a:t>
            </a:r>
            <a:r>
              <a:rPr lang="en-IN" dirty="0">
                <a:solidFill>
                  <a:schemeClr val="tx1"/>
                </a:solidFill>
              </a:rPr>
              <a:t>,” International Journal of Geographical Information Science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. </a:t>
            </a:r>
            <a:r>
              <a:rPr lang="en-IN" dirty="0" err="1">
                <a:solidFill>
                  <a:schemeClr val="tx1"/>
                </a:solidFill>
              </a:rPr>
              <a:t>Xenochristou</a:t>
            </a:r>
            <a:r>
              <a:rPr lang="en-IN" dirty="0">
                <a:solidFill>
                  <a:schemeClr val="tx1"/>
                </a:solidFill>
              </a:rPr>
              <a:t>, C. Hutton, J. Hofman, and Z. </a:t>
            </a:r>
            <a:r>
              <a:rPr lang="en-IN" dirty="0" err="1">
                <a:solidFill>
                  <a:schemeClr val="tx1"/>
                </a:solidFill>
              </a:rPr>
              <a:t>Kapelan</a:t>
            </a:r>
            <a:r>
              <a:rPr lang="en-IN" dirty="0">
                <a:solidFill>
                  <a:schemeClr val="tx1"/>
                </a:solidFill>
              </a:rPr>
              <a:t>, “Water </a:t>
            </a:r>
            <a:r>
              <a:rPr lang="en-IN" dirty="0" err="1">
                <a:solidFill>
                  <a:schemeClr val="tx1"/>
                </a:solidFill>
              </a:rPr>
              <a:t>demandforecasting</a:t>
            </a:r>
            <a:r>
              <a:rPr lang="en-IN" dirty="0">
                <a:solidFill>
                  <a:schemeClr val="tx1"/>
                </a:solidFill>
              </a:rPr>
              <a:t> accuracy and influencing factors at different spatial scales using </a:t>
            </a:r>
            <a:r>
              <a:rPr lang="en-IN" dirty="0" err="1">
                <a:solidFill>
                  <a:schemeClr val="tx1"/>
                </a:solidFill>
              </a:rPr>
              <a:t>agradient</a:t>
            </a:r>
            <a:r>
              <a:rPr lang="en-IN" dirty="0">
                <a:solidFill>
                  <a:schemeClr val="tx1"/>
                </a:solidFill>
              </a:rPr>
              <a:t> boosting machine,” Water Resources Research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. </a:t>
            </a:r>
            <a:r>
              <a:rPr lang="en-IN" dirty="0" err="1">
                <a:solidFill>
                  <a:schemeClr val="tx1"/>
                </a:solidFill>
              </a:rPr>
              <a:t>Tsoumakas</a:t>
            </a:r>
            <a:r>
              <a:rPr lang="en-IN" dirty="0">
                <a:solidFill>
                  <a:schemeClr val="tx1"/>
                </a:solidFill>
              </a:rPr>
              <a:t>, “A survey of machine learning techniques for food </a:t>
            </a:r>
            <a:r>
              <a:rPr lang="en-IN" dirty="0" err="1">
                <a:solidFill>
                  <a:schemeClr val="tx1"/>
                </a:solidFill>
              </a:rPr>
              <a:t>salesprediction</a:t>
            </a:r>
            <a:r>
              <a:rPr lang="en-IN" dirty="0">
                <a:solidFill>
                  <a:schemeClr val="tx1"/>
                </a:solidFill>
              </a:rPr>
              <a:t>,” Artificial Intelligence Review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E9F490-02A4-3115-D170-8C3617A3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17" y="251409"/>
            <a:ext cx="10434918" cy="600237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9853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B72F7A-C2F8-5916-6B5D-766BFF8EE66E}"/>
              </a:ext>
            </a:extLst>
          </p:cNvPr>
          <p:cNvSpPr/>
          <p:nvPr/>
        </p:nvSpPr>
        <p:spPr>
          <a:xfrm>
            <a:off x="1970690" y="2397296"/>
            <a:ext cx="7662041" cy="1386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Lucida Calligraphy" panose="03010101010101010101" pitchFamily="66" charset="0"/>
                <a:cs typeface="Times New Roman" panose="02020603050405020304" pitchFamily="18" charset="0"/>
              </a:rPr>
              <a:t>THANK YOU</a:t>
            </a:r>
            <a:endParaRPr lang="en-IN" sz="3600" dirty="0">
              <a:solidFill>
                <a:schemeClr val="tx1"/>
              </a:solidFill>
              <a:latin typeface="Lucida Calligraphy" panose="03010101010101010101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520F5-D78D-F2E8-083F-8162BB6A6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17" y="1393678"/>
            <a:ext cx="9190215" cy="2778586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To develop and evaluate ensemble learning techniques for improving the accuracy and robustness of demand forecasting in e-commerce.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To investigate the performance of different ensemble models in predicting e-commerce demand under varying conditions.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To reduce the mean absolute error (MAE) and mean squared error (MSE) in demand forecasts by leveraging ensemble techniques.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To develop models that maintain high performance despite changes in consumer </a:t>
            </a:r>
            <a:r>
              <a:rPr lang="en-IN" dirty="0" err="1">
                <a:solidFill>
                  <a:schemeClr val="tx1"/>
                </a:solidFill>
              </a:rPr>
              <a:t>behavior</a:t>
            </a:r>
            <a:r>
              <a:rPr lang="en-IN" dirty="0">
                <a:solidFill>
                  <a:schemeClr val="tx1"/>
                </a:solidFill>
              </a:rPr>
              <a:t> and market trends.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rebuchet MS (Body)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5E46732-28C2-AF50-F679-0A972E6117B7}"/>
              </a:ext>
            </a:extLst>
          </p:cNvPr>
          <p:cNvSpPr txBox="1">
            <a:spLocks/>
          </p:cNvSpPr>
          <p:nvPr/>
        </p:nvSpPr>
        <p:spPr>
          <a:xfrm>
            <a:off x="1860232" y="3220909"/>
            <a:ext cx="8019589" cy="186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rebuchet MS (Body)"/>
              <a:ea typeface="Cambria Math" panose="020405030504060302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41703B-5DE8-8DF7-06C8-5A933A9B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17" y="251409"/>
            <a:ext cx="10434918" cy="600237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58221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6FC3866-5409-693F-AC7E-B7A7B1C0CE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4017" y="1523790"/>
            <a:ext cx="9260265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>
                <a:solidFill>
                  <a:schemeClr val="tx1"/>
                </a:solidFill>
              </a:rPr>
              <a:t>Demand forecasting is critical for e-commerce businesses to manage inventory, optimize supply chains, and meet customer demand efficiently.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sz="800" dirty="0">
              <a:solidFill>
                <a:schemeClr val="tx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>
                <a:solidFill>
                  <a:schemeClr val="tx1"/>
                </a:solidFill>
              </a:rPr>
              <a:t>Seasonal fluctuations, promotional spikes, and changing consumer behaviours make it challenging to forecast accurately.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>
                <a:solidFill>
                  <a:schemeClr val="tx1"/>
                </a:solidFill>
              </a:rPr>
              <a:t>Current single-model approaches are inadequate for handling the dynamic nature of e-commerce demand, leading to inaccurate forecasts and potential losses in revenue.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I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>
                <a:solidFill>
                  <a:schemeClr val="tx1"/>
                </a:solidFill>
              </a:rPr>
              <a:t>There is a need for robust forecasting models that can adapt to rapid changes in demand patterns, leveraging ensemble learning techniques to improve accuracy and reliability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FB138E7-E06F-D743-5F82-3DFE8D3A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17" y="251409"/>
            <a:ext cx="10434918" cy="600237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235029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934D99F-4557-1980-A72A-336AC9959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13691"/>
            <a:ext cx="949760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>
                <a:solidFill>
                  <a:schemeClr val="tx1"/>
                </a:solidFill>
              </a:rPr>
              <a:t>Random Forest and Gradient Boosting techniques have been extensively used for forecasting due to their ability to handle complex datasets. [1]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sz="800" dirty="0">
              <a:solidFill>
                <a:schemeClr val="tx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>
                <a:solidFill>
                  <a:schemeClr val="tx1"/>
                </a:solidFill>
              </a:rPr>
              <a:t>Studies like Kang et al. (2021) have integrated spatial-temporal models with machine learning for better forecasting accuracy. [2]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sz="800" dirty="0">
              <a:solidFill>
                <a:schemeClr val="tx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>
                <a:solidFill>
                  <a:schemeClr val="tx1"/>
                </a:solidFill>
              </a:rPr>
              <a:t>Ensemble models such as </a:t>
            </a:r>
            <a:r>
              <a:rPr lang="en-IN" dirty="0" err="1">
                <a:solidFill>
                  <a:schemeClr val="tx1"/>
                </a:solidFill>
              </a:rPr>
              <a:t>XGBoost</a:t>
            </a:r>
            <a:r>
              <a:rPr lang="en-IN" dirty="0">
                <a:solidFill>
                  <a:schemeClr val="tx1"/>
                </a:solidFill>
              </a:rPr>
              <a:t> and </a:t>
            </a:r>
            <a:r>
              <a:rPr lang="en-IN" dirty="0" err="1">
                <a:solidFill>
                  <a:schemeClr val="tx1"/>
                </a:solidFill>
              </a:rPr>
              <a:t>LightGBM</a:t>
            </a:r>
            <a:r>
              <a:rPr lang="en-IN" dirty="0">
                <a:solidFill>
                  <a:schemeClr val="tx1"/>
                </a:solidFill>
              </a:rPr>
              <a:t> have shown significant improvements in predictive accuracy compared to traditional models. [3]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sz="800" dirty="0">
              <a:solidFill>
                <a:schemeClr val="tx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>
                <a:solidFill>
                  <a:schemeClr val="tx1"/>
                </a:solidFill>
              </a:rPr>
              <a:t>Stacking regressors have been explored for combining the strengths of multiple models to improve robustness. [4]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sz="800" dirty="0">
              <a:solidFill>
                <a:schemeClr val="tx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>
                <a:solidFill>
                  <a:schemeClr val="tx1"/>
                </a:solidFill>
              </a:rPr>
              <a:t>Despite advancements, there is limited research on the application of ensemble learning techniques specifically tailored to the volatile nature of e-commerce demand.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sz="800" dirty="0">
              <a:solidFill>
                <a:schemeClr val="tx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>
                <a:solidFill>
                  <a:schemeClr val="tx1"/>
                </a:solidFill>
              </a:rPr>
              <a:t>This study will explore and compare various ensemble methods to identify the most effective approach for robust demand forecasting in e-commerce.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6E93A6-BB51-BC59-346B-8253612E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17" y="251409"/>
            <a:ext cx="10434918" cy="600237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6859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0527-A0CB-7AA9-3695-862DDE9E8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1675928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Trebuchet MS (Body)"/>
                <a:ea typeface="Cambria Math" panose="02040503050406030204" pitchFamily="18" charset="0"/>
                <a:cs typeface="Times New Roman" panose="02020603050405020304" pitchFamily="18" charset="0"/>
              </a:rPr>
              <a:t>Key Technique</a:t>
            </a:r>
          </a:p>
          <a:p>
            <a:r>
              <a:rPr lang="en-IN" sz="1800" dirty="0">
                <a:solidFill>
                  <a:schemeClr val="tx1"/>
                </a:solidFill>
                <a:latin typeface="Trebuchet MS (Body)"/>
                <a:ea typeface="Cambria Math" panose="02040503050406030204" pitchFamily="18" charset="0"/>
                <a:cs typeface="Times New Roman" panose="02020603050405020304" pitchFamily="18" charset="0"/>
              </a:rPr>
              <a:t>Stacking Ensemble Method</a:t>
            </a:r>
          </a:p>
          <a:p>
            <a:r>
              <a:rPr lang="en-IN" dirty="0" err="1">
                <a:solidFill>
                  <a:schemeClr val="tx1"/>
                </a:solidFill>
              </a:rPr>
              <a:t>RandomForest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XGBoost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LightGBM</a:t>
            </a:r>
            <a:r>
              <a:rPr lang="en-IN" dirty="0">
                <a:solidFill>
                  <a:schemeClr val="tx1"/>
                </a:solidFill>
              </a:rPr>
              <a:t> as base models</a:t>
            </a:r>
          </a:p>
          <a:p>
            <a:r>
              <a:rPr lang="en-IN" dirty="0" err="1">
                <a:solidFill>
                  <a:schemeClr val="tx1"/>
                </a:solidFill>
              </a:rPr>
              <a:t>StackingRegressor</a:t>
            </a:r>
            <a:r>
              <a:rPr lang="en-IN" dirty="0">
                <a:solidFill>
                  <a:schemeClr val="tx1"/>
                </a:solidFill>
              </a:rPr>
              <a:t> with Ridge as the meta-model</a:t>
            </a:r>
          </a:p>
          <a:p>
            <a:pPr>
              <a:buFont typeface="+mj-lt"/>
              <a:buAutoNum type="arabicPeriod"/>
            </a:pPr>
            <a:endParaRPr lang="en-IN" sz="1800" dirty="0">
              <a:solidFill>
                <a:schemeClr val="tx1"/>
              </a:solidFill>
              <a:latin typeface="Trebuchet MS (Body)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IN" sz="1800" dirty="0">
              <a:solidFill>
                <a:schemeClr val="tx1"/>
              </a:solidFill>
              <a:latin typeface="Trebuchet MS (Body)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DEB36D-051A-8E64-A5B9-126F0CDC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17" y="251409"/>
            <a:ext cx="10434918" cy="600237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Proposed Methodology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78FC7A-031B-6CDB-67F2-414AD7AC8BA1}"/>
              </a:ext>
            </a:extLst>
          </p:cNvPr>
          <p:cNvSpPr txBox="1">
            <a:spLocks/>
          </p:cNvSpPr>
          <p:nvPr/>
        </p:nvSpPr>
        <p:spPr>
          <a:xfrm>
            <a:off x="677334" y="3411543"/>
            <a:ext cx="8596668" cy="167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b="1" dirty="0">
                <a:solidFill>
                  <a:schemeClr val="tx1"/>
                </a:solidFill>
                <a:latin typeface="Trebuchet MS (Body)"/>
                <a:ea typeface="Cambria Math" panose="02040503050406030204" pitchFamily="18" charset="0"/>
                <a:cs typeface="Times New Roman" panose="02020603050405020304" pitchFamily="18" charset="0"/>
              </a:rPr>
              <a:t>Process</a:t>
            </a:r>
          </a:p>
          <a:p>
            <a:r>
              <a:rPr lang="en-IN" dirty="0">
                <a:solidFill>
                  <a:schemeClr val="tx1"/>
                </a:solidFill>
                <a:latin typeface="Trebuchet MS (Body)"/>
                <a:ea typeface="Cambria Math" panose="02040503050406030204" pitchFamily="18" charset="0"/>
                <a:cs typeface="Times New Roman" panose="02020603050405020304" pitchFamily="18" charset="0"/>
              </a:rPr>
              <a:t>Data Preprocessing</a:t>
            </a:r>
          </a:p>
          <a:p>
            <a:r>
              <a:rPr lang="en-IN" dirty="0">
                <a:solidFill>
                  <a:schemeClr val="tx1"/>
                </a:solidFill>
              </a:rPr>
              <a:t>Model Training with individual ensemble techniques</a:t>
            </a:r>
          </a:p>
          <a:p>
            <a:r>
              <a:rPr lang="en-IN" dirty="0">
                <a:solidFill>
                  <a:schemeClr val="tx1"/>
                </a:solidFill>
              </a:rPr>
              <a:t>Combining predictions using </a:t>
            </a:r>
            <a:r>
              <a:rPr lang="en-IN" dirty="0" err="1">
                <a:solidFill>
                  <a:schemeClr val="tx1"/>
                </a:solidFill>
              </a:rPr>
              <a:t>StackingRegressor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endParaRPr lang="en-IN" dirty="0">
              <a:solidFill>
                <a:schemeClr val="tx1"/>
              </a:solidFill>
              <a:latin typeface="Trebuchet MS (Body)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IN" dirty="0">
              <a:solidFill>
                <a:schemeClr val="tx1"/>
              </a:solidFill>
              <a:latin typeface="Trebuchet MS (Body)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A516A1-BCFD-EC15-9863-BEF061F11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25" y="1492624"/>
            <a:ext cx="5436814" cy="44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6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487446-7C97-F35D-F6A7-AD74F217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17" y="251409"/>
            <a:ext cx="10434918" cy="600237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Proposed Methodology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AFA55-D0A8-28D5-AAB6-2D97A859EA12}"/>
              </a:ext>
            </a:extLst>
          </p:cNvPr>
          <p:cNvSpPr txBox="1"/>
          <p:nvPr/>
        </p:nvSpPr>
        <p:spPr>
          <a:xfrm>
            <a:off x="574017" y="1154230"/>
            <a:ext cx="863301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Base Models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Random Forest - </a:t>
            </a:r>
            <a:r>
              <a:rPr lang="en-IN" dirty="0"/>
              <a:t>Ensemble technique using multiple decision trees. Suitable for handling large datasets with high dimensionality.</a:t>
            </a:r>
          </a:p>
          <a:p>
            <a:endParaRPr lang="en-IN" sz="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XGBoost</a:t>
            </a:r>
            <a:r>
              <a:rPr lang="en-IN" b="1" dirty="0"/>
              <a:t> - </a:t>
            </a:r>
            <a:r>
              <a:rPr lang="en-IN" dirty="0"/>
              <a:t>Gradient boosting framework that uses decision trees. Known for its efficiency and performance on structured data.</a:t>
            </a:r>
          </a:p>
          <a:p>
            <a:endParaRPr lang="en-IN" sz="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LGBM - </a:t>
            </a:r>
            <a:r>
              <a:rPr lang="en-IN" dirty="0"/>
              <a:t>Gradient boosting framework focusing on fast training and low memory usage. Handles large datasets efficiently by using leaf-wise growth.</a:t>
            </a:r>
            <a:r>
              <a:rPr lang="en-IN" b="1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5AFA56-CE08-442F-7527-878FB0C9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27" y="3461232"/>
            <a:ext cx="5172075" cy="25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6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A66C7E-1698-3F9F-0CC6-CED42E54D9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4017" y="1305501"/>
            <a:ext cx="8809566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Stacking Regressor</a:t>
            </a:r>
            <a:endParaRPr lang="en-US" altLang="en-US" dirty="0">
              <a:solidFill>
                <a:schemeClr val="tx1"/>
              </a:solidFill>
              <a:latin typeface="Trebuchet MS (Body)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multiple base models to form a meta-model.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Aims to leverage the strengths of each model to improve predictive accuracy.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Ridge Regression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Chosen as the meta-model due to its ability to handle multicollinearity.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Helps in regularizing the stacked predictions to prevent overfitting.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Implementation Steps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Train base models (</a:t>
            </a:r>
            <a:r>
              <a:rPr lang="en-IN" sz="1800" dirty="0" err="1">
                <a:solidFill>
                  <a:schemeClr val="tx1"/>
                </a:solidFill>
              </a:rPr>
              <a:t>RandomForest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XGBoost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LightGBM</a:t>
            </a:r>
            <a:r>
              <a:rPr lang="en-IN" sz="1800" dirty="0">
                <a:solidFill>
                  <a:schemeClr val="tx1"/>
                </a:solidFill>
              </a:rPr>
              <a:t>) separately.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Use their predictions as input features for Ridge Regression.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Evaluate the combined model’s performance on test data.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CE1E70-AF0F-CDBF-8227-5AE04849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17" y="251409"/>
            <a:ext cx="10434918" cy="600237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Proposed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72CC2-0C2B-549F-3E31-6449DC39B12D}"/>
              </a:ext>
            </a:extLst>
          </p:cNvPr>
          <p:cNvSpPr txBox="1"/>
          <p:nvPr/>
        </p:nvSpPr>
        <p:spPr>
          <a:xfrm>
            <a:off x="585308" y="4629169"/>
            <a:ext cx="4446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Performance Metrics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Mean Absolute Error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322250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C9AA-C8FF-9454-A301-65A9C97F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17" y="251409"/>
            <a:ext cx="10434918" cy="60023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Experimental Details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351B801-191C-18C2-F069-AD7B9B9DC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4017" y="4365678"/>
            <a:ext cx="529362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LightGBM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: The LightGBM model outperformed the others with a MAE of 15.51 and a significantly lower MSE of 467.47, showing superior prediction accuracy and lower variance.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A0A54-DA6D-AEB1-45D3-4E2D1CC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58" y="1033321"/>
            <a:ext cx="4684577" cy="1459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31D19C-9A1D-A73F-7ADB-DD04BB03D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58" y="2780307"/>
            <a:ext cx="4708573" cy="1459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BB543B-DD30-D4FF-3974-ACC3F3462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62" y="4495313"/>
            <a:ext cx="4708573" cy="14599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19B018-59E8-FD8B-D6F9-BB2768400DC4}"/>
              </a:ext>
            </a:extLst>
          </p:cNvPr>
          <p:cNvSpPr/>
          <p:nvPr/>
        </p:nvSpPr>
        <p:spPr>
          <a:xfrm>
            <a:off x="574017" y="251409"/>
            <a:ext cx="10434918" cy="6002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DCD2A-2067-07A1-505D-E5E8AF2E3770}"/>
              </a:ext>
            </a:extLst>
          </p:cNvPr>
          <p:cNvSpPr txBox="1"/>
          <p:nvPr/>
        </p:nvSpPr>
        <p:spPr>
          <a:xfrm>
            <a:off x="574017" y="1151369"/>
            <a:ext cx="5293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: The Random Forest model delivered a MAE of 20.49 and MSE of 739.32, indicating a moderate error rate in predictions.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4C16A-CCE3-072F-EBDC-781BC40E2341}"/>
              </a:ext>
            </a:extLst>
          </p:cNvPr>
          <p:cNvSpPr txBox="1"/>
          <p:nvPr/>
        </p:nvSpPr>
        <p:spPr>
          <a:xfrm>
            <a:off x="574017" y="2931917"/>
            <a:ext cx="5378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: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 model improved accuracy with a MAE of 17.18 and maintained the same MSE of 739.32, suggesting better precision in capturing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07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0B36665B-8237-6DF8-AA5C-99C145E23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4017" y="1282541"/>
            <a:ext cx="620330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Stacked Model Predictions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: Made on the test dataset.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Performance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MAE: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14.50 (measures prediction error).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MSE: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391.30 (percentage error).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: Evaluates stacked model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1B0A9-3E31-9B0B-503E-A0CF8F1C0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6" r="35481" b="12598"/>
          <a:stretch/>
        </p:blipFill>
        <p:spPr>
          <a:xfrm>
            <a:off x="6974946" y="1635217"/>
            <a:ext cx="4487100" cy="140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1C594-C933-2EC4-9BA0-8264DD3E0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29" y="3372736"/>
            <a:ext cx="8633306" cy="24011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FBD8AA-044C-038F-2264-95B3A44D8BE6}"/>
              </a:ext>
            </a:extLst>
          </p:cNvPr>
          <p:cNvSpPr txBox="1">
            <a:spLocks/>
          </p:cNvSpPr>
          <p:nvPr/>
        </p:nvSpPr>
        <p:spPr>
          <a:xfrm>
            <a:off x="574017" y="251409"/>
            <a:ext cx="10434918" cy="6002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/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15414450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956</TotalTime>
  <Words>863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Lucida Calligraphy</vt:lpstr>
      <vt:lpstr>Trebuchet MS</vt:lpstr>
      <vt:lpstr>Trebuchet MS (Body)</vt:lpstr>
      <vt:lpstr>Wingdings</vt:lpstr>
      <vt:lpstr>Wingdings 3</vt:lpstr>
      <vt:lpstr>Facet</vt:lpstr>
      <vt:lpstr>Ensemble Learning Techniques for Robust Demand Forecasting in e-commerce</vt:lpstr>
      <vt:lpstr>Objective</vt:lpstr>
      <vt:lpstr>Problem Definition</vt:lpstr>
      <vt:lpstr>Literature Review</vt:lpstr>
      <vt:lpstr>Proposed Methodology</vt:lpstr>
      <vt:lpstr>Proposed Methodology</vt:lpstr>
      <vt:lpstr>Proposed Methodology</vt:lpstr>
      <vt:lpstr>Experimental Details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Topic</dc:title>
  <dc:creator>Admin</dc:creator>
  <cp:lastModifiedBy>Debjit Biswas</cp:lastModifiedBy>
  <cp:revision>18</cp:revision>
  <dcterms:created xsi:type="dcterms:W3CDTF">2023-08-03T03:34:57Z</dcterms:created>
  <dcterms:modified xsi:type="dcterms:W3CDTF">2025-02-15T08:33:48Z</dcterms:modified>
</cp:coreProperties>
</file>