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8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5249-DDDA-4342-A1C9-09B32C357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3EBB2-1B4E-49F1-A234-61CBD703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0800-B512-4868-8FE0-6D2A7E22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3850-C3CF-4601-8970-16513FFDEC76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7E45-95F4-4B38-AF75-7C880E95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7898E-94B0-4922-83D5-DA83D275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49F2-565D-4079-BF51-B50C3BDC8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4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C89F0-C18B-49E9-949E-73B5C14B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B7FFC-684F-43D4-BED4-F1FD78D7B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D3F16-F95E-4A97-8EE6-407CC13C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3850-C3CF-4601-8970-16513FFDEC76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12F4F-930B-4131-A817-DD782AED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F1E26-5D8E-4D31-9E7F-36CA75D0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49F2-565D-4079-BF51-B50C3BDC8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33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605D05-116C-4C50-8B48-8FB308FBF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B33D5-7AD1-48F7-B1E2-3EA748C34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89BCE-9F08-48AF-B4B7-EC1133E9A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3850-C3CF-4601-8970-16513FFDEC76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EFA42-F100-40D5-B207-CF4817C1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9B4E4-A172-456B-9E88-C50F2DB1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49F2-565D-4079-BF51-B50C3BDC8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58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4E8F-5347-4FAF-8820-6FFDFCE0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5771B-F06D-4B4A-B4A3-7587725E3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73970-842F-4BF7-95DB-6A479891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3850-C3CF-4601-8970-16513FFDEC76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8E0DA-60AF-4C2E-A671-4D861F75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4F468-8DC4-48DF-A3CE-4FBA1DC6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49F2-565D-4079-BF51-B50C3BDC8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50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BD09-3671-4DA2-A1B0-EBABA9CA2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BBD50-8E0E-43A2-BF19-98E271207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3A984-59D6-460A-A84C-D5F8BFC9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3850-C3CF-4601-8970-16513FFDEC76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CABE2-01B3-46D7-ACC4-45A52749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78108-1EB4-4DF2-9710-56FD994D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49F2-565D-4079-BF51-B50C3BDC8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77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09B6-2C52-4124-9838-4C769DC6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25C67-C81C-43BB-8D10-561CC2AD4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EB7E2-B373-43A7-BE62-0C8B89B20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5418A-D780-49AA-A4F7-881C935A7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3850-C3CF-4601-8970-16513FFDEC76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1D0A3-8FCF-40F5-87B3-A48A2708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EE377-C8A4-402D-9E94-6EC9F499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49F2-565D-4079-BF51-B50C3BDC8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224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DCD0-611E-44F7-B80E-C6A1063ED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EDC8B-D2A2-48EB-8CD8-E4CD33162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E4ACC-7716-40C1-AD21-78A09AEB5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6DCDC-6859-413A-BFEE-3DE6130AC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AFFD9-4B21-4F24-95B4-89B57978D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C22FAF-6878-4F5F-8E39-444DB81B4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3850-C3CF-4601-8970-16513FFDEC76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10506-F9EE-49B8-8CEC-CBFB9861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BA7E2-1AA5-44A1-9E78-33FA26AB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49F2-565D-4079-BF51-B50C3BDC8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91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D054D-1861-406C-ABCB-9778B46C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4172F0-4AF4-46DA-8840-9A281265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3850-C3CF-4601-8970-16513FFDEC76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DDFF4-B2BB-45D6-A1CF-CC079AD6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D3EBA-7E5E-42C5-951C-5F429AF9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49F2-565D-4079-BF51-B50C3BDC8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08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5226A1-FD85-4871-9561-1707CBC29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3850-C3CF-4601-8970-16513FFDEC76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E8A77-D6CE-4BF3-A549-8B20F7263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25AC3-8DE2-4274-AB5E-E1EBE8E2A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49F2-565D-4079-BF51-B50C3BDC8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40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08D7-B5E3-4B38-85B9-B8F3AC2D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A51B7-07B8-41AA-A425-8688088A9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F6424-F0E1-4B6F-848B-96335EC77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10F79-490C-48AD-984A-7A560D49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3850-C3CF-4601-8970-16513FFDEC76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A311F-E022-4A1C-8BFC-ECAD04B7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9C861-E1EB-42AF-B86E-33386B48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49F2-565D-4079-BF51-B50C3BDC8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36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C520A-C276-4EA2-80F4-D6D5B4D4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3DBDC-00F2-48A0-B0D3-7DB21FCC8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EAF7-229B-418C-8542-792981856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F2286-3A74-48F8-BB2E-0A8D9D1F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3850-C3CF-4601-8970-16513FFDEC76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7928D-55A7-4107-83DF-4494DEFC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19DC-6B90-49F5-94BA-3FEBC7FB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49F2-565D-4079-BF51-B50C3BDC8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77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BD540D-E6D1-4B5D-B5B0-30C1276FF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6CE57-DFF3-4771-9646-5FF3426EA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C20DC-08A9-4A7B-8A2D-BAFD9248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83850-C3CF-4601-8970-16513FFDEC76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3CA0B-68A1-408D-B627-DB1DD699E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239F6-663B-4520-90F8-52AA76F57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749F2-565D-4079-BF51-B50C3BDC8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20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B766-B374-48EF-91E3-F2B5DE22E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1577"/>
            <a:ext cx="9144000" cy="2387600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Physics Informed </a:t>
            </a:r>
            <a:b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04090-7B99-47A7-B3EB-AFB1AC7D3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Sujash Bhattacharya</a:t>
            </a:r>
          </a:p>
        </p:txBody>
      </p:sp>
    </p:spTree>
    <p:extLst>
      <p:ext uri="{BB962C8B-B14F-4D97-AF65-F5344CB8AC3E}">
        <p14:creationId xmlns:p14="http://schemas.microsoft.com/office/powerpoint/2010/main" val="3025891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87A9-5749-44CD-BD87-7D650C7B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458"/>
            <a:ext cx="10515600" cy="581932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driven identification (Inverse problem)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E4B72-B12B-4BCE-A1F3-B38EAE9F94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3605"/>
                <a:ext cx="10515600" cy="5751477"/>
              </a:xfrm>
            </p:spPr>
            <p:txBody>
              <a:bodyPr>
                <a:normAutofit/>
              </a:bodyPr>
              <a:lstStyle/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coefficients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when hidden solution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known. </a:t>
                </a:r>
              </a:p>
              <a:p>
                <a:pPr marL="0" indent="0">
                  <a:buNone/>
                </a:pP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Static Model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Static Bar problem:                                       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num>
                      <m:den>
                        <m:r>
                          <a:rPr lang="en-I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IN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b="0" dirty="0">
                    <a:cs typeface="Times New Roman" panose="02020603050405020304" pitchFamily="18" charset="0"/>
                  </a:rPr>
                  <a:t>                                 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𝐸𝐴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?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system can be expressed by,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I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𝐸𝐴</m:t>
                        </m:r>
                        <m:f>
                          <m:fPr>
                            <m:ctrlPr>
                              <a:rPr lang="en-IN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𝑑𝑢</m:t>
                            </m:r>
                          </m:num>
                          <m:den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</m:den>
                        </m:f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</m:t>
                    </m:r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on</m:t>
                    </m:r>
                    <m:r>
                      <a:rPr lang="en-I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endParaRPr lang="en-IN" sz="20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            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𝐸𝐴</m:t>
                    </m:r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</m:t>
                    </m:r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on</m:t>
                    </m:r>
                    <m:r>
                      <a:rPr lang="en-I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l-G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     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</m:t>
                    </m:r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on</m:t>
                    </m:r>
                    <m:sSub>
                      <m:sSubPr>
                        <m:ctrlPr>
                          <a:rPr lang="el-G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  <m:r>
                      <a:rPr lang="en-I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IN" sz="2000" b="0" i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Young’s modulus</a:t>
                </a:r>
                <a:r>
                  <a:rPr lang="en-IN" sz="2000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Cross-sectional area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both may vary with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E4B72-B12B-4BCE-A1F3-B38EAE9F94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3605"/>
                <a:ext cx="10515600" cy="5751477"/>
              </a:xfrm>
              <a:blipFill>
                <a:blip r:embed="rId2"/>
                <a:stretch>
                  <a:fillRect l="-638" t="-10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7DC79FD-91AC-47D4-A656-A1DC98149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125" y="2276300"/>
            <a:ext cx="3885021" cy="147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653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E4B72-B12B-4BCE-A1F3-B38EAE9F94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89264"/>
                <a:ext cx="10515600" cy="5751477"/>
              </a:xfrm>
            </p:spPr>
            <p:txBody>
              <a:bodyPr>
                <a:normAutofit/>
              </a:bodyPr>
              <a:lstStyle/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Neural Network :</a:t>
                </a: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physics informed neural network approximates the stiffness parameter EA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solution is known at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But boundary conditions have no influence over learning of model parameters. </a:t>
                </a: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Additionally the governing equation has to be satisfied for every point in the domain. So the network is extended to compute,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I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𝐸𝐴</m:t>
                        </m:r>
                        <m:f>
                          <m:fPr>
                            <m:ctrlPr>
                              <a:rPr lang="en-IN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𝑑𝑢</m:t>
                            </m:r>
                          </m:num>
                          <m:den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</m:den>
                        </m:f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E4B72-B12B-4BCE-A1F3-B38EAE9F94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89264"/>
                <a:ext cx="10515600" cy="5751477"/>
              </a:xfrm>
              <a:blipFill>
                <a:blip r:embed="rId2"/>
                <a:stretch>
                  <a:fillRect l="-638" t="-1166" r="-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A7B89E7-0A6F-4A05-A870-8B83EA0B3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688" y="2896387"/>
            <a:ext cx="8012623" cy="333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61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E4B72-B12B-4BCE-A1F3-B38EAE9F94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89264"/>
                <a:ext cx="10515600" cy="5751477"/>
              </a:xfrm>
            </p:spPr>
            <p:txBody>
              <a:bodyPr>
                <a:normAutofit/>
              </a:bodyPr>
              <a:lstStyle/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 example:</a:t>
                </a:r>
              </a:p>
              <a:p>
                <a:pPr marL="0" indent="0">
                  <a:buNone/>
                </a:pPr>
                <a:endParaRPr lang="en-IN" sz="20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=[0, 1]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domain with,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=1}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𝐸𝐴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Known, 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⁡(2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Then, the distributed load,</a:t>
                </a:r>
                <a:r>
                  <a:rPr lang="en-IN" sz="2000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cos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+4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sin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boundary conditions have no influence over learning of model parameters.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𝑀𝑆𝐸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omitted.</a:t>
                </a:r>
              </a:p>
              <a:p>
                <a:pPr marL="0" indent="0">
                  <a:buNone/>
                </a:pP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cost function,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𝑀𝑆𝐸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𝑀𝑆𝐸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𝑁𝑁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sub>
                                      <m:sup>
                                        <m: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IN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Set of collocation points generated using uniform distribution over the one-dimensional domain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E4B72-B12B-4BCE-A1F3-B38EAE9F94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89264"/>
                <a:ext cx="10515600" cy="5751477"/>
              </a:xfrm>
              <a:blipFill>
                <a:blip r:embed="rId2"/>
                <a:stretch>
                  <a:fillRect l="-638" t="-11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7C58E41-8BC0-4F81-826B-3A3D39791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787" y="620550"/>
            <a:ext cx="3885021" cy="14764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B78FAE-49C0-4875-A762-70CF4A195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659" y="3577661"/>
            <a:ext cx="4584542" cy="190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6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87A9-5749-44CD-BD87-7D650C7B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1932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E4B72-B12B-4BCE-A1F3-B38EAE9F9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114812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accurate model of a complex physical system requires large amount of solution data.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amount of data collection from experiments is often infeasible or too costly.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PINN augments surrogate models using existing knowledge about underlying physical problem.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Physics of a system usually portrayed by differential governing equations.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Incorporating physics will drastically reduces the solution space, resulting in reduction of training data set.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idea is that PINN is to be used where data availability is limited </a:t>
            </a:r>
          </a:p>
        </p:txBody>
      </p:sp>
    </p:spTree>
    <p:extLst>
      <p:ext uri="{BB962C8B-B14F-4D97-AF65-F5344CB8AC3E}">
        <p14:creationId xmlns:p14="http://schemas.microsoft.com/office/powerpoint/2010/main" val="8368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87A9-5749-44CD-BD87-7D650C7B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458"/>
            <a:ext cx="10515600" cy="581932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E4B72-B12B-4BCE-A1F3-B38EAE9F94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3605"/>
                <a:ext cx="10515600" cy="5751477"/>
              </a:xfrm>
            </p:spPr>
            <p:txBody>
              <a:bodyPr>
                <a:normAutofit/>
              </a:bodyPr>
              <a:lstStyle/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Typically physical laws governing any problem can be described by parameterized non-linear partial differential equation,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I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𝒩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 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λ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</m:t>
                      </m:r>
                      <m:r>
                        <a:rPr lang="en-IN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Ω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𝒯</m:t>
                      </m:r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Latent solution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depends on time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0,  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a spatial variable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refers to a space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𝒩</m:t>
                    </m:r>
                    <m:d>
                      <m:dPr>
                        <m:begChr m:val="["/>
                        <m:endChr m:val="]"/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 </m:t>
                        </m:r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</m:d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represents a nonlinear differential operator with coefficients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description covers wide range of problems from advection-diffusion reaction of chemical systems to governing equations of continuum mechanics.</a:t>
                </a:r>
              </a:p>
              <a:p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 problems: Coefficients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known, solution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computed based on initial and boundary conditions. 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Inverse problems: Given scattered data of the solution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identify the coefficients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E4B72-B12B-4BCE-A1F3-B38EAE9F94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3605"/>
                <a:ext cx="10515600" cy="5751477"/>
              </a:xfrm>
              <a:blipFill>
                <a:blip r:embed="rId2"/>
                <a:stretch>
                  <a:fillRect l="-522" t="-1059" r="-11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769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87A9-5749-44CD-BD87-7D650C7B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458"/>
            <a:ext cx="10515600" cy="581932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E4B72-B12B-4BCE-A1F3-B38EAE9F94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3605"/>
                <a:ext cx="10515600" cy="5751477"/>
              </a:xfrm>
            </p:spPr>
            <p:txBody>
              <a:bodyPr>
                <a:normAutofit/>
              </a:bodyPr>
              <a:lstStyle/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classic feed-forward network approximates the solution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physics enriched part evaluates corresponding partial derivatives forming the left hand side of the equation.</a:t>
                </a:r>
              </a:p>
              <a:p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Both the networks, one approximating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as well as the whole PINN depend on same set of parameters.</a:t>
                </a:r>
              </a:p>
              <a:p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Shared weights and biases are trained by minimizing a cost function,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𝑀𝑆𝐸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𝑀𝑆𝐸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𝑀𝑆𝐸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computes the error of the approximation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known data points. In case of a forward problems this represents boundary and initial condition, while in inverse problem the known data points.</a:t>
                </a:r>
              </a:p>
              <a:p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𝑀𝑆𝐸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enforces the partial differential equation on a large set of randomly chosen collocation points in the domain. </a:t>
                </a:r>
              </a:p>
              <a:p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E4B72-B12B-4BCE-A1F3-B38EAE9F94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3605"/>
                <a:ext cx="10515600" cy="5751477"/>
              </a:xfrm>
              <a:blipFill>
                <a:blip r:embed="rId2"/>
                <a:stretch>
                  <a:fillRect l="-522" t="-1059" r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53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87A9-5749-44CD-BD87-7D650C7B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458"/>
            <a:ext cx="10515600" cy="581932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driven inference (Forward problem)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E4B72-B12B-4BCE-A1F3-B38EAE9F94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3605"/>
                <a:ext cx="10515600" cy="5751477"/>
              </a:xfrm>
            </p:spPr>
            <p:txBody>
              <a:bodyPr>
                <a:normAutofit/>
              </a:bodyPr>
              <a:lstStyle/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hidden solution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when coefficients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known. The equation becomes,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I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𝒩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</m:t>
                      </m:r>
                      <m:r>
                        <a:rPr lang="en-IN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Ω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𝒯</m:t>
                      </m:r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Static Model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Static Bar problem:                                       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num>
                      <m:den>
                        <m:r>
                          <a:rPr lang="en-I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IN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b="0" dirty="0">
                    <a:cs typeface="Times New Roman" panose="02020603050405020304" pitchFamily="18" charset="0"/>
                  </a:rPr>
                  <a:t>                                 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?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system can be expressed by,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I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𝐸𝐴</m:t>
                        </m:r>
                        <m:f>
                          <m:fPr>
                            <m:ctrlPr>
                              <a:rPr lang="en-IN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𝑑𝑢</m:t>
                            </m:r>
                          </m:num>
                          <m:den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</m:den>
                        </m:f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               </m:t>
                    </m:r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on</m:t>
                    </m:r>
                    <m:r>
                      <a:rPr lang="en-I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endParaRPr lang="en-IN" sz="20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            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𝐸𝐴</m:t>
                    </m:r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</m:t>
                    </m:r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on</m:t>
                    </m:r>
                    <m:r>
                      <a:rPr lang="en-I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l-G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     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</m:t>
                    </m:r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on</m:t>
                    </m:r>
                    <m:sSub>
                      <m:sSubPr>
                        <m:ctrlPr>
                          <a:rPr lang="el-G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  <m:r>
                      <a:rPr lang="en-I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IN" sz="2000" b="0" i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Young’s modulus</a:t>
                </a:r>
                <a:r>
                  <a:rPr lang="en-IN" sz="2000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Cross-sectional area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both may vary with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E4B72-B12B-4BCE-A1F3-B38EAE9F94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3605"/>
                <a:ext cx="10515600" cy="5751477"/>
              </a:xfrm>
              <a:blipFill>
                <a:blip r:embed="rId2"/>
                <a:stretch>
                  <a:fillRect l="-638" t="-10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4ABE46E-FE9E-4661-A7AA-812C2E5E0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788" y="2457450"/>
            <a:ext cx="3807248" cy="150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2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E4B72-B12B-4BCE-A1F3-B38EAE9F94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89264"/>
                <a:ext cx="10515600" cy="5751477"/>
              </a:xfrm>
            </p:spPr>
            <p:txBody>
              <a:bodyPr>
                <a:normAutofit/>
              </a:bodyPr>
              <a:lstStyle/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Neural Network :</a:t>
                </a: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physics informed neural network approximates the displacement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solution is known at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Additionally the governing equation has to be satisfied for every point in the domain. So the network is extended to compute,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I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𝐸𝐴</m:t>
                        </m:r>
                        <m:f>
                          <m:fPr>
                            <m:ctrlPr>
                              <a:rPr lang="en-IN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𝑑𝑢</m:t>
                            </m:r>
                          </m:num>
                          <m:den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</m:den>
                        </m:f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E4B72-B12B-4BCE-A1F3-B38EAE9F94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89264"/>
                <a:ext cx="10515600" cy="5751477"/>
              </a:xfrm>
              <a:blipFill>
                <a:blip r:embed="rId2"/>
                <a:stretch>
                  <a:fillRect l="-638" t="-11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F2128D2-17D6-4A7C-BE8C-E6F46D506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662" y="2612296"/>
            <a:ext cx="8654676" cy="352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1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E4B72-B12B-4BCE-A1F3-B38EAE9F94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89264"/>
                <a:ext cx="10515600" cy="5751477"/>
              </a:xfrm>
            </p:spPr>
            <p:txBody>
              <a:bodyPr>
                <a:normAutofit/>
              </a:bodyPr>
              <a:lstStyle/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 example: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=[0, 1]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domain with,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=1}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𝐸𝐴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solution, 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⁡(2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Then, the distributed load,</a:t>
                </a:r>
                <a:r>
                  <a:rPr lang="en-IN" sz="2000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I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⁡(2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Dirichlet boundary condition to be applied,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cost function,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𝑀𝑆𝐸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𝑀𝑆𝐸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𝑀𝑆𝐸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𝑁𝑁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sub>
                                      <m:sup>
                                        <m: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</a:t>
                </a:r>
              </a:p>
              <a:p>
                <a:pPr marL="0" indent="0">
                  <a:buNone/>
                </a:pPr>
                <a:r>
                  <a:rPr lang="en-IN" sz="2000" b="0" dirty="0">
                    <a:cs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𝑀𝑆𝐸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𝑁𝑁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sub>
                                      <m:sup>
                                        <m: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Set of labelled data points at the boundary.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Set of collocation points generated using uniform distribution over the one-dimensional domain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E4B72-B12B-4BCE-A1F3-B38EAE9F94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89264"/>
                <a:ext cx="10515600" cy="5751477"/>
              </a:xfrm>
              <a:blipFill>
                <a:blip r:embed="rId2"/>
                <a:stretch>
                  <a:fillRect l="-638" t="-11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9CEE72F-136B-445F-8A75-17AF10D72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451" y="1254153"/>
            <a:ext cx="3477835" cy="13722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72821E-E6A0-45E1-BAB8-F9885EFCF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404" y="3075110"/>
            <a:ext cx="5102079" cy="208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28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E4B72-B12B-4BCE-A1F3-B38EAE9F94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89264"/>
                <a:ext cx="10515600" cy="6238039"/>
              </a:xfrm>
            </p:spPr>
            <p:txBody>
              <a:bodyPr>
                <a:normAutofit/>
              </a:bodyPr>
              <a:lstStyle/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Algorithm:</a:t>
                </a: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Require: training data for boundary condition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sup>
                    </m:sSubSup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collocation points with a uniform distribution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sub>
                        </m:sSub>
                      </m:sup>
                    </m:sSubSup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network architecture (input, output, hidden layers, hidden neurons)</a:t>
                </a: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Initialize network parameters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𝜣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weights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biases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layers </a:t>
                </a:r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Hyperparameters for optimizer (</a:t>
                </a:r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epochs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learning rate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IN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</a:t>
                </a:r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epochs 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do, </a:t>
                </a:r>
              </a:p>
              <a:p>
                <a:pPr marL="0" indent="0">
                  <a:buNone/>
                </a:pPr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N" sz="2000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𝑁𝑁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𝜣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IN" sz="2000" b="0" dirty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𝑁𝑁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𝜣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𝑀𝑆𝐸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𝑀𝑆𝐸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compute cost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𝑀𝑆𝐸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𝑀𝑆𝐸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update parameters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𝜣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𝜣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𝜣</m:t>
                        </m:r>
                      </m:den>
                    </m:f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</a:p>
              <a:p>
                <a:pPr marL="0" indent="0">
                  <a:buNone/>
                </a:pPr>
                <a:endParaRPr lang="en-IN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E4B72-B12B-4BCE-A1F3-B38EAE9F94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89264"/>
                <a:ext cx="10515600" cy="6238039"/>
              </a:xfrm>
              <a:blipFill>
                <a:blip r:embed="rId2"/>
                <a:stretch>
                  <a:fillRect l="-638" t="-10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8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8BE950-C5E7-4DE6-9439-4CD2B68F3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272" y="914378"/>
            <a:ext cx="10227455" cy="50292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103E7A-D245-48F1-B7D0-7DFC6E094A26}"/>
              </a:ext>
            </a:extLst>
          </p:cNvPr>
          <p:cNvSpPr txBox="1"/>
          <p:nvPr/>
        </p:nvSpPr>
        <p:spPr>
          <a:xfrm>
            <a:off x="891331" y="423384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0B93A1-361D-4888-B2BA-A3031BFFE60E}"/>
              </a:ext>
            </a:extLst>
          </p:cNvPr>
          <p:cNvSpPr/>
          <p:nvPr/>
        </p:nvSpPr>
        <p:spPr>
          <a:xfrm>
            <a:off x="1551964" y="4999838"/>
            <a:ext cx="369115" cy="251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792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1047</Words>
  <Application>Microsoft Office PowerPoint</Application>
  <PresentationFormat>Widescreen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Office Theme</vt:lpstr>
      <vt:lpstr>Physics Informed  Neural Network</vt:lpstr>
      <vt:lpstr>Introduction</vt:lpstr>
      <vt:lpstr>Overview</vt:lpstr>
      <vt:lpstr>Overview</vt:lpstr>
      <vt:lpstr>Data driven inference (Forward problem)</vt:lpstr>
      <vt:lpstr>PowerPoint Presentation</vt:lpstr>
      <vt:lpstr>PowerPoint Presentation</vt:lpstr>
      <vt:lpstr>PowerPoint Presentation</vt:lpstr>
      <vt:lpstr>PowerPoint Presentation</vt:lpstr>
      <vt:lpstr>Data driven identification (Inverse problem)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Informed  Neural Network</dc:title>
  <dc:creator>Sujash Bhattacharya</dc:creator>
  <cp:lastModifiedBy>Sujash Bhattacharya</cp:lastModifiedBy>
  <cp:revision>5</cp:revision>
  <dcterms:created xsi:type="dcterms:W3CDTF">2022-02-13T05:38:52Z</dcterms:created>
  <dcterms:modified xsi:type="dcterms:W3CDTF">2022-02-14T09:03:28Z</dcterms:modified>
</cp:coreProperties>
</file>