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70" r:id="rId14"/>
    <p:sldId id="271" r:id="rId15"/>
    <p:sldId id="272" r:id="rId16"/>
    <p:sldId id="274" r:id="rId17"/>
    <p:sldId id="275" r:id="rId18"/>
  </p:sldIdLst>
  <p:sldSz cx="9144000" cy="5143500" type="screen16x9"/>
  <p:notesSz cx="6858000" cy="9144000"/>
  <p:embeddedFontLst>
    <p:embeddedFont>
      <p:font typeface="Cambria Math" pitchFamily="18" charset="0"/>
      <p:regular r:id="rId20"/>
    </p:embeddedFont>
    <p:embeddedFont>
      <p:font typeface="Public Sans" charset="0"/>
      <p:regular r:id="rId21"/>
      <p:bold r:id="rId22"/>
      <p:italic r:id="rId23"/>
      <p:boldItalic r:id="rId24"/>
    </p:embeddedFont>
    <p:embeddedFont>
      <p:font typeface="Work Sans" charset="0"/>
      <p:regular r:id="rId25"/>
      <p:bold r:id="rId26"/>
      <p:italic r:id="rId27"/>
      <p:boldItalic r:id="rId28"/>
    </p:embeddedFont>
    <p:embeddedFont>
      <p:font typeface="Roboto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5">
          <p15:clr>
            <a:srgbClr val="747775"/>
          </p15:clr>
        </p15:guide>
        <p15:guide id="2" orient="horz" pos="2955">
          <p15:clr>
            <a:srgbClr val="747775"/>
          </p15:clr>
        </p15:guide>
        <p15:guide id="3" pos="288">
          <p15:clr>
            <a:srgbClr val="747775"/>
          </p15:clr>
        </p15:guide>
        <p15:guide id="4" pos="547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947477-0EBF-4269-89AB-3B1F5A6D6B9A}">
  <a:tblStyle styleId="{96947477-0EBF-4269-89AB-3B1F5A6D6B9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4" d="100"/>
          <a:sy n="164" d="100"/>
        </p:scale>
        <p:origin x="-114" y="-150"/>
      </p:cViewPr>
      <p:guideLst>
        <p:guide orient="horz" pos="285"/>
        <p:guide orient="horz" pos="2955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881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63d815d49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63d815d49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be91bc03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2be91bc03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642f7db4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642f7db4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642f7db4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642f7db4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642f7db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642f7db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642f7db4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642f7db4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bf489e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2bf489e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bf489eed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2bf489eed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bf489eed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2bf489eed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63d815d49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63d815d49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1d692b7f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1d692b7f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642f7db4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642f7db4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be91bc0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32be91bc03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bf489eed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2bf489eed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be91bc03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be91bc03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bf489eed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bf489eed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bf489eed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bf489eed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744575"/>
            <a:ext cx="8229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2834125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s">
  <p:cSld name="CUSTOM_15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393100" y="3075950"/>
            <a:ext cx="191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2"/>
          </p:nvPr>
        </p:nvSpPr>
        <p:spPr>
          <a:xfrm>
            <a:off x="2452025" y="3075950"/>
            <a:ext cx="191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3"/>
          </p:nvPr>
        </p:nvSpPr>
        <p:spPr>
          <a:xfrm>
            <a:off x="4510950" y="3075950"/>
            <a:ext cx="191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4"/>
          </p:nvPr>
        </p:nvSpPr>
        <p:spPr>
          <a:xfrm>
            <a:off x="6569875" y="3075950"/>
            <a:ext cx="191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ublic Sans SemiBold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750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125"/>
            <a:ext cx="82296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689625"/>
            <a:ext cx="8229600" cy="4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6587600" y="4698800"/>
            <a:ext cx="2099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ICDMAI 2025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21" name="Google Shape;21;p4"/>
          <p:cNvSpPr txBox="1"/>
          <p:nvPr/>
        </p:nvSpPr>
        <p:spPr>
          <a:xfrm>
            <a:off x="4002825" y="4698800"/>
            <a:ext cx="13689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B7B7B7"/>
                </a:solidFill>
              </a:rPr>
              <a:t>18 </a:t>
            </a:r>
            <a:r>
              <a:rPr lang="en" sz="1200" dirty="0">
                <a:solidFill>
                  <a:srgbClr val="B7B7B7"/>
                </a:solidFill>
              </a:rPr>
              <a:t>January 2025</a:t>
            </a:r>
            <a:endParaRPr sz="1200"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8125"/>
            <a:ext cx="82296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536750"/>
            <a:ext cx="3854400" cy="41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536700"/>
            <a:ext cx="3854400" cy="41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/>
          <p:nvPr/>
        </p:nvSpPr>
        <p:spPr>
          <a:xfrm>
            <a:off x="6587600" y="4698800"/>
            <a:ext cx="2099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COMSNET Workshop 2025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4002825" y="4698800"/>
            <a:ext cx="13689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06 January 2025</a:t>
            </a:r>
            <a:endParaRPr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939500" y="457200"/>
            <a:ext cx="3747300" cy="4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ctrTitle"/>
          </p:nvPr>
        </p:nvSpPr>
        <p:spPr>
          <a:xfrm>
            <a:off x="352550" y="2171700"/>
            <a:ext cx="38601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IX Two Text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8125"/>
            <a:ext cx="82296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None/>
              <a:defRPr sz="4000" b="1">
                <a:solidFill>
                  <a:srgbClr val="0000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689625"/>
            <a:ext cx="8229600" cy="4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88">
          <p15:clr>
            <a:srgbClr val="E46962"/>
          </p15:clr>
        </p15:guide>
        <p15:guide id="2" pos="5472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orient="horz" pos="295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earnsatyam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ravi@idrbt.ac.i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473950" y="457275"/>
            <a:ext cx="8122800" cy="255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EGA: Explainable Deep Belief Network based Autoencoder using novel Extended Garson Algorithm</a:t>
            </a:r>
            <a:endParaRPr sz="4000" b="1">
              <a:solidFill>
                <a:srgbClr val="0000FF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294967295"/>
          </p:nvPr>
        </p:nvSpPr>
        <p:spPr>
          <a:xfrm>
            <a:off x="6804425" y="4392125"/>
            <a:ext cx="18822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520" b="1"/>
              <a:t>18 January, 2025</a:t>
            </a:r>
            <a:endParaRPr sz="1520" b="1"/>
          </a:p>
        </p:txBody>
      </p:sp>
      <p:sp>
        <p:nvSpPr>
          <p:cNvPr id="62" name="Google Shape;62;p13"/>
          <p:cNvSpPr txBox="1"/>
          <p:nvPr/>
        </p:nvSpPr>
        <p:spPr>
          <a:xfrm>
            <a:off x="473950" y="-2625"/>
            <a:ext cx="8212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9th International Conference on Data Management, Analytics &amp; Innovation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3950" y="3064650"/>
            <a:ext cx="8270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Satyam Kumar</a:t>
            </a:r>
            <a:r>
              <a:rPr lang="en" baseline="30000" dirty="0"/>
              <a:t>1,2</a:t>
            </a:r>
            <a:r>
              <a:rPr lang="en" dirty="0"/>
              <a:t>, Vadlamani Ravi</a:t>
            </a:r>
            <a:r>
              <a:rPr lang="en" baseline="30000" dirty="0"/>
              <a:t>1</a:t>
            </a:r>
            <a:r>
              <a:rPr lang="en" dirty="0"/>
              <a:t/>
            </a:r>
            <a:br>
              <a:rPr lang="en" dirty="0"/>
            </a:br>
            <a:r>
              <a:rPr lang="en" baseline="30000" dirty="0"/>
              <a:t>1</a:t>
            </a:r>
            <a:r>
              <a:rPr lang="en" dirty="0"/>
              <a:t>Institute for Development and Research in Banking Technology (IDRBT), Hyderabad.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30000" dirty="0"/>
              <a:t>2</a:t>
            </a:r>
            <a:r>
              <a:rPr lang="en" dirty="0"/>
              <a:t>IIT Bombay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6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509975" y="4772550"/>
            <a:ext cx="1836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endParaRPr sz="12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</a:t>
            </a:r>
            <a:endParaRPr dirty="0"/>
          </a:p>
        </p:txBody>
      </p:sp>
      <p:graphicFrame>
        <p:nvGraphicFramePr>
          <p:cNvPr id="158" name="Google Shape;158;p22"/>
          <p:cNvGraphicFramePr/>
          <p:nvPr>
            <p:extLst>
              <p:ext uri="{D42A27DB-BD31-4B8C-83A1-F6EECF244321}">
                <p14:modId xmlns:p14="http://schemas.microsoft.com/office/powerpoint/2010/main" val="2888564161"/>
              </p:ext>
            </p:extLst>
          </p:nvPr>
        </p:nvGraphicFramePr>
        <p:xfrm>
          <a:off x="457201" y="528973"/>
          <a:ext cx="8229600" cy="4167300"/>
        </p:xfrm>
        <a:graphic>
          <a:graphicData uri="http://schemas.openxmlformats.org/drawingml/2006/table">
            <a:tbl>
              <a:tblPr firstRow="1" bandRow="1">
                <a:noFill/>
                <a:tableStyleId>{96947477-0EBF-4269-89AB-3B1F5A6D6B9A}</a:tableStyleId>
              </a:tblPr>
              <a:tblGrid>
                <a:gridCol w="1351000"/>
                <a:gridCol w="3124125"/>
                <a:gridCol w="3754475"/>
              </a:tblGrid>
              <a:tr h="33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 dirty="0"/>
                        <a:t>Task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Datasets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/>
                        <a:t>Statistics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</a:tr>
              <a:tr h="437150">
                <a:tc row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Classification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 dirty="0"/>
                        <a:t>Loan Default (LD)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30000 instances with 24 features.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23364 are non-defaulters, 6636 are defaulters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</a:tr>
              <a:tr h="4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/>
                        <a:t>Credit card Churn Prediction (CCP)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14814 instances with 21 features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13812 are loyal customers and 1002 are churners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</a:tr>
              <a:tr h="4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/>
                        <a:t>Auto Insurance fraud (AIF)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24000 instances with 24 features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94% are non-fraudulent and 6% are fraudulent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</a:tr>
              <a:tr h="43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/>
                        <a:t>Credit card Fraud detection (CCF)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284807 instances with 30 features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492 fraudulent transactions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</a:tr>
              <a:tr h="419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Financial News Sentiment (FN)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 dirty="0" smtClean="0"/>
                        <a:t>8004 sentences</a:t>
                      </a:r>
                      <a:r>
                        <a:rPr lang="en-IN" sz="1200" u="none" strike="noStrike" cap="none" baseline="0" dirty="0" smtClean="0"/>
                        <a:t> </a:t>
                      </a:r>
                      <a:br>
                        <a:rPr lang="en-IN" sz="1200" u="none" strike="noStrike" cap="none" baseline="0" dirty="0" smtClean="0"/>
                      </a:br>
                      <a:r>
                        <a:rPr lang="en-IN" sz="1200" u="none" strike="noStrike" cap="none" baseline="0" dirty="0" smtClean="0"/>
                        <a:t>3 sentiments- Positive, Neutral, Negative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</a:tr>
              <a:tr h="333150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/>
                        <a:t>Regression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/>
                        <a:t>Boston Housing (BH)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506 instances, 14 features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</a:tr>
              <a:tr h="333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/>
                        <a:t>Body fat (BF)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252 instances,13 features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</a:tr>
              <a:tr h="333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/>
                        <a:t>Automobile miles per gallon (Ampg)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492 instances, 5 features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</a:tr>
              <a:tr h="333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/>
                        <a:t>Forest fires (FF)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517 instances, 13 features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</a:tr>
              <a:tr h="333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/>
                        <a:t>Air Pollution (Pol)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9358 instances, 8 features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 Classification Datasets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509975" y="4772550"/>
            <a:ext cx="1836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Results</a:t>
            </a:r>
            <a:endParaRPr sz="1200">
              <a:solidFill>
                <a:srgbClr val="B7B7B7"/>
              </a:solidFill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l="2864" r="2920"/>
          <a:stretch/>
        </p:blipFill>
        <p:spPr>
          <a:xfrm>
            <a:off x="375450" y="481100"/>
            <a:ext cx="4456575" cy="427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r="4725"/>
          <a:stretch/>
        </p:blipFill>
        <p:spPr>
          <a:xfrm>
            <a:off x="4832025" y="522600"/>
            <a:ext cx="4150675" cy="42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9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 Regression Datasets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t="7175"/>
          <a:stretch/>
        </p:blipFill>
        <p:spPr>
          <a:xfrm>
            <a:off x="457200" y="496375"/>
            <a:ext cx="4146002" cy="419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 t="6890"/>
          <a:stretch/>
        </p:blipFill>
        <p:spPr>
          <a:xfrm>
            <a:off x="4675300" y="517925"/>
            <a:ext cx="4011500" cy="41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509975" y="4772550"/>
            <a:ext cx="1836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Results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 </a:t>
            </a: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457200" y="452625"/>
            <a:ext cx="8229600" cy="42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EGA is proposed to explain DBNA through feature contribution. EGA is scalable to any hidden layers.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Increasing hidden layers and adding more features have shown enhanced feature importance. Statistical validation and careful consideration of both will be essential to understand the true feature contribution.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/>
              <a:t>Future Work: </a:t>
            </a:r>
            <a:r>
              <a:rPr lang="en" dirty="0"/>
              <a:t>Comparison with other feature importance methods such as Local Interpretable Model agnostic (LIME) and SHapley Additive exPlanations (SHAP).</a:t>
            </a:r>
            <a:endParaRPr dirty="0"/>
          </a:p>
        </p:txBody>
      </p:sp>
      <p:sp>
        <p:nvSpPr>
          <p:cNvPr id="196" name="Google Shape;196;p27"/>
          <p:cNvSpPr txBox="1"/>
          <p:nvPr/>
        </p:nvSpPr>
        <p:spPr>
          <a:xfrm>
            <a:off x="509975" y="4772550"/>
            <a:ext cx="27228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Conclusion and Future Work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457200" y="594069"/>
            <a:ext cx="8229600" cy="4096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Aft>
                <a:spcPts val="0"/>
              </a:spcAft>
              <a:buSzPts val="1600"/>
              <a:buChar char="●"/>
            </a:pPr>
            <a:r>
              <a:rPr lang="en" sz="1600" dirty="0"/>
              <a:t>G. D. Garson, “Interpreting neural-network connection weights,” AI Expert, vol. 6, no. 4, pp. 46–51, Apr. 1991.</a:t>
            </a:r>
            <a:endParaRPr sz="1600" dirty="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A. H. Sung, “Ranking importance of input parameters of neural networks,” Expert Syst Appl, vol. 15, no. 3, pp. 405–411, 1998.</a:t>
            </a:r>
            <a:endParaRPr sz="1600" dirty="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J. D. Olden, M. K. Joy, and R. G. Death, “An accurate comparison of methods for quantifying variable importance in artificial neural networks using simulated data,” Ecol Modell, vol. 178, pp. 389–397, 2004.</a:t>
            </a:r>
            <a:endParaRPr sz="1600" dirty="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M. Gevrey, I. Dimopoulos, and S. Lek, “Review and comparison of methods to study the contribution of variables in artificial neural network models,” Ecol Modell, vol. 160, no. 3, pp. 249–264, 2003.</a:t>
            </a:r>
            <a:endParaRPr sz="1600" dirty="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J. dos Santos and dos Santos, Path Weights Analyses in a Shallow Neural Network to Reach Explainable Artificial Intelligence (XAI) of fMRI Data. In International Conference on Machine Learning, Optimization, and Data Science, 2022</a:t>
            </a:r>
            <a:endParaRPr sz="1600" dirty="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A. Shrikumar, P. Greenside, and A. Kundaje, “Learning important features through propagating activation differences,” in Proceedings of the 34th International Conference on Machine Learning - Volume 70, in ICML’17. JMLR.org, 2017, pp. 3145–3153.</a:t>
            </a:r>
            <a:endParaRPr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ctrTitle"/>
          </p:nvPr>
        </p:nvSpPr>
        <p:spPr>
          <a:xfrm>
            <a:off x="457200" y="744575"/>
            <a:ext cx="82296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4800"/>
              <a:t>Thank for your attention</a:t>
            </a:r>
            <a:endParaRPr sz="4800"/>
          </a:p>
        </p:txBody>
      </p:sp>
      <p:sp>
        <p:nvSpPr>
          <p:cNvPr id="208" name="Google Shape;208;p29"/>
          <p:cNvSpPr txBox="1">
            <a:spLocks noGrp="1"/>
          </p:cNvSpPr>
          <p:nvPr>
            <p:ph type="subTitle" idx="1"/>
          </p:nvPr>
        </p:nvSpPr>
        <p:spPr>
          <a:xfrm>
            <a:off x="457200" y="1386325"/>
            <a:ext cx="82296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 dirty="0"/>
              <a:t>Email – </a:t>
            </a:r>
            <a:r>
              <a:rPr lang="en" sz="1500" dirty="0" smtClean="0">
                <a:hlinkClick r:id="rId3"/>
              </a:rPr>
              <a:t>learnsatyam@gmail.com</a:t>
            </a:r>
            <a:r>
              <a:rPr lang="en" sz="1500" dirty="0" smtClean="0"/>
              <a:t>; </a:t>
            </a:r>
            <a:r>
              <a:rPr lang="en" sz="1500" dirty="0" smtClean="0">
                <a:hlinkClick r:id="rId4"/>
              </a:rPr>
              <a:t>vravi@idrbt.ac.in</a:t>
            </a:r>
            <a:endParaRPr sz="1500" dirty="0"/>
          </a:p>
        </p:txBody>
      </p:sp>
      <p:sp>
        <p:nvSpPr>
          <p:cNvPr id="210" name="Google Shape;210;p29"/>
          <p:cNvSpPr txBox="1"/>
          <p:nvPr/>
        </p:nvSpPr>
        <p:spPr>
          <a:xfrm>
            <a:off x="6362700" y="3551275"/>
            <a:ext cx="23241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103"/>
              <a:buFont typeface="Arial"/>
              <a:buNone/>
            </a:pPr>
            <a:endParaRPr sz="4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3937000" y="3767733"/>
            <a:ext cx="4749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Questions?</a:t>
            </a:r>
            <a:endParaRPr sz="5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457200" y="58993"/>
            <a:ext cx="82296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200"/>
              <a:t>T-test results – Classification datasets</a:t>
            </a:r>
            <a:endParaRPr sz="3200"/>
          </a:p>
        </p:txBody>
      </p:sp>
      <p:sp>
        <p:nvSpPr>
          <p:cNvPr id="172" name="Google Shape;17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509975" y="4772550"/>
            <a:ext cx="1836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Results</a:t>
            </a:r>
            <a:endParaRPr sz="1200">
              <a:solidFill>
                <a:srgbClr val="B7B7B7"/>
              </a:solidFill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l="2755" r="2556" b="3100"/>
          <a:stretch/>
        </p:blipFill>
        <p:spPr>
          <a:xfrm>
            <a:off x="1647750" y="448900"/>
            <a:ext cx="5687200" cy="424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73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57200" y="58993"/>
            <a:ext cx="822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200"/>
              <a:t>T-test results – Regression datasets</a:t>
            </a:r>
            <a:endParaRPr sz="3200"/>
          </a:p>
        </p:txBody>
      </p:sp>
      <p:sp>
        <p:nvSpPr>
          <p:cNvPr id="188" name="Google Shape;18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l="1058"/>
          <a:stretch/>
        </p:blipFill>
        <p:spPr>
          <a:xfrm>
            <a:off x="614625" y="517200"/>
            <a:ext cx="5151025" cy="337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8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Contents</a:t>
            </a:r>
            <a:endParaRPr sz="4020"/>
          </a:p>
        </p:txBody>
      </p:sp>
      <p:sp>
        <p:nvSpPr>
          <p:cNvPr id="69" name="Google Shape;69;p14"/>
          <p:cNvSpPr txBox="1"/>
          <p:nvPr/>
        </p:nvSpPr>
        <p:spPr>
          <a:xfrm>
            <a:off x="456775" y="457200"/>
            <a:ext cx="8229600" cy="4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Char char="●"/>
            </a:pPr>
            <a:r>
              <a:rPr lang="en" sz="2400" b="1" dirty="0">
                <a:latin typeface="Work Sans"/>
                <a:ea typeface="Work Sans"/>
                <a:cs typeface="Work Sans"/>
                <a:sym typeface="Work Sans"/>
              </a:rPr>
              <a:t>Introduction</a:t>
            </a:r>
            <a:endParaRPr sz="2400"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Char char="●"/>
            </a:pPr>
            <a:r>
              <a:rPr lang="en" sz="2400" b="1" dirty="0">
                <a:latin typeface="Work Sans"/>
                <a:ea typeface="Work Sans"/>
                <a:cs typeface="Work Sans"/>
                <a:sym typeface="Work Sans"/>
              </a:rPr>
              <a:t>Literature review</a:t>
            </a:r>
            <a:endParaRPr sz="2400"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Char char="●"/>
            </a:pPr>
            <a:r>
              <a:rPr lang="en" sz="2400" b="1" dirty="0">
                <a:latin typeface="Work Sans"/>
                <a:ea typeface="Work Sans"/>
                <a:cs typeface="Work Sans"/>
                <a:sym typeface="Work Sans"/>
              </a:rPr>
              <a:t>Proposed Methodology</a:t>
            </a:r>
            <a:endParaRPr sz="2400"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Char char="●"/>
            </a:pPr>
            <a:r>
              <a:rPr lang="en" sz="2400" b="1" dirty="0">
                <a:latin typeface="Work Sans"/>
                <a:ea typeface="Work Sans"/>
                <a:cs typeface="Work Sans"/>
                <a:sym typeface="Work Sans"/>
              </a:rPr>
              <a:t>Datasets</a:t>
            </a:r>
            <a:endParaRPr sz="2400"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Char char="●"/>
            </a:pPr>
            <a:r>
              <a:rPr lang="en" sz="2400" b="1" dirty="0">
                <a:latin typeface="Work Sans"/>
                <a:ea typeface="Work Sans"/>
                <a:cs typeface="Work Sans"/>
                <a:sym typeface="Work Sans"/>
              </a:rPr>
              <a:t>Results</a:t>
            </a:r>
            <a:endParaRPr sz="2400"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Char char="●"/>
            </a:pPr>
            <a:r>
              <a:rPr lang="en" sz="2400" b="1" dirty="0" smtClean="0">
                <a:latin typeface="Work Sans"/>
                <a:ea typeface="Work Sans"/>
                <a:cs typeface="Work Sans"/>
                <a:sym typeface="Work Sans"/>
              </a:rPr>
              <a:t>Conclusion and Future Work </a:t>
            </a:r>
            <a:endParaRPr sz="2400"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Char char="●"/>
            </a:pPr>
            <a:r>
              <a:rPr lang="en" sz="2400" b="1" dirty="0">
                <a:latin typeface="Work Sans"/>
                <a:ea typeface="Work Sans"/>
                <a:cs typeface="Work Sans"/>
                <a:sym typeface="Work Sans"/>
              </a:rPr>
              <a:t>References</a:t>
            </a:r>
            <a:endParaRPr sz="24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457200" y="689625"/>
            <a:ext cx="8229600" cy="4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highlight>
                  <a:srgbClr val="FFFF00"/>
                </a:highlight>
              </a:rPr>
              <a:t>Deep Belief Network (DBN)</a:t>
            </a:r>
            <a:r>
              <a:rPr lang="en"/>
              <a:t> are generative, probabilistic models that use multiple layers of latent variables to capture hierarchical representations of input data.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Layers:</a:t>
            </a:r>
            <a:r>
              <a:rPr lang="en"/>
              <a:t> DBNs consist of multiple layers of </a:t>
            </a:r>
            <a:r>
              <a:rPr lang="en">
                <a:highlight>
                  <a:srgbClr val="FFFF00"/>
                </a:highlight>
              </a:rPr>
              <a:t>Restricted Boltzmann Machines (RBMs)</a:t>
            </a:r>
            <a:r>
              <a:rPr lang="en"/>
              <a:t>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Training:</a:t>
            </a:r>
            <a:r>
              <a:rPr lang="en"/>
              <a:t> Layers are </a:t>
            </a:r>
            <a:r>
              <a:rPr lang="en">
                <a:highlight>
                  <a:srgbClr val="FFFF00"/>
                </a:highlight>
              </a:rPr>
              <a:t>trained greedily</a:t>
            </a:r>
            <a:r>
              <a:rPr lang="en"/>
              <a:t> one at a time, which helps in initializing weights for deep neural networks.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09975" y="4772550"/>
            <a:ext cx="1061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Introduction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6595700" y="579345"/>
            <a:ext cx="2050390" cy="4111310"/>
            <a:chOff x="3048000" y="2295575"/>
            <a:chExt cx="1524000" cy="2847956"/>
          </a:xfrm>
        </p:grpSpPr>
        <p:grpSp>
          <p:nvGrpSpPr>
            <p:cNvPr id="83" name="Google Shape;83;p16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84" name="Google Shape;84;p16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" name="Google Shape;86;p16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87" name="Google Shape;87;p16"/>
            <p:cNvSpPr txBox="1"/>
            <p:nvPr/>
          </p:nvSpPr>
          <p:spPr>
            <a:xfrm>
              <a:off x="3130280" y="2866844"/>
              <a:ext cx="13593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Path weights interpretation for shallow network</a:t>
              </a:r>
              <a:endParaRPr b="1"/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3148082" y="3426865"/>
              <a:ext cx="1359300" cy="9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000"/>
                <a:t>Santos et al.  proposed path weights for interpreting feature importance in shallow network for fMRI data.</a:t>
              </a:r>
              <a:endParaRPr sz="1000"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b="1"/>
                <a:t>2022</a:t>
              </a:r>
              <a:endParaRPr sz="1000" b="1"/>
            </a:p>
          </p:txBody>
        </p:sp>
      </p:grpSp>
      <p:grpSp>
        <p:nvGrpSpPr>
          <p:cNvPr id="90" name="Google Shape;90;p16"/>
          <p:cNvGrpSpPr/>
          <p:nvPr/>
        </p:nvGrpSpPr>
        <p:grpSpPr>
          <a:xfrm>
            <a:off x="2368541" y="579364"/>
            <a:ext cx="2177380" cy="4111301"/>
            <a:chOff x="1515975" y="2295580"/>
            <a:chExt cx="1525524" cy="2847950"/>
          </a:xfrm>
        </p:grpSpPr>
        <p:sp>
          <p:nvSpPr>
            <p:cNvPr id="91" name="Google Shape;91;p16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1697312" y="2910543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1619210" y="3399071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1692684" y="2441108"/>
              <a:ext cx="1153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/>
                <a:t>1998-2004</a:t>
              </a:r>
              <a:endParaRPr b="1"/>
            </a:p>
          </p:txBody>
        </p:sp>
        <p:cxnSp>
          <p:nvCxnSpPr>
            <p:cNvPr id="96" name="Google Shape;96;p16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A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97" name="Google Shape;97;p16"/>
          <p:cNvGrpSpPr/>
          <p:nvPr/>
        </p:nvGrpSpPr>
        <p:grpSpPr>
          <a:xfrm>
            <a:off x="434822" y="579364"/>
            <a:ext cx="1911176" cy="4111301"/>
            <a:chOff x="1515975" y="2295580"/>
            <a:chExt cx="1525524" cy="2847950"/>
          </a:xfrm>
        </p:grpSpPr>
        <p:sp>
          <p:nvSpPr>
            <p:cNvPr id="98" name="Google Shape;98;p16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1614076" y="3291829"/>
              <a:ext cx="1339200" cy="14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FFFFFF"/>
                  </a:solidFill>
                </a:rPr>
                <a:t>Garson  was the first to propose an algorithm that estimates the feature contribution levels to the target feature in 1 hidden layer neural network.</a:t>
              </a:r>
              <a:endParaRPr sz="10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692702" y="2441112"/>
              <a:ext cx="8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/>
                <a:t>1991</a:t>
              </a:r>
              <a:endParaRPr b="1"/>
            </a:p>
          </p:txBody>
        </p:sp>
        <p:cxnSp>
          <p:nvCxnSpPr>
            <p:cNvPr id="102" name="Google Shape;102;p16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A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03" name="Google Shape;103;p16"/>
            <p:cNvSpPr txBox="1"/>
            <p:nvPr/>
          </p:nvSpPr>
          <p:spPr>
            <a:xfrm>
              <a:off x="1653404" y="2895718"/>
              <a:ext cx="11721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</a:rPr>
                <a:t>Garson Algorithm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sp>
        <p:nvSpPr>
          <p:cNvPr id="104" name="Google Shape;104;p16"/>
          <p:cNvSpPr txBox="1"/>
          <p:nvPr/>
        </p:nvSpPr>
        <p:spPr>
          <a:xfrm>
            <a:off x="2568800" y="1396275"/>
            <a:ext cx="17754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Extension of Garson to 2 layered MLP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489925" y="2151975"/>
            <a:ext cx="1911300" cy="23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Sun et al. proposed an improved Garson algorithm for sensitivity analysis and demonstrated accuracy.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Gevrey et al. compared methods like partial derivatives and sensitivity analysis for ecological datasets. 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Olden et al. compared methodologies on synthetic datasets.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" name="Google Shape;106;p16"/>
          <p:cNvGrpSpPr/>
          <p:nvPr/>
        </p:nvGrpSpPr>
        <p:grpSpPr>
          <a:xfrm>
            <a:off x="4545138" y="579345"/>
            <a:ext cx="2050390" cy="4111310"/>
            <a:chOff x="3048000" y="2295575"/>
            <a:chExt cx="1524000" cy="2847956"/>
          </a:xfrm>
        </p:grpSpPr>
        <p:grpSp>
          <p:nvGrpSpPr>
            <p:cNvPr id="107" name="Google Shape;107;p16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0" name="Google Shape;110;p16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11" name="Google Shape;111;p16"/>
            <p:cNvSpPr txBox="1"/>
            <p:nvPr/>
          </p:nvSpPr>
          <p:spPr>
            <a:xfrm>
              <a:off x="3171058" y="3423349"/>
              <a:ext cx="1319700" cy="14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/>
                <a:t>Shrikumar et al. introduced Deep Learning Important FeaTures (DeepLIFT), decomposing neural network outputs by backpropagating neuron contributions.</a:t>
              </a:r>
              <a:endParaRPr sz="1000"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/>
                <a:t>2017</a:t>
              </a:r>
              <a:endParaRPr b="1"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3177673" y="2861473"/>
              <a:ext cx="1319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Decomposition of Neural outputs</a:t>
              </a:r>
              <a:endParaRPr b="1"/>
            </a:p>
          </p:txBody>
        </p:sp>
      </p:grpSp>
      <p:sp>
        <p:nvSpPr>
          <p:cNvPr id="114" name="Google Shape;114;p16"/>
          <p:cNvSpPr txBox="1"/>
          <p:nvPr/>
        </p:nvSpPr>
        <p:spPr>
          <a:xfrm>
            <a:off x="509975" y="4772550"/>
            <a:ext cx="1836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Literature Review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57200" y="725900"/>
            <a:ext cx="8229600" cy="3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Aft>
                <a:spcPts val="0"/>
              </a:spcAft>
              <a:buSzPts val="2400"/>
              <a:buChar char="●"/>
            </a:pPr>
            <a:r>
              <a:rPr lang="en" b="1" dirty="0"/>
              <a:t>Understanding Model Decisions</a:t>
            </a:r>
            <a:r>
              <a:rPr lang="en" dirty="0"/>
              <a:t>: Helps users understand how and why a DBN makes specific decisions</a:t>
            </a:r>
            <a:r>
              <a:rPr lang="en" dirty="0" smtClean="0"/>
              <a:t>.</a:t>
            </a:r>
            <a:br>
              <a:rPr lang="en" dirty="0" smtClean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Aft>
                <a:spcPts val="0"/>
              </a:spcAft>
              <a:buSzPts val="2400"/>
              <a:buChar char="●"/>
            </a:pPr>
            <a:r>
              <a:rPr lang="en" b="1" dirty="0"/>
              <a:t>Feature Importance: </a:t>
            </a:r>
            <a:r>
              <a:rPr lang="en" dirty="0"/>
              <a:t>Understanding which features are most influential can lead to better feature engineering.</a:t>
            </a:r>
            <a:endParaRPr dirty="0"/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21" name="Google Shape;121;p17"/>
          <p:cNvSpPr txBox="1"/>
          <p:nvPr/>
        </p:nvSpPr>
        <p:spPr>
          <a:xfrm>
            <a:off x="509975" y="4705290"/>
            <a:ext cx="1836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B7B7B7"/>
                </a:solidFill>
              </a:rPr>
              <a:t>Motivation</a:t>
            </a:r>
            <a:endParaRPr sz="12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Proposed Methodology (1 of 2)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457200" y="509100"/>
            <a:ext cx="8229600" cy="4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Introduced </a:t>
            </a:r>
            <a:r>
              <a:rPr lang="en" b="1">
                <a:highlight>
                  <a:srgbClr val="FFFF00"/>
                </a:highlight>
              </a:rPr>
              <a:t>a framework (EGA)</a:t>
            </a:r>
            <a:r>
              <a:rPr lang="en"/>
              <a:t> that extends the Garson algorithm to </a:t>
            </a:r>
            <a:r>
              <a:rPr lang="en" b="1"/>
              <a:t>DBNs based on autoencoders (DBNA)</a:t>
            </a:r>
            <a:r>
              <a:rPr lang="en"/>
              <a:t>, allowing us to assess feature importance across multiple hidden layers.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Research addresses two critical questions in this regard:</a:t>
            </a:r>
            <a:endParaRPr/>
          </a:p>
          <a:p>
            <a:pPr marL="914400" lvl="1" indent="-3555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b="1"/>
              <a:t>Effect of Additional Features:</a:t>
            </a:r>
            <a:r>
              <a:rPr lang="en" sz="2000"/>
              <a:t> Adding extra features impacts feature importance across different datasets. </a:t>
            </a:r>
            <a:endParaRPr sz="2000"/>
          </a:p>
          <a:p>
            <a:pPr marL="914400" lvl="1" indent="-3555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b="1"/>
              <a:t>Effect of Hidden Layers:</a:t>
            </a:r>
            <a:r>
              <a:rPr lang="en" sz="2000"/>
              <a:t> Increasing the number of hidden layers affects feature importance. </a:t>
            </a:r>
            <a:endParaRPr sz="2000"/>
          </a:p>
        </p:txBody>
      </p:sp>
      <p:sp>
        <p:nvSpPr>
          <p:cNvPr id="129" name="Google Shape;129;p18"/>
          <p:cNvSpPr txBox="1"/>
          <p:nvPr/>
        </p:nvSpPr>
        <p:spPr>
          <a:xfrm>
            <a:off x="509975" y="4705290"/>
            <a:ext cx="1836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Proposed Methodology</a:t>
            </a:r>
            <a:endParaRPr sz="1200" b="0" i="0" u="none" strike="noStrike" cap="none" dirty="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457200" y="28125"/>
            <a:ext cx="82296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Methodology (2 of 2)</a:t>
            </a:r>
            <a:endParaRPr dirty="0"/>
          </a:p>
        </p:txBody>
      </p:sp>
      <p:sp>
        <p:nvSpPr>
          <p:cNvPr id="138" name="Google Shape;138;p19"/>
          <p:cNvSpPr txBox="1"/>
          <p:nvPr/>
        </p:nvSpPr>
        <p:spPr>
          <a:xfrm>
            <a:off x="509975" y="4705290"/>
            <a:ext cx="1836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Proposed Methodology</a:t>
            </a:r>
            <a:endParaRPr sz="12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3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536963"/>
                <a:ext cx="3910954" cy="4154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10000"/>
              </a:bodyPr>
              <a:lstStyle/>
              <a:p>
                <a:pPr marL="0" lvl="0" indent="0" rtl="0">
                  <a:lnSpc>
                    <a:spcPct val="110000"/>
                  </a:lnSpc>
                  <a:spcAft>
                    <a:spcPts val="0"/>
                  </a:spcAft>
                  <a:buSzPts val="2400"/>
                  <a:buNone/>
                </a:pPr>
                <a:r>
                  <a:rPr lang="en" sz="2100" b="1" dirty="0" smtClean="0"/>
                  <a:t>Step 1: </a:t>
                </a:r>
                <a:r>
                  <a:rPr lang="en" sz="2100" dirty="0" smtClean="0"/>
                  <a:t>The </a:t>
                </a:r>
                <a:r>
                  <a:rPr lang="en" sz="2100" dirty="0"/>
                  <a:t>weights of each hidden layer are normalized to ensure consistent feature </a:t>
                </a:r>
                <a:r>
                  <a:rPr lang="en" sz="2100" dirty="0" smtClean="0"/>
                  <a:t>importance.</a:t>
                </a:r>
              </a:p>
              <a:p>
                <a:pPr marL="76200" lvl="0" indent="0">
                  <a:spcBef>
                    <a:spcPts val="1200"/>
                  </a:spcBef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IN" sz="1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sz="1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18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sz="1800" b="0" i="1" smtClean="0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IN" sz="1800" b="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IN" sz="1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IN" sz="1800" b="0" i="1" smtClean="0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sz="1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 sz="18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IN" sz="18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r>
                                  <a:rPr lang="en-IN" sz="1800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18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IN" sz="1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IN" sz="1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IN" sz="1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 sz="18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IN" sz="18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IN" sz="1800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1800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N" sz="1800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18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sz="1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IN" sz="1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IN" sz="1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 sz="18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IN" sz="18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r>
                                  <a:rPr lang="en-IN" sz="1800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18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sz="1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IN" sz="1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IN" sz="1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 sz="18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IN" sz="180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" sz="1800" dirty="0" smtClean="0"/>
              </a:p>
              <a:p>
                <a:pPr marL="108000" lvl="0" indent="0">
                  <a:lnSpc>
                    <a:spcPct val="110000"/>
                  </a:lnSpc>
                  <a:spcBef>
                    <a:spcPts val="1200"/>
                  </a:spcBef>
                  <a:buSzPts val="2400"/>
                  <a:buNone/>
                </a:pPr>
                <a:r>
                  <a:rPr lang="en" sz="2100" b="1" dirty="0" smtClean="0"/>
                  <a:t>Step 2: </a:t>
                </a:r>
                <a:r>
                  <a:rPr lang="en-US" sz="2100" dirty="0"/>
                  <a:t>Cumulative weight computation multiplies normalized weights across all hidden </a:t>
                </a:r>
                <a:r>
                  <a:rPr lang="en-US" sz="2100" dirty="0" smtClean="0"/>
                  <a:t>layers.</a:t>
                </a:r>
                <a:endParaRPr lang="en" sz="2100" dirty="0" smtClean="0"/>
              </a:p>
              <a:p>
                <a:pPr marL="76200" lvl="0" indent="0" algn="l" rtl="0">
                  <a:spcBef>
                    <a:spcPts val="1200"/>
                  </a:spcBef>
                  <a:spcAft>
                    <a:spcPts val="0"/>
                  </a:spcAft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/>
                        </a:rPr>
                        <m:t>𝐶𝐵𝑊</m:t>
                      </m:r>
                      <m:r>
                        <a:rPr lang="en-IN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IN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IN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IN" sz="1600" b="0" i="1" smtClean="0">
                              <a:latin typeface="Cambria Math"/>
                            </a:rPr>
                            <m:t>/2</m:t>
                          </m:r>
                        </m:sup>
                        <m:e>
                          <m:sSup>
                            <m:sSupPr>
                              <m:ctrlPr>
                                <a:rPr lang="en-IN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sz="16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8" name="Google Shape;13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36963"/>
                <a:ext cx="3910954" cy="4154100"/>
              </a:xfrm>
              <a:prstGeom prst="rect">
                <a:avLst/>
              </a:prstGeom>
              <a:blipFill rotWithShape="1">
                <a:blip r:embed="rId3"/>
                <a:stretch>
                  <a:fillRect l="-14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1"/>
              <p:cNvSpPr txBox="1">
                <a:spLocks/>
              </p:cNvSpPr>
              <p:nvPr/>
            </p:nvSpPr>
            <p:spPr>
              <a:xfrm>
                <a:off x="4467165" y="536700"/>
                <a:ext cx="4219636" cy="41541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>
                  <a:buSzPts val="2400"/>
                </a:pPr>
                <a:r>
                  <a:rPr lang="en-US" sz="1800" b="1" dirty="0" smtClean="0"/>
                  <a:t>Step 3</a:t>
                </a:r>
                <a:r>
                  <a:rPr lang="en-US" sz="1800" dirty="0" smtClean="0"/>
                  <a:t>: Computes the relative</a:t>
                </a:r>
                <a:endParaRPr lang="en-US" sz="1800" dirty="0"/>
              </a:p>
              <a:p>
                <a:pPr>
                  <a:buSzPts val="2400"/>
                </a:pPr>
                <a:r>
                  <a:rPr lang="en-US" sz="1800" dirty="0"/>
                  <a:t>c</a:t>
                </a:r>
                <a:r>
                  <a:rPr lang="en-US" sz="1800" dirty="0" smtClean="0"/>
                  <a:t>ontributions (</a:t>
                </a:r>
                <a:r>
                  <a:rPr lang="en-US" sz="1800" dirty="0" err="1" smtClean="0"/>
                  <a:t>rc</a:t>
                </a:r>
                <a:r>
                  <a:rPr lang="en-US" sz="1800" dirty="0" smtClean="0"/>
                  <a:t>) </a:t>
                </a:r>
                <a:r>
                  <a:rPr lang="en-US" sz="1800" dirty="0"/>
                  <a:t>of all </a:t>
                </a:r>
                <a:r>
                  <a:rPr lang="en-US" sz="1800" dirty="0" smtClean="0"/>
                  <a:t>hidden </a:t>
                </a:r>
                <a:r>
                  <a:rPr lang="en-US" sz="1800" dirty="0"/>
                  <a:t>layers for each input </a:t>
                </a:r>
                <a:r>
                  <a:rPr lang="en-US" sz="1800" dirty="0" smtClean="0"/>
                  <a:t>variable. </a:t>
                </a:r>
              </a:p>
              <a:p>
                <a:pPr algn="dist"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latin typeface="Cambria Math"/>
                        </a:rPr>
                        <m:t>𝑟𝑐</m:t>
                      </m:r>
                      <m:r>
                        <a:rPr lang="en-IN" sz="180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IN" sz="180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IN" sz="180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IN" sz="180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sz="180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IN" sz="180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en-IN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sz="180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IN" sz="180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IN" sz="18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IN" sz="18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IN" sz="18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IN" sz="18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sz="18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IN" sz="1800" i="1">
                                        <a:latin typeface="Cambria Math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en-IN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sz="180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76200">
                  <a:buSzPts val="2400"/>
                </a:pPr>
                <a:r>
                  <a:rPr lang="en-US" sz="1800" b="1" dirty="0" smtClean="0"/>
                  <a:t>Step 4:</a:t>
                </a:r>
                <a:r>
                  <a:rPr lang="en-US" sz="1800" dirty="0" smtClean="0"/>
                  <a:t> EGA </a:t>
                </a:r>
                <a:r>
                  <a:rPr lang="en-US" sz="1800" dirty="0"/>
                  <a:t>computes feature contributions, summing them to determine relative </a:t>
                </a:r>
                <a:r>
                  <a:rPr lang="en-US" sz="1800" dirty="0" smtClean="0"/>
                  <a:t>importance (</a:t>
                </a:r>
                <a:r>
                  <a:rPr lang="en-US" sz="1800" dirty="0" err="1" smtClean="0"/>
                  <a:t>ri</a:t>
                </a:r>
                <a:r>
                  <a:rPr lang="en-US" sz="1800" dirty="0" smtClean="0"/>
                  <a:t>).</a:t>
                </a:r>
              </a:p>
              <a:p>
                <a:pPr marL="76200"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latin typeface="Cambria Math"/>
                        </a:rPr>
                        <m:t>𝑟𝑖</m:t>
                      </m:r>
                      <m:r>
                        <a:rPr lang="en-IN" sz="18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i="1">
                                        <a:latin typeface="Cambria Math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IN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IN" sz="1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IN" sz="1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IN" sz="18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r>
                                  <a:rPr lang="en-IN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i="1">
                                        <a:latin typeface="Cambria Math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IN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sz="180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IN" sz="1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IN" sz="1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IN" sz="18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IN" sz="18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76200">
                  <a:buSzPts val="2400"/>
                </a:pPr>
                <a:endParaRPr lang="en-US" sz="1800" dirty="0"/>
              </a:p>
              <a:p>
                <a:pPr marL="101600"/>
                <a:endParaRPr lang="en-IN" dirty="0"/>
              </a:p>
            </p:txBody>
          </p:sp>
        </mc:Choice>
        <mc:Fallback xmlns="">
          <p:sp>
            <p:nvSpPr>
              <p:cNvPr id="9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165" y="536700"/>
                <a:ext cx="4219636" cy="4154100"/>
              </a:xfrm>
              <a:prstGeom prst="rect">
                <a:avLst/>
              </a:prstGeom>
              <a:blipFill rotWithShape="1">
                <a:blip r:embed="rId4"/>
                <a:stretch>
                  <a:fillRect l="-1301" t="-734" r="-1879" b="-11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457200" y="28125"/>
            <a:ext cx="82296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457200" y="571050"/>
            <a:ext cx="8229600" cy="4001400"/>
          </a:xfrm>
          <a:prstGeom prst="rect">
            <a:avLst/>
          </a:prstGeom>
          <a:noFill/>
          <a:ln w="19050"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/>
              <a:t>DBNA was trained with 2 configuration of hidden layers:</a:t>
            </a:r>
            <a:endParaRPr sz="20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dirty="0"/>
              <a:t>2 and 4 </a:t>
            </a:r>
            <a:r>
              <a:rPr lang="en" sz="2000" dirty="0" smtClean="0"/>
              <a:t>hidden layers.</a:t>
            </a:r>
          </a:p>
          <a:p>
            <a:pPr marL="5334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533400" lvl="1" indent="0">
              <a:lnSpc>
                <a:spcPct val="100000"/>
              </a:lnSpc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 smtClean="0"/>
              <a:t>	     </a:t>
            </a:r>
            <a:r>
              <a:rPr lang="en" sz="1200" dirty="0" smtClean="0"/>
              <a:t>RBM</a:t>
            </a:r>
            <a:r>
              <a:rPr lang="en" sz="1200" baseline="-25000" dirty="0" smtClean="0"/>
              <a:t>1		</a:t>
            </a:r>
            <a:r>
              <a:rPr lang="en" dirty="0"/>
              <a:t> </a:t>
            </a:r>
            <a:r>
              <a:rPr lang="en" sz="1100" dirty="0" smtClean="0"/>
              <a:t>RBM</a:t>
            </a:r>
            <a:r>
              <a:rPr lang="en" sz="1100" baseline="-25000" dirty="0" smtClean="0"/>
              <a:t>2		</a:t>
            </a:r>
            <a:r>
              <a:rPr lang="en" sz="1100" dirty="0" smtClean="0"/>
              <a:t>        RBM</a:t>
            </a:r>
            <a:r>
              <a:rPr lang="en" sz="1100" baseline="-25000" dirty="0" smtClean="0"/>
              <a:t>L-1		</a:t>
            </a:r>
            <a:r>
              <a:rPr lang="en" sz="1100" dirty="0" smtClean="0"/>
              <a:t>RBM</a:t>
            </a:r>
            <a:r>
              <a:rPr lang="en" sz="1100" baseline="-25000" dirty="0" smtClean="0"/>
              <a:t>L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				  </a:t>
            </a:r>
            <a:r>
              <a:rPr lang="en" sz="1100" dirty="0" smtClean="0"/>
              <a:t>RBM</a:t>
            </a:r>
            <a:r>
              <a:rPr lang="en" sz="1100" baseline="-25000" dirty="0" smtClean="0"/>
              <a:t>L/2			</a:t>
            </a:r>
            <a:r>
              <a:rPr lang="en" dirty="0" smtClean="0"/>
              <a:t/>
            </a:r>
            <a:br>
              <a:rPr lang="en" dirty="0" smtClean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/>
              <a:t>Statistical significance of EGA and Wald χ</a:t>
            </a:r>
            <a:r>
              <a:rPr lang="en" sz="2000" baseline="30000" dirty="0"/>
              <a:t>2</a:t>
            </a:r>
            <a:r>
              <a:rPr lang="en" sz="2000" dirty="0"/>
              <a:t> was tested using paired t-test with 18 degrees of freedom at 5% significance level.</a:t>
            </a:r>
            <a:endParaRPr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51215" y="1584183"/>
            <a:ext cx="1881218" cy="1013412"/>
            <a:chOff x="1351215" y="1584183"/>
            <a:chExt cx="1881218" cy="1013412"/>
          </a:xfrm>
        </p:grpSpPr>
        <p:sp>
          <p:nvSpPr>
            <p:cNvPr id="3" name="Rounded Rectangle 2"/>
            <p:cNvSpPr/>
            <p:nvPr/>
          </p:nvSpPr>
          <p:spPr>
            <a:xfrm>
              <a:off x="1473523" y="1735614"/>
              <a:ext cx="640663" cy="5241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Input</a:t>
              </a:r>
              <a:endParaRPr lang="en-IN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487906" y="1736586"/>
              <a:ext cx="640663" cy="5241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HL</a:t>
              </a:r>
              <a:r>
                <a:rPr lang="en-IN" baseline="-25000" dirty="0" smtClean="0"/>
                <a:t>1</a:t>
              </a:r>
              <a:endParaRPr lang="en-IN" baseline="-25000" dirty="0"/>
            </a:p>
          </p:txBody>
        </p:sp>
        <p:cxnSp>
          <p:nvCxnSpPr>
            <p:cNvPr id="5" name="Straight Arrow Connector 4"/>
            <p:cNvCxnSpPr>
              <a:stCxn id="3" idx="3"/>
            </p:cNvCxnSpPr>
            <p:nvPr/>
          </p:nvCxnSpPr>
          <p:spPr>
            <a:xfrm>
              <a:off x="2114186" y="1997703"/>
              <a:ext cx="373720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131769" y="1789055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800" b="1" dirty="0" smtClean="0">
                  <a:solidFill>
                    <a:schemeClr val="tx1"/>
                  </a:solidFill>
                </a:rPr>
                <a:t>W</a:t>
              </a:r>
              <a:r>
                <a:rPr lang="en-IN" sz="800" b="1" baseline="-25000" dirty="0" smtClean="0">
                  <a:solidFill>
                    <a:schemeClr val="tx1"/>
                  </a:solidFill>
                </a:rPr>
                <a:t>1</a:t>
              </a:r>
              <a:endParaRPr lang="en-IN" sz="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51215" y="1584183"/>
              <a:ext cx="1881218" cy="1013412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51087" y="1502645"/>
            <a:ext cx="1835527" cy="1211434"/>
            <a:chOff x="2451087" y="1502645"/>
            <a:chExt cx="1835527" cy="1211434"/>
          </a:xfrm>
        </p:grpSpPr>
        <p:cxnSp>
          <p:nvCxnSpPr>
            <p:cNvPr id="12" name="Straight Arrow Connector 11"/>
            <p:cNvCxnSpPr>
              <a:stCxn id="8" idx="3"/>
              <a:endCxn id="26" idx="1"/>
            </p:cNvCxnSpPr>
            <p:nvPr/>
          </p:nvCxnSpPr>
          <p:spPr>
            <a:xfrm>
              <a:off x="3128569" y="1998675"/>
              <a:ext cx="447471" cy="582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56722" y="1783231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800" b="1" dirty="0" smtClean="0">
                  <a:solidFill>
                    <a:schemeClr val="tx1"/>
                  </a:solidFill>
                </a:rPr>
                <a:t>W</a:t>
              </a:r>
              <a:r>
                <a:rPr lang="en-IN" sz="800" b="1" baseline="-25000" dirty="0" smtClean="0">
                  <a:solidFill>
                    <a:schemeClr val="tx1"/>
                  </a:solidFill>
                </a:rPr>
                <a:t>2</a:t>
              </a:r>
              <a:endParaRPr lang="en-IN" sz="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576040" y="1742410"/>
              <a:ext cx="640663" cy="52417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HL</a:t>
              </a:r>
              <a:r>
                <a:rPr lang="en-IN" baseline="-25000" dirty="0" smtClean="0"/>
                <a:t>2</a:t>
              </a:r>
              <a:endParaRPr lang="en-IN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51087" y="1502645"/>
              <a:ext cx="1835527" cy="1211434"/>
            </a:xfrm>
            <a:prstGeom prst="rect">
              <a:avLst/>
            </a:prstGeom>
            <a:noFill/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11826" y="1384852"/>
            <a:ext cx="2040835" cy="1457739"/>
            <a:chOff x="3511826" y="1384852"/>
            <a:chExt cx="2040835" cy="1457739"/>
          </a:xfrm>
        </p:grpSpPr>
        <p:cxnSp>
          <p:nvCxnSpPr>
            <p:cNvPr id="28" name="Straight Connector 27"/>
            <p:cNvCxnSpPr>
              <a:stCxn id="26" idx="3"/>
              <a:endCxn id="35" idx="2"/>
            </p:cNvCxnSpPr>
            <p:nvPr/>
          </p:nvCxnSpPr>
          <p:spPr>
            <a:xfrm flipV="1">
              <a:off x="4216703" y="2001290"/>
              <a:ext cx="587211" cy="3209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354318" y="1825506"/>
              <a:ext cx="35779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800" b="1" dirty="0" err="1" smtClean="0">
                  <a:solidFill>
                    <a:schemeClr val="tx1"/>
                  </a:solidFill>
                </a:rPr>
                <a:t>W</a:t>
              </a:r>
              <a:r>
                <a:rPr lang="en-IN" sz="800" b="1" baseline="-25000" dirty="0" err="1" smtClean="0">
                  <a:solidFill>
                    <a:schemeClr val="tx1"/>
                  </a:solidFill>
                </a:rPr>
                <a:t>l</a:t>
              </a:r>
              <a:r>
                <a:rPr lang="en-IN" sz="800" b="1" baseline="-25000" dirty="0" smtClean="0">
                  <a:solidFill>
                    <a:schemeClr val="tx1"/>
                  </a:solidFill>
                </a:rPr>
                <a:t>/2</a:t>
              </a:r>
              <a:endParaRPr lang="en-IN" sz="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803914" y="1594060"/>
              <a:ext cx="695738" cy="814459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 err="1" smtClean="0">
                  <a:solidFill>
                    <a:schemeClr val="bg1"/>
                  </a:solidFill>
                </a:rPr>
                <a:t>BottleNeck</a:t>
              </a:r>
              <a:r>
                <a:rPr lang="en-IN" sz="800" dirty="0" smtClean="0">
                  <a:solidFill>
                    <a:schemeClr val="bg1"/>
                  </a:solidFill>
                </a:rPr>
                <a:t> Layer</a:t>
              </a:r>
              <a:endParaRPr lang="en-IN" sz="8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11826" y="1384852"/>
              <a:ext cx="2040835" cy="145773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58139" y="1285461"/>
            <a:ext cx="2166731" cy="1378226"/>
            <a:chOff x="4658139" y="1285461"/>
            <a:chExt cx="2166731" cy="1378226"/>
          </a:xfrm>
        </p:grpSpPr>
        <p:sp>
          <p:nvSpPr>
            <p:cNvPr id="61" name="Rounded Rectangle 60"/>
            <p:cNvSpPr/>
            <p:nvPr/>
          </p:nvSpPr>
          <p:spPr>
            <a:xfrm>
              <a:off x="6116110" y="1734025"/>
              <a:ext cx="640663" cy="52417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HL</a:t>
              </a:r>
              <a:r>
                <a:rPr lang="en-IN" baseline="-25000" dirty="0" smtClean="0"/>
                <a:t>L-1</a:t>
              </a:r>
              <a:endParaRPr lang="en-IN" baseline="-25000" dirty="0"/>
            </a:p>
          </p:txBody>
        </p:sp>
        <p:cxnSp>
          <p:nvCxnSpPr>
            <p:cNvPr id="59" name="Straight Arrow Connector 58"/>
            <p:cNvCxnSpPr>
              <a:stCxn id="35" idx="6"/>
              <a:endCxn id="61" idx="1"/>
            </p:cNvCxnSpPr>
            <p:nvPr/>
          </p:nvCxnSpPr>
          <p:spPr>
            <a:xfrm flipV="1">
              <a:off x="5499652" y="1996114"/>
              <a:ext cx="616458" cy="5176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627384" y="1815701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800" b="1" dirty="0" smtClean="0">
                  <a:solidFill>
                    <a:schemeClr val="tx1"/>
                  </a:solidFill>
                </a:rPr>
                <a:t>W</a:t>
              </a:r>
              <a:r>
                <a:rPr lang="en-IN" sz="800" b="1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IN" sz="800" b="1" baseline="30000" dirty="0" smtClean="0">
                  <a:solidFill>
                    <a:schemeClr val="tx1"/>
                  </a:solidFill>
                </a:rPr>
                <a:t>T</a:t>
              </a:r>
              <a:endParaRPr lang="en-IN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58139" y="1285461"/>
              <a:ext cx="2166731" cy="1378226"/>
            </a:xfrm>
            <a:prstGeom prst="rect">
              <a:avLst/>
            </a:prstGeom>
            <a:noFill/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910470" y="1212574"/>
            <a:ext cx="2252869" cy="1285462"/>
            <a:chOff x="5910470" y="1212574"/>
            <a:chExt cx="2252869" cy="1285462"/>
          </a:xfrm>
        </p:grpSpPr>
        <p:cxnSp>
          <p:nvCxnSpPr>
            <p:cNvPr id="76" name="Straight Arrow Connector 75"/>
            <p:cNvCxnSpPr>
              <a:stCxn id="61" idx="3"/>
              <a:endCxn id="81" idx="1"/>
            </p:cNvCxnSpPr>
            <p:nvPr/>
          </p:nvCxnSpPr>
          <p:spPr>
            <a:xfrm flipV="1">
              <a:off x="6756773" y="1988755"/>
              <a:ext cx="684322" cy="7359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944382" y="1780670"/>
              <a:ext cx="3609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800" b="1" dirty="0" smtClean="0">
                  <a:solidFill>
                    <a:schemeClr val="tx1"/>
                  </a:solidFill>
                </a:rPr>
                <a:t>W</a:t>
              </a:r>
              <a:r>
                <a:rPr lang="en-IN" sz="800" b="1" baseline="-25000" dirty="0">
                  <a:solidFill>
                    <a:schemeClr val="tx1"/>
                  </a:solidFill>
                </a:rPr>
                <a:t>1</a:t>
              </a:r>
              <a:r>
                <a:rPr lang="en-IN" sz="800" b="1" baseline="30000" dirty="0" smtClean="0">
                  <a:solidFill>
                    <a:schemeClr val="tx1"/>
                  </a:solidFill>
                </a:rPr>
                <a:t>T</a:t>
              </a:r>
              <a:endParaRPr lang="en-IN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441095" y="1726666"/>
              <a:ext cx="640663" cy="52417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HL</a:t>
              </a:r>
              <a:r>
                <a:rPr lang="en-IN" baseline="-25000" dirty="0" smtClean="0"/>
                <a:t>L</a:t>
              </a:r>
              <a:endParaRPr lang="en-IN" baseline="-25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910470" y="1212574"/>
              <a:ext cx="2252869" cy="1285462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7" name="Google Shape;129;p18"/>
          <p:cNvSpPr txBox="1"/>
          <p:nvPr/>
        </p:nvSpPr>
        <p:spPr>
          <a:xfrm>
            <a:off x="509975" y="4705290"/>
            <a:ext cx="1836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 smtClean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 sz="1200" b="0" i="0" u="none" strike="noStrike" cap="none" dirty="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8125"/>
            <a:ext cx="82296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proposed methodology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457200" y="689625"/>
            <a:ext cx="8229600" cy="4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/>
              <a:t>Efficient feature extraction:</a:t>
            </a:r>
            <a:r>
              <a:rPr lang="en" dirty="0"/>
              <a:t> By focusing on bottleneck layer, EGA can produce different features.</a:t>
            </a:r>
            <a:br>
              <a:rPr lang="en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/>
              <a:t>Preservation of Auto-association: </a:t>
            </a:r>
            <a:r>
              <a:rPr lang="en" dirty="0"/>
              <a:t>Transpose of cumulative bottleneck matrix (CBW) and premultiplying it  by CBW preserves auto-association.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1144</Words>
  <Application>Microsoft Office PowerPoint</Application>
  <PresentationFormat>On-screen Show (16:9)</PresentationFormat>
  <Paragraphs>143</Paragraphs>
  <Slides>17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Cambria Math</vt:lpstr>
      <vt:lpstr>Public Sans SemiBold</vt:lpstr>
      <vt:lpstr>STIX Two Text SemiBold</vt:lpstr>
      <vt:lpstr>Public Sans</vt:lpstr>
      <vt:lpstr>Work Sans</vt:lpstr>
      <vt:lpstr>Roboto</vt:lpstr>
      <vt:lpstr>Simple Light</vt:lpstr>
      <vt:lpstr>EGA: Explainable Deep Belief Network based Autoencoder using novel Extended Garson Algorithm</vt:lpstr>
      <vt:lpstr>Contents</vt:lpstr>
      <vt:lpstr>Introduction</vt:lpstr>
      <vt:lpstr>Literature Review</vt:lpstr>
      <vt:lpstr>Motivation</vt:lpstr>
      <vt:lpstr>Proposed Methodology (1 of 2)</vt:lpstr>
      <vt:lpstr>Proposed Methodology (2 of 2)</vt:lpstr>
      <vt:lpstr>Experiments </vt:lpstr>
      <vt:lpstr>Reason for proposed methodology</vt:lpstr>
      <vt:lpstr>Datasets</vt:lpstr>
      <vt:lpstr>Results- Classification Datasets</vt:lpstr>
      <vt:lpstr>Results- Regression Datasets</vt:lpstr>
      <vt:lpstr>Conclusion and Future Work </vt:lpstr>
      <vt:lpstr>References</vt:lpstr>
      <vt:lpstr>Thank for your attention</vt:lpstr>
      <vt:lpstr>T-test results – Classification datasets</vt:lpstr>
      <vt:lpstr>T-test results – Regression datasets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EGA: Explainable Deep Belief Network based Autoencoder using novel Extended Garson Algorithm</dc:title>
  <cp:lastModifiedBy>Satyam Kumar</cp:lastModifiedBy>
  <cp:revision>14</cp:revision>
  <dcterms:modified xsi:type="dcterms:W3CDTF">2025-01-17T13:05:58Z</dcterms:modified>
</cp:coreProperties>
</file>