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notesMasterIdLst>
    <p:notesMasterId r:id="rId31"/>
  </p:notesMasterIdLst>
  <p:sldIdLst>
    <p:sldId id="256" r:id="rId2"/>
    <p:sldId id="257" r:id="rId3"/>
    <p:sldId id="258" r:id="rId4"/>
    <p:sldId id="259" r:id="rId5"/>
    <p:sldId id="266" r:id="rId6"/>
    <p:sldId id="268" r:id="rId7"/>
    <p:sldId id="260" r:id="rId8"/>
    <p:sldId id="263" r:id="rId9"/>
    <p:sldId id="269" r:id="rId10"/>
    <p:sldId id="270" r:id="rId11"/>
    <p:sldId id="271" r:id="rId12"/>
    <p:sldId id="272" r:id="rId13"/>
    <p:sldId id="273" r:id="rId14"/>
    <p:sldId id="264" r:id="rId15"/>
    <p:sldId id="277" r:id="rId16"/>
    <p:sldId id="278" r:id="rId17"/>
    <p:sldId id="280" r:id="rId18"/>
    <p:sldId id="279" r:id="rId19"/>
    <p:sldId id="291" r:id="rId20"/>
    <p:sldId id="265" r:id="rId21"/>
    <p:sldId id="289" r:id="rId22"/>
    <p:sldId id="290" r:id="rId23"/>
    <p:sldId id="281" r:id="rId24"/>
    <p:sldId id="282" r:id="rId25"/>
    <p:sldId id="283" r:id="rId26"/>
    <p:sldId id="284" r:id="rId27"/>
    <p:sldId id="285" r:id="rId28"/>
    <p:sldId id="288" r:id="rId29"/>
    <p:sldId id="28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3661D-A784-42FF-871E-78842A5886B5}" type="datetimeFigureOut">
              <a:rPr lang="en-IN" smtClean="0"/>
              <a:t>27-08-2025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7F253C-EE14-4CE8-A17F-E39106C96313}" type="slidenum">
              <a:rPr lang="en-IN" smtClean="0"/>
              <a:t>‹#›</a:t>
            </a:fld>
            <a:endParaRPr lang="en-IN"/>
          </a:p>
        </p:txBody>
      </p:sp>
    </p:spTree>
    <p:extLst>
      <p:ext uri="{BB962C8B-B14F-4D97-AF65-F5344CB8AC3E}">
        <p14:creationId xmlns:p14="http://schemas.microsoft.com/office/powerpoint/2010/main" val="1992564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48EFC9-BDA4-44C2-B5DC-E037BA54B451}" type="datetimeFigureOut">
              <a:rPr lang="en-IN" smtClean="0"/>
              <a:t>27-08-2025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6CC747D-A350-445D-87B3-479436B1948C}" type="slidenum">
              <a:rPr lang="en-IN" smtClean="0"/>
              <a:t>‹#›</a:t>
            </a:fld>
            <a:endParaRPr lang="en-IN"/>
          </a:p>
        </p:txBody>
      </p:sp>
    </p:spTree>
    <p:extLst>
      <p:ext uri="{BB962C8B-B14F-4D97-AF65-F5344CB8AC3E}">
        <p14:creationId xmlns:p14="http://schemas.microsoft.com/office/powerpoint/2010/main" val="3580767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48EFC9-BDA4-44C2-B5DC-E037BA54B451}" type="datetimeFigureOut">
              <a:rPr lang="en-IN" smtClean="0"/>
              <a:t>27-08-2025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CC747D-A350-445D-87B3-479436B1948C}" type="slidenum">
              <a:rPr lang="en-IN" smtClean="0"/>
              <a:t>‹#›</a:t>
            </a:fld>
            <a:endParaRPr lang="en-IN"/>
          </a:p>
        </p:txBody>
      </p:sp>
    </p:spTree>
    <p:extLst>
      <p:ext uri="{BB962C8B-B14F-4D97-AF65-F5344CB8AC3E}">
        <p14:creationId xmlns:p14="http://schemas.microsoft.com/office/powerpoint/2010/main" val="80376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48EFC9-BDA4-44C2-B5DC-E037BA54B451}" type="datetimeFigureOut">
              <a:rPr lang="en-IN" smtClean="0"/>
              <a:t>27-08-2025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CC747D-A350-445D-87B3-479436B1948C}"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662151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48EFC9-BDA4-44C2-B5DC-E037BA54B451}" type="datetimeFigureOut">
              <a:rPr lang="en-IN" smtClean="0"/>
              <a:t>27-08-2025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CC747D-A350-445D-87B3-479436B1948C}" type="slidenum">
              <a:rPr lang="en-IN" smtClean="0"/>
              <a:t>‹#›</a:t>
            </a:fld>
            <a:endParaRPr lang="en-IN"/>
          </a:p>
        </p:txBody>
      </p:sp>
    </p:spTree>
    <p:extLst>
      <p:ext uri="{BB962C8B-B14F-4D97-AF65-F5344CB8AC3E}">
        <p14:creationId xmlns:p14="http://schemas.microsoft.com/office/powerpoint/2010/main" val="2110961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48EFC9-BDA4-44C2-B5DC-E037BA54B451}" type="datetimeFigureOut">
              <a:rPr lang="en-IN" smtClean="0"/>
              <a:t>27-08-2025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CC747D-A350-445D-87B3-479436B1948C}"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78976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B48EFC9-BDA4-44C2-B5DC-E037BA54B451}" type="datetimeFigureOut">
              <a:rPr lang="en-IN" smtClean="0"/>
              <a:t>27-08-2025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CC747D-A350-445D-87B3-479436B1948C}" type="slidenum">
              <a:rPr lang="en-IN" smtClean="0"/>
              <a:t>‹#›</a:t>
            </a:fld>
            <a:endParaRPr lang="en-IN"/>
          </a:p>
        </p:txBody>
      </p:sp>
    </p:spTree>
    <p:extLst>
      <p:ext uri="{BB962C8B-B14F-4D97-AF65-F5344CB8AC3E}">
        <p14:creationId xmlns:p14="http://schemas.microsoft.com/office/powerpoint/2010/main" val="643130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8EFC9-BDA4-44C2-B5DC-E037BA54B451}" type="datetimeFigureOut">
              <a:rPr lang="en-IN" smtClean="0"/>
              <a:t>27-08-2025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CC747D-A350-445D-87B3-479436B1948C}" type="slidenum">
              <a:rPr lang="en-IN" smtClean="0"/>
              <a:t>‹#›</a:t>
            </a:fld>
            <a:endParaRPr lang="en-IN"/>
          </a:p>
        </p:txBody>
      </p:sp>
    </p:spTree>
    <p:extLst>
      <p:ext uri="{BB962C8B-B14F-4D97-AF65-F5344CB8AC3E}">
        <p14:creationId xmlns:p14="http://schemas.microsoft.com/office/powerpoint/2010/main" val="9139990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8EFC9-BDA4-44C2-B5DC-E037BA54B451}" type="datetimeFigureOut">
              <a:rPr lang="en-IN" smtClean="0"/>
              <a:t>27-08-2025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CC747D-A350-445D-87B3-479436B1948C}" type="slidenum">
              <a:rPr lang="en-IN" smtClean="0"/>
              <a:t>‹#›</a:t>
            </a:fld>
            <a:endParaRPr lang="en-IN"/>
          </a:p>
        </p:txBody>
      </p:sp>
    </p:spTree>
    <p:extLst>
      <p:ext uri="{BB962C8B-B14F-4D97-AF65-F5344CB8AC3E}">
        <p14:creationId xmlns:p14="http://schemas.microsoft.com/office/powerpoint/2010/main" val="928615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48EFC9-BDA4-44C2-B5DC-E037BA54B451}" type="datetimeFigureOut">
              <a:rPr lang="en-IN" smtClean="0"/>
              <a:t>27-08-2025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6CC747D-A350-445D-87B3-479436B1948C}" type="slidenum">
              <a:rPr lang="en-IN" smtClean="0"/>
              <a:t>‹#›</a:t>
            </a:fld>
            <a:endParaRPr lang="en-IN"/>
          </a:p>
        </p:txBody>
      </p:sp>
    </p:spTree>
    <p:extLst>
      <p:ext uri="{BB962C8B-B14F-4D97-AF65-F5344CB8AC3E}">
        <p14:creationId xmlns:p14="http://schemas.microsoft.com/office/powerpoint/2010/main" val="3357694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48EFC9-BDA4-44C2-B5DC-E037BA54B451}" type="datetimeFigureOut">
              <a:rPr lang="en-IN" smtClean="0"/>
              <a:t>27-08-2025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6CC747D-A350-445D-87B3-479436B1948C}" type="slidenum">
              <a:rPr lang="en-IN" smtClean="0"/>
              <a:t>‹#›</a:t>
            </a:fld>
            <a:endParaRPr lang="en-IN"/>
          </a:p>
        </p:txBody>
      </p:sp>
    </p:spTree>
    <p:extLst>
      <p:ext uri="{BB962C8B-B14F-4D97-AF65-F5344CB8AC3E}">
        <p14:creationId xmlns:p14="http://schemas.microsoft.com/office/powerpoint/2010/main" val="3697841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48EFC9-BDA4-44C2-B5DC-E037BA54B451}" type="datetimeFigureOut">
              <a:rPr lang="en-IN" smtClean="0"/>
              <a:t>27-08-2025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6CC747D-A350-445D-87B3-479436B1948C}" type="slidenum">
              <a:rPr lang="en-IN" smtClean="0"/>
              <a:t>‹#›</a:t>
            </a:fld>
            <a:endParaRPr lang="en-IN"/>
          </a:p>
        </p:txBody>
      </p:sp>
    </p:spTree>
    <p:extLst>
      <p:ext uri="{BB962C8B-B14F-4D97-AF65-F5344CB8AC3E}">
        <p14:creationId xmlns:p14="http://schemas.microsoft.com/office/powerpoint/2010/main" val="52076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48EFC9-BDA4-44C2-B5DC-E037BA54B451}" type="datetimeFigureOut">
              <a:rPr lang="en-IN" smtClean="0"/>
              <a:t>27-08-2025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6CC747D-A350-445D-87B3-479436B1948C}" type="slidenum">
              <a:rPr lang="en-IN" smtClean="0"/>
              <a:t>‹#›</a:t>
            </a:fld>
            <a:endParaRPr lang="en-IN"/>
          </a:p>
        </p:txBody>
      </p:sp>
    </p:spTree>
    <p:extLst>
      <p:ext uri="{BB962C8B-B14F-4D97-AF65-F5344CB8AC3E}">
        <p14:creationId xmlns:p14="http://schemas.microsoft.com/office/powerpoint/2010/main" val="3194439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48EFC9-BDA4-44C2-B5DC-E037BA54B451}" type="datetimeFigureOut">
              <a:rPr lang="en-IN" smtClean="0"/>
              <a:t>27-08-2025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6CC747D-A350-445D-87B3-479436B1948C}" type="slidenum">
              <a:rPr lang="en-IN" smtClean="0"/>
              <a:t>‹#›</a:t>
            </a:fld>
            <a:endParaRPr lang="en-IN"/>
          </a:p>
        </p:txBody>
      </p:sp>
    </p:spTree>
    <p:extLst>
      <p:ext uri="{BB962C8B-B14F-4D97-AF65-F5344CB8AC3E}">
        <p14:creationId xmlns:p14="http://schemas.microsoft.com/office/powerpoint/2010/main" val="4252182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8EFC9-BDA4-44C2-B5DC-E037BA54B451}" type="datetimeFigureOut">
              <a:rPr lang="en-IN" smtClean="0"/>
              <a:t>27-08-2025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6CC747D-A350-445D-87B3-479436B1948C}" type="slidenum">
              <a:rPr lang="en-IN" smtClean="0"/>
              <a:t>‹#›</a:t>
            </a:fld>
            <a:endParaRPr lang="en-IN"/>
          </a:p>
        </p:txBody>
      </p:sp>
    </p:spTree>
    <p:extLst>
      <p:ext uri="{BB962C8B-B14F-4D97-AF65-F5344CB8AC3E}">
        <p14:creationId xmlns:p14="http://schemas.microsoft.com/office/powerpoint/2010/main" val="3292474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48EFC9-BDA4-44C2-B5DC-E037BA54B451}" type="datetimeFigureOut">
              <a:rPr lang="en-IN" smtClean="0"/>
              <a:t>27-08-2025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6CC747D-A350-445D-87B3-479436B1948C}" type="slidenum">
              <a:rPr lang="en-IN" smtClean="0"/>
              <a:t>‹#›</a:t>
            </a:fld>
            <a:endParaRPr lang="en-IN"/>
          </a:p>
        </p:txBody>
      </p:sp>
    </p:spTree>
    <p:extLst>
      <p:ext uri="{BB962C8B-B14F-4D97-AF65-F5344CB8AC3E}">
        <p14:creationId xmlns:p14="http://schemas.microsoft.com/office/powerpoint/2010/main" val="1433855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48EFC9-BDA4-44C2-B5DC-E037BA54B451}" type="datetimeFigureOut">
              <a:rPr lang="en-IN" smtClean="0"/>
              <a:t>27-08-2025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6CC747D-A350-445D-87B3-479436B1948C}" type="slidenum">
              <a:rPr lang="en-IN" smtClean="0"/>
              <a:t>‹#›</a:t>
            </a:fld>
            <a:endParaRPr lang="en-IN"/>
          </a:p>
        </p:txBody>
      </p:sp>
    </p:spTree>
    <p:extLst>
      <p:ext uri="{BB962C8B-B14F-4D97-AF65-F5344CB8AC3E}">
        <p14:creationId xmlns:p14="http://schemas.microsoft.com/office/powerpoint/2010/main" val="622743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B48EFC9-BDA4-44C2-B5DC-E037BA54B451}" type="datetimeFigureOut">
              <a:rPr lang="en-IN" smtClean="0"/>
              <a:t>27-08-2025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6CC747D-A350-445D-87B3-479436B1948C}" type="slidenum">
              <a:rPr lang="en-IN" smtClean="0"/>
              <a:t>‹#›</a:t>
            </a:fld>
            <a:endParaRPr lang="en-IN"/>
          </a:p>
        </p:txBody>
      </p:sp>
    </p:spTree>
    <p:extLst>
      <p:ext uri="{BB962C8B-B14F-4D97-AF65-F5344CB8AC3E}">
        <p14:creationId xmlns:p14="http://schemas.microsoft.com/office/powerpoint/2010/main" val="3052978876"/>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5.jpg"/><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34CFC3-ADE7-3E6B-193B-E254F8B26C95}"/>
              </a:ext>
            </a:extLst>
          </p:cNvPr>
          <p:cNvSpPr>
            <a:spLocks noGrp="1"/>
          </p:cNvSpPr>
          <p:nvPr>
            <p:ph type="ctrTitle"/>
          </p:nvPr>
        </p:nvSpPr>
        <p:spPr>
          <a:xfrm>
            <a:off x="1999278" y="78968"/>
            <a:ext cx="8915399" cy="913303"/>
          </a:xfrm>
        </p:spPr>
        <p:txBody>
          <a:bodyPr>
            <a:normAutofit fontScale="90000"/>
          </a:bodyPr>
          <a:lstStyle/>
          <a:p>
            <a:pPr algn="ctr"/>
            <a:r>
              <a:rPr lang="en-IN" b="1" dirty="0">
                <a:latin typeface="Bell MT" panose="02020503060305020303" pitchFamily="18" charset="0"/>
              </a:rPr>
              <a:t>UNIVERSITY OF KALYANI</a:t>
            </a:r>
          </a:p>
        </p:txBody>
      </p:sp>
      <p:sp>
        <p:nvSpPr>
          <p:cNvPr id="3" name="Subtitle 2">
            <a:extLst>
              <a:ext uri="{FF2B5EF4-FFF2-40B4-BE49-F238E27FC236}">
                <a16:creationId xmlns:a16="http://schemas.microsoft.com/office/drawing/2014/main" id="{69A873CF-D031-2D8A-CE68-24FC21268B8D}"/>
              </a:ext>
            </a:extLst>
          </p:cNvPr>
          <p:cNvSpPr>
            <a:spLocks noGrp="1"/>
          </p:cNvSpPr>
          <p:nvPr>
            <p:ph type="subTitle" idx="1"/>
          </p:nvPr>
        </p:nvSpPr>
        <p:spPr>
          <a:xfrm>
            <a:off x="2095501" y="2865858"/>
            <a:ext cx="8915399" cy="1126283"/>
          </a:xfrm>
        </p:spPr>
        <p:txBody>
          <a:bodyPr>
            <a:noAutofit/>
          </a:bodyPr>
          <a:lstStyle/>
          <a:p>
            <a:pPr algn="ctr"/>
            <a:r>
              <a:rPr lang="en-IN" sz="2800" b="1" dirty="0">
                <a:solidFill>
                  <a:schemeClr val="tx1">
                    <a:lumMod val="95000"/>
                    <a:lumOff val="5000"/>
                  </a:schemeClr>
                </a:solidFill>
                <a:latin typeface="Bell MT" panose="02020503060305020303" pitchFamily="18" charset="0"/>
              </a:rPr>
              <a:t>DEPARTMENT OF STATISTICS</a:t>
            </a:r>
          </a:p>
          <a:p>
            <a:pPr algn="ctr"/>
            <a:endParaRPr lang="en-IN" sz="2800" b="1" dirty="0">
              <a:solidFill>
                <a:schemeClr val="tx1">
                  <a:lumMod val="95000"/>
                  <a:lumOff val="5000"/>
                </a:schemeClr>
              </a:solidFill>
              <a:latin typeface="Bell MT" panose="02020503060305020303" pitchFamily="18" charset="0"/>
            </a:endParaRPr>
          </a:p>
          <a:p>
            <a:pPr algn="ctr"/>
            <a:r>
              <a:rPr lang="en-IN" sz="2800" b="1" dirty="0">
                <a:solidFill>
                  <a:schemeClr val="tx1">
                    <a:lumMod val="95000"/>
                    <a:lumOff val="5000"/>
                  </a:schemeClr>
                </a:solidFill>
                <a:latin typeface="Bell MT" panose="02020503060305020303" pitchFamily="18" charset="0"/>
              </a:rPr>
              <a:t>PROJECT PRESENETATION</a:t>
            </a:r>
          </a:p>
          <a:p>
            <a:pPr algn="ctr"/>
            <a:endParaRPr lang="en-IN" sz="2800" b="1" dirty="0">
              <a:latin typeface="Bell MT" panose="02020503060305020303" pitchFamily="18" charset="0"/>
            </a:endParaRPr>
          </a:p>
          <a:p>
            <a:pPr algn="ctr"/>
            <a:r>
              <a:rPr lang="en-IN" sz="2800" b="1" dirty="0">
                <a:latin typeface="Bell MT" panose="02020503060305020303" pitchFamily="18" charset="0"/>
              </a:rPr>
              <a:t> </a:t>
            </a:r>
          </a:p>
        </p:txBody>
      </p:sp>
      <p:pic>
        <p:nvPicPr>
          <p:cNvPr id="7" name="image1.png">
            <a:extLst>
              <a:ext uri="{FF2B5EF4-FFF2-40B4-BE49-F238E27FC236}">
                <a16:creationId xmlns:a16="http://schemas.microsoft.com/office/drawing/2014/main" id="{6607807C-7F73-EE0D-D05D-7CD847CA6A9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5803913" y="1117275"/>
            <a:ext cx="1498576" cy="149857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28BAC5A-CE85-6A23-E482-F9EAF2F98061}"/>
              </a:ext>
            </a:extLst>
          </p:cNvPr>
          <p:cNvSpPr txBox="1"/>
          <p:nvPr/>
        </p:nvSpPr>
        <p:spPr>
          <a:xfrm>
            <a:off x="3991897" y="4925117"/>
            <a:ext cx="5122606" cy="1631216"/>
          </a:xfrm>
          <a:prstGeom prst="rect">
            <a:avLst/>
          </a:prstGeom>
          <a:noFill/>
        </p:spPr>
        <p:txBody>
          <a:bodyPr wrap="square" rtlCol="0">
            <a:spAutoFit/>
          </a:bodyPr>
          <a:lstStyle/>
          <a:p>
            <a:pPr algn="ctr"/>
            <a:r>
              <a:rPr lang="en-IN" sz="2000" b="1" dirty="0">
                <a:latin typeface="Bell MT" panose="02020503060305020303" pitchFamily="18" charset="0"/>
              </a:rPr>
              <a:t>Department of Statistics</a:t>
            </a:r>
          </a:p>
          <a:p>
            <a:pPr algn="ctr"/>
            <a:r>
              <a:rPr lang="en-IN" sz="2000" b="1" dirty="0">
                <a:latin typeface="Bell MT" panose="02020503060305020303" pitchFamily="18" charset="0"/>
              </a:rPr>
              <a:t>University of Kalyani</a:t>
            </a:r>
          </a:p>
          <a:p>
            <a:pPr algn="ctr"/>
            <a:r>
              <a:rPr lang="en-IN" sz="2000" b="1" dirty="0">
                <a:latin typeface="Bell MT" panose="02020503060305020303" pitchFamily="18" charset="0"/>
              </a:rPr>
              <a:t>Kalyani, Nadia,741235</a:t>
            </a:r>
          </a:p>
          <a:p>
            <a:pPr algn="ctr"/>
            <a:endParaRPr lang="en-IN" sz="2000" b="1" dirty="0">
              <a:latin typeface="Bell MT" panose="02020503060305020303" pitchFamily="18" charset="0"/>
            </a:endParaRPr>
          </a:p>
          <a:p>
            <a:pPr algn="ctr"/>
            <a:r>
              <a:rPr lang="en-IN" sz="2000" b="1" dirty="0">
                <a:latin typeface="Bell MT" panose="02020503060305020303" pitchFamily="18" charset="0"/>
              </a:rPr>
              <a:t>27 August,2025</a:t>
            </a:r>
          </a:p>
        </p:txBody>
      </p:sp>
    </p:spTree>
    <p:extLst>
      <p:ext uri="{BB962C8B-B14F-4D97-AF65-F5344CB8AC3E}">
        <p14:creationId xmlns:p14="http://schemas.microsoft.com/office/powerpoint/2010/main" val="1968687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456F11-E783-9595-08B7-D3C1CB9C0DB6}"/>
              </a:ext>
            </a:extLst>
          </p:cNvPr>
          <p:cNvSpPr txBox="1"/>
          <p:nvPr/>
        </p:nvSpPr>
        <p:spPr>
          <a:xfrm>
            <a:off x="1574157" y="150471"/>
            <a:ext cx="10440365" cy="400110"/>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a:latin typeface="Bell MT" panose="02020503060305020303" pitchFamily="18" charset="0"/>
              </a:rPr>
              <a:t>Comparison of Gender vs Smoking Status (Log-Rank Test):- </a:t>
            </a:r>
          </a:p>
        </p:txBody>
      </p:sp>
      <p:pic>
        <p:nvPicPr>
          <p:cNvPr id="4" name="Picture 3">
            <a:extLst>
              <a:ext uri="{FF2B5EF4-FFF2-40B4-BE49-F238E27FC236}">
                <a16:creationId xmlns:a16="http://schemas.microsoft.com/office/drawing/2014/main" id="{7E06E1C3-14AC-D85A-264B-CFAC62701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0457" y="601879"/>
            <a:ext cx="5229342" cy="4007734"/>
          </a:xfrm>
          <a:prstGeom prst="rect">
            <a:avLst/>
          </a:prstGeom>
        </p:spPr>
      </p:pic>
      <p:pic>
        <p:nvPicPr>
          <p:cNvPr id="6" name="Picture 5">
            <a:extLst>
              <a:ext uri="{FF2B5EF4-FFF2-40B4-BE49-F238E27FC236}">
                <a16:creationId xmlns:a16="http://schemas.microsoft.com/office/drawing/2014/main" id="{033432C5-4659-1AC7-D9CC-A077D9C021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264" y="602909"/>
            <a:ext cx="4995881" cy="4018279"/>
          </a:xfrm>
          <a:prstGeom prst="rect">
            <a:avLst/>
          </a:prstGeom>
        </p:spPr>
      </p:pic>
      <p:sp>
        <p:nvSpPr>
          <p:cNvPr id="7" name="TextBox 6">
            <a:extLst>
              <a:ext uri="{FF2B5EF4-FFF2-40B4-BE49-F238E27FC236}">
                <a16:creationId xmlns:a16="http://schemas.microsoft.com/office/drawing/2014/main" id="{9FFDEB7B-65C3-E80B-00ED-A1B823B620EF}"/>
              </a:ext>
            </a:extLst>
          </p:cNvPr>
          <p:cNvSpPr txBox="1"/>
          <p:nvPr/>
        </p:nvSpPr>
        <p:spPr>
          <a:xfrm>
            <a:off x="1423682" y="4699314"/>
            <a:ext cx="5440107" cy="1938992"/>
          </a:xfrm>
          <a:prstGeom prst="rect">
            <a:avLst/>
          </a:prstGeom>
          <a:noFill/>
          <a:ln>
            <a:solidFill>
              <a:schemeClr val="tx1"/>
            </a:solidFill>
          </a:ln>
        </p:spPr>
        <p:txBody>
          <a:bodyPr wrap="square" rtlCol="0">
            <a:spAutoFit/>
          </a:bodyPr>
          <a:lstStyle/>
          <a:p>
            <a:r>
              <a:rPr lang="en-IN" sz="2000" b="1" dirty="0">
                <a:latin typeface="Bell MT" panose="02020503060305020303" pitchFamily="18" charset="0"/>
              </a:rPr>
              <a:t>For Gender vs Smokers Log-Rank Test p-value is 0.4993 so there is no </a:t>
            </a:r>
            <a:r>
              <a:rPr lang="en-US" sz="2000" b="1" dirty="0">
                <a:latin typeface="Bell MT" panose="02020503060305020303" pitchFamily="18" charset="0"/>
              </a:rPr>
              <a:t>statistically significant difference in survival between male and female smokers in terms of survival.</a:t>
            </a:r>
          </a:p>
          <a:p>
            <a:r>
              <a:rPr lang="en-US" sz="2000" b="1" dirty="0">
                <a:highlight>
                  <a:srgbClr val="C0C0C0"/>
                </a:highlight>
                <a:latin typeface="Bell MT" panose="02020503060305020303" pitchFamily="18" charset="0"/>
              </a:rPr>
              <a:t>Visual: - The KM curves for males and females</a:t>
            </a:r>
            <a:r>
              <a:rPr lang="en-US" sz="2000" b="1" dirty="0">
                <a:latin typeface="Bell MT" panose="02020503060305020303" pitchFamily="18" charset="0"/>
              </a:rPr>
              <a:t>  </a:t>
            </a:r>
          </a:p>
          <a:p>
            <a:r>
              <a:rPr lang="en-US" sz="2000" b="1" dirty="0">
                <a:latin typeface="Bell MT" panose="02020503060305020303" pitchFamily="18" charset="0"/>
              </a:rPr>
              <a:t>               </a:t>
            </a:r>
            <a:r>
              <a:rPr lang="en-US" sz="2000" b="1" dirty="0">
                <a:highlight>
                  <a:srgbClr val="C0C0C0"/>
                </a:highlight>
                <a:latin typeface="Bell MT" panose="02020503060305020303" pitchFamily="18" charset="0"/>
              </a:rPr>
              <a:t>overlap closely.</a:t>
            </a:r>
            <a:endParaRPr lang="en-IN" sz="2000" b="1" dirty="0">
              <a:highlight>
                <a:srgbClr val="C0C0C0"/>
              </a:highlight>
              <a:latin typeface="Bell MT" panose="02020503060305020303" pitchFamily="18" charset="0"/>
            </a:endParaRPr>
          </a:p>
        </p:txBody>
      </p:sp>
      <p:sp>
        <p:nvSpPr>
          <p:cNvPr id="9" name="TextBox 8">
            <a:extLst>
              <a:ext uri="{FF2B5EF4-FFF2-40B4-BE49-F238E27FC236}">
                <a16:creationId xmlns:a16="http://schemas.microsoft.com/office/drawing/2014/main" id="{EFB88DDE-F5D4-A609-3FAB-E73BD84DFB46}"/>
              </a:ext>
            </a:extLst>
          </p:cNvPr>
          <p:cNvSpPr txBox="1"/>
          <p:nvPr/>
        </p:nvSpPr>
        <p:spPr>
          <a:xfrm>
            <a:off x="6956384" y="4676164"/>
            <a:ext cx="5053761" cy="1938992"/>
          </a:xfrm>
          <a:prstGeom prst="rect">
            <a:avLst/>
          </a:prstGeom>
          <a:noFill/>
          <a:ln>
            <a:solidFill>
              <a:schemeClr val="bg2">
                <a:lumMod val="10000"/>
              </a:schemeClr>
            </a:solidFill>
          </a:ln>
        </p:spPr>
        <p:txBody>
          <a:bodyPr wrap="square" rtlCol="0">
            <a:spAutoFit/>
          </a:bodyPr>
          <a:lstStyle/>
          <a:p>
            <a:r>
              <a:rPr lang="en-IN" sz="2000" b="1" dirty="0">
                <a:latin typeface="Bell MT" panose="02020503060305020303" pitchFamily="18" charset="0"/>
              </a:rPr>
              <a:t>For Gender vs Non-Smoker Log-Rank Test p-value is 0.6251, so there is no </a:t>
            </a:r>
            <a:r>
              <a:rPr lang="en-US" sz="2000" b="1" dirty="0">
                <a:latin typeface="Bell MT" panose="02020503060305020303" pitchFamily="18" charset="0"/>
              </a:rPr>
              <a:t>statistically significant difference in survival between males and females who are non-smokers. </a:t>
            </a:r>
          </a:p>
          <a:p>
            <a:r>
              <a:rPr lang="en-US" sz="2000" b="1" dirty="0">
                <a:highlight>
                  <a:srgbClr val="C0C0C0"/>
                </a:highlight>
                <a:latin typeface="Bell MT" panose="02020503060305020303" pitchFamily="18" charset="0"/>
              </a:rPr>
              <a:t>Visual: - The KM curves are very close for</a:t>
            </a:r>
            <a:r>
              <a:rPr lang="en-US" sz="2000" b="1" dirty="0">
                <a:latin typeface="Bell MT" panose="02020503060305020303" pitchFamily="18" charset="0"/>
              </a:rPr>
              <a:t>   </a:t>
            </a:r>
          </a:p>
          <a:p>
            <a:r>
              <a:rPr lang="en-US" sz="2000" b="1" dirty="0">
                <a:latin typeface="Bell MT" panose="02020503060305020303" pitchFamily="18" charset="0"/>
              </a:rPr>
              <a:t>               </a:t>
            </a:r>
            <a:r>
              <a:rPr lang="en-US" sz="2000" b="1" dirty="0">
                <a:highlight>
                  <a:srgbClr val="C0C0C0"/>
                </a:highlight>
                <a:latin typeface="Bell MT" panose="02020503060305020303" pitchFamily="18" charset="0"/>
              </a:rPr>
              <a:t>both genders</a:t>
            </a:r>
            <a:r>
              <a:rPr lang="en-IN" sz="2000" b="1" dirty="0">
                <a:highlight>
                  <a:srgbClr val="C0C0C0"/>
                </a:highlight>
                <a:latin typeface="Bell MT" panose="02020503060305020303" pitchFamily="18" charset="0"/>
              </a:rPr>
              <a:t>.</a:t>
            </a:r>
          </a:p>
        </p:txBody>
      </p:sp>
    </p:spTree>
    <p:extLst>
      <p:ext uri="{BB962C8B-B14F-4D97-AF65-F5344CB8AC3E}">
        <p14:creationId xmlns:p14="http://schemas.microsoft.com/office/powerpoint/2010/main" val="295282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6007F2-2FC1-3057-859F-ABDD5BF617ED}"/>
              </a:ext>
            </a:extLst>
          </p:cNvPr>
          <p:cNvSpPr txBox="1"/>
          <p:nvPr/>
        </p:nvSpPr>
        <p:spPr>
          <a:xfrm>
            <a:off x="1608881" y="34719"/>
            <a:ext cx="10301468" cy="830997"/>
          </a:xfrm>
          <a:prstGeom prst="rect">
            <a:avLst/>
          </a:prstGeom>
          <a:noFill/>
        </p:spPr>
        <p:txBody>
          <a:bodyPr wrap="square" rtlCol="0">
            <a:spAutoFit/>
          </a:bodyPr>
          <a:lstStyle/>
          <a:p>
            <a:pPr marL="285750" indent="-285750">
              <a:buFont typeface="Wingdings" panose="05000000000000000000" pitchFamily="2" charset="2"/>
              <a:buChar char="Ø"/>
            </a:pPr>
            <a:r>
              <a:rPr lang="en-IN" sz="2400" b="1" u="sng" dirty="0">
                <a:latin typeface="Bell MT" panose="02020503060305020303" pitchFamily="18" charset="0"/>
              </a:rPr>
              <a:t>3 different age groups (adult, middle aged, old) vs Smoking (Smokers and Non-Smokers)(Paired Log-Rank Test):- </a:t>
            </a:r>
          </a:p>
        </p:txBody>
      </p:sp>
      <p:pic>
        <p:nvPicPr>
          <p:cNvPr id="5" name="Picture 4">
            <a:extLst>
              <a:ext uri="{FF2B5EF4-FFF2-40B4-BE49-F238E27FC236}">
                <a16:creationId xmlns:a16="http://schemas.microsoft.com/office/drawing/2014/main" id="{80FB0B1C-1C35-AC4E-9C08-86BB0BDC8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728" y="958316"/>
            <a:ext cx="4589395" cy="2919204"/>
          </a:xfrm>
          <a:prstGeom prst="rect">
            <a:avLst/>
          </a:prstGeom>
        </p:spPr>
      </p:pic>
      <p:pic>
        <p:nvPicPr>
          <p:cNvPr id="7" name="Picture 6">
            <a:extLst>
              <a:ext uri="{FF2B5EF4-FFF2-40B4-BE49-F238E27FC236}">
                <a16:creationId xmlns:a16="http://schemas.microsoft.com/office/drawing/2014/main" id="{6AAA1971-8398-A347-A1F4-CBD6F3F014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9775" y="958316"/>
            <a:ext cx="4589393" cy="2919204"/>
          </a:xfrm>
          <a:prstGeom prst="rect">
            <a:avLst/>
          </a:prstGeom>
        </p:spPr>
      </p:pic>
      <p:pic>
        <p:nvPicPr>
          <p:cNvPr id="9" name="Picture 8">
            <a:extLst>
              <a:ext uri="{FF2B5EF4-FFF2-40B4-BE49-F238E27FC236}">
                <a16:creationId xmlns:a16="http://schemas.microsoft.com/office/drawing/2014/main" id="{846A2A43-E55C-93F9-92C8-70930FB569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590" y="4316332"/>
            <a:ext cx="5279918" cy="946744"/>
          </a:xfrm>
          <a:prstGeom prst="rect">
            <a:avLst/>
          </a:prstGeom>
        </p:spPr>
      </p:pic>
      <p:sp>
        <p:nvSpPr>
          <p:cNvPr id="12" name="TextBox 11">
            <a:extLst>
              <a:ext uri="{FF2B5EF4-FFF2-40B4-BE49-F238E27FC236}">
                <a16:creationId xmlns:a16="http://schemas.microsoft.com/office/drawing/2014/main" id="{E7F844E1-E0D9-9409-59CC-34AEB6C52352}"/>
              </a:ext>
            </a:extLst>
          </p:cNvPr>
          <p:cNvSpPr txBox="1"/>
          <p:nvPr/>
        </p:nvSpPr>
        <p:spPr>
          <a:xfrm>
            <a:off x="5636865" y="4051136"/>
            <a:ext cx="6474110" cy="2677656"/>
          </a:xfrm>
          <a:prstGeom prst="rect">
            <a:avLst/>
          </a:prstGeom>
          <a:noFill/>
          <a:ln>
            <a:solidFill>
              <a:schemeClr val="tx1">
                <a:lumMod val="95000"/>
                <a:lumOff val="5000"/>
              </a:schemeClr>
            </a:solidFill>
          </a:ln>
        </p:spPr>
        <p:txBody>
          <a:bodyPr wrap="square" rtlCol="0">
            <a:spAutoFit/>
          </a:bodyPr>
          <a:lstStyle/>
          <a:p>
            <a:r>
              <a:rPr lang="en-US" sz="2400" b="1" dirty="0">
                <a:latin typeface="Bell MT" panose="02020503060305020303" pitchFamily="18" charset="0"/>
              </a:rPr>
              <a:t>Interpretation: - </a:t>
            </a:r>
          </a:p>
          <a:p>
            <a:r>
              <a:rPr lang="en-US" sz="2400" b="1" dirty="0">
                <a:latin typeface="Bell MT" panose="02020503060305020303" pitchFamily="18" charset="0"/>
              </a:rPr>
              <a:t>There is no statistically significant difference in survival distributions across age groups within either smokers or non-smokers, as all  p-values are &gt; 0.05. Thus, age group alone does not show a significant survival impact when stratified by smoking status.</a:t>
            </a:r>
            <a:endParaRPr lang="en-IN" sz="2400" b="1" dirty="0">
              <a:latin typeface="Bell MT" panose="02020503060305020303" pitchFamily="18" charset="0"/>
            </a:endParaRPr>
          </a:p>
        </p:txBody>
      </p:sp>
    </p:spTree>
    <p:extLst>
      <p:ext uri="{BB962C8B-B14F-4D97-AF65-F5344CB8AC3E}">
        <p14:creationId xmlns:p14="http://schemas.microsoft.com/office/powerpoint/2010/main" val="1464573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B8806A-50F6-946E-550B-322380BA4F8D}"/>
              </a:ext>
            </a:extLst>
          </p:cNvPr>
          <p:cNvSpPr txBox="1"/>
          <p:nvPr/>
        </p:nvSpPr>
        <p:spPr>
          <a:xfrm>
            <a:off x="1689904" y="115747"/>
            <a:ext cx="9688010" cy="523220"/>
          </a:xfrm>
          <a:prstGeom prst="rect">
            <a:avLst/>
          </a:prstGeom>
          <a:noFill/>
        </p:spPr>
        <p:txBody>
          <a:bodyPr wrap="square" rtlCol="0">
            <a:spAutoFit/>
          </a:bodyPr>
          <a:lstStyle/>
          <a:p>
            <a:r>
              <a:rPr lang="en-IN" sz="2800" b="1" dirty="0">
                <a:latin typeface="Bell MT" panose="02020503060305020303" pitchFamily="18" charset="0"/>
              </a:rPr>
              <a:t> </a:t>
            </a:r>
            <a:r>
              <a:rPr lang="en-IN" sz="2800" b="1" u="sng" dirty="0">
                <a:latin typeface="Bell MT" panose="02020503060305020303" pitchFamily="18" charset="0"/>
              </a:rPr>
              <a:t>Fitting of K-M Curve for the full dataset:-</a:t>
            </a:r>
          </a:p>
        </p:txBody>
      </p:sp>
      <p:pic>
        <p:nvPicPr>
          <p:cNvPr id="5" name="Picture 4">
            <a:extLst>
              <a:ext uri="{FF2B5EF4-FFF2-40B4-BE49-F238E27FC236}">
                <a16:creationId xmlns:a16="http://schemas.microsoft.com/office/drawing/2014/main" id="{3D556A9F-0F53-0D74-F342-0F34DE527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13" y="1331089"/>
            <a:ext cx="5824456" cy="4560425"/>
          </a:xfrm>
          <a:prstGeom prst="rect">
            <a:avLst/>
          </a:prstGeom>
        </p:spPr>
      </p:pic>
      <p:sp>
        <p:nvSpPr>
          <p:cNvPr id="6" name="TextBox 5">
            <a:extLst>
              <a:ext uri="{FF2B5EF4-FFF2-40B4-BE49-F238E27FC236}">
                <a16:creationId xmlns:a16="http://schemas.microsoft.com/office/drawing/2014/main" id="{D9A2C7E6-89B0-9F2C-FA5A-668F81E5023C}"/>
              </a:ext>
            </a:extLst>
          </p:cNvPr>
          <p:cNvSpPr txBox="1"/>
          <p:nvPr/>
        </p:nvSpPr>
        <p:spPr>
          <a:xfrm>
            <a:off x="6464459" y="1215345"/>
            <a:ext cx="5550061" cy="4893647"/>
          </a:xfrm>
          <a:prstGeom prst="rect">
            <a:avLst/>
          </a:prstGeom>
          <a:noFill/>
          <a:ln>
            <a:solidFill>
              <a:schemeClr val="tx1">
                <a:lumMod val="95000"/>
                <a:lumOff val="5000"/>
              </a:schemeClr>
            </a:solidFill>
          </a:ln>
        </p:spPr>
        <p:txBody>
          <a:bodyPr wrap="square" rtlCol="0">
            <a:spAutoFit/>
          </a:bodyPr>
          <a:lstStyle/>
          <a:p>
            <a:r>
              <a:rPr lang="en-US" sz="2400" b="1" dirty="0">
                <a:latin typeface="Bell MT" panose="02020503060305020303" pitchFamily="18" charset="0"/>
              </a:rPr>
              <a:t>Interpretation: - </a:t>
            </a:r>
          </a:p>
          <a:p>
            <a:r>
              <a:rPr lang="en-US" sz="2400" b="1" dirty="0">
                <a:latin typeface="Bell MT" panose="02020503060305020303" pitchFamily="18" charset="0"/>
              </a:rPr>
              <a:t>The overall survival </a:t>
            </a:r>
            <a:r>
              <a:rPr lang="en-US" sz="2400" b="1" dirty="0">
                <a:highlight>
                  <a:srgbClr val="C0C0C0"/>
                </a:highlight>
                <a:latin typeface="Bell MT" panose="02020503060305020303" pitchFamily="18" charset="0"/>
              </a:rPr>
              <a:t>probability steadily declines</a:t>
            </a:r>
            <a:r>
              <a:rPr lang="en-US" sz="2400" b="1" dirty="0">
                <a:latin typeface="Bell MT" panose="02020503060305020303" pitchFamily="18" charset="0"/>
              </a:rPr>
              <a:t> with time, showing a gradual decrease at first and then a</a:t>
            </a:r>
            <a:r>
              <a:rPr lang="en-US" sz="2400" b="1" dirty="0">
                <a:highlight>
                  <a:srgbClr val="C0C0C0"/>
                </a:highlight>
                <a:latin typeface="Bell MT" panose="02020503060305020303" pitchFamily="18" charset="0"/>
              </a:rPr>
              <a:t> sharper drop after around 7–8 years. </a:t>
            </a:r>
          </a:p>
          <a:p>
            <a:r>
              <a:rPr lang="en-US" sz="2400" b="1" dirty="0">
                <a:latin typeface="Bell MT" panose="02020503060305020303" pitchFamily="18" charset="0"/>
              </a:rPr>
              <a:t>At 10 years, survival probability drops to roughly 20%, meaning only about 1 in 5 patients are expected to survive up to 10 years.</a:t>
            </a:r>
          </a:p>
          <a:p>
            <a:r>
              <a:rPr lang="en-US" sz="2400" b="1" dirty="0">
                <a:latin typeface="Bell MT" panose="02020503060305020303" pitchFamily="18" charset="0"/>
              </a:rPr>
              <a:t>The curve’s smooth and monotonic decrease suggests continuous risk over time rather than abrupt mortality spikes.</a:t>
            </a:r>
            <a:endParaRPr lang="en-IN" sz="2400" b="1" dirty="0">
              <a:latin typeface="Bell MT" panose="02020503060305020303" pitchFamily="18" charset="0"/>
            </a:endParaRPr>
          </a:p>
        </p:txBody>
      </p:sp>
    </p:spTree>
    <p:extLst>
      <p:ext uri="{BB962C8B-B14F-4D97-AF65-F5344CB8AC3E}">
        <p14:creationId xmlns:p14="http://schemas.microsoft.com/office/powerpoint/2010/main" val="1106023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03DC46-FAFA-6DAC-7030-50AD1C7CFBAF}"/>
              </a:ext>
            </a:extLst>
          </p:cNvPr>
          <p:cNvSpPr txBox="1"/>
          <p:nvPr/>
        </p:nvSpPr>
        <p:spPr>
          <a:xfrm>
            <a:off x="1681317" y="78657"/>
            <a:ext cx="9743767" cy="461665"/>
          </a:xfrm>
          <a:prstGeom prst="rect">
            <a:avLst/>
          </a:prstGeom>
          <a:noFill/>
        </p:spPr>
        <p:txBody>
          <a:bodyPr wrap="square" rtlCol="0">
            <a:spAutoFit/>
          </a:bodyPr>
          <a:lstStyle/>
          <a:p>
            <a:r>
              <a:rPr lang="en-IN" sz="2400" b="1" dirty="0">
                <a:latin typeface="Bell MT" panose="02020503060305020303" pitchFamily="18" charset="0"/>
              </a:rPr>
              <a:t> </a:t>
            </a:r>
            <a:r>
              <a:rPr lang="en-IN" sz="2400" b="1" u="sng" dirty="0">
                <a:latin typeface="Bell MT" panose="02020503060305020303" pitchFamily="18" charset="0"/>
              </a:rPr>
              <a:t>Now, Switching to the Regression set up</a:t>
            </a:r>
            <a:r>
              <a:rPr lang="en-IN" sz="2400" b="1" u="sng" dirty="0"/>
              <a:t>:</a:t>
            </a:r>
            <a:endParaRPr lang="en-IN" sz="2400" u="sng" dirty="0"/>
          </a:p>
        </p:txBody>
      </p:sp>
      <p:sp>
        <p:nvSpPr>
          <p:cNvPr id="10" name="TextBox 9">
            <a:extLst>
              <a:ext uri="{FF2B5EF4-FFF2-40B4-BE49-F238E27FC236}">
                <a16:creationId xmlns:a16="http://schemas.microsoft.com/office/drawing/2014/main" id="{34CA1EE8-8F11-A6E4-219E-ED63AF2A0582}"/>
              </a:ext>
            </a:extLst>
          </p:cNvPr>
          <p:cNvSpPr txBox="1"/>
          <p:nvPr/>
        </p:nvSpPr>
        <p:spPr>
          <a:xfrm>
            <a:off x="1681317" y="793667"/>
            <a:ext cx="10510683" cy="5755422"/>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a:latin typeface="Bell MT" panose="02020503060305020303" pitchFamily="18" charset="0"/>
              </a:rPr>
              <a:t>KM/log-rank </a:t>
            </a:r>
            <a:r>
              <a:rPr lang="en-IN" sz="2000" b="1" dirty="0">
                <a:highlight>
                  <a:srgbClr val="C0C0C0"/>
                </a:highlight>
                <a:latin typeface="Bell MT" panose="02020503060305020303" pitchFamily="18" charset="0"/>
              </a:rPr>
              <a:t>can’t control for multiple variables </a:t>
            </a:r>
            <a:r>
              <a:rPr lang="en-IN" sz="2000" b="1" dirty="0">
                <a:latin typeface="Bell MT" panose="02020503060305020303" pitchFamily="18" charset="0"/>
              </a:rPr>
              <a:t>like gender, smoking, age group, cancer type, etc. ➤ CPHM can estimate </a:t>
            </a:r>
            <a:r>
              <a:rPr lang="en-IN" sz="2000" b="1" dirty="0">
                <a:highlight>
                  <a:srgbClr val="C0C0C0"/>
                </a:highlight>
                <a:latin typeface="Bell MT" panose="02020503060305020303" pitchFamily="18" charset="0"/>
              </a:rPr>
              <a:t>the independent effect of each covariate on survival.</a:t>
            </a:r>
          </a:p>
          <a:p>
            <a:endParaRPr lang="en-IN" sz="2000" b="1" dirty="0">
              <a:latin typeface="Bell MT" panose="02020503060305020303" pitchFamily="18" charset="0"/>
            </a:endParaRPr>
          </a:p>
          <a:p>
            <a:pPr marL="342900" indent="-342900">
              <a:buFont typeface="Wingdings" panose="05000000000000000000" pitchFamily="2" charset="2"/>
              <a:buChar char="q"/>
            </a:pPr>
            <a:r>
              <a:rPr lang="en-IN" sz="2000" b="1" dirty="0">
                <a:latin typeface="Bell MT" panose="02020503060305020303" pitchFamily="18" charset="0"/>
              </a:rPr>
              <a:t> Some </a:t>
            </a:r>
            <a:r>
              <a:rPr lang="en-IN" sz="2000" b="1" dirty="0">
                <a:highlight>
                  <a:srgbClr val="C0C0C0"/>
                </a:highlight>
                <a:latin typeface="Bell MT" panose="02020503060305020303" pitchFamily="18" charset="0"/>
              </a:rPr>
              <a:t>variables may not appear significant in isolation</a:t>
            </a:r>
            <a:r>
              <a:rPr lang="en-IN" sz="2000" b="1" dirty="0">
                <a:latin typeface="Bell MT" panose="02020503060305020303" pitchFamily="18" charset="0"/>
              </a:rPr>
              <a:t>, but can become significant when adjusted for other variables. ➤ Regression </a:t>
            </a:r>
            <a:r>
              <a:rPr lang="en-IN" sz="2000" b="1" dirty="0">
                <a:highlight>
                  <a:srgbClr val="C0C0C0"/>
                </a:highlight>
                <a:latin typeface="Bell MT" panose="02020503060305020303" pitchFamily="18" charset="0"/>
              </a:rPr>
              <a:t>captures these hidden effects</a:t>
            </a:r>
            <a:r>
              <a:rPr lang="en-IN" sz="2000" b="1" dirty="0">
                <a:latin typeface="Bell MT" panose="02020503060305020303" pitchFamily="18" charset="0"/>
              </a:rPr>
              <a:t>.</a:t>
            </a:r>
          </a:p>
          <a:p>
            <a:endParaRPr lang="en-IN" sz="2000" b="1" dirty="0">
              <a:latin typeface="Bell MT" panose="02020503060305020303" pitchFamily="18" charset="0"/>
            </a:endParaRPr>
          </a:p>
          <a:p>
            <a:pPr marL="342900" indent="-342900">
              <a:buFont typeface="Wingdings" panose="05000000000000000000" pitchFamily="2" charset="2"/>
              <a:buChar char="q"/>
            </a:pPr>
            <a:r>
              <a:rPr lang="en-IN" sz="2000" b="1" dirty="0">
                <a:latin typeface="Bell MT" panose="02020503060305020303" pitchFamily="18" charset="0"/>
              </a:rPr>
              <a:t>Interaction or Stratified Analysis Possible: If we suspect interaction between covariates (e.g., smoking may affect survival differently by cancer type), CPHM allows: ➤ </a:t>
            </a:r>
            <a:r>
              <a:rPr lang="en-IN" sz="2000" b="1" dirty="0">
                <a:highlight>
                  <a:srgbClr val="C0C0C0"/>
                </a:highlight>
                <a:latin typeface="Bell MT" panose="02020503060305020303" pitchFamily="18" charset="0"/>
              </a:rPr>
              <a:t>Interaction terms </a:t>
            </a:r>
            <a:r>
              <a:rPr lang="en-IN" sz="2000" b="1" dirty="0">
                <a:latin typeface="Bell MT" panose="02020503060305020303" pitchFamily="18" charset="0"/>
              </a:rPr>
              <a:t>➤ Stratified Cox models.</a:t>
            </a:r>
          </a:p>
          <a:p>
            <a:pPr marL="342900" indent="-342900">
              <a:buFont typeface="Wingdings" panose="05000000000000000000" pitchFamily="2" charset="2"/>
              <a:buChar char="q"/>
            </a:pPr>
            <a:endParaRPr lang="en-IN" sz="2000" b="1" dirty="0">
              <a:latin typeface="Bell MT" panose="02020503060305020303" pitchFamily="18" charset="0"/>
            </a:endParaRPr>
          </a:p>
          <a:p>
            <a:r>
              <a:rPr lang="en-IN" sz="2400" b="1" u="sng" dirty="0">
                <a:latin typeface="Bell MT" panose="02020503060305020303" pitchFamily="18" charset="0"/>
              </a:rPr>
              <a:t>Summary:</a:t>
            </a:r>
          </a:p>
          <a:p>
            <a:r>
              <a:rPr lang="en-IN" sz="2400" dirty="0">
                <a:latin typeface="Bell MT" panose="02020503060305020303" pitchFamily="18" charset="0"/>
              </a:rPr>
              <a:t>We now switch to the Cox Proportional Hazards regression setup because while KM curves and log-rank tests offer valuable univariate insights, they do not account for </a:t>
            </a:r>
            <a:r>
              <a:rPr lang="en-IN" sz="2400" dirty="0">
                <a:highlight>
                  <a:srgbClr val="C0C0C0"/>
                </a:highlight>
                <a:latin typeface="Bell MT" panose="02020503060305020303" pitchFamily="18" charset="0"/>
              </a:rPr>
              <a:t>potential confounding or interactions across multiple risk factors.</a:t>
            </a:r>
            <a:r>
              <a:rPr lang="en-IN" sz="2400" dirty="0">
                <a:latin typeface="Bell MT" panose="02020503060305020303" pitchFamily="18" charset="0"/>
              </a:rPr>
              <a:t> Cox regression enables us to </a:t>
            </a:r>
            <a:r>
              <a:rPr lang="en-IN" sz="2400" dirty="0">
                <a:highlight>
                  <a:srgbClr val="C0C0C0"/>
                </a:highlight>
                <a:latin typeface="Bell MT" panose="02020503060305020303" pitchFamily="18" charset="0"/>
              </a:rPr>
              <a:t>estimate the effect of multiple covariates on survival time, adjust for confounders</a:t>
            </a:r>
            <a:r>
              <a:rPr lang="en-IN" sz="2400" dirty="0">
                <a:latin typeface="Bell MT" panose="02020503060305020303" pitchFamily="18" charset="0"/>
              </a:rPr>
              <a:t>, and quantify hazard ratios, which aligns with the analytical goals of our study.</a:t>
            </a:r>
          </a:p>
        </p:txBody>
      </p:sp>
    </p:spTree>
    <p:extLst>
      <p:ext uri="{BB962C8B-B14F-4D97-AF65-F5344CB8AC3E}">
        <p14:creationId xmlns:p14="http://schemas.microsoft.com/office/powerpoint/2010/main" val="3788501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8AB02-1D59-1898-F59B-BD8DA9ABC1D1}"/>
              </a:ext>
            </a:extLst>
          </p:cNvPr>
          <p:cNvSpPr>
            <a:spLocks noGrp="1"/>
          </p:cNvSpPr>
          <p:nvPr>
            <p:ph type="title"/>
          </p:nvPr>
        </p:nvSpPr>
        <p:spPr>
          <a:xfrm>
            <a:off x="1640156" y="0"/>
            <a:ext cx="8911687" cy="671332"/>
          </a:xfrm>
        </p:spPr>
        <p:txBody>
          <a:bodyPr/>
          <a:lstStyle/>
          <a:p>
            <a:pPr algn="ctr"/>
            <a:r>
              <a:rPr lang="en-IN" b="1" dirty="0">
                <a:latin typeface="Bell MT" panose="02020503060305020303" pitchFamily="18" charset="0"/>
              </a:rPr>
              <a:t>CPHM</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44AA220-D117-D8E7-E803-4C4D4289615C}"/>
                  </a:ext>
                </a:extLst>
              </p:cNvPr>
              <p:cNvSpPr txBox="1"/>
              <p:nvPr/>
            </p:nvSpPr>
            <p:spPr>
              <a:xfrm>
                <a:off x="1628581" y="682902"/>
                <a:ext cx="10247044" cy="5940088"/>
              </a:xfrm>
              <a:prstGeom prst="rect">
                <a:avLst/>
              </a:prstGeom>
              <a:noFill/>
            </p:spPr>
            <p:txBody>
              <a:bodyPr wrap="square" rtlCol="0">
                <a:spAutoFit/>
              </a:bodyPr>
              <a:lstStyle/>
              <a:p>
                <a:r>
                  <a:rPr lang="en-IN" sz="2000" b="1" dirty="0">
                    <a:latin typeface="Bell MT" panose="02020503060305020303" pitchFamily="18" charset="0"/>
                  </a:rPr>
                  <a:t>The Cox Proportional Hazards Model (CPHM) has the form</a:t>
                </a:r>
              </a:p>
              <a:p>
                <a:endParaRPr lang="en-IN" sz="2000" b="1" dirty="0">
                  <a:latin typeface="Bell MT" panose="02020503060305020303" pitchFamily="18" charset="0"/>
                </a:endParaRPr>
              </a:p>
              <a:p>
                <a:endParaRPr lang="en-IN" sz="2000" b="1" dirty="0">
                  <a:latin typeface="Bell MT" panose="02020503060305020303" pitchFamily="18" charset="0"/>
                </a:endParaRPr>
              </a:p>
              <a:p>
                <a:r>
                  <a:rPr lang="en-US" sz="2000" b="1" dirty="0">
                    <a:latin typeface="Bell MT" panose="02020503060305020303" pitchFamily="18" charset="0"/>
                  </a:rPr>
                  <a:t>where ,</a:t>
                </a:r>
              </a:p>
              <a:p>
                <a:pPr marL="342900" indent="-342900">
                  <a:buFont typeface="Wingdings" panose="05000000000000000000" pitchFamily="2" charset="2"/>
                  <a:buChar char="Ø"/>
                </a:pPr>
                <a:r>
                  <a:rPr lang="en-US" sz="2000" b="1" dirty="0">
                    <a:latin typeface="Bell MT" panose="02020503060305020303" pitchFamily="18" charset="0"/>
                  </a:rPr>
                  <a:t>X denotes a vector of covariates.</a:t>
                </a:r>
              </a:p>
              <a:p>
                <a:pPr marL="285750" indent="-285750">
                  <a:buFont typeface="Wingdings" panose="05000000000000000000" pitchFamily="2" charset="2"/>
                  <a:buChar char="Ø"/>
                </a:pPr>
                <a:r>
                  <a:rPr lang="en-IN" sz="2000" b="1" dirty="0">
                    <a:latin typeface="Bell MT" panose="02020503060305020303" pitchFamily="18" charset="0"/>
                  </a:rPr>
                  <a:t> </a:t>
                </a:r>
                <a14:m>
                  <m:oMath xmlns:m="http://schemas.openxmlformats.org/officeDocument/2006/math">
                    <m:r>
                      <a:rPr lang="en-IN" sz="2000" b="1" i="1" smtClean="0">
                        <a:latin typeface="Cambria Math" panose="02040503050406030204" pitchFamily="18" charset="0"/>
                      </a:rPr>
                      <m:t>𝜶</m:t>
                    </m:r>
                    <m:r>
                      <a:rPr lang="en-IN" sz="2000" b="1" i="1" smtClean="0">
                        <a:latin typeface="Cambria Math" panose="02040503050406030204" pitchFamily="18" charset="0"/>
                      </a:rPr>
                      <m:t> </m:t>
                    </m:r>
                    <m:r>
                      <a:rPr lang="en-IN" sz="2000" b="1" i="1" smtClean="0">
                        <a:latin typeface="Cambria Math" panose="02040503050406030204" pitchFamily="18" charset="0"/>
                      </a:rPr>
                      <m:t>𝒂𝒏𝒅</m:t>
                    </m:r>
                    <m:r>
                      <a:rPr lang="en-IN" sz="2000" b="1" i="1" smtClean="0">
                        <a:latin typeface="Cambria Math" panose="02040503050406030204" pitchFamily="18" charset="0"/>
                      </a:rPr>
                      <m:t> </m:t>
                    </m:r>
                    <m:r>
                      <a:rPr lang="en-IN" sz="2000" b="1" i="1" smtClean="0">
                        <a:latin typeface="Cambria Math" panose="02040503050406030204" pitchFamily="18" charset="0"/>
                      </a:rPr>
                      <m:t>𝜷</m:t>
                    </m:r>
                    <m:r>
                      <a:rPr lang="en-IN" sz="2000" b="1" i="1" smtClean="0">
                        <a:latin typeface="Cambria Math" panose="02040503050406030204" pitchFamily="18" charset="0"/>
                      </a:rPr>
                      <m:t> </m:t>
                    </m:r>
                  </m:oMath>
                </a14:m>
                <a:r>
                  <a:rPr lang="en-IN" sz="2000" b="1" dirty="0">
                    <a:latin typeface="Bell MT" panose="02020503060305020303" pitchFamily="18" charset="0"/>
                  </a:rPr>
                  <a:t>denote the parameters of the Cox’s Regression Model.</a:t>
                </a:r>
              </a:p>
              <a:p>
                <a:pPr marL="285750" indent="-285750">
                  <a:buFont typeface="Wingdings" panose="05000000000000000000" pitchFamily="2" charset="2"/>
                  <a:buChar char="Ø"/>
                </a:pPr>
                <a:r>
                  <a:rPr lang="en-IN" sz="2000" b="1" dirty="0">
                    <a:latin typeface="Bell MT" panose="02020503060305020303" pitchFamily="18" charset="0"/>
                  </a:rPr>
                  <a:t> </a:t>
                </a:r>
                <a14:m>
                  <m:oMath xmlns:m="http://schemas.openxmlformats.org/officeDocument/2006/math">
                    <m:sSub>
                      <m:sSubPr>
                        <m:ctrlPr>
                          <a:rPr lang="en-IN" sz="2000" b="1" i="1">
                            <a:latin typeface="Cambria Math" panose="02040503050406030204" pitchFamily="18" charset="0"/>
                          </a:rPr>
                        </m:ctrlPr>
                      </m:sSubPr>
                      <m:e>
                        <m:r>
                          <a:rPr lang="en-IN" sz="2000" b="1" i="1" smtClean="0">
                            <a:latin typeface="Cambria Math" panose="02040503050406030204" pitchFamily="18" charset="0"/>
                          </a:rPr>
                          <m:t>𝒉</m:t>
                        </m:r>
                      </m:e>
                      <m:sub>
                        <m:r>
                          <a:rPr lang="en-IN" sz="2000" b="1" i="1" smtClean="0">
                            <a:latin typeface="Cambria Math" panose="02040503050406030204" pitchFamily="18" charset="0"/>
                          </a:rPr>
                          <m:t>𝟎</m:t>
                        </m:r>
                      </m:sub>
                    </m:sSub>
                    <m:d>
                      <m:dPr>
                        <m:ctrlPr>
                          <a:rPr lang="en-IN" sz="2000" b="1" i="1">
                            <a:latin typeface="Cambria Math" panose="02040503050406030204" pitchFamily="18" charset="0"/>
                          </a:rPr>
                        </m:ctrlPr>
                      </m:dPr>
                      <m:e>
                        <m:r>
                          <a:rPr lang="en-IN" sz="2000" b="1" i="1" smtClean="0">
                            <a:latin typeface="Cambria Math" panose="02040503050406030204" pitchFamily="18" charset="0"/>
                          </a:rPr>
                          <m:t>𝒕</m:t>
                        </m:r>
                        <m:r>
                          <a:rPr lang="en-IN" sz="2000" b="1" i="1" smtClean="0">
                            <a:latin typeface="Cambria Math" panose="02040503050406030204" pitchFamily="18" charset="0"/>
                          </a:rPr>
                          <m:t>, </m:t>
                        </m:r>
                        <m:r>
                          <a:rPr lang="en-IN" sz="2000" b="1" i="1" smtClean="0">
                            <a:latin typeface="Cambria Math" panose="02040503050406030204" pitchFamily="18" charset="0"/>
                          </a:rPr>
                          <m:t>𝜶</m:t>
                        </m:r>
                      </m:e>
                    </m:d>
                  </m:oMath>
                </a14:m>
                <a:r>
                  <a:rPr lang="en-IN" sz="2000" b="1" dirty="0">
                    <a:latin typeface="Bell MT" panose="02020503060305020303" pitchFamily="18" charset="0"/>
                  </a:rPr>
                  <a:t> is called the Baseline Hazard Function at time point t. </a:t>
                </a:r>
              </a:p>
              <a:p>
                <a:r>
                  <a:rPr lang="en-IN" sz="2000" b="1" dirty="0">
                    <a:latin typeface="Bell MT" panose="02020503060305020303" pitchFamily="18" charset="0"/>
                  </a:rPr>
                  <a:t> </a:t>
                </a:r>
              </a:p>
              <a:p>
                <a:r>
                  <a:rPr lang="en-IN" sz="2000" b="1" dirty="0">
                    <a:latin typeface="Bell MT" panose="02020503060305020303" pitchFamily="18" charset="0"/>
                  </a:rPr>
                  <a:t>Remark:</a:t>
                </a:r>
              </a:p>
              <a:p>
                <a:pPr marL="342900" indent="-342900">
                  <a:buFont typeface="Wingdings" panose="05000000000000000000" pitchFamily="2" charset="2"/>
                  <a:buChar char="Ø"/>
                </a:pPr>
                <a:r>
                  <a:rPr lang="en-US" sz="2000" b="1" dirty="0">
                    <a:latin typeface="Bell MT" panose="02020503060305020303" pitchFamily="18" charset="0"/>
                  </a:rPr>
                  <a:t>Consider two individuals with covariates </a:t>
                </a:r>
                <a14:m>
                  <m:oMath xmlns:m="http://schemas.openxmlformats.org/officeDocument/2006/math">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𝒙</m:t>
                        </m:r>
                      </m:e>
                      <m:sub>
                        <m:r>
                          <a:rPr lang="en-IN" sz="2000" b="1" i="1" smtClean="0">
                            <a:latin typeface="Cambria Math" panose="02040503050406030204" pitchFamily="18" charset="0"/>
                          </a:rPr>
                          <m:t>𝟏</m:t>
                        </m:r>
                      </m:sub>
                    </m:sSub>
                  </m:oMath>
                </a14:m>
                <a:r>
                  <a:rPr lang="en-US" sz="2000" b="1" dirty="0">
                    <a:latin typeface="Bell MT" panose="02020503060305020303" pitchFamily="18" charset="0"/>
                  </a:rPr>
                  <a:t> and </a:t>
                </a:r>
                <a14:m>
                  <m:oMath xmlns:m="http://schemas.openxmlformats.org/officeDocument/2006/math">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𝒙</m:t>
                        </m:r>
                      </m:e>
                      <m:sub>
                        <m:r>
                          <a:rPr lang="en-IN" sz="2000" b="1" i="1" smtClean="0">
                            <a:latin typeface="Cambria Math" panose="02040503050406030204" pitchFamily="18" charset="0"/>
                          </a:rPr>
                          <m:t>𝟐</m:t>
                        </m:r>
                      </m:sub>
                    </m:sSub>
                  </m:oMath>
                </a14:m>
                <a:r>
                  <a:rPr lang="en-US" sz="2000" b="1" dirty="0">
                    <a:latin typeface="Bell MT" panose="02020503060305020303" pitchFamily="18" charset="0"/>
                  </a:rPr>
                  <a:t>. The ratio of their hazards at</a:t>
                </a:r>
              </a:p>
              <a:p>
                <a:r>
                  <a:rPr lang="en-US" sz="2000" b="1" dirty="0">
                    <a:latin typeface="Bell MT" panose="02020503060305020303" pitchFamily="18" charset="0"/>
                  </a:rPr>
                  <a:t>     time t is given by,</a:t>
                </a:r>
              </a:p>
              <a:p>
                <a:endParaRPr lang="en-US" sz="2000" b="1" dirty="0">
                  <a:latin typeface="Bell MT" panose="02020503060305020303" pitchFamily="18" charset="0"/>
                </a:endParaRPr>
              </a:p>
              <a:p>
                <a:endParaRPr lang="en-IN" sz="2000" b="1" dirty="0">
                  <a:latin typeface="Bell MT" panose="02020503060305020303" pitchFamily="18" charset="0"/>
                </a:endParaRPr>
              </a:p>
              <a:p>
                <a:r>
                  <a:rPr lang="en-IN" sz="2000" b="1" dirty="0">
                    <a:latin typeface="Bell MT" panose="02020503060305020303" pitchFamily="18" charset="0"/>
                  </a:rPr>
                  <a:t>     which is constant with respect to time t, </a:t>
                </a:r>
              </a:p>
              <a:p>
                <a:endParaRPr lang="en-US" sz="2000" b="1" dirty="0">
                  <a:latin typeface="Bell MT" panose="02020503060305020303" pitchFamily="18" charset="0"/>
                </a:endParaRPr>
              </a:p>
              <a:p>
                <a:r>
                  <a:rPr lang="en-US" sz="2000" b="1" dirty="0">
                    <a:latin typeface="Bell MT" panose="02020503060305020303" pitchFamily="18" charset="0"/>
                  </a:rPr>
                  <a:t>     In other words, The hazards are proportional ∀t. Hence, the name Proportional    </a:t>
                </a:r>
              </a:p>
              <a:p>
                <a:r>
                  <a:rPr lang="en-US" sz="2000" b="1" dirty="0">
                    <a:latin typeface="Bell MT" panose="02020503060305020303" pitchFamily="18" charset="0"/>
                  </a:rPr>
                  <a:t>     Hazards Model (PHM). i.e. the hazard ratio between two individuals remains the same </a:t>
                </a:r>
              </a:p>
              <a:p>
                <a:r>
                  <a:rPr lang="en-US" sz="2000" b="1" dirty="0">
                    <a:latin typeface="Bell MT" panose="02020503060305020303" pitchFamily="18" charset="0"/>
                  </a:rPr>
                  <a:t>     over time.</a:t>
                </a:r>
                <a:endParaRPr lang="en-IN" sz="2000" b="1" dirty="0">
                  <a:latin typeface="Bell MT" panose="02020503060305020303" pitchFamily="18" charset="0"/>
                </a:endParaRPr>
              </a:p>
              <a:p>
                <a:endParaRPr lang="en-IN" sz="2000" b="1" dirty="0">
                  <a:latin typeface="Bell MT" panose="02020503060305020303" pitchFamily="18" charset="0"/>
                </a:endParaRPr>
              </a:p>
            </p:txBody>
          </p:sp>
        </mc:Choice>
        <mc:Fallback xmlns="">
          <p:sp>
            <p:nvSpPr>
              <p:cNvPr id="3" name="TextBox 2">
                <a:extLst>
                  <a:ext uri="{FF2B5EF4-FFF2-40B4-BE49-F238E27FC236}">
                    <a16:creationId xmlns:a16="http://schemas.microsoft.com/office/drawing/2014/main" id="{244AA220-D117-D8E7-E803-4C4D4289615C}"/>
                  </a:ext>
                </a:extLst>
              </p:cNvPr>
              <p:cNvSpPr txBox="1">
                <a:spLocks noRot="1" noChangeAspect="1" noMove="1" noResize="1" noEditPoints="1" noAdjustHandles="1" noChangeArrowheads="1" noChangeShapeType="1" noTextEdit="1"/>
              </p:cNvSpPr>
              <p:nvPr/>
            </p:nvSpPr>
            <p:spPr>
              <a:xfrm>
                <a:off x="1628581" y="682902"/>
                <a:ext cx="10247044" cy="5940088"/>
              </a:xfrm>
              <a:prstGeom prst="rect">
                <a:avLst/>
              </a:prstGeom>
              <a:blipFill>
                <a:blip r:embed="rId2"/>
                <a:stretch>
                  <a:fillRect l="-595" t="-513"/>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4D91C31B-17FE-4788-93D6-02E04C282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9701" y="1066318"/>
            <a:ext cx="3152596" cy="713795"/>
          </a:xfrm>
          <a:prstGeom prst="rect">
            <a:avLst/>
          </a:prstGeom>
        </p:spPr>
      </p:pic>
      <p:pic>
        <p:nvPicPr>
          <p:cNvPr id="6" name="Picture 5">
            <a:extLst>
              <a:ext uri="{FF2B5EF4-FFF2-40B4-BE49-F238E27FC236}">
                <a16:creationId xmlns:a16="http://schemas.microsoft.com/office/drawing/2014/main" id="{2395290B-1F6E-EDBD-3645-FCAD3C971F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0235" y="3832855"/>
            <a:ext cx="4276725" cy="762000"/>
          </a:xfrm>
          <a:prstGeom prst="rect">
            <a:avLst/>
          </a:prstGeom>
        </p:spPr>
      </p:pic>
      <p:pic>
        <p:nvPicPr>
          <p:cNvPr id="8" name="Picture 7">
            <a:extLst>
              <a:ext uri="{FF2B5EF4-FFF2-40B4-BE49-F238E27FC236}">
                <a16:creationId xmlns:a16="http://schemas.microsoft.com/office/drawing/2014/main" id="{1CBC5893-8758-C72F-DCFE-6E48EE37F5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30565" y="4594855"/>
            <a:ext cx="3819525" cy="514350"/>
          </a:xfrm>
          <a:prstGeom prst="rect">
            <a:avLst/>
          </a:prstGeom>
        </p:spPr>
      </p:pic>
      <p:pic>
        <p:nvPicPr>
          <p:cNvPr id="9" name="Picture 8">
            <a:extLst>
              <a:ext uri="{FF2B5EF4-FFF2-40B4-BE49-F238E27FC236}">
                <a16:creationId xmlns:a16="http://schemas.microsoft.com/office/drawing/2014/main" id="{05D11AE9-BB81-4344-C716-1FBA40B9B26D}"/>
              </a:ext>
            </a:extLst>
          </p:cNvPr>
          <p:cNvPicPr>
            <a:picLocks noChangeAspect="1"/>
          </p:cNvPicPr>
          <p:nvPr/>
        </p:nvPicPr>
        <p:blipFill>
          <a:blip r:embed="rId6"/>
          <a:stretch>
            <a:fillRect/>
          </a:stretch>
        </p:blipFill>
        <p:spPr>
          <a:xfrm>
            <a:off x="9365019" y="513605"/>
            <a:ext cx="2170141" cy="2915395"/>
          </a:xfrm>
          <a:prstGeom prst="rect">
            <a:avLst/>
          </a:prstGeom>
        </p:spPr>
      </p:pic>
    </p:spTree>
    <p:extLst>
      <p:ext uri="{BB962C8B-B14F-4D97-AF65-F5344CB8AC3E}">
        <p14:creationId xmlns:p14="http://schemas.microsoft.com/office/powerpoint/2010/main" val="179543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AB9506-823E-38EA-5737-3D2057DF4AB3}"/>
              </a:ext>
            </a:extLst>
          </p:cNvPr>
          <p:cNvSpPr txBox="1"/>
          <p:nvPr/>
        </p:nvSpPr>
        <p:spPr>
          <a:xfrm>
            <a:off x="1976283" y="93632"/>
            <a:ext cx="10471355" cy="461665"/>
          </a:xfrm>
          <a:prstGeom prst="rect">
            <a:avLst/>
          </a:prstGeom>
          <a:noFill/>
        </p:spPr>
        <p:txBody>
          <a:bodyPr wrap="square" rtlCol="0">
            <a:spAutoFit/>
          </a:bodyPr>
          <a:lstStyle/>
          <a:p>
            <a:r>
              <a:rPr lang="en-US" sz="2400" b="1" dirty="0">
                <a:latin typeface="Bell MT" panose="02020503060305020303" pitchFamily="18" charset="0"/>
              </a:rPr>
              <a:t>6. </a:t>
            </a:r>
            <a:r>
              <a:rPr lang="en-US" sz="2400" b="1" u="sng" dirty="0">
                <a:latin typeface="Bell MT" panose="02020503060305020303" pitchFamily="18" charset="0"/>
              </a:rPr>
              <a:t>Feature Selection </a:t>
            </a:r>
            <a:r>
              <a:rPr lang="en-US" dirty="0"/>
              <a:t>:</a:t>
            </a:r>
            <a:endParaRPr lang="en-IN"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B3D297-566E-7855-3BD9-4D0AC1975706}"/>
                  </a:ext>
                </a:extLst>
              </p:cNvPr>
              <p:cNvSpPr txBox="1"/>
              <p:nvPr/>
            </p:nvSpPr>
            <p:spPr>
              <a:xfrm>
                <a:off x="1661651" y="555297"/>
                <a:ext cx="10294375" cy="5341655"/>
              </a:xfrm>
              <a:prstGeom prst="rect">
                <a:avLst/>
              </a:prstGeom>
              <a:noFill/>
            </p:spPr>
            <p:txBody>
              <a:bodyPr wrap="square" rtlCol="0">
                <a:spAutoFit/>
              </a:bodyPr>
              <a:lstStyle/>
              <a:p>
                <a:endParaRPr lang="en-US" dirty="0"/>
              </a:p>
              <a:p>
                <a:pPr marL="342900" indent="-342900">
                  <a:buFont typeface="Wingdings" panose="05000000000000000000" pitchFamily="2" charset="2"/>
                  <a:buChar char="q"/>
                </a:pPr>
                <a:r>
                  <a:rPr lang="en-US" sz="2000" b="1" u="sng" dirty="0">
                    <a:latin typeface="Bell MT" panose="02020503060305020303" pitchFamily="18" charset="0"/>
                  </a:rPr>
                  <a:t>VIF(Multicollinearity diagnosis</a:t>
                </a:r>
                <a:r>
                  <a:rPr lang="en-US" sz="2000" u="sng" dirty="0"/>
                  <a:t>)</a:t>
                </a:r>
                <a:r>
                  <a:rPr lang="en-US" sz="2000" dirty="0"/>
                  <a:t>:   </a:t>
                </a:r>
              </a:p>
              <a:p>
                <a:r>
                  <a:rPr lang="en-US" sz="2000" dirty="0"/>
                  <a:t>             </a:t>
                </a:r>
              </a:p>
              <a:p>
                <a:r>
                  <a:rPr lang="en-US" sz="2000" dirty="0"/>
                  <a:t>                           </a:t>
                </a:r>
                <a14:m>
                  <m:oMath xmlns:m="http://schemas.openxmlformats.org/officeDocument/2006/math">
                    <m:r>
                      <a:rPr lang="en-IN" i="1">
                        <a:latin typeface="Cambria Math" panose="02040503050406030204" pitchFamily="18" charset="0"/>
                      </a:rPr>
                      <m:t>𝑉𝐼</m:t>
                    </m:r>
                    <m:sSub>
                      <m:sSubPr>
                        <m:ctrlPr>
                          <a:rPr lang="en-IN" i="1">
                            <a:latin typeface="Cambria Math" panose="02040503050406030204" pitchFamily="18" charset="0"/>
                          </a:rPr>
                        </m:ctrlPr>
                      </m:sSubPr>
                      <m:e>
                        <m:r>
                          <a:rPr lang="en-IN" i="1">
                            <a:latin typeface="Cambria Math" panose="02040503050406030204" pitchFamily="18" charset="0"/>
                          </a:rPr>
                          <m:t>𝐹</m:t>
                        </m:r>
                      </m:e>
                      <m:sub>
                        <m:r>
                          <a:rPr lang="en-IN" i="1">
                            <a:latin typeface="Cambria Math" panose="02040503050406030204" pitchFamily="18" charset="0"/>
                          </a:rPr>
                          <m:t>𝑗</m:t>
                        </m:r>
                      </m:sub>
                    </m:sSub>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1</m:t>
                        </m:r>
                      </m:num>
                      <m:den>
                        <m:r>
                          <a:rPr lang="en-IN" i="1">
                            <a:latin typeface="Cambria Math" panose="02040503050406030204" pitchFamily="18" charset="0"/>
                          </a:rPr>
                          <m:t>1−</m:t>
                        </m:r>
                        <m:sSubSup>
                          <m:sSubSupPr>
                            <m:ctrlPr>
                              <a:rPr lang="en-IN" i="1">
                                <a:latin typeface="Cambria Math" panose="02040503050406030204" pitchFamily="18" charset="0"/>
                              </a:rPr>
                            </m:ctrlPr>
                          </m:sSubSupPr>
                          <m:e>
                            <m:r>
                              <a:rPr lang="en-IN" i="1">
                                <a:latin typeface="Cambria Math" panose="02040503050406030204" pitchFamily="18" charset="0"/>
                              </a:rPr>
                              <m:t>𝑅</m:t>
                            </m:r>
                          </m:e>
                          <m:sub>
                            <m:r>
                              <a:rPr lang="en-IN" i="1">
                                <a:latin typeface="Cambria Math" panose="02040503050406030204" pitchFamily="18" charset="0"/>
                              </a:rPr>
                              <m:t>𝑗</m:t>
                            </m:r>
                          </m:sub>
                          <m:sup>
                            <m:r>
                              <a:rPr lang="en-IN" i="1">
                                <a:latin typeface="Cambria Math" panose="02040503050406030204" pitchFamily="18" charset="0"/>
                              </a:rPr>
                              <m:t>2</m:t>
                            </m:r>
                          </m:sup>
                        </m:sSubSup>
                      </m:den>
                    </m:f>
                  </m:oMath>
                </a14:m>
                <a:r>
                  <a:rPr lang="en-IN" sz="2000" dirty="0"/>
                  <a:t>,       </a:t>
                </a:r>
                <a:r>
                  <a:rPr lang="en-IN" b="1" dirty="0">
                    <a:latin typeface="Bell MT" panose="02020503060305020303" pitchFamily="18" charset="0"/>
                  </a:rPr>
                  <a:t>where,</a:t>
                </a:r>
                <a14:m>
                  <m:oMath xmlns:m="http://schemas.openxmlformats.org/officeDocument/2006/math">
                    <m:sSubSup>
                      <m:sSubSupPr>
                        <m:ctrlPr>
                          <a:rPr lang="en-IN" b="1" i="1">
                            <a:latin typeface="Cambria Math" panose="02040503050406030204" pitchFamily="18" charset="0"/>
                          </a:rPr>
                        </m:ctrlPr>
                      </m:sSubSupPr>
                      <m:e>
                        <m:r>
                          <a:rPr lang="en-IN" b="1" i="1">
                            <a:latin typeface="Cambria Math" panose="02040503050406030204" pitchFamily="18" charset="0"/>
                          </a:rPr>
                          <m:t>𝑹</m:t>
                        </m:r>
                      </m:e>
                      <m:sub>
                        <m:r>
                          <a:rPr lang="en-IN" b="1" i="1">
                            <a:latin typeface="Cambria Math" panose="02040503050406030204" pitchFamily="18" charset="0"/>
                          </a:rPr>
                          <m:t>𝒋</m:t>
                        </m:r>
                      </m:sub>
                      <m:sup>
                        <m:r>
                          <a:rPr lang="en-IN" b="1" i="1">
                            <a:latin typeface="Cambria Math" panose="02040503050406030204" pitchFamily="18" charset="0"/>
                          </a:rPr>
                          <m:t>𝟐</m:t>
                        </m:r>
                      </m:sup>
                    </m:sSubSup>
                    <m:r>
                      <a:rPr lang="en-IN" b="1" i="1">
                        <a:latin typeface="Cambria Math" panose="02040503050406030204" pitchFamily="18" charset="0"/>
                      </a:rPr>
                      <m:t> </m:t>
                    </m:r>
                    <m:r>
                      <a:rPr lang="en-IN" i="1">
                        <a:latin typeface="Cambria Math" panose="02040503050406030204" pitchFamily="18" charset="0"/>
                      </a:rPr>
                      <m:t>𝑖𝑠</m:t>
                    </m:r>
                    <m:r>
                      <a:rPr lang="en-IN" i="1">
                        <a:latin typeface="Cambria Math" panose="02040503050406030204" pitchFamily="18" charset="0"/>
                      </a:rPr>
                      <m:t> </m:t>
                    </m:r>
                    <m:r>
                      <a:rPr lang="en-IN" i="1">
                        <a:latin typeface="Cambria Math" panose="02040503050406030204" pitchFamily="18" charset="0"/>
                      </a:rPr>
                      <m:t>𝑡h𝑒</m:t>
                    </m:r>
                    <m:r>
                      <a:rPr lang="en-IN" i="1">
                        <a:latin typeface="Cambria Math" panose="02040503050406030204" pitchFamily="18" charset="0"/>
                      </a:rPr>
                      <m:t> </m:t>
                    </m:r>
                    <m:r>
                      <a:rPr lang="en-IN" i="1">
                        <a:latin typeface="Cambria Math" panose="02040503050406030204" pitchFamily="18" charset="0"/>
                      </a:rPr>
                      <m:t>𝑐𝑜𝑒𝑓𝑓𝑖𝑐𝑖𝑒𝑛𝑡</m:t>
                    </m:r>
                    <m:r>
                      <a:rPr lang="en-IN" i="1">
                        <a:latin typeface="Cambria Math" panose="02040503050406030204" pitchFamily="18" charset="0"/>
                      </a:rPr>
                      <m:t> </m:t>
                    </m:r>
                    <m:r>
                      <a:rPr lang="en-IN" i="1">
                        <a:latin typeface="Cambria Math" panose="02040503050406030204" pitchFamily="18" charset="0"/>
                      </a:rPr>
                      <m:t>𝑜𝑓</m:t>
                    </m:r>
                    <m:r>
                      <a:rPr lang="en-IN" i="1">
                        <a:latin typeface="Cambria Math" panose="02040503050406030204" pitchFamily="18" charset="0"/>
                      </a:rPr>
                      <m:t> </m:t>
                    </m:r>
                    <m:r>
                      <a:rPr lang="en-IN" i="1">
                        <a:latin typeface="Cambria Math" panose="02040503050406030204" pitchFamily="18" charset="0"/>
                      </a:rPr>
                      <m:t>𝑑𝑒𝑡𝑒𝑟𝑚𝑖𝑛𝑎𝑡𝑖𝑜𝑛</m:t>
                    </m:r>
                    <m:r>
                      <a:rPr lang="en-IN" i="1">
                        <a:latin typeface="Cambria Math" panose="02040503050406030204" pitchFamily="18" charset="0"/>
                      </a:rPr>
                      <m:t> </m:t>
                    </m:r>
                    <m:r>
                      <a:rPr lang="en-IN" i="1">
                        <a:latin typeface="Cambria Math" panose="02040503050406030204" pitchFamily="18" charset="0"/>
                      </a:rPr>
                      <m:t>𝑓𝑜𝑟</m:t>
                    </m:r>
                    <m:r>
                      <a:rPr lang="en-IN" i="1">
                        <a:latin typeface="Cambria Math" panose="02040503050406030204" pitchFamily="18" charset="0"/>
                      </a:rPr>
                      <m:t> </m:t>
                    </m:r>
                    <m:r>
                      <a:rPr lang="en-IN" i="1">
                        <a:latin typeface="Cambria Math" panose="02040503050406030204" pitchFamily="18" charset="0"/>
                      </a:rPr>
                      <m:t>𝑗𝑡h</m:t>
                    </m:r>
                    <m:r>
                      <a:rPr lang="en-IN" i="1">
                        <a:latin typeface="Cambria Math" panose="02040503050406030204" pitchFamily="18" charset="0"/>
                      </a:rPr>
                      <m:t> </m:t>
                    </m:r>
                    <m:r>
                      <a:rPr lang="en-IN" i="1">
                        <a:latin typeface="Cambria Math" panose="02040503050406030204" pitchFamily="18" charset="0"/>
                      </a:rPr>
                      <m:t>𝑓𝑒𝑎𝑡𝑢𝑟𝑒</m:t>
                    </m:r>
                  </m:oMath>
                </a14:m>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a:p>
                <a:r>
                  <a:rPr lang="en-IN" sz="2400" b="1" dirty="0">
                    <a:latin typeface="Bell MT" panose="02020503060305020303" pitchFamily="18" charset="0"/>
                  </a:rPr>
                  <a:t>Interpretation:- </a:t>
                </a:r>
                <a:r>
                  <a:rPr lang="en-IN" sz="2800" b="1" dirty="0">
                    <a:latin typeface="Bell MT" panose="02020503060305020303" pitchFamily="18" charset="0"/>
                  </a:rPr>
                  <a:t>  </a:t>
                </a:r>
                <a:r>
                  <a:rPr lang="en-IN" sz="2400" dirty="0">
                    <a:latin typeface="Bell MT" panose="02020503060305020303" pitchFamily="18" charset="0"/>
                  </a:rPr>
                  <a:t>All these features have </a:t>
                </a:r>
                <a:r>
                  <a:rPr lang="en-IN" sz="2400" b="1" dirty="0">
                    <a:latin typeface="Bell MT" panose="02020503060305020303" pitchFamily="18" charset="0"/>
                  </a:rPr>
                  <a:t>VIF &lt;= 5</a:t>
                </a:r>
                <a:r>
                  <a:rPr lang="en-IN" sz="2400" dirty="0">
                    <a:latin typeface="Bell MT" panose="02020503060305020303" pitchFamily="18" charset="0"/>
                  </a:rPr>
                  <a:t> — </a:t>
                </a:r>
                <a:r>
                  <a:rPr lang="en-IN" sz="2400" dirty="0">
                    <a:highlight>
                      <a:srgbClr val="C0C0C0"/>
                    </a:highlight>
                    <a:latin typeface="Bell MT" panose="02020503060305020303" pitchFamily="18" charset="0"/>
                  </a:rPr>
                  <a:t>no multicollinearity risk.</a:t>
                </a:r>
              </a:p>
              <a:p>
                <a:r>
                  <a:rPr lang="en-IN" sz="2400" dirty="0">
                    <a:latin typeface="Bell MT" panose="02020503060305020303" pitchFamily="18" charset="0"/>
                  </a:rPr>
                  <a:t>                               const — automatically handled in regression.</a:t>
                </a:r>
                <a:endParaRPr lang="en-IN" sz="2800" dirty="0">
                  <a:latin typeface="Bell MT" panose="02020503060305020303" pitchFamily="18" charset="0"/>
                </a:endParaRPr>
              </a:p>
              <a:p>
                <a:endParaRPr lang="en-IN" sz="2000" dirty="0"/>
              </a:p>
            </p:txBody>
          </p:sp>
        </mc:Choice>
        <mc:Fallback xmlns="">
          <p:sp>
            <p:nvSpPr>
              <p:cNvPr id="6" name="TextBox 5">
                <a:extLst>
                  <a:ext uri="{FF2B5EF4-FFF2-40B4-BE49-F238E27FC236}">
                    <a16:creationId xmlns:a16="http://schemas.microsoft.com/office/drawing/2014/main" id="{5FB3D297-566E-7855-3BD9-4D0AC1975706}"/>
                  </a:ext>
                </a:extLst>
              </p:cNvPr>
              <p:cNvSpPr txBox="1">
                <a:spLocks noRot="1" noChangeAspect="1" noMove="1" noResize="1" noEditPoints="1" noAdjustHandles="1" noChangeArrowheads="1" noChangeShapeType="1" noTextEdit="1"/>
              </p:cNvSpPr>
              <p:nvPr/>
            </p:nvSpPr>
            <p:spPr>
              <a:xfrm>
                <a:off x="1661651" y="555297"/>
                <a:ext cx="10294375" cy="5341655"/>
              </a:xfrm>
              <a:prstGeom prst="rect">
                <a:avLst/>
              </a:prstGeom>
              <a:blipFill>
                <a:blip r:embed="rId2"/>
                <a:stretch>
                  <a:fillRect l="-948"/>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74E47373-63BB-DBE5-8844-E00DB5D97EE4}"/>
              </a:ext>
            </a:extLst>
          </p:cNvPr>
          <p:cNvPicPr>
            <a:picLocks noChangeAspect="1"/>
          </p:cNvPicPr>
          <p:nvPr/>
        </p:nvPicPr>
        <p:blipFill>
          <a:blip r:embed="rId3"/>
          <a:stretch>
            <a:fillRect/>
          </a:stretch>
        </p:blipFill>
        <p:spPr>
          <a:xfrm>
            <a:off x="4318972" y="2169428"/>
            <a:ext cx="3554055" cy="2120178"/>
          </a:xfrm>
          <a:prstGeom prst="rect">
            <a:avLst/>
          </a:prstGeom>
        </p:spPr>
      </p:pic>
    </p:spTree>
    <p:extLst>
      <p:ext uri="{BB962C8B-B14F-4D97-AF65-F5344CB8AC3E}">
        <p14:creationId xmlns:p14="http://schemas.microsoft.com/office/powerpoint/2010/main" val="551701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B29888-286B-BEF9-A387-55A653ED1268}"/>
              </a:ext>
            </a:extLst>
          </p:cNvPr>
          <p:cNvSpPr txBox="1"/>
          <p:nvPr/>
        </p:nvSpPr>
        <p:spPr>
          <a:xfrm>
            <a:off x="1720645" y="127819"/>
            <a:ext cx="10264878" cy="830997"/>
          </a:xfrm>
          <a:prstGeom prst="rect">
            <a:avLst/>
          </a:prstGeom>
          <a:noFill/>
        </p:spPr>
        <p:txBody>
          <a:bodyPr wrap="square" rtlCol="0">
            <a:spAutoFit/>
          </a:bodyPr>
          <a:lstStyle/>
          <a:p>
            <a:r>
              <a:rPr lang="en-IN" sz="2400" b="1" dirty="0">
                <a:latin typeface="Bell MT" panose="02020503060305020303" pitchFamily="18" charset="0"/>
              </a:rPr>
              <a:t>7.</a:t>
            </a:r>
            <a:r>
              <a:rPr lang="en-IN" dirty="0"/>
              <a:t> </a:t>
            </a:r>
            <a:r>
              <a:rPr lang="en-IN" sz="2400" b="1" u="sng" dirty="0">
                <a:latin typeface="Bell MT" panose="02020503060305020303" pitchFamily="18" charset="0"/>
              </a:rPr>
              <a:t>Fitting of the model and estimations of model parameter including</a:t>
            </a:r>
            <a:r>
              <a:rPr lang="en-IN" sz="2400" b="1" dirty="0">
                <a:latin typeface="Bell MT" panose="02020503060305020303" pitchFamily="18" charset="0"/>
              </a:rPr>
              <a:t>    </a:t>
            </a:r>
          </a:p>
          <a:p>
            <a:r>
              <a:rPr lang="en-IN" sz="2400" b="1" dirty="0">
                <a:latin typeface="Bell MT" panose="02020503060305020303" pitchFamily="18" charset="0"/>
              </a:rPr>
              <a:t>    </a:t>
            </a:r>
            <a:r>
              <a:rPr lang="en-IN" sz="2400" b="1" u="sng" dirty="0">
                <a:latin typeface="Bell MT" panose="02020503060305020303" pitchFamily="18" charset="0"/>
              </a:rPr>
              <a:t>their confidence intervals: </a:t>
            </a:r>
            <a:r>
              <a:rPr lang="en-IN" sz="2400" b="1" dirty="0">
                <a:latin typeface="Bell MT" panose="02020503060305020303" pitchFamily="18" charset="0"/>
              </a:rPr>
              <a:t>- </a:t>
            </a:r>
          </a:p>
        </p:txBody>
      </p:sp>
      <p:pic>
        <p:nvPicPr>
          <p:cNvPr id="3" name="Picture 2">
            <a:extLst>
              <a:ext uri="{FF2B5EF4-FFF2-40B4-BE49-F238E27FC236}">
                <a16:creationId xmlns:a16="http://schemas.microsoft.com/office/drawing/2014/main" id="{8654AED8-5932-03CE-F7ED-70CE94CF28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237" y="1723698"/>
            <a:ext cx="4143728" cy="2444736"/>
          </a:xfrm>
          <a:prstGeom prst="rect">
            <a:avLst/>
          </a:prstGeom>
        </p:spPr>
      </p:pic>
      <p:graphicFrame>
        <p:nvGraphicFramePr>
          <p:cNvPr id="7" name="Table 6">
            <a:extLst>
              <a:ext uri="{FF2B5EF4-FFF2-40B4-BE49-F238E27FC236}">
                <a16:creationId xmlns:a16="http://schemas.microsoft.com/office/drawing/2014/main" id="{C69E4358-3818-9AA9-BF57-795B5541EA4E}"/>
              </a:ext>
            </a:extLst>
          </p:cNvPr>
          <p:cNvGraphicFramePr>
            <a:graphicFrameLocks noGrp="1"/>
          </p:cNvGraphicFramePr>
          <p:nvPr>
            <p:extLst>
              <p:ext uri="{D42A27DB-BD31-4B8C-83A1-F6EECF244321}">
                <p14:modId xmlns:p14="http://schemas.microsoft.com/office/powerpoint/2010/main" val="3617388481"/>
              </p:ext>
            </p:extLst>
          </p:nvPr>
        </p:nvGraphicFramePr>
        <p:xfrm>
          <a:off x="6754675" y="958816"/>
          <a:ext cx="5413728" cy="3542667"/>
        </p:xfrm>
        <a:graphic>
          <a:graphicData uri="http://schemas.openxmlformats.org/drawingml/2006/table">
            <a:tbl>
              <a:tblPr firstRow="1" bandRow="1">
                <a:tableStyleId>{073A0DAA-6AF3-43AB-8588-CEC1D06C72B9}</a:tableStyleId>
              </a:tblPr>
              <a:tblGrid>
                <a:gridCol w="1662603">
                  <a:extLst>
                    <a:ext uri="{9D8B030D-6E8A-4147-A177-3AD203B41FA5}">
                      <a16:colId xmlns:a16="http://schemas.microsoft.com/office/drawing/2014/main" val="3221074245"/>
                    </a:ext>
                  </a:extLst>
                </a:gridCol>
                <a:gridCol w="1233350">
                  <a:extLst>
                    <a:ext uri="{9D8B030D-6E8A-4147-A177-3AD203B41FA5}">
                      <a16:colId xmlns:a16="http://schemas.microsoft.com/office/drawing/2014/main" val="3376398751"/>
                    </a:ext>
                  </a:extLst>
                </a:gridCol>
                <a:gridCol w="2517775">
                  <a:extLst>
                    <a:ext uri="{9D8B030D-6E8A-4147-A177-3AD203B41FA5}">
                      <a16:colId xmlns:a16="http://schemas.microsoft.com/office/drawing/2014/main" val="1700523894"/>
                    </a:ext>
                  </a:extLst>
                </a:gridCol>
              </a:tblGrid>
              <a:tr h="315115">
                <a:tc>
                  <a:txBody>
                    <a:bodyPr/>
                    <a:lstStyle/>
                    <a:p>
                      <a:pPr algn="l">
                        <a:lnSpc>
                          <a:spcPct val="107000"/>
                        </a:lnSpc>
                        <a:spcAft>
                          <a:spcPts val="800"/>
                        </a:spcAft>
                        <a:buNone/>
                      </a:pPr>
                      <a:r>
                        <a:rPr lang="en-IN" sz="2400" dirty="0">
                          <a:effectLst/>
                          <a:latin typeface="Bell MT" panose="02020503060305020303" pitchFamily="18" charset="0"/>
                          <a:ea typeface="Calibri" panose="020F0502020204030204" pitchFamily="34" charset="0"/>
                          <a:cs typeface="Times New Roman" panose="02020603050405020304" pitchFamily="18" charset="0"/>
                        </a:rPr>
                        <a:t>Metric</a:t>
                      </a:r>
                    </a:p>
                  </a:txBody>
                  <a:tcPr marL="68580" marR="68580" marT="0" marB="0"/>
                </a:tc>
                <a:tc>
                  <a:txBody>
                    <a:bodyPr/>
                    <a:lstStyle/>
                    <a:p>
                      <a:pPr algn="ctr">
                        <a:lnSpc>
                          <a:spcPct val="107000"/>
                        </a:lnSpc>
                        <a:spcAft>
                          <a:spcPts val="800"/>
                        </a:spcAft>
                        <a:buNone/>
                      </a:pPr>
                      <a:r>
                        <a:rPr lang="en-IN" sz="2400" dirty="0">
                          <a:effectLst/>
                          <a:latin typeface="Bell MT" panose="02020503060305020303" pitchFamily="18" charset="0"/>
                          <a:ea typeface="Calibri" panose="020F0502020204030204" pitchFamily="34" charset="0"/>
                          <a:cs typeface="Times New Roman" panose="02020603050405020304" pitchFamily="18" charset="0"/>
                        </a:rPr>
                        <a:t>Value</a:t>
                      </a:r>
                    </a:p>
                  </a:txBody>
                  <a:tcPr marL="68580" marR="68580" marT="0" marB="0"/>
                </a:tc>
                <a:tc>
                  <a:txBody>
                    <a:bodyPr/>
                    <a:lstStyle/>
                    <a:p>
                      <a:pPr algn="l">
                        <a:lnSpc>
                          <a:spcPct val="107000"/>
                        </a:lnSpc>
                        <a:spcAft>
                          <a:spcPts val="800"/>
                        </a:spcAft>
                        <a:buNone/>
                      </a:pPr>
                      <a:r>
                        <a:rPr lang="en-IN" sz="2400" dirty="0">
                          <a:effectLst/>
                          <a:latin typeface="Bell MT" panose="02020503060305020303" pitchFamily="18" charset="0"/>
                          <a:ea typeface="Calibri" panose="020F0502020204030204" pitchFamily="34" charset="0"/>
                          <a:cs typeface="Times New Roman" panose="02020603050405020304" pitchFamily="18" charset="0"/>
                        </a:rPr>
                        <a:t>Interpretation</a:t>
                      </a:r>
                    </a:p>
                  </a:txBody>
                  <a:tcPr marL="68580" marR="68580" marT="0" marB="0"/>
                </a:tc>
                <a:extLst>
                  <a:ext uri="{0D108BD9-81ED-4DB2-BD59-A6C34878D82A}">
                    <a16:rowId xmlns:a16="http://schemas.microsoft.com/office/drawing/2014/main" val="4214783457"/>
                  </a:ext>
                </a:extLst>
              </a:tr>
              <a:tr h="374167">
                <a:tc>
                  <a:txBody>
                    <a:bodyPr/>
                    <a:lstStyle/>
                    <a:p>
                      <a:pP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Baseline Estimation Method</a:t>
                      </a:r>
                    </a:p>
                  </a:txBody>
                  <a:tcPr marL="68580" marR="68580" marT="0" marB="0"/>
                </a:tc>
                <a:tc>
                  <a:txBody>
                    <a:bodyPr/>
                    <a:lstStyle/>
                    <a:p>
                      <a:pPr algn="ct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Breslow</a:t>
                      </a:r>
                    </a:p>
                  </a:txBody>
                  <a:tcPr marL="68580" marR="68580" marT="0" marB="0"/>
                </a:tc>
                <a:tc>
                  <a:txBody>
                    <a:bodyPr/>
                    <a:lstStyle/>
                    <a:p>
                      <a:pP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(Standard method to handle tied event times)</a:t>
                      </a:r>
                    </a:p>
                  </a:txBody>
                  <a:tcPr marL="68580" marR="68580" marT="0" marB="0"/>
                </a:tc>
                <a:extLst>
                  <a:ext uri="{0D108BD9-81ED-4DB2-BD59-A6C34878D82A}">
                    <a16:rowId xmlns:a16="http://schemas.microsoft.com/office/drawing/2014/main" val="1011958281"/>
                  </a:ext>
                </a:extLst>
              </a:tr>
              <a:tr h="374167">
                <a:tc>
                  <a:txBody>
                    <a:bodyPr/>
                    <a:lstStyle/>
                    <a:p>
                      <a:pP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Number of Observations</a:t>
                      </a:r>
                    </a:p>
                  </a:txBody>
                  <a:tcPr marL="68580" marR="68580" marT="0" marB="0"/>
                </a:tc>
                <a:tc>
                  <a:txBody>
                    <a:bodyPr/>
                    <a:lstStyle/>
                    <a:p>
                      <a:pPr algn="ct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8</a:t>
                      </a:r>
                    </a:p>
                  </a:txBody>
                  <a:tcPr marL="68580" marR="68580" marT="0" marB="0"/>
                </a:tc>
                <a:tc>
                  <a:txBody>
                    <a:bodyPr/>
                    <a:lstStyle/>
                    <a:p>
                      <a:pP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no. of covariates</a:t>
                      </a:r>
                    </a:p>
                  </a:txBody>
                  <a:tcPr marL="68580" marR="68580" marT="0" marB="0"/>
                </a:tc>
                <a:extLst>
                  <a:ext uri="{0D108BD9-81ED-4DB2-BD59-A6C34878D82A}">
                    <a16:rowId xmlns:a16="http://schemas.microsoft.com/office/drawing/2014/main" val="1765471609"/>
                  </a:ext>
                </a:extLst>
              </a:tr>
              <a:tr h="458451">
                <a:tc>
                  <a:txBody>
                    <a:bodyPr/>
                    <a:lstStyle/>
                    <a:p>
                      <a:pP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Number of Events Observed</a:t>
                      </a:r>
                    </a:p>
                  </a:txBody>
                  <a:tcPr marL="68580" marR="68580" marT="0" marB="0"/>
                </a:tc>
                <a:tc>
                  <a:txBody>
                    <a:bodyPr/>
                    <a:lstStyle/>
                    <a:p>
                      <a:pPr algn="ct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10,465</a:t>
                      </a:r>
                    </a:p>
                    <a:p>
                      <a:pPr algn="ct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 </a:t>
                      </a:r>
                    </a:p>
                  </a:txBody>
                  <a:tcPr marL="68580" marR="68580" marT="0" marB="0"/>
                </a:tc>
                <a:tc>
                  <a:txBody>
                    <a:bodyPr/>
                    <a:lstStyle/>
                    <a:p>
                      <a:pP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Total number of actual events (deaths/failures) in the full dataset</a:t>
                      </a:r>
                    </a:p>
                  </a:txBody>
                  <a:tcPr marL="68580" marR="68580" marT="0" marB="0"/>
                </a:tc>
                <a:extLst>
                  <a:ext uri="{0D108BD9-81ED-4DB2-BD59-A6C34878D82A}">
                    <a16:rowId xmlns:a16="http://schemas.microsoft.com/office/drawing/2014/main" val="3833811273"/>
                  </a:ext>
                </a:extLst>
              </a:tr>
              <a:tr h="399151">
                <a:tc>
                  <a:txBody>
                    <a:bodyPr/>
                    <a:lstStyle/>
                    <a:p>
                      <a:pPr>
                        <a:lnSpc>
                          <a:spcPct val="107000"/>
                        </a:lnSpc>
                        <a:spcAft>
                          <a:spcPts val="800"/>
                        </a:spcAft>
                        <a:buNone/>
                      </a:pPr>
                      <a:r>
                        <a:rPr lang="en-IN" sz="1400">
                          <a:effectLst/>
                          <a:latin typeface="Bell MT" panose="02020503060305020303" pitchFamily="18" charset="0"/>
                          <a:ea typeface="Calibri" panose="020F0502020204030204" pitchFamily="34" charset="0"/>
                          <a:cs typeface="Times New Roman" panose="02020603050405020304" pitchFamily="18" charset="0"/>
                        </a:rPr>
                        <a:t>Partial Log-likelihood</a:t>
                      </a:r>
                    </a:p>
                  </a:txBody>
                  <a:tcPr marL="68580" marR="68580" marT="0" marB="0"/>
                </a:tc>
                <a:tc>
                  <a:txBody>
                    <a:bodyPr/>
                    <a:lstStyle/>
                    <a:p>
                      <a:pPr algn="ctr">
                        <a:lnSpc>
                          <a:spcPct val="107000"/>
                        </a:lnSpc>
                        <a:spcAft>
                          <a:spcPts val="800"/>
                        </a:spcAft>
                        <a:buNone/>
                      </a:pPr>
                      <a:r>
                        <a:rPr lang="en-IN" sz="1400">
                          <a:effectLst/>
                          <a:latin typeface="Bell MT" panose="02020503060305020303" pitchFamily="18" charset="0"/>
                          <a:ea typeface="Calibri" panose="020F0502020204030204" pitchFamily="34" charset="0"/>
                          <a:cs typeface="Times New Roman" panose="02020603050405020304" pitchFamily="18" charset="0"/>
                        </a:rPr>
                        <a:t>-98,187.98</a:t>
                      </a:r>
                    </a:p>
                  </a:txBody>
                  <a:tcPr marL="68580" marR="68580" marT="0" marB="0"/>
                </a:tc>
                <a:tc>
                  <a:txBody>
                    <a:bodyPr/>
                    <a:lstStyle/>
                    <a:p>
                      <a:pP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Objective function maximized during model fitting</a:t>
                      </a:r>
                    </a:p>
                  </a:txBody>
                  <a:tcPr marL="68580" marR="68580" marT="0" marB="0"/>
                </a:tc>
                <a:extLst>
                  <a:ext uri="{0D108BD9-81ED-4DB2-BD59-A6C34878D82A}">
                    <a16:rowId xmlns:a16="http://schemas.microsoft.com/office/drawing/2014/main" val="3583759333"/>
                  </a:ext>
                </a:extLst>
              </a:tr>
              <a:tr h="374167">
                <a:tc>
                  <a:txBody>
                    <a:bodyPr/>
                    <a:lstStyle/>
                    <a:p>
                      <a:pP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Partial  AIC</a:t>
                      </a:r>
                    </a:p>
                  </a:txBody>
                  <a:tcPr marL="68580" marR="68580" marT="0" marB="0"/>
                </a:tc>
                <a:tc>
                  <a:txBody>
                    <a:bodyPr/>
                    <a:lstStyle/>
                    <a:p>
                      <a:pPr algn="ctr">
                        <a:lnSpc>
                          <a:spcPct val="107000"/>
                        </a:lnSpc>
                        <a:spcAft>
                          <a:spcPts val="800"/>
                        </a:spcAft>
                        <a:buNone/>
                      </a:pPr>
                      <a:r>
                        <a:rPr lang="en-IN" sz="1400">
                          <a:effectLst/>
                          <a:latin typeface="Bell MT" panose="02020503060305020303" pitchFamily="18" charset="0"/>
                          <a:ea typeface="Calibri" panose="020F0502020204030204" pitchFamily="34" charset="0"/>
                          <a:cs typeface="Times New Roman" panose="02020603050405020304" pitchFamily="18" charset="0"/>
                        </a:rPr>
                        <a:t>196391.96</a:t>
                      </a:r>
                    </a:p>
                  </a:txBody>
                  <a:tcPr marL="68580" marR="68580" marT="0" marB="0"/>
                </a:tc>
                <a:tc>
                  <a:txBody>
                    <a:bodyPr/>
                    <a:lstStyle/>
                    <a:p>
                      <a:pP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Model selection criterion – lower is better</a:t>
                      </a:r>
                    </a:p>
                  </a:txBody>
                  <a:tcPr marL="68580" marR="68580" marT="0" marB="0"/>
                </a:tc>
                <a:extLst>
                  <a:ext uri="{0D108BD9-81ED-4DB2-BD59-A6C34878D82A}">
                    <a16:rowId xmlns:a16="http://schemas.microsoft.com/office/drawing/2014/main" val="2485550056"/>
                  </a:ext>
                </a:extLst>
              </a:tr>
              <a:tr h="458451">
                <a:tc>
                  <a:txBody>
                    <a:bodyPr/>
                    <a:lstStyle/>
                    <a:p>
                      <a:pP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Concordance Index (C-Index)</a:t>
                      </a:r>
                    </a:p>
                  </a:txBody>
                  <a:tcPr marL="68580" marR="68580" marT="0" marB="0"/>
                </a:tc>
                <a:tc>
                  <a:txBody>
                    <a:bodyPr/>
                    <a:lstStyle/>
                    <a:p>
                      <a:pPr algn="ct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0.598</a:t>
                      </a:r>
                    </a:p>
                    <a:p>
                      <a:pPr algn="ct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 </a:t>
                      </a:r>
                    </a:p>
                  </a:txBody>
                  <a:tcPr marL="68580" marR="68580" marT="0" marB="0"/>
                </a:tc>
                <a:tc>
                  <a:txBody>
                    <a:bodyPr/>
                    <a:lstStyle/>
                    <a:p>
                      <a:pPr>
                        <a:lnSpc>
                          <a:spcPct val="107000"/>
                        </a:lnSpc>
                        <a:spcAft>
                          <a:spcPts val="800"/>
                        </a:spcAft>
                        <a:buNone/>
                      </a:pPr>
                      <a:r>
                        <a:rPr lang="en-IN" sz="1400" dirty="0">
                          <a:effectLst/>
                          <a:latin typeface="Bell MT" panose="02020503060305020303" pitchFamily="18" charset="0"/>
                          <a:ea typeface="Calibri" panose="020F0502020204030204" pitchFamily="34" charset="0"/>
                          <a:cs typeface="Times New Roman" panose="02020603050405020304" pitchFamily="18" charset="0"/>
                        </a:rPr>
                        <a:t>Model’s ability to rank individuals by risk – moderate predictive ability </a:t>
                      </a:r>
                    </a:p>
                  </a:txBody>
                  <a:tcPr marL="68580" marR="68580" marT="0" marB="0"/>
                </a:tc>
                <a:extLst>
                  <a:ext uri="{0D108BD9-81ED-4DB2-BD59-A6C34878D82A}">
                    <a16:rowId xmlns:a16="http://schemas.microsoft.com/office/drawing/2014/main" val="780766100"/>
                  </a:ext>
                </a:extLst>
              </a:tr>
            </a:tbl>
          </a:graphicData>
        </a:graphic>
      </p:graphicFrame>
      <p:sp>
        <p:nvSpPr>
          <p:cNvPr id="11" name="TextBox 10">
            <a:extLst>
              <a:ext uri="{FF2B5EF4-FFF2-40B4-BE49-F238E27FC236}">
                <a16:creationId xmlns:a16="http://schemas.microsoft.com/office/drawing/2014/main" id="{3283D7BF-4ACD-881F-F2A5-5F79333C42AB}"/>
              </a:ext>
            </a:extLst>
          </p:cNvPr>
          <p:cNvSpPr txBox="1"/>
          <p:nvPr/>
        </p:nvSpPr>
        <p:spPr>
          <a:xfrm>
            <a:off x="6754675" y="5398666"/>
            <a:ext cx="4175760" cy="646331"/>
          </a:xfrm>
          <a:prstGeom prst="rect">
            <a:avLst/>
          </a:prstGeom>
          <a:noFill/>
          <a:ln>
            <a:solidFill>
              <a:schemeClr val="tx1">
                <a:lumMod val="95000"/>
                <a:lumOff val="5000"/>
              </a:schemeClr>
            </a:solidFill>
          </a:ln>
        </p:spPr>
        <p:txBody>
          <a:bodyPr wrap="square" rtlCol="0">
            <a:spAutoFit/>
          </a:bodyPr>
          <a:lstStyle/>
          <a:p>
            <a:r>
              <a:rPr lang="en-US" b="1" dirty="0">
                <a:latin typeface="Bell MT" panose="02020503060305020303" pitchFamily="18" charset="0"/>
              </a:rPr>
              <a:t>Cox Model Summary of Hazard Ratios and Coefficients (</a:t>
            </a:r>
            <a:r>
              <a:rPr lang="el-GR" b="1" dirty="0">
                <a:latin typeface="Times New Roman" panose="02020603050405020304" pitchFamily="18" charset="0"/>
                <a:cs typeface="Times New Roman" panose="02020603050405020304" pitchFamily="18" charset="0"/>
              </a:rPr>
              <a:t>β</a:t>
            </a:r>
            <a:r>
              <a:rPr lang="en-IN" b="1" dirty="0">
                <a:latin typeface="Times New Roman" panose="02020603050405020304" pitchFamily="18" charset="0"/>
                <a:cs typeface="Times New Roman" panose="02020603050405020304" pitchFamily="18" charset="0"/>
              </a:rPr>
              <a:t>)</a:t>
            </a:r>
            <a:endParaRPr lang="en-US" b="1" dirty="0">
              <a:latin typeface="Bell MT" panose="02020503060305020303" pitchFamily="18" charset="0"/>
            </a:endParaRPr>
          </a:p>
        </p:txBody>
      </p:sp>
      <p:sp>
        <p:nvSpPr>
          <p:cNvPr id="12" name="Arrow: Left 11">
            <a:extLst>
              <a:ext uri="{FF2B5EF4-FFF2-40B4-BE49-F238E27FC236}">
                <a16:creationId xmlns:a16="http://schemas.microsoft.com/office/drawing/2014/main" id="{EBD0EE45-E141-754D-517E-79894CEDA198}"/>
              </a:ext>
            </a:extLst>
          </p:cNvPr>
          <p:cNvSpPr/>
          <p:nvPr/>
        </p:nvSpPr>
        <p:spPr>
          <a:xfrm>
            <a:off x="6324600" y="5594554"/>
            <a:ext cx="286004" cy="254557"/>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Arrow: Bent-Up 13">
            <a:extLst>
              <a:ext uri="{FF2B5EF4-FFF2-40B4-BE49-F238E27FC236}">
                <a16:creationId xmlns:a16="http://schemas.microsoft.com/office/drawing/2014/main" id="{A250EE25-555D-6B37-6818-42F8A9EAE91A}"/>
              </a:ext>
            </a:extLst>
          </p:cNvPr>
          <p:cNvSpPr/>
          <p:nvPr/>
        </p:nvSpPr>
        <p:spPr>
          <a:xfrm rot="5400000">
            <a:off x="6303264" y="2408411"/>
            <a:ext cx="328676" cy="286004"/>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11BD5109-B74C-0037-E35B-DAD3E33B4855}"/>
              </a:ext>
            </a:extLst>
          </p:cNvPr>
          <p:cNvSpPr txBox="1"/>
          <p:nvPr/>
        </p:nvSpPr>
        <p:spPr>
          <a:xfrm>
            <a:off x="4721760" y="1498376"/>
            <a:ext cx="1960880" cy="830997"/>
          </a:xfrm>
          <a:prstGeom prst="rect">
            <a:avLst/>
          </a:prstGeom>
          <a:noFill/>
          <a:ln>
            <a:solidFill>
              <a:schemeClr val="tx1">
                <a:lumMod val="95000"/>
                <a:lumOff val="5000"/>
              </a:schemeClr>
            </a:solidFill>
          </a:ln>
        </p:spPr>
        <p:txBody>
          <a:bodyPr wrap="square" rtlCol="0">
            <a:spAutoFit/>
          </a:bodyPr>
          <a:lstStyle/>
          <a:p>
            <a:r>
              <a:rPr lang="en-US" sz="1600" b="1" dirty="0">
                <a:latin typeface="Bell MT" panose="02020503060305020303" pitchFamily="18" charset="0"/>
              </a:rPr>
              <a:t>Cox Proportional Hazards model – Global Summary </a:t>
            </a:r>
            <a:endParaRPr lang="en-IN" sz="1600" b="1" dirty="0">
              <a:latin typeface="Bell MT" panose="02020503060305020303" pitchFamily="18" charset="0"/>
            </a:endParaRPr>
          </a:p>
        </p:txBody>
      </p:sp>
      <p:sp>
        <p:nvSpPr>
          <p:cNvPr id="16" name="TextBox 15">
            <a:extLst>
              <a:ext uri="{FF2B5EF4-FFF2-40B4-BE49-F238E27FC236}">
                <a16:creationId xmlns:a16="http://schemas.microsoft.com/office/drawing/2014/main" id="{EB2077F5-2AEE-6396-4E55-CBA0BE7C5EB2}"/>
              </a:ext>
            </a:extLst>
          </p:cNvPr>
          <p:cNvSpPr txBox="1"/>
          <p:nvPr/>
        </p:nvSpPr>
        <p:spPr>
          <a:xfrm>
            <a:off x="1894840" y="959795"/>
            <a:ext cx="985520" cy="369332"/>
          </a:xfrm>
          <a:prstGeom prst="rect">
            <a:avLst/>
          </a:prstGeom>
          <a:noFill/>
          <a:ln>
            <a:solidFill>
              <a:schemeClr val="tx1">
                <a:lumMod val="95000"/>
                <a:lumOff val="5000"/>
              </a:schemeClr>
            </a:solidFill>
          </a:ln>
        </p:spPr>
        <p:txBody>
          <a:bodyPr wrap="square" rtlCol="0">
            <a:spAutoFit/>
          </a:bodyPr>
          <a:lstStyle/>
          <a:p>
            <a:pPr algn="ctr"/>
            <a:r>
              <a:rPr lang="en-IN" b="1" dirty="0">
                <a:latin typeface="Bell MT" panose="02020503060305020303" pitchFamily="18" charset="0"/>
              </a:rPr>
              <a:t>Output</a:t>
            </a:r>
          </a:p>
        </p:txBody>
      </p:sp>
      <p:sp>
        <p:nvSpPr>
          <p:cNvPr id="17" name="Arrow: Down 16">
            <a:extLst>
              <a:ext uri="{FF2B5EF4-FFF2-40B4-BE49-F238E27FC236}">
                <a16:creationId xmlns:a16="http://schemas.microsoft.com/office/drawing/2014/main" id="{33210EC0-9CFA-E342-54B4-745987821E9C}"/>
              </a:ext>
            </a:extLst>
          </p:cNvPr>
          <p:cNvSpPr/>
          <p:nvPr/>
        </p:nvSpPr>
        <p:spPr>
          <a:xfrm>
            <a:off x="2265680" y="1422706"/>
            <a:ext cx="243840" cy="2324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graphicFrame>
            <p:nvGraphicFramePr>
              <p:cNvPr id="19" name="Table 18">
                <a:extLst>
                  <a:ext uri="{FF2B5EF4-FFF2-40B4-BE49-F238E27FC236}">
                    <a16:creationId xmlns:a16="http://schemas.microsoft.com/office/drawing/2014/main" id="{C8CB4297-E5F5-02D5-5CFB-948097166991}"/>
                  </a:ext>
                </a:extLst>
              </p:cNvPr>
              <p:cNvGraphicFramePr>
                <a:graphicFrameLocks noGrp="1"/>
              </p:cNvGraphicFramePr>
              <p:nvPr>
                <p:extLst>
                  <p:ext uri="{D42A27DB-BD31-4B8C-83A1-F6EECF244321}">
                    <p14:modId xmlns:p14="http://schemas.microsoft.com/office/powerpoint/2010/main" val="4063539232"/>
                  </p:ext>
                </p:extLst>
              </p:nvPr>
            </p:nvGraphicFramePr>
            <p:xfrm>
              <a:off x="2111564" y="4247543"/>
              <a:ext cx="4143728" cy="2529840"/>
            </p:xfrm>
            <a:graphic>
              <a:graphicData uri="http://schemas.openxmlformats.org/drawingml/2006/table">
                <a:tbl>
                  <a:tblPr firstRow="1" bandRow="1">
                    <a:tableStyleId>{5C22544A-7EE6-4342-B048-85BDC9FD1C3A}</a:tableStyleId>
                  </a:tblPr>
                  <a:tblGrid>
                    <a:gridCol w="1278143">
                      <a:extLst>
                        <a:ext uri="{9D8B030D-6E8A-4147-A177-3AD203B41FA5}">
                          <a16:colId xmlns:a16="http://schemas.microsoft.com/office/drawing/2014/main" val="198845703"/>
                        </a:ext>
                      </a:extLst>
                    </a:gridCol>
                    <a:gridCol w="1419147">
                      <a:extLst>
                        <a:ext uri="{9D8B030D-6E8A-4147-A177-3AD203B41FA5}">
                          <a16:colId xmlns:a16="http://schemas.microsoft.com/office/drawing/2014/main" val="2275854143"/>
                        </a:ext>
                      </a:extLst>
                    </a:gridCol>
                    <a:gridCol w="1446438">
                      <a:extLst>
                        <a:ext uri="{9D8B030D-6E8A-4147-A177-3AD203B41FA5}">
                          <a16:colId xmlns:a16="http://schemas.microsoft.com/office/drawing/2014/main" val="1997229290"/>
                        </a:ext>
                      </a:extLst>
                    </a:gridCol>
                  </a:tblGrid>
                  <a:tr h="276330">
                    <a:tc>
                      <a:txBody>
                        <a:bodyPr/>
                        <a:lstStyle/>
                        <a:p>
                          <a:pPr algn="ctr"/>
                          <a:r>
                            <a:rPr lang="en-US" sz="1600" dirty="0">
                              <a:latin typeface="Bell MT" panose="02020503060305020303" pitchFamily="18" charset="0"/>
                            </a:rPr>
                            <a:t>Covariate</a:t>
                          </a:r>
                          <a:endParaRPr lang="en-IN" sz="1600" dirty="0">
                            <a:latin typeface="Bell MT" panose="02020503060305020303" pitchFamily="18" charset="0"/>
                          </a:endParaRPr>
                        </a:p>
                      </a:txBody>
                      <a:tcPr/>
                    </a:tc>
                    <a:tc>
                      <a:txBody>
                        <a:bodyPr/>
                        <a:lstStyle/>
                        <a:p>
                          <a:pPr algn="ctr"/>
                          <a:r>
                            <a:rPr lang="en-US" sz="1600" dirty="0">
                              <a:latin typeface="Bell MT" panose="02020503060305020303" pitchFamily="18" charset="0"/>
                            </a:rPr>
                            <a:t>Coefficient</a:t>
                          </a:r>
                          <a:endParaRPr lang="en-IN" sz="1600" dirty="0">
                            <a:latin typeface="Bell MT" panose="02020503060305020303" pitchFamily="18" charset="0"/>
                          </a:endParaRPr>
                        </a:p>
                      </a:txBody>
                      <a:tcPr/>
                    </a:tc>
                    <a:tc>
                      <a:txBody>
                        <a:bodyPr/>
                        <a:lstStyle/>
                        <a:p>
                          <a:pPr algn="ctr"/>
                          <a:r>
                            <a:rPr lang="en-US" sz="1600" dirty="0">
                              <a:latin typeface="Bell MT" panose="02020503060305020303" pitchFamily="18" charset="0"/>
                            </a:rPr>
                            <a:t>HR(exp(</a:t>
                          </a:r>
                          <a14:m>
                            <m:oMath xmlns:m="http://schemas.openxmlformats.org/officeDocument/2006/math">
                              <m:r>
                                <a:rPr lang="en-US" sz="1600" b="1" i="1" smtClean="0">
                                  <a:latin typeface="Cambria Math" panose="02040503050406030204" pitchFamily="18" charset="0"/>
                                </a:rPr>
                                <m:t>𝜷</m:t>
                              </m:r>
                              <m:r>
                                <a:rPr lang="en-US" sz="1600" b="1" i="1" smtClean="0">
                                  <a:latin typeface="Cambria Math" panose="02040503050406030204" pitchFamily="18" charset="0"/>
                                </a:rPr>
                                <m:t>))</m:t>
                              </m:r>
                            </m:oMath>
                          </a14:m>
                          <a:endParaRPr lang="en-IN" sz="1600" dirty="0">
                            <a:latin typeface="Bell MT" panose="02020503060305020303" pitchFamily="18" charset="0"/>
                          </a:endParaRPr>
                        </a:p>
                      </a:txBody>
                      <a:tcPr/>
                    </a:tc>
                    <a:extLst>
                      <a:ext uri="{0D108BD9-81ED-4DB2-BD59-A6C34878D82A}">
                        <a16:rowId xmlns:a16="http://schemas.microsoft.com/office/drawing/2014/main" val="4258248044"/>
                      </a:ext>
                    </a:extLst>
                  </a:tr>
                  <a:tr h="230275">
                    <a:tc>
                      <a:txBody>
                        <a:bodyPr/>
                        <a:lstStyle/>
                        <a:p>
                          <a:pPr algn="ctr"/>
                          <a:r>
                            <a:rPr lang="en-US" sz="1200" dirty="0">
                              <a:latin typeface="Bell MT" panose="02020503060305020303" pitchFamily="18" charset="0"/>
                            </a:rPr>
                            <a:t>Age</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-0.000150</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0.9999</a:t>
                          </a:r>
                          <a:endParaRPr lang="en-IN" sz="1200" dirty="0">
                            <a:latin typeface="Bell MT" panose="02020503060305020303" pitchFamily="18" charset="0"/>
                          </a:endParaRPr>
                        </a:p>
                      </a:txBody>
                      <a:tcPr/>
                    </a:tc>
                    <a:extLst>
                      <a:ext uri="{0D108BD9-81ED-4DB2-BD59-A6C34878D82A}">
                        <a16:rowId xmlns:a16="http://schemas.microsoft.com/office/drawing/2014/main" val="1282976565"/>
                      </a:ext>
                    </a:extLst>
                  </a:tr>
                  <a:tr h="230275">
                    <a:tc>
                      <a:txBody>
                        <a:bodyPr/>
                        <a:lstStyle/>
                        <a:p>
                          <a:pPr algn="ctr"/>
                          <a:r>
                            <a:rPr lang="en-US" sz="1200" dirty="0">
                              <a:latin typeface="Bell MT" panose="02020503060305020303" pitchFamily="18" charset="0"/>
                            </a:rPr>
                            <a:t>Gender</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0.023099</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1.0234</a:t>
                          </a:r>
                          <a:endParaRPr lang="en-IN" sz="1200" dirty="0">
                            <a:latin typeface="Bell MT" panose="02020503060305020303" pitchFamily="18" charset="0"/>
                          </a:endParaRPr>
                        </a:p>
                      </a:txBody>
                      <a:tcPr/>
                    </a:tc>
                    <a:extLst>
                      <a:ext uri="{0D108BD9-81ED-4DB2-BD59-A6C34878D82A}">
                        <a16:rowId xmlns:a16="http://schemas.microsoft.com/office/drawing/2014/main" val="1018534779"/>
                      </a:ext>
                    </a:extLst>
                  </a:tr>
                  <a:tr h="230275">
                    <a:tc>
                      <a:txBody>
                        <a:bodyPr/>
                        <a:lstStyle/>
                        <a:p>
                          <a:pPr algn="ctr"/>
                          <a:r>
                            <a:rPr lang="en-US" sz="1200" dirty="0">
                              <a:latin typeface="Bell MT" panose="02020503060305020303" pitchFamily="18" charset="0"/>
                            </a:rPr>
                            <a:t>Smoking </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0.06138</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1.0716</a:t>
                          </a:r>
                          <a:endParaRPr lang="en-IN" sz="1200" dirty="0">
                            <a:latin typeface="Bell MT" panose="02020503060305020303" pitchFamily="18" charset="0"/>
                          </a:endParaRPr>
                        </a:p>
                      </a:txBody>
                      <a:tcPr/>
                    </a:tc>
                    <a:extLst>
                      <a:ext uri="{0D108BD9-81ED-4DB2-BD59-A6C34878D82A}">
                        <a16:rowId xmlns:a16="http://schemas.microsoft.com/office/drawing/2014/main" val="2064369305"/>
                      </a:ext>
                    </a:extLst>
                  </a:tr>
                  <a:tr h="230275">
                    <a:tc>
                      <a:txBody>
                        <a:bodyPr/>
                        <a:lstStyle/>
                        <a:p>
                          <a:pPr algn="ctr"/>
                          <a:r>
                            <a:rPr lang="en-US" sz="1200" dirty="0" err="1">
                              <a:latin typeface="Bell MT" panose="02020503060305020303" pitchFamily="18" charset="0"/>
                            </a:rPr>
                            <a:t>Genetic_Risk</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0.062334</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1.0643</a:t>
                          </a:r>
                          <a:endParaRPr lang="en-IN" sz="1200" dirty="0">
                            <a:latin typeface="Bell MT" panose="02020503060305020303" pitchFamily="18" charset="0"/>
                          </a:endParaRPr>
                        </a:p>
                      </a:txBody>
                      <a:tcPr/>
                    </a:tc>
                    <a:extLst>
                      <a:ext uri="{0D108BD9-81ED-4DB2-BD59-A6C34878D82A}">
                        <a16:rowId xmlns:a16="http://schemas.microsoft.com/office/drawing/2014/main" val="1314845682"/>
                      </a:ext>
                    </a:extLst>
                  </a:tr>
                  <a:tr h="230275">
                    <a:tc>
                      <a:txBody>
                        <a:bodyPr/>
                        <a:lstStyle/>
                        <a:p>
                          <a:pPr algn="ctr"/>
                          <a:r>
                            <a:rPr lang="en-US" sz="1200" dirty="0" err="1">
                              <a:latin typeface="Bell MT" panose="02020503060305020303" pitchFamily="18" charset="0"/>
                            </a:rPr>
                            <a:t>Alcohol_use</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0.047205</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1.0484</a:t>
                          </a:r>
                          <a:endParaRPr lang="en-IN" sz="1200" dirty="0">
                            <a:latin typeface="Bell MT" panose="02020503060305020303" pitchFamily="18" charset="0"/>
                          </a:endParaRPr>
                        </a:p>
                      </a:txBody>
                      <a:tcPr/>
                    </a:tc>
                    <a:extLst>
                      <a:ext uri="{0D108BD9-81ED-4DB2-BD59-A6C34878D82A}">
                        <a16:rowId xmlns:a16="http://schemas.microsoft.com/office/drawing/2014/main" val="1770378676"/>
                      </a:ext>
                    </a:extLst>
                  </a:tr>
                  <a:tr h="230275">
                    <a:tc>
                      <a:txBody>
                        <a:bodyPr/>
                        <a:lstStyle/>
                        <a:p>
                          <a:pPr algn="ctr"/>
                          <a:r>
                            <a:rPr lang="en-US" sz="1200" dirty="0" err="1">
                              <a:latin typeface="Bell MT" panose="02020503060305020303" pitchFamily="18" charset="0"/>
                            </a:rPr>
                            <a:t>Air_Pollution</a:t>
                          </a:r>
                          <a:r>
                            <a:rPr lang="en-US" sz="1200" dirty="0">
                              <a:latin typeface="Bell MT" panose="02020503060305020303" pitchFamily="18" charset="0"/>
                            </a:rPr>
                            <a:t> </a:t>
                          </a:r>
                        </a:p>
                      </a:txBody>
                      <a:tcPr/>
                    </a:tc>
                    <a:tc>
                      <a:txBody>
                        <a:bodyPr/>
                        <a:lstStyle/>
                        <a:p>
                          <a:pPr algn="ctr"/>
                          <a:r>
                            <a:rPr lang="en-US" sz="1200" dirty="0">
                              <a:latin typeface="Bell MT" panose="02020503060305020303" pitchFamily="18" charset="0"/>
                            </a:rPr>
                            <a:t>0.047205</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1.0470</a:t>
                          </a:r>
                          <a:endParaRPr lang="en-IN" sz="1200" dirty="0">
                            <a:latin typeface="Bell MT" panose="02020503060305020303" pitchFamily="18" charset="0"/>
                          </a:endParaRPr>
                        </a:p>
                      </a:txBody>
                      <a:tcPr/>
                    </a:tc>
                    <a:extLst>
                      <a:ext uri="{0D108BD9-81ED-4DB2-BD59-A6C34878D82A}">
                        <a16:rowId xmlns:a16="http://schemas.microsoft.com/office/drawing/2014/main" val="509103577"/>
                      </a:ext>
                    </a:extLst>
                  </a:tr>
                  <a:tr h="230275">
                    <a:tc>
                      <a:txBody>
                        <a:bodyPr/>
                        <a:lstStyle/>
                        <a:p>
                          <a:pPr algn="ctr"/>
                          <a:r>
                            <a:rPr lang="en-US" sz="1200" dirty="0" err="1">
                              <a:latin typeface="Bell MT" panose="02020503060305020303" pitchFamily="18" charset="0"/>
                            </a:rPr>
                            <a:t>Obesity_Level</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0.045906</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1.0278</a:t>
                          </a:r>
                          <a:endParaRPr lang="en-IN" sz="1200" dirty="0">
                            <a:latin typeface="Bell MT" panose="02020503060305020303" pitchFamily="18" charset="0"/>
                          </a:endParaRPr>
                        </a:p>
                      </a:txBody>
                      <a:tcPr/>
                    </a:tc>
                    <a:extLst>
                      <a:ext uri="{0D108BD9-81ED-4DB2-BD59-A6C34878D82A}">
                        <a16:rowId xmlns:a16="http://schemas.microsoft.com/office/drawing/2014/main" val="3924147709"/>
                      </a:ext>
                    </a:extLst>
                  </a:tr>
                  <a:tr h="230275">
                    <a:tc>
                      <a:txBody>
                        <a:bodyPr/>
                        <a:lstStyle/>
                        <a:p>
                          <a:pPr algn="ctr"/>
                          <a:r>
                            <a:rPr lang="en-US" sz="1200" dirty="0">
                              <a:latin typeface="Bell MT" panose="02020503060305020303" pitchFamily="18" charset="0"/>
                            </a:rPr>
                            <a:t>Year</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0.027468</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0.9986</a:t>
                          </a:r>
                          <a:endParaRPr lang="en-IN" sz="1200" dirty="0">
                            <a:latin typeface="Bell MT" panose="02020503060305020303" pitchFamily="18" charset="0"/>
                          </a:endParaRPr>
                        </a:p>
                      </a:txBody>
                      <a:tcPr/>
                    </a:tc>
                    <a:extLst>
                      <a:ext uri="{0D108BD9-81ED-4DB2-BD59-A6C34878D82A}">
                        <a16:rowId xmlns:a16="http://schemas.microsoft.com/office/drawing/2014/main" val="2068283674"/>
                      </a:ext>
                    </a:extLst>
                  </a:tr>
                </a:tbl>
              </a:graphicData>
            </a:graphic>
          </p:graphicFrame>
        </mc:Choice>
        <mc:Fallback xmlns="">
          <p:graphicFrame>
            <p:nvGraphicFramePr>
              <p:cNvPr id="19" name="Table 18">
                <a:extLst>
                  <a:ext uri="{FF2B5EF4-FFF2-40B4-BE49-F238E27FC236}">
                    <a16:creationId xmlns:a16="http://schemas.microsoft.com/office/drawing/2014/main" id="{C8CB4297-E5F5-02D5-5CFB-948097166991}"/>
                  </a:ext>
                </a:extLst>
              </p:cNvPr>
              <p:cNvGraphicFramePr>
                <a:graphicFrameLocks noGrp="1"/>
              </p:cNvGraphicFramePr>
              <p:nvPr>
                <p:extLst>
                  <p:ext uri="{D42A27DB-BD31-4B8C-83A1-F6EECF244321}">
                    <p14:modId xmlns:p14="http://schemas.microsoft.com/office/powerpoint/2010/main" val="4063539232"/>
                  </p:ext>
                </p:extLst>
              </p:nvPr>
            </p:nvGraphicFramePr>
            <p:xfrm>
              <a:off x="2111564" y="4247543"/>
              <a:ext cx="4143728" cy="2529840"/>
            </p:xfrm>
            <a:graphic>
              <a:graphicData uri="http://schemas.openxmlformats.org/drawingml/2006/table">
                <a:tbl>
                  <a:tblPr firstRow="1" bandRow="1">
                    <a:tableStyleId>{5C22544A-7EE6-4342-B048-85BDC9FD1C3A}</a:tableStyleId>
                  </a:tblPr>
                  <a:tblGrid>
                    <a:gridCol w="1278143">
                      <a:extLst>
                        <a:ext uri="{9D8B030D-6E8A-4147-A177-3AD203B41FA5}">
                          <a16:colId xmlns:a16="http://schemas.microsoft.com/office/drawing/2014/main" val="198845703"/>
                        </a:ext>
                      </a:extLst>
                    </a:gridCol>
                    <a:gridCol w="1419147">
                      <a:extLst>
                        <a:ext uri="{9D8B030D-6E8A-4147-A177-3AD203B41FA5}">
                          <a16:colId xmlns:a16="http://schemas.microsoft.com/office/drawing/2014/main" val="2275854143"/>
                        </a:ext>
                      </a:extLst>
                    </a:gridCol>
                    <a:gridCol w="1446438">
                      <a:extLst>
                        <a:ext uri="{9D8B030D-6E8A-4147-A177-3AD203B41FA5}">
                          <a16:colId xmlns:a16="http://schemas.microsoft.com/office/drawing/2014/main" val="1997229290"/>
                        </a:ext>
                      </a:extLst>
                    </a:gridCol>
                  </a:tblGrid>
                  <a:tr h="335280">
                    <a:tc>
                      <a:txBody>
                        <a:bodyPr/>
                        <a:lstStyle/>
                        <a:p>
                          <a:pPr algn="ctr"/>
                          <a:r>
                            <a:rPr lang="en-US" sz="1600" dirty="0">
                              <a:latin typeface="Bell MT" panose="02020503060305020303" pitchFamily="18" charset="0"/>
                            </a:rPr>
                            <a:t>Covariate</a:t>
                          </a:r>
                          <a:endParaRPr lang="en-IN" sz="1600" dirty="0">
                            <a:latin typeface="Bell MT" panose="02020503060305020303" pitchFamily="18" charset="0"/>
                          </a:endParaRPr>
                        </a:p>
                      </a:txBody>
                      <a:tcPr/>
                    </a:tc>
                    <a:tc>
                      <a:txBody>
                        <a:bodyPr/>
                        <a:lstStyle/>
                        <a:p>
                          <a:pPr algn="ctr"/>
                          <a:r>
                            <a:rPr lang="en-US" sz="1600" dirty="0">
                              <a:latin typeface="Bell MT" panose="02020503060305020303" pitchFamily="18" charset="0"/>
                            </a:rPr>
                            <a:t>Coefficient</a:t>
                          </a:r>
                          <a:endParaRPr lang="en-IN" sz="1600" dirty="0">
                            <a:latin typeface="Bell MT" panose="02020503060305020303" pitchFamily="18" charset="0"/>
                          </a:endParaRPr>
                        </a:p>
                      </a:txBody>
                      <a:tcPr/>
                    </a:tc>
                    <a:tc>
                      <a:txBody>
                        <a:bodyPr/>
                        <a:lstStyle/>
                        <a:p>
                          <a:endParaRPr lang="en-US"/>
                        </a:p>
                      </a:txBody>
                      <a:tcPr>
                        <a:blipFill>
                          <a:blip r:embed="rId3"/>
                          <a:stretch>
                            <a:fillRect l="-186555" t="-3636" r="-1681" b="-670909"/>
                          </a:stretch>
                        </a:blipFill>
                      </a:tcPr>
                    </a:tc>
                    <a:extLst>
                      <a:ext uri="{0D108BD9-81ED-4DB2-BD59-A6C34878D82A}">
                        <a16:rowId xmlns:a16="http://schemas.microsoft.com/office/drawing/2014/main" val="4258248044"/>
                      </a:ext>
                    </a:extLst>
                  </a:tr>
                  <a:tr h="274320">
                    <a:tc>
                      <a:txBody>
                        <a:bodyPr/>
                        <a:lstStyle/>
                        <a:p>
                          <a:pPr algn="ctr"/>
                          <a:r>
                            <a:rPr lang="en-US" sz="1200" dirty="0">
                              <a:latin typeface="Bell MT" panose="02020503060305020303" pitchFamily="18" charset="0"/>
                            </a:rPr>
                            <a:t>Age</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-0.000150</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0.9999</a:t>
                          </a:r>
                          <a:endParaRPr lang="en-IN" sz="1200" dirty="0">
                            <a:latin typeface="Bell MT" panose="02020503060305020303" pitchFamily="18" charset="0"/>
                          </a:endParaRPr>
                        </a:p>
                      </a:txBody>
                      <a:tcPr/>
                    </a:tc>
                    <a:extLst>
                      <a:ext uri="{0D108BD9-81ED-4DB2-BD59-A6C34878D82A}">
                        <a16:rowId xmlns:a16="http://schemas.microsoft.com/office/drawing/2014/main" val="1282976565"/>
                      </a:ext>
                    </a:extLst>
                  </a:tr>
                  <a:tr h="274320">
                    <a:tc>
                      <a:txBody>
                        <a:bodyPr/>
                        <a:lstStyle/>
                        <a:p>
                          <a:pPr algn="ctr"/>
                          <a:r>
                            <a:rPr lang="en-US" sz="1200" dirty="0">
                              <a:latin typeface="Bell MT" panose="02020503060305020303" pitchFamily="18" charset="0"/>
                            </a:rPr>
                            <a:t>Gender</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0.023099</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1.0234</a:t>
                          </a:r>
                          <a:endParaRPr lang="en-IN" sz="1200" dirty="0">
                            <a:latin typeface="Bell MT" panose="02020503060305020303" pitchFamily="18" charset="0"/>
                          </a:endParaRPr>
                        </a:p>
                      </a:txBody>
                      <a:tcPr/>
                    </a:tc>
                    <a:extLst>
                      <a:ext uri="{0D108BD9-81ED-4DB2-BD59-A6C34878D82A}">
                        <a16:rowId xmlns:a16="http://schemas.microsoft.com/office/drawing/2014/main" val="1018534779"/>
                      </a:ext>
                    </a:extLst>
                  </a:tr>
                  <a:tr h="274320">
                    <a:tc>
                      <a:txBody>
                        <a:bodyPr/>
                        <a:lstStyle/>
                        <a:p>
                          <a:pPr algn="ctr"/>
                          <a:r>
                            <a:rPr lang="en-US" sz="1200" dirty="0">
                              <a:latin typeface="Bell MT" panose="02020503060305020303" pitchFamily="18" charset="0"/>
                            </a:rPr>
                            <a:t>Smoking </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0.06138</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1.0716</a:t>
                          </a:r>
                          <a:endParaRPr lang="en-IN" sz="1200" dirty="0">
                            <a:latin typeface="Bell MT" panose="02020503060305020303" pitchFamily="18" charset="0"/>
                          </a:endParaRPr>
                        </a:p>
                      </a:txBody>
                      <a:tcPr/>
                    </a:tc>
                    <a:extLst>
                      <a:ext uri="{0D108BD9-81ED-4DB2-BD59-A6C34878D82A}">
                        <a16:rowId xmlns:a16="http://schemas.microsoft.com/office/drawing/2014/main" val="2064369305"/>
                      </a:ext>
                    </a:extLst>
                  </a:tr>
                  <a:tr h="274320">
                    <a:tc>
                      <a:txBody>
                        <a:bodyPr/>
                        <a:lstStyle/>
                        <a:p>
                          <a:pPr algn="ctr"/>
                          <a:r>
                            <a:rPr lang="en-US" sz="1200" dirty="0" err="1">
                              <a:latin typeface="Bell MT" panose="02020503060305020303" pitchFamily="18" charset="0"/>
                            </a:rPr>
                            <a:t>Genetic_Risk</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0.062334</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1.0643</a:t>
                          </a:r>
                          <a:endParaRPr lang="en-IN" sz="1200" dirty="0">
                            <a:latin typeface="Bell MT" panose="02020503060305020303" pitchFamily="18" charset="0"/>
                          </a:endParaRPr>
                        </a:p>
                      </a:txBody>
                      <a:tcPr/>
                    </a:tc>
                    <a:extLst>
                      <a:ext uri="{0D108BD9-81ED-4DB2-BD59-A6C34878D82A}">
                        <a16:rowId xmlns:a16="http://schemas.microsoft.com/office/drawing/2014/main" val="1314845682"/>
                      </a:ext>
                    </a:extLst>
                  </a:tr>
                  <a:tr h="274320">
                    <a:tc>
                      <a:txBody>
                        <a:bodyPr/>
                        <a:lstStyle/>
                        <a:p>
                          <a:pPr algn="ctr"/>
                          <a:r>
                            <a:rPr lang="en-US" sz="1200" dirty="0" err="1">
                              <a:latin typeface="Bell MT" panose="02020503060305020303" pitchFamily="18" charset="0"/>
                            </a:rPr>
                            <a:t>Alcohol_use</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0.047205</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1.0484</a:t>
                          </a:r>
                          <a:endParaRPr lang="en-IN" sz="1200" dirty="0">
                            <a:latin typeface="Bell MT" panose="02020503060305020303" pitchFamily="18" charset="0"/>
                          </a:endParaRPr>
                        </a:p>
                      </a:txBody>
                      <a:tcPr/>
                    </a:tc>
                    <a:extLst>
                      <a:ext uri="{0D108BD9-81ED-4DB2-BD59-A6C34878D82A}">
                        <a16:rowId xmlns:a16="http://schemas.microsoft.com/office/drawing/2014/main" val="1770378676"/>
                      </a:ext>
                    </a:extLst>
                  </a:tr>
                  <a:tr h="274320">
                    <a:tc>
                      <a:txBody>
                        <a:bodyPr/>
                        <a:lstStyle/>
                        <a:p>
                          <a:pPr algn="ctr"/>
                          <a:r>
                            <a:rPr lang="en-US" sz="1200" dirty="0" err="1">
                              <a:latin typeface="Bell MT" panose="02020503060305020303" pitchFamily="18" charset="0"/>
                            </a:rPr>
                            <a:t>Air_Pollution</a:t>
                          </a:r>
                          <a:r>
                            <a:rPr lang="en-US" sz="1200" dirty="0">
                              <a:latin typeface="Bell MT" panose="02020503060305020303" pitchFamily="18" charset="0"/>
                            </a:rPr>
                            <a:t> </a:t>
                          </a:r>
                        </a:p>
                      </a:txBody>
                      <a:tcPr/>
                    </a:tc>
                    <a:tc>
                      <a:txBody>
                        <a:bodyPr/>
                        <a:lstStyle/>
                        <a:p>
                          <a:pPr algn="ctr"/>
                          <a:r>
                            <a:rPr lang="en-US" sz="1200" dirty="0">
                              <a:latin typeface="Bell MT" panose="02020503060305020303" pitchFamily="18" charset="0"/>
                            </a:rPr>
                            <a:t>0.047205</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1.0470</a:t>
                          </a:r>
                          <a:endParaRPr lang="en-IN" sz="1200" dirty="0">
                            <a:latin typeface="Bell MT" panose="02020503060305020303" pitchFamily="18" charset="0"/>
                          </a:endParaRPr>
                        </a:p>
                      </a:txBody>
                      <a:tcPr/>
                    </a:tc>
                    <a:extLst>
                      <a:ext uri="{0D108BD9-81ED-4DB2-BD59-A6C34878D82A}">
                        <a16:rowId xmlns:a16="http://schemas.microsoft.com/office/drawing/2014/main" val="509103577"/>
                      </a:ext>
                    </a:extLst>
                  </a:tr>
                  <a:tr h="274320">
                    <a:tc>
                      <a:txBody>
                        <a:bodyPr/>
                        <a:lstStyle/>
                        <a:p>
                          <a:pPr algn="ctr"/>
                          <a:r>
                            <a:rPr lang="en-US" sz="1200" dirty="0" err="1">
                              <a:latin typeface="Bell MT" panose="02020503060305020303" pitchFamily="18" charset="0"/>
                            </a:rPr>
                            <a:t>Obesity_Level</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0.045906</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1.0278</a:t>
                          </a:r>
                          <a:endParaRPr lang="en-IN" sz="1200" dirty="0">
                            <a:latin typeface="Bell MT" panose="02020503060305020303" pitchFamily="18" charset="0"/>
                          </a:endParaRPr>
                        </a:p>
                      </a:txBody>
                      <a:tcPr/>
                    </a:tc>
                    <a:extLst>
                      <a:ext uri="{0D108BD9-81ED-4DB2-BD59-A6C34878D82A}">
                        <a16:rowId xmlns:a16="http://schemas.microsoft.com/office/drawing/2014/main" val="3924147709"/>
                      </a:ext>
                    </a:extLst>
                  </a:tr>
                  <a:tr h="274320">
                    <a:tc>
                      <a:txBody>
                        <a:bodyPr/>
                        <a:lstStyle/>
                        <a:p>
                          <a:pPr algn="ctr"/>
                          <a:r>
                            <a:rPr lang="en-US" sz="1200" dirty="0">
                              <a:latin typeface="Bell MT" panose="02020503060305020303" pitchFamily="18" charset="0"/>
                            </a:rPr>
                            <a:t>Year</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0.027468</a:t>
                          </a:r>
                          <a:endParaRPr lang="en-IN" sz="1200" dirty="0">
                            <a:latin typeface="Bell MT" panose="02020503060305020303" pitchFamily="18" charset="0"/>
                          </a:endParaRPr>
                        </a:p>
                      </a:txBody>
                      <a:tcPr/>
                    </a:tc>
                    <a:tc>
                      <a:txBody>
                        <a:bodyPr/>
                        <a:lstStyle/>
                        <a:p>
                          <a:pPr algn="ctr"/>
                          <a:r>
                            <a:rPr lang="en-US" sz="1200" dirty="0">
                              <a:latin typeface="Bell MT" panose="02020503060305020303" pitchFamily="18" charset="0"/>
                            </a:rPr>
                            <a:t>0.9986</a:t>
                          </a:r>
                          <a:endParaRPr lang="en-IN" sz="1200" dirty="0">
                            <a:latin typeface="Bell MT" panose="02020503060305020303" pitchFamily="18" charset="0"/>
                          </a:endParaRPr>
                        </a:p>
                      </a:txBody>
                      <a:tcPr/>
                    </a:tc>
                    <a:extLst>
                      <a:ext uri="{0D108BD9-81ED-4DB2-BD59-A6C34878D82A}">
                        <a16:rowId xmlns:a16="http://schemas.microsoft.com/office/drawing/2014/main" val="2068283674"/>
                      </a:ext>
                    </a:extLst>
                  </a:tr>
                </a:tbl>
              </a:graphicData>
            </a:graphic>
          </p:graphicFrame>
        </mc:Fallback>
      </mc:AlternateContent>
    </p:spTree>
    <p:extLst>
      <p:ext uri="{BB962C8B-B14F-4D97-AF65-F5344CB8AC3E}">
        <p14:creationId xmlns:p14="http://schemas.microsoft.com/office/powerpoint/2010/main" val="3249295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7FFE55-41BC-536A-C16E-BA7056E7A31F}"/>
              </a:ext>
            </a:extLst>
          </p:cNvPr>
          <p:cNvSpPr txBox="1"/>
          <p:nvPr/>
        </p:nvSpPr>
        <p:spPr>
          <a:xfrm>
            <a:off x="1625185" y="1156061"/>
            <a:ext cx="10156723" cy="5078313"/>
          </a:xfrm>
          <a:prstGeom prst="rect">
            <a:avLst/>
          </a:prstGeom>
          <a:noFill/>
        </p:spPr>
        <p:txBody>
          <a:bodyPr wrap="square" rtlCol="0">
            <a:spAutoFit/>
          </a:bodyPr>
          <a:lstStyle/>
          <a:p>
            <a:pPr marL="285750" lvl="0" indent="-285750">
              <a:buFont typeface="Wingdings" panose="05000000000000000000" pitchFamily="2" charset="2"/>
              <a:buChar char="q"/>
            </a:pPr>
            <a:r>
              <a:rPr lang="en-IN" sz="2000" b="1" u="sng" dirty="0">
                <a:latin typeface="Bell MT" panose="02020503060305020303" pitchFamily="18" charset="0"/>
              </a:rPr>
              <a:t>Likelihood Ratio Test: -   </a:t>
            </a:r>
          </a:p>
          <a:p>
            <a:pPr lvl="0"/>
            <a:r>
              <a:rPr lang="en-IN" sz="2000" b="1" dirty="0">
                <a:latin typeface="Bell MT" panose="02020503060305020303" pitchFamily="18" charset="0"/>
              </a:rPr>
              <a:t>                </a:t>
            </a:r>
          </a:p>
          <a:p>
            <a:pPr lvl="0"/>
            <a:r>
              <a:rPr lang="en-IN" sz="2000" b="1" dirty="0">
                <a:latin typeface="Bell MT" panose="02020503060305020303" pitchFamily="18" charset="0"/>
              </a:rPr>
              <a:t>                     To check whether </a:t>
            </a:r>
            <a:r>
              <a:rPr lang="en-IN" sz="2000" b="1" dirty="0">
                <a:highlight>
                  <a:srgbClr val="C0C0C0"/>
                </a:highlight>
                <a:latin typeface="Bell MT" panose="02020503060305020303" pitchFamily="18" charset="0"/>
              </a:rPr>
              <a:t>the entire set of predictors in our Cox model improves model fit over a baseline/null model.</a:t>
            </a:r>
          </a:p>
          <a:p>
            <a:r>
              <a:rPr lang="en-IN" sz="2000" b="1" dirty="0">
                <a:latin typeface="Bell MT" panose="02020503060305020303" pitchFamily="18" charset="0"/>
              </a:rPr>
              <a:t>                     A large test statistic → large difference between null and full models.  </a:t>
            </a:r>
          </a:p>
          <a:p>
            <a:r>
              <a:rPr lang="en-IN" sz="2000" b="1" dirty="0">
                <a:latin typeface="Bell MT" panose="02020503060305020303" pitchFamily="18" charset="0"/>
              </a:rPr>
              <a:t>                     The test statistic is compared to a critical value from the χ² distribution.</a:t>
            </a:r>
          </a:p>
          <a:p>
            <a:endParaRPr lang="en-IN" sz="2000" dirty="0">
              <a:latin typeface="Bell MT" panose="02020503060305020303" pitchFamily="18" charset="0"/>
            </a:endParaRPr>
          </a:p>
          <a:p>
            <a:endParaRPr lang="en-IN" sz="2000" dirty="0">
              <a:latin typeface="Bell MT" panose="02020503060305020303" pitchFamily="18" charset="0"/>
            </a:endParaRPr>
          </a:p>
          <a:p>
            <a:endParaRPr lang="en-IN" sz="2000" dirty="0">
              <a:latin typeface="Bell MT" panose="02020503060305020303" pitchFamily="18" charset="0"/>
            </a:endParaRPr>
          </a:p>
          <a:p>
            <a:endParaRPr lang="en-IN" sz="2000" dirty="0">
              <a:latin typeface="Bell MT" panose="02020503060305020303" pitchFamily="18" charset="0"/>
            </a:endParaRPr>
          </a:p>
          <a:p>
            <a:endParaRPr lang="en-IN" sz="2000" dirty="0">
              <a:latin typeface="Bell MT" panose="02020503060305020303" pitchFamily="18" charset="0"/>
            </a:endParaRPr>
          </a:p>
          <a:p>
            <a:endParaRPr lang="en-IN" sz="2000" dirty="0">
              <a:latin typeface="Bell MT" panose="02020503060305020303" pitchFamily="18" charset="0"/>
            </a:endParaRPr>
          </a:p>
          <a:p>
            <a:r>
              <a:rPr lang="en-IN" sz="2400" b="1" u="sng" dirty="0">
                <a:latin typeface="Bell MT" panose="02020503060305020303" pitchFamily="18" charset="0"/>
              </a:rPr>
              <a:t>Interpretation:-</a:t>
            </a:r>
            <a:r>
              <a:rPr lang="en-IN" sz="2400" b="1" dirty="0">
                <a:latin typeface="Bell MT" panose="02020503060305020303" pitchFamily="18" charset="0"/>
              </a:rPr>
              <a:t>  </a:t>
            </a:r>
            <a:r>
              <a:rPr lang="en-IN" sz="2000" b="1" dirty="0">
                <a:latin typeface="Bell MT" panose="02020503060305020303" pitchFamily="18" charset="0"/>
              </a:rPr>
              <a:t>LRT statistic is large, and the corresponding p-value is very small.</a:t>
            </a:r>
          </a:p>
          <a:p>
            <a:r>
              <a:rPr lang="en-IN" sz="2000" b="1" dirty="0">
                <a:latin typeface="Bell MT" panose="02020503060305020303" pitchFamily="18" charset="0"/>
              </a:rPr>
              <a:t>                                 </a:t>
            </a:r>
            <a:r>
              <a:rPr lang="en-IN" sz="2000" b="1" dirty="0">
                <a:highlight>
                  <a:srgbClr val="C0C0C0"/>
                </a:highlight>
                <a:latin typeface="Bell MT" panose="02020503060305020303" pitchFamily="18" charset="0"/>
              </a:rPr>
              <a:t>Full Cox model is statistically significantly better than the null</a:t>
            </a:r>
            <a:r>
              <a:rPr lang="en-IN" sz="2000" b="1" dirty="0">
                <a:latin typeface="Bell MT" panose="02020503060305020303" pitchFamily="18" charset="0"/>
              </a:rPr>
              <a:t>       </a:t>
            </a:r>
          </a:p>
          <a:p>
            <a:r>
              <a:rPr lang="en-IN" sz="2000" b="1" dirty="0">
                <a:latin typeface="Bell MT" panose="02020503060305020303" pitchFamily="18" charset="0"/>
              </a:rPr>
              <a:t>                                 </a:t>
            </a:r>
            <a:r>
              <a:rPr lang="en-IN" sz="2000" b="1" dirty="0">
                <a:highlight>
                  <a:srgbClr val="C0C0C0"/>
                </a:highlight>
                <a:latin typeface="Bell MT" panose="02020503060305020303" pitchFamily="18" charset="0"/>
              </a:rPr>
              <a:t>model.</a:t>
            </a:r>
          </a:p>
          <a:p>
            <a:r>
              <a:rPr lang="en-IN" sz="2000" b="1" dirty="0">
                <a:latin typeface="Bell MT" panose="02020503060305020303" pitchFamily="18" charset="0"/>
              </a:rPr>
              <a:t>                                 The covariates collectively improve model fit and explain survival.</a:t>
            </a:r>
            <a:endParaRPr lang="en-IN" sz="2400" b="1" dirty="0">
              <a:latin typeface="Bell MT" panose="02020503060305020303" pitchFamily="18" charset="0"/>
            </a:endParaRPr>
          </a:p>
        </p:txBody>
      </p:sp>
      <p:pic>
        <p:nvPicPr>
          <p:cNvPr id="3" name="Picture 2">
            <a:extLst>
              <a:ext uri="{FF2B5EF4-FFF2-40B4-BE49-F238E27FC236}">
                <a16:creationId xmlns:a16="http://schemas.microsoft.com/office/drawing/2014/main" id="{377E3D31-4CD0-AD6B-060C-C9F1EFD7D7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5776" y="3261187"/>
            <a:ext cx="4555539" cy="1284749"/>
          </a:xfrm>
          <a:prstGeom prst="rect">
            <a:avLst/>
          </a:prstGeom>
        </p:spPr>
      </p:pic>
      <p:sp>
        <p:nvSpPr>
          <p:cNvPr id="4" name="TextBox 3">
            <a:extLst>
              <a:ext uri="{FF2B5EF4-FFF2-40B4-BE49-F238E27FC236}">
                <a16:creationId xmlns:a16="http://schemas.microsoft.com/office/drawing/2014/main" id="{E2094325-8F17-9B57-FB19-22F2B6DE868F}"/>
              </a:ext>
            </a:extLst>
          </p:cNvPr>
          <p:cNvSpPr txBox="1"/>
          <p:nvPr/>
        </p:nvSpPr>
        <p:spPr>
          <a:xfrm>
            <a:off x="1782501" y="254643"/>
            <a:ext cx="8762036" cy="523220"/>
          </a:xfrm>
          <a:prstGeom prst="rect">
            <a:avLst/>
          </a:prstGeom>
          <a:noFill/>
        </p:spPr>
        <p:txBody>
          <a:bodyPr wrap="square" rtlCol="0">
            <a:spAutoFit/>
          </a:bodyPr>
          <a:lstStyle/>
          <a:p>
            <a:r>
              <a:rPr lang="en-IN" sz="2800" b="1" dirty="0">
                <a:latin typeface="Bell MT" panose="02020503060305020303" pitchFamily="18" charset="0"/>
              </a:rPr>
              <a:t>8. </a:t>
            </a:r>
            <a:r>
              <a:rPr lang="en-IN" sz="2800" b="1" u="sng" dirty="0">
                <a:latin typeface="Bell MT" panose="02020503060305020303" pitchFamily="18" charset="0"/>
              </a:rPr>
              <a:t>Inference based on CPHM: -</a:t>
            </a:r>
          </a:p>
        </p:txBody>
      </p:sp>
    </p:spTree>
    <p:extLst>
      <p:ext uri="{BB962C8B-B14F-4D97-AF65-F5344CB8AC3E}">
        <p14:creationId xmlns:p14="http://schemas.microsoft.com/office/powerpoint/2010/main" val="3947194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301715-B208-A99C-3B97-F30C189127F0}"/>
              </a:ext>
            </a:extLst>
          </p:cNvPr>
          <p:cNvSpPr txBox="1"/>
          <p:nvPr/>
        </p:nvSpPr>
        <p:spPr>
          <a:xfrm>
            <a:off x="1740310" y="235974"/>
            <a:ext cx="10156722" cy="6186309"/>
          </a:xfrm>
          <a:prstGeom prst="rect">
            <a:avLst/>
          </a:prstGeom>
          <a:noFill/>
        </p:spPr>
        <p:txBody>
          <a:bodyPr wrap="square" rtlCol="0">
            <a:spAutoFit/>
          </a:bodyPr>
          <a:lstStyle/>
          <a:p>
            <a:endParaRPr lang="en-IN" sz="2800" b="1" dirty="0">
              <a:latin typeface="Bell MT" panose="02020503060305020303" pitchFamily="18" charset="0"/>
            </a:endParaRPr>
          </a:p>
          <a:p>
            <a:endParaRPr lang="en-IN" sz="2800" b="1" dirty="0">
              <a:latin typeface="Bell MT" panose="02020503060305020303" pitchFamily="18" charset="0"/>
            </a:endParaRPr>
          </a:p>
          <a:p>
            <a:pPr marL="342900" indent="-342900">
              <a:buFont typeface="Wingdings" panose="05000000000000000000" pitchFamily="2" charset="2"/>
              <a:buChar char="q"/>
            </a:pPr>
            <a:r>
              <a:rPr lang="en-IN" sz="2000" b="1" u="sng" dirty="0">
                <a:latin typeface="Bell MT" panose="02020503060305020303" pitchFamily="18" charset="0"/>
              </a:rPr>
              <a:t>Wald’s Test</a:t>
            </a:r>
            <a:r>
              <a:rPr lang="en-IN" sz="2000" b="1" dirty="0">
                <a:latin typeface="Bell MT" panose="02020503060305020303" pitchFamily="18" charset="0"/>
              </a:rPr>
              <a:t>: - Checking whether there is a </a:t>
            </a:r>
            <a:r>
              <a:rPr lang="en-IN" sz="2000" b="1" dirty="0">
                <a:highlight>
                  <a:srgbClr val="C0C0C0"/>
                </a:highlight>
                <a:latin typeface="Bell MT" panose="02020503060305020303" pitchFamily="18" charset="0"/>
              </a:rPr>
              <a:t>significance effects of the covariates on</a:t>
            </a:r>
            <a:r>
              <a:rPr lang="en-IN" sz="2000" b="1" dirty="0">
                <a:latin typeface="Bell MT" panose="02020503060305020303" pitchFamily="18" charset="0"/>
              </a:rPr>
              <a:t>     </a:t>
            </a:r>
          </a:p>
          <a:p>
            <a:r>
              <a:rPr lang="en-IN" sz="2000" b="1" dirty="0">
                <a:latin typeface="Bell MT" panose="02020503060305020303" pitchFamily="18" charset="0"/>
              </a:rPr>
              <a:t>                             </a:t>
            </a:r>
            <a:r>
              <a:rPr lang="en-IN" sz="2000" b="1" dirty="0">
                <a:highlight>
                  <a:srgbClr val="C0C0C0"/>
                </a:highlight>
                <a:latin typeface="Bell MT" panose="02020503060305020303" pitchFamily="18" charset="0"/>
              </a:rPr>
              <a:t>the survival</a:t>
            </a:r>
            <a:r>
              <a:rPr lang="en-IN" sz="2000" b="1" dirty="0">
                <a:latin typeface="Bell MT" panose="02020503060305020303" pitchFamily="18" charset="0"/>
              </a:rPr>
              <a:t>. These p-values test the null hypothesis that each </a:t>
            </a:r>
          </a:p>
          <a:p>
            <a:r>
              <a:rPr lang="en-IN" sz="2000" b="1" dirty="0">
                <a:latin typeface="Bell MT" panose="02020503060305020303" pitchFamily="18" charset="0"/>
              </a:rPr>
              <a:t>                             </a:t>
            </a:r>
            <a:r>
              <a:rPr lang="en-IN" sz="2000" b="1" dirty="0">
                <a:highlight>
                  <a:srgbClr val="C0C0C0"/>
                </a:highlight>
                <a:latin typeface="Bell MT" panose="02020503060305020303" pitchFamily="18" charset="0"/>
              </a:rPr>
              <a:t>individual coefficient (β) is equal to 0.</a:t>
            </a:r>
          </a:p>
          <a:p>
            <a:endParaRPr lang="en-IN" sz="2000" b="1" dirty="0">
              <a:latin typeface="Bell MT" panose="02020503060305020303" pitchFamily="18" charset="0"/>
            </a:endParaRPr>
          </a:p>
          <a:p>
            <a:endParaRPr lang="en-IN" sz="2000" b="1" dirty="0">
              <a:latin typeface="Bell MT" panose="02020503060305020303" pitchFamily="18" charset="0"/>
            </a:endParaRPr>
          </a:p>
          <a:p>
            <a:endParaRPr lang="en-IN" sz="2000" b="1" dirty="0">
              <a:latin typeface="Bell MT" panose="02020503060305020303" pitchFamily="18" charset="0"/>
            </a:endParaRPr>
          </a:p>
          <a:p>
            <a:endParaRPr lang="en-IN" sz="2000" b="1" dirty="0">
              <a:latin typeface="Bell MT" panose="02020503060305020303" pitchFamily="18" charset="0"/>
            </a:endParaRPr>
          </a:p>
          <a:p>
            <a:endParaRPr lang="en-IN" sz="2000" b="1" dirty="0">
              <a:latin typeface="Bell MT" panose="02020503060305020303" pitchFamily="18" charset="0"/>
            </a:endParaRPr>
          </a:p>
          <a:p>
            <a:endParaRPr lang="en-IN" sz="2000" b="1" dirty="0">
              <a:latin typeface="Bell MT" panose="02020503060305020303" pitchFamily="18" charset="0"/>
            </a:endParaRPr>
          </a:p>
          <a:p>
            <a:endParaRPr lang="en-IN" sz="2000" b="1" dirty="0">
              <a:latin typeface="Bell MT" panose="02020503060305020303" pitchFamily="18" charset="0"/>
            </a:endParaRPr>
          </a:p>
          <a:p>
            <a:endParaRPr lang="en-IN" sz="2000" b="1" dirty="0">
              <a:latin typeface="Bell MT" panose="02020503060305020303" pitchFamily="18" charset="0"/>
            </a:endParaRPr>
          </a:p>
          <a:p>
            <a:endParaRPr lang="en-IN" sz="2000" b="1" dirty="0">
              <a:latin typeface="Bell MT" panose="02020503060305020303" pitchFamily="18" charset="0"/>
            </a:endParaRPr>
          </a:p>
          <a:p>
            <a:endParaRPr lang="en-IN" sz="2000" b="1" dirty="0">
              <a:latin typeface="Bell MT" panose="02020503060305020303" pitchFamily="18" charset="0"/>
            </a:endParaRPr>
          </a:p>
          <a:p>
            <a:r>
              <a:rPr lang="en-IN" sz="2000" b="1" dirty="0">
                <a:latin typeface="Bell MT" panose="02020503060305020303" pitchFamily="18" charset="0"/>
              </a:rPr>
              <a:t>Interpretation:-  Significant variables (&lt;0.05): - Smoking, </a:t>
            </a:r>
            <a:r>
              <a:rPr lang="en-IN" sz="2000" b="1" dirty="0" err="1">
                <a:latin typeface="Bell MT" panose="02020503060305020303" pitchFamily="18" charset="0"/>
              </a:rPr>
              <a:t>Genetic_Risk</a:t>
            </a:r>
            <a:r>
              <a:rPr lang="en-IN" sz="2000" b="1" dirty="0">
                <a:latin typeface="Bell MT" panose="02020503060305020303" pitchFamily="18" charset="0"/>
              </a:rPr>
              <a:t>, </a:t>
            </a:r>
            <a:r>
              <a:rPr lang="en-IN" sz="2000" b="1" dirty="0" err="1">
                <a:latin typeface="Bell MT" panose="02020503060305020303" pitchFamily="18" charset="0"/>
              </a:rPr>
              <a:t>Alcohol_Use</a:t>
            </a:r>
            <a:r>
              <a:rPr lang="en-IN" sz="2000" b="1" dirty="0">
                <a:latin typeface="Bell MT" panose="02020503060305020303" pitchFamily="18" charset="0"/>
              </a:rPr>
              <a:t>,       </a:t>
            </a:r>
          </a:p>
          <a:p>
            <a:r>
              <a:rPr lang="en-IN" sz="2000" b="1" dirty="0">
                <a:latin typeface="Bell MT" panose="02020503060305020303" pitchFamily="18" charset="0"/>
              </a:rPr>
              <a:t>                           </a:t>
            </a:r>
            <a:r>
              <a:rPr lang="en-IN" sz="2000" b="1" dirty="0" err="1">
                <a:latin typeface="Bell MT" panose="02020503060305020303" pitchFamily="18" charset="0"/>
              </a:rPr>
              <a:t>Air_Pollution</a:t>
            </a:r>
            <a:r>
              <a:rPr lang="en-IN" sz="2000" b="1" dirty="0">
                <a:latin typeface="Bell MT" panose="02020503060305020303" pitchFamily="18" charset="0"/>
              </a:rPr>
              <a:t>, </a:t>
            </a:r>
            <a:r>
              <a:rPr lang="en-IN" sz="2000" b="1" dirty="0" err="1">
                <a:latin typeface="Bell MT" panose="02020503060305020303" pitchFamily="18" charset="0"/>
              </a:rPr>
              <a:t>Obesity_Level</a:t>
            </a:r>
            <a:r>
              <a:rPr lang="en-IN" sz="2000" b="1" dirty="0">
                <a:latin typeface="Bell MT" panose="02020503060305020303" pitchFamily="18" charset="0"/>
              </a:rPr>
              <a:t> .</a:t>
            </a:r>
          </a:p>
          <a:p>
            <a:br>
              <a:rPr lang="en-IN" sz="2000" b="1" dirty="0">
                <a:latin typeface="Bell MT" panose="02020503060305020303" pitchFamily="18" charset="0"/>
              </a:rPr>
            </a:br>
            <a:r>
              <a:rPr lang="en-IN" sz="2000" b="1" dirty="0">
                <a:latin typeface="Bell MT" panose="02020503060305020303" pitchFamily="18" charset="0"/>
              </a:rPr>
              <a:t>                           Not significant variables (&gt;0.05):- Age, Gender, Year.</a:t>
            </a:r>
          </a:p>
        </p:txBody>
      </p:sp>
      <p:pic>
        <p:nvPicPr>
          <p:cNvPr id="3" name="Picture 2">
            <a:extLst>
              <a:ext uri="{FF2B5EF4-FFF2-40B4-BE49-F238E27FC236}">
                <a16:creationId xmlns:a16="http://schemas.microsoft.com/office/drawing/2014/main" id="{313C6843-1610-1146-84C4-4CA3CA7A34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36770" y="2287472"/>
            <a:ext cx="2918460" cy="2499360"/>
          </a:xfrm>
          <a:prstGeom prst="rect">
            <a:avLst/>
          </a:prstGeom>
          <a:noFill/>
          <a:ln>
            <a:noFill/>
          </a:ln>
        </p:spPr>
      </p:pic>
    </p:spTree>
    <p:extLst>
      <p:ext uri="{BB962C8B-B14F-4D97-AF65-F5344CB8AC3E}">
        <p14:creationId xmlns:p14="http://schemas.microsoft.com/office/powerpoint/2010/main" val="3337531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6DC6F-B73A-934C-76B1-EA06FC164BC0}"/>
              </a:ext>
            </a:extLst>
          </p:cNvPr>
          <p:cNvSpPr>
            <a:spLocks noGrp="1"/>
          </p:cNvSpPr>
          <p:nvPr>
            <p:ph type="title"/>
          </p:nvPr>
        </p:nvSpPr>
        <p:spPr>
          <a:xfrm>
            <a:off x="2120976" y="103001"/>
            <a:ext cx="8911687" cy="781903"/>
          </a:xfrm>
        </p:spPr>
        <p:txBody>
          <a:bodyPr/>
          <a:lstStyle/>
          <a:p>
            <a:pPr algn="ctr"/>
            <a:r>
              <a:rPr lang="en-IN" b="1" dirty="0">
                <a:latin typeface="Bell MT" panose="02020503060305020303" pitchFamily="18" charset="0"/>
              </a:rPr>
              <a:t>CONCLUSION</a:t>
            </a:r>
            <a:endParaRPr lang="en-IN" dirty="0"/>
          </a:p>
        </p:txBody>
      </p:sp>
      <p:sp>
        <p:nvSpPr>
          <p:cNvPr id="3" name="TextBox 2">
            <a:extLst>
              <a:ext uri="{FF2B5EF4-FFF2-40B4-BE49-F238E27FC236}">
                <a16:creationId xmlns:a16="http://schemas.microsoft.com/office/drawing/2014/main" id="{C69978FC-6BFD-CE1F-C5CE-84476FCD8C0D}"/>
              </a:ext>
            </a:extLst>
          </p:cNvPr>
          <p:cNvSpPr txBox="1"/>
          <p:nvPr/>
        </p:nvSpPr>
        <p:spPr>
          <a:xfrm>
            <a:off x="1720645" y="973394"/>
            <a:ext cx="10166555" cy="4708981"/>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Bell MT" panose="02020503060305020303" pitchFamily="18" charset="0"/>
              </a:rPr>
              <a:t>Descriptive statistics and exploratory methods such as Kaplan–Meier curves or univariate log-rank tests provide useful initial insights but may fail to capture the true significance of a risk factor when confounding variables are present. In our biomedical dataset, smoking appeared non-significant in univariate analysis with respect to gender and age-groups. </a:t>
            </a:r>
          </a:p>
          <a:p>
            <a:endParaRPr lang="en-US" sz="2000" b="1" dirty="0">
              <a:latin typeface="Bell MT" panose="02020503060305020303" pitchFamily="18" charset="0"/>
            </a:endParaRPr>
          </a:p>
          <a:p>
            <a:pPr marL="342900" indent="-342900">
              <a:buFont typeface="Wingdings" panose="05000000000000000000" pitchFamily="2" charset="2"/>
              <a:buChar char="Ø"/>
            </a:pPr>
            <a:r>
              <a:rPr lang="en-US" sz="2000" b="1" dirty="0">
                <a:latin typeface="Bell MT" panose="02020503060305020303" pitchFamily="18" charset="0"/>
              </a:rPr>
              <a:t>However, after applying the Cox Proportional Hazards Model (CPHM) with adjustment for multiple covariates, by Wald’s Test based on the CPHM, smoking and the other risk factors were revealed to be statistically significant(&lt;0.05),but in univariate Log-Rank test we see that smoking is not statistically significant. </a:t>
            </a:r>
          </a:p>
          <a:p>
            <a:endParaRPr lang="en-US" sz="2000" b="1" dirty="0">
              <a:latin typeface="Bell MT" panose="02020503060305020303" pitchFamily="18" charset="0"/>
            </a:endParaRPr>
          </a:p>
          <a:p>
            <a:pPr marL="342900" indent="-342900">
              <a:buFont typeface="Wingdings" panose="05000000000000000000" pitchFamily="2" charset="2"/>
              <a:buChar char="Ø"/>
            </a:pPr>
            <a:r>
              <a:rPr lang="en-US" sz="2000" b="1" dirty="0">
                <a:latin typeface="Bell MT" panose="02020503060305020303" pitchFamily="18" charset="0"/>
              </a:rPr>
              <a:t>This demonstrates that regression-based survival models are essential for uncovering the genuine effect of features that may be hidden in simple exploratory analysis.</a:t>
            </a:r>
          </a:p>
          <a:p>
            <a:endParaRPr lang="en-US" sz="2000" b="1" dirty="0">
              <a:latin typeface="Bell MT" panose="02020503060305020303" pitchFamily="18" charset="0"/>
            </a:endParaRPr>
          </a:p>
          <a:p>
            <a:endParaRPr lang="en-IN" sz="2000" b="1" dirty="0">
              <a:latin typeface="Bell MT" panose="02020503060305020303" pitchFamily="18" charset="0"/>
            </a:endParaRPr>
          </a:p>
        </p:txBody>
      </p:sp>
    </p:spTree>
    <p:extLst>
      <p:ext uri="{BB962C8B-B14F-4D97-AF65-F5344CB8AC3E}">
        <p14:creationId xmlns:p14="http://schemas.microsoft.com/office/powerpoint/2010/main" val="166260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6255-A15A-B34E-2113-3DBD1146EDD1}"/>
              </a:ext>
            </a:extLst>
          </p:cNvPr>
          <p:cNvSpPr>
            <a:spLocks noGrp="1"/>
          </p:cNvSpPr>
          <p:nvPr>
            <p:ph type="ctrTitle"/>
          </p:nvPr>
        </p:nvSpPr>
        <p:spPr>
          <a:xfrm>
            <a:off x="757083" y="128486"/>
            <a:ext cx="11012129" cy="1200329"/>
          </a:xfrm>
        </p:spPr>
        <p:txBody>
          <a:bodyPr>
            <a:noAutofit/>
          </a:bodyPr>
          <a:lstStyle/>
          <a:p>
            <a:pPr algn="ctr"/>
            <a:br>
              <a:rPr lang="en-IN" sz="3600" b="1" dirty="0">
                <a:latin typeface="Bell MT" panose="02020503060305020303" pitchFamily="18" charset="0"/>
              </a:rPr>
            </a:br>
            <a:r>
              <a:rPr lang="en-IN" sz="3600" b="1" dirty="0">
                <a:latin typeface="Bell MT" panose="02020503060305020303" pitchFamily="18" charset="0"/>
              </a:rPr>
              <a:t>Performance of Distributed Cox Proportional Hazards Modelling for Summary-Level Cancer Data</a:t>
            </a:r>
          </a:p>
        </p:txBody>
      </p:sp>
      <p:sp>
        <p:nvSpPr>
          <p:cNvPr id="3" name="Subtitle 2">
            <a:extLst>
              <a:ext uri="{FF2B5EF4-FFF2-40B4-BE49-F238E27FC236}">
                <a16:creationId xmlns:a16="http://schemas.microsoft.com/office/drawing/2014/main" id="{88A57B36-EEA8-0928-AD00-E51285CDB3B4}"/>
              </a:ext>
            </a:extLst>
          </p:cNvPr>
          <p:cNvSpPr>
            <a:spLocks noGrp="1"/>
          </p:cNvSpPr>
          <p:nvPr>
            <p:ph type="subTitle" idx="1"/>
          </p:nvPr>
        </p:nvSpPr>
        <p:spPr>
          <a:xfrm>
            <a:off x="1805447" y="4328856"/>
            <a:ext cx="8915399" cy="2557486"/>
          </a:xfrm>
        </p:spPr>
        <p:txBody>
          <a:bodyPr>
            <a:noAutofit/>
          </a:bodyPr>
          <a:lstStyle/>
          <a:p>
            <a:pPr algn="ctr"/>
            <a:r>
              <a:rPr lang="en-IN" sz="2400" b="1" dirty="0">
                <a:solidFill>
                  <a:schemeClr val="tx1">
                    <a:lumMod val="95000"/>
                    <a:lumOff val="5000"/>
                  </a:schemeClr>
                </a:solidFill>
                <a:latin typeface="Bell MT" panose="02020503060305020303" pitchFamily="18" charset="0"/>
              </a:rPr>
              <a:t>Under the Supervision  </a:t>
            </a:r>
          </a:p>
          <a:p>
            <a:pPr algn="ctr"/>
            <a:r>
              <a:rPr lang="en-IN" sz="2400" b="1" dirty="0">
                <a:solidFill>
                  <a:schemeClr val="tx1">
                    <a:lumMod val="95000"/>
                    <a:lumOff val="5000"/>
                  </a:schemeClr>
                </a:solidFill>
                <a:latin typeface="Bell MT" panose="02020503060305020303" pitchFamily="18" charset="0"/>
              </a:rPr>
              <a:t>of</a:t>
            </a:r>
          </a:p>
          <a:p>
            <a:pPr algn="ctr"/>
            <a:r>
              <a:rPr lang="en-IN" sz="2400" b="1" dirty="0">
                <a:solidFill>
                  <a:schemeClr val="tx1">
                    <a:lumMod val="95000"/>
                    <a:lumOff val="5000"/>
                  </a:schemeClr>
                </a:solidFill>
                <a:latin typeface="Bell MT" panose="02020503060305020303" pitchFamily="18" charset="0"/>
              </a:rPr>
              <a:t>   DR. SUMANTA ADHYA</a:t>
            </a:r>
          </a:p>
          <a:p>
            <a:pPr algn="ctr"/>
            <a:r>
              <a:rPr lang="en-IN" sz="2400" b="1" dirty="0">
                <a:solidFill>
                  <a:schemeClr val="tx1">
                    <a:lumMod val="95000"/>
                    <a:lumOff val="5000"/>
                  </a:schemeClr>
                </a:solidFill>
                <a:latin typeface="Bell MT" panose="02020503060305020303" pitchFamily="18" charset="0"/>
              </a:rPr>
              <a:t>Assistant Professor, Department of Statistics</a:t>
            </a:r>
          </a:p>
          <a:p>
            <a:pPr algn="ctr"/>
            <a:r>
              <a:rPr lang="en-IN" sz="2400" b="1" dirty="0">
                <a:solidFill>
                  <a:schemeClr val="tx1">
                    <a:lumMod val="95000"/>
                    <a:lumOff val="5000"/>
                  </a:schemeClr>
                </a:solidFill>
                <a:latin typeface="Bell MT" panose="02020503060305020303" pitchFamily="18" charset="0"/>
              </a:rPr>
              <a:t>West Bengal State University</a:t>
            </a:r>
          </a:p>
        </p:txBody>
      </p:sp>
      <p:sp>
        <p:nvSpPr>
          <p:cNvPr id="4" name="TextBox 3">
            <a:extLst>
              <a:ext uri="{FF2B5EF4-FFF2-40B4-BE49-F238E27FC236}">
                <a16:creationId xmlns:a16="http://schemas.microsoft.com/office/drawing/2014/main" id="{2DE357BF-98EA-382C-684A-B5F541165DC9}"/>
              </a:ext>
            </a:extLst>
          </p:cNvPr>
          <p:cNvSpPr txBox="1"/>
          <p:nvPr/>
        </p:nvSpPr>
        <p:spPr>
          <a:xfrm>
            <a:off x="3062747" y="2228671"/>
            <a:ext cx="7246374" cy="1200329"/>
          </a:xfrm>
          <a:prstGeom prst="rect">
            <a:avLst/>
          </a:prstGeom>
          <a:noFill/>
        </p:spPr>
        <p:txBody>
          <a:bodyPr wrap="square" rtlCol="0">
            <a:spAutoFit/>
          </a:bodyPr>
          <a:lstStyle/>
          <a:p>
            <a:r>
              <a:rPr lang="en-IN" sz="2400" b="1" dirty="0">
                <a:latin typeface="Bell MT" panose="02020503060305020303" pitchFamily="18" charset="0"/>
              </a:rPr>
              <a:t>Presented By:           Souradeep Dey</a:t>
            </a:r>
          </a:p>
          <a:p>
            <a:r>
              <a:rPr lang="en-IN" sz="2400" b="1" dirty="0">
                <a:latin typeface="Bell MT" panose="02020503060305020303" pitchFamily="18" charset="0"/>
              </a:rPr>
              <a:t>                                  Debjit Saha</a:t>
            </a:r>
          </a:p>
          <a:p>
            <a:r>
              <a:rPr lang="en-IN" sz="2400" b="1" dirty="0">
                <a:latin typeface="Bell MT" panose="02020503060305020303" pitchFamily="18" charset="0"/>
              </a:rPr>
              <a:t>                                  Himon Saha</a:t>
            </a:r>
          </a:p>
        </p:txBody>
      </p:sp>
    </p:spTree>
    <p:extLst>
      <p:ext uri="{BB962C8B-B14F-4D97-AF65-F5344CB8AC3E}">
        <p14:creationId xmlns:p14="http://schemas.microsoft.com/office/powerpoint/2010/main" val="1004404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DE055-999F-A349-FF0A-B4CE5EB2D676}"/>
              </a:ext>
            </a:extLst>
          </p:cNvPr>
          <p:cNvSpPr>
            <a:spLocks noGrp="1"/>
          </p:cNvSpPr>
          <p:nvPr>
            <p:ph type="title"/>
          </p:nvPr>
        </p:nvSpPr>
        <p:spPr>
          <a:xfrm>
            <a:off x="1686456" y="103247"/>
            <a:ext cx="8911687" cy="741703"/>
          </a:xfrm>
        </p:spPr>
        <p:txBody>
          <a:bodyPr/>
          <a:lstStyle/>
          <a:p>
            <a:pPr algn="ctr"/>
            <a:r>
              <a:rPr lang="en-IN" b="1" dirty="0">
                <a:latin typeface="Bell MT" panose="02020503060305020303" pitchFamily="18" charset="0"/>
              </a:rPr>
              <a:t>Distributed Data Network (DDN)</a:t>
            </a:r>
          </a:p>
        </p:txBody>
      </p:sp>
      <p:sp>
        <p:nvSpPr>
          <p:cNvPr id="4" name="TextBox 3">
            <a:extLst>
              <a:ext uri="{FF2B5EF4-FFF2-40B4-BE49-F238E27FC236}">
                <a16:creationId xmlns:a16="http://schemas.microsoft.com/office/drawing/2014/main" id="{D5538BD8-09A6-589F-1FA4-637B2FE8AEB6}"/>
              </a:ext>
            </a:extLst>
          </p:cNvPr>
          <p:cNvSpPr txBox="1"/>
          <p:nvPr/>
        </p:nvSpPr>
        <p:spPr>
          <a:xfrm>
            <a:off x="1617006" y="740775"/>
            <a:ext cx="10351215" cy="6001643"/>
          </a:xfrm>
          <a:prstGeom prst="rect">
            <a:avLst/>
          </a:prstGeom>
          <a:noFill/>
        </p:spPr>
        <p:txBody>
          <a:bodyPr wrap="square" rtlCol="0">
            <a:spAutoFit/>
          </a:bodyPr>
          <a:lstStyle/>
          <a:p>
            <a:pPr marL="342900" indent="-342900">
              <a:buFont typeface="Wingdings" panose="05000000000000000000" pitchFamily="2" charset="2"/>
              <a:buChar char="Ø"/>
            </a:pPr>
            <a:r>
              <a:rPr lang="en-US" sz="2400" b="1" dirty="0">
                <a:latin typeface="Bell MT" panose="02020503060305020303" pitchFamily="18" charset="0"/>
              </a:rPr>
              <a:t>A Distributed Data Network (DDN) </a:t>
            </a:r>
            <a:r>
              <a:rPr lang="en-US" sz="2400" b="1" dirty="0">
                <a:highlight>
                  <a:srgbClr val="808080"/>
                </a:highlight>
                <a:latin typeface="Bell MT" panose="02020503060305020303" pitchFamily="18" charset="0"/>
              </a:rPr>
              <a:t>is a system for sharing and analyzing data across multiple locations or institutions without moving the raw</a:t>
            </a:r>
            <a:r>
              <a:rPr lang="en-US" sz="2400" b="1" dirty="0">
                <a:latin typeface="Bell MT" panose="02020503060305020303" pitchFamily="18" charset="0"/>
              </a:rPr>
              <a:t>, individual-level data to a central location. Instead, data stay local (within each organization), and only summary-level results  are shared across the network.</a:t>
            </a:r>
          </a:p>
          <a:p>
            <a:endParaRPr lang="en-US" sz="2400" b="1" dirty="0">
              <a:latin typeface="Bell MT" panose="02020503060305020303" pitchFamily="18" charset="0"/>
            </a:endParaRPr>
          </a:p>
          <a:p>
            <a:pPr marL="342900" indent="-342900">
              <a:buFont typeface="Wingdings" panose="05000000000000000000" pitchFamily="2" charset="2"/>
              <a:buChar char="Ø"/>
            </a:pPr>
            <a:r>
              <a:rPr lang="en-US" sz="2400" b="1" dirty="0">
                <a:latin typeface="Bell MT" panose="02020503060305020303" pitchFamily="18" charset="0"/>
              </a:rPr>
              <a:t>Key Features of a Distributed Data Network:</a:t>
            </a:r>
          </a:p>
          <a:p>
            <a:pPr marL="342900" indent="-342900">
              <a:buFont typeface="Wingdings" panose="05000000000000000000" pitchFamily="2" charset="2"/>
              <a:buChar char="Ø"/>
            </a:pPr>
            <a:endParaRPr lang="en-US" sz="2400" b="1" dirty="0">
              <a:latin typeface="Bell MT" panose="02020503060305020303" pitchFamily="18" charset="0"/>
            </a:endParaRPr>
          </a:p>
          <a:p>
            <a:r>
              <a:rPr lang="en-US" sz="2400" b="1" dirty="0">
                <a:latin typeface="Bell MT" panose="02020503060305020303" pitchFamily="18" charset="0"/>
              </a:rPr>
              <a:t>            </a:t>
            </a:r>
            <a:r>
              <a:rPr lang="en-US" sz="2400" b="1" u="sng" dirty="0">
                <a:latin typeface="Bell MT" panose="02020503060305020303" pitchFamily="18" charset="0"/>
              </a:rPr>
              <a:t>Decentralized Data Storage:</a:t>
            </a:r>
          </a:p>
          <a:p>
            <a:pPr lvl="1"/>
            <a:r>
              <a:rPr lang="en-US" sz="2400" b="1" dirty="0">
                <a:latin typeface="Bell MT" panose="02020503060305020303" pitchFamily="18" charset="0"/>
              </a:rPr>
              <a:t>	    Each site (hospital, clinic, research center) retains control of its own data.</a:t>
            </a:r>
          </a:p>
          <a:p>
            <a:pPr lvl="1"/>
            <a:endParaRPr lang="en-US" sz="2400" b="1" dirty="0">
              <a:latin typeface="Bell MT" panose="02020503060305020303" pitchFamily="18" charset="0"/>
            </a:endParaRPr>
          </a:p>
          <a:p>
            <a:r>
              <a:rPr lang="en-US" sz="2400" b="1" dirty="0">
                <a:latin typeface="Bell MT" panose="02020503060305020303" pitchFamily="18" charset="0"/>
              </a:rPr>
              <a:t>            </a:t>
            </a:r>
            <a:r>
              <a:rPr lang="en-US" sz="2400" b="1" u="sng" dirty="0">
                <a:latin typeface="Bell MT" panose="02020503060305020303" pitchFamily="18" charset="0"/>
              </a:rPr>
              <a:t>Privacy Protection:</a:t>
            </a:r>
          </a:p>
          <a:p>
            <a:pPr lvl="1"/>
            <a:r>
              <a:rPr lang="en-US" sz="2400" b="1" dirty="0">
                <a:latin typeface="Bell MT" panose="02020503060305020303" pitchFamily="18" charset="0"/>
              </a:rPr>
              <a:t>           </a:t>
            </a:r>
            <a:r>
              <a:rPr lang="en-US" sz="2400" b="1" dirty="0">
                <a:highlight>
                  <a:srgbClr val="808080"/>
                </a:highlight>
                <a:latin typeface="Bell MT" panose="02020503060305020303" pitchFamily="18" charset="0"/>
              </a:rPr>
              <a:t>Since individual-level data isn’t shared, DDNs enhance data privacy and security, which is critical in sensitive domains like healthcare and finance.</a:t>
            </a:r>
          </a:p>
        </p:txBody>
      </p:sp>
    </p:spTree>
    <p:extLst>
      <p:ext uri="{BB962C8B-B14F-4D97-AF65-F5344CB8AC3E}">
        <p14:creationId xmlns:p14="http://schemas.microsoft.com/office/powerpoint/2010/main" val="2852948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7FEB-085D-C930-3024-4F8AB65D4A26}"/>
              </a:ext>
            </a:extLst>
          </p:cNvPr>
          <p:cNvSpPr>
            <a:spLocks noGrp="1"/>
          </p:cNvSpPr>
          <p:nvPr>
            <p:ph type="title"/>
          </p:nvPr>
        </p:nvSpPr>
        <p:spPr>
          <a:xfrm>
            <a:off x="1635760" y="10160"/>
            <a:ext cx="10414000" cy="782320"/>
          </a:xfrm>
        </p:spPr>
        <p:txBody>
          <a:bodyPr/>
          <a:lstStyle/>
          <a:p>
            <a:pPr algn="ctr"/>
            <a:r>
              <a:rPr lang="en-IN" b="1" dirty="0">
                <a:latin typeface="Bell MT" panose="02020503060305020303" pitchFamily="18" charset="0"/>
              </a:rPr>
              <a:t>Distributed Cox Proportional Hazards Regression:</a:t>
            </a:r>
          </a:p>
        </p:txBody>
      </p:sp>
      <p:sp>
        <p:nvSpPr>
          <p:cNvPr id="3" name="TextBox 2">
            <a:extLst>
              <a:ext uri="{FF2B5EF4-FFF2-40B4-BE49-F238E27FC236}">
                <a16:creationId xmlns:a16="http://schemas.microsoft.com/office/drawing/2014/main" id="{84F2B2B6-C94C-6909-E3E4-611D3905BB8C}"/>
              </a:ext>
            </a:extLst>
          </p:cNvPr>
          <p:cNvSpPr txBox="1"/>
          <p:nvPr/>
        </p:nvSpPr>
        <p:spPr>
          <a:xfrm>
            <a:off x="1706880" y="690880"/>
            <a:ext cx="10261600" cy="5909310"/>
          </a:xfrm>
          <a:prstGeom prst="rect">
            <a:avLst/>
          </a:prstGeom>
          <a:noFill/>
        </p:spPr>
        <p:txBody>
          <a:bodyPr wrap="square" rtlCol="0">
            <a:spAutoFit/>
          </a:bodyPr>
          <a:lstStyle/>
          <a:p>
            <a:r>
              <a:rPr lang="en-IN" b="1" dirty="0">
                <a:latin typeface="Bell MT" panose="02020503060305020303" pitchFamily="18" charset="0"/>
              </a:rPr>
              <a:t>This talks about a new method to analyse medical data from different hospitals or research sites without needing to share individual patient details, which helps protect privacy &amp; reduces technical issues.</a:t>
            </a:r>
          </a:p>
          <a:p>
            <a:r>
              <a:rPr lang="en-IN" b="1" u="sng" dirty="0">
                <a:latin typeface="Bell MT" panose="02020503060305020303" pitchFamily="18" charset="0"/>
              </a:rPr>
              <a:t>What’s the Problem?</a:t>
            </a:r>
          </a:p>
          <a:p>
            <a:pPr marL="342900" indent="-342900">
              <a:buFont typeface="Wingdings" panose="05000000000000000000" pitchFamily="2" charset="2"/>
              <a:buChar char="Ø"/>
            </a:pPr>
            <a:r>
              <a:rPr lang="en-IN" b="1" dirty="0">
                <a:latin typeface="Bell MT" panose="02020503060305020303" pitchFamily="18" charset="0"/>
              </a:rPr>
              <a:t>1)We now have </a:t>
            </a:r>
            <a:r>
              <a:rPr lang="en-IN" b="1" dirty="0">
                <a:highlight>
                  <a:srgbClr val="808080"/>
                </a:highlight>
                <a:latin typeface="Bell MT" panose="02020503060305020303" pitchFamily="18" charset="0"/>
              </a:rPr>
              <a:t>access to huge amounts of data from many hospitals &amp; clinics</a:t>
            </a:r>
            <a:r>
              <a:rPr lang="en-IN" b="1" dirty="0">
                <a:latin typeface="Bell MT" panose="02020503060305020303" pitchFamily="18" charset="0"/>
              </a:rPr>
              <a:t>(called records or EHRs). </a:t>
            </a:r>
          </a:p>
          <a:p>
            <a:pPr marL="342900" indent="-342900">
              <a:buFont typeface="Wingdings" panose="05000000000000000000" pitchFamily="2" charset="2"/>
              <a:buChar char="Ø"/>
            </a:pPr>
            <a:r>
              <a:rPr lang="en-IN" b="1" dirty="0">
                <a:latin typeface="Bell MT" panose="02020503060305020303" pitchFamily="18" charset="0"/>
              </a:rPr>
              <a:t>2)To make stronger and more reliable results, researchers want to combine data from multiple places. </a:t>
            </a:r>
          </a:p>
          <a:p>
            <a:pPr marL="342900" indent="-342900">
              <a:buFont typeface="Wingdings" panose="05000000000000000000" pitchFamily="2" charset="2"/>
              <a:buChar char="Ø"/>
            </a:pPr>
            <a:r>
              <a:rPr lang="en-IN" b="1" dirty="0">
                <a:latin typeface="Bell MT" panose="02020503060305020303" pitchFamily="18" charset="0"/>
              </a:rPr>
              <a:t>3)But sharing </a:t>
            </a:r>
            <a:r>
              <a:rPr lang="en-IN" b="1" dirty="0">
                <a:highlight>
                  <a:srgbClr val="808080"/>
                </a:highlight>
                <a:latin typeface="Bell MT" panose="02020503060305020303" pitchFamily="18" charset="0"/>
              </a:rPr>
              <a:t>individual patient data is hard due to privacy, legal, and technical issues.</a:t>
            </a:r>
          </a:p>
          <a:p>
            <a:pPr marL="342900" indent="-342900">
              <a:buFont typeface="Wingdings" panose="05000000000000000000" pitchFamily="2" charset="2"/>
              <a:buChar char="Ø"/>
            </a:pPr>
            <a:endParaRPr lang="en-IN" b="1" dirty="0">
              <a:latin typeface="Bell MT" panose="02020503060305020303" pitchFamily="18" charset="0"/>
            </a:endParaRPr>
          </a:p>
          <a:p>
            <a:r>
              <a:rPr lang="en-IN" b="1" u="sng" dirty="0">
                <a:latin typeface="Bell MT" panose="02020503060305020303" pitchFamily="18" charset="0"/>
              </a:rPr>
              <a:t>What’s the Current Workaround? </a:t>
            </a:r>
          </a:p>
          <a:p>
            <a:pPr marL="342900" indent="-342900">
              <a:buFont typeface="Wingdings" panose="05000000000000000000" pitchFamily="2" charset="2"/>
              <a:buChar char="Ø"/>
            </a:pPr>
            <a:r>
              <a:rPr lang="en-IN" b="1" dirty="0">
                <a:latin typeface="Bell MT" panose="02020503060305020303" pitchFamily="18" charset="0"/>
              </a:rPr>
              <a:t>1) Instead of sharing raw patient data, share summary-level statistics (like means, totals). </a:t>
            </a:r>
          </a:p>
          <a:p>
            <a:pPr marL="342900" indent="-342900">
              <a:buFont typeface="Wingdings" panose="05000000000000000000" pitchFamily="2" charset="2"/>
              <a:buChar char="Ø"/>
            </a:pPr>
            <a:r>
              <a:rPr lang="en-IN" b="1" dirty="0">
                <a:latin typeface="Bell MT" panose="02020503060305020303" pitchFamily="18" charset="0"/>
              </a:rPr>
              <a:t>2)These summaries can still be used for analysis without risking patient privacy.</a:t>
            </a:r>
          </a:p>
          <a:p>
            <a:pPr marL="342900" indent="-342900">
              <a:buFont typeface="Wingdings" panose="05000000000000000000" pitchFamily="2" charset="2"/>
              <a:buChar char="Ø"/>
            </a:pPr>
            <a:r>
              <a:rPr lang="en-IN" b="1" dirty="0">
                <a:latin typeface="Bell MT" panose="02020503060305020303" pitchFamily="18" charset="0"/>
              </a:rPr>
              <a:t>3)This idea is used in </a:t>
            </a:r>
            <a:r>
              <a:rPr lang="en-IN" b="1" dirty="0">
                <a:highlight>
                  <a:srgbClr val="808080"/>
                </a:highlight>
                <a:latin typeface="Bell MT" panose="02020503060305020303" pitchFamily="18" charset="0"/>
              </a:rPr>
              <a:t>DRNs (Distributed Research Networks), where each site keeps its data but takes part in there search together</a:t>
            </a:r>
            <a:r>
              <a:rPr lang="en-IN" b="1" dirty="0">
                <a:latin typeface="Bell MT" panose="02020503060305020303" pitchFamily="18" charset="0"/>
              </a:rPr>
              <a:t>.</a:t>
            </a:r>
          </a:p>
          <a:p>
            <a:pPr marL="342900" indent="-342900">
              <a:buFont typeface="Wingdings" panose="05000000000000000000" pitchFamily="2" charset="2"/>
              <a:buChar char="Ø"/>
            </a:pPr>
            <a:endParaRPr lang="en-IN" b="1" dirty="0">
              <a:latin typeface="Bell MT" panose="02020503060305020303" pitchFamily="18" charset="0"/>
            </a:endParaRPr>
          </a:p>
          <a:p>
            <a:r>
              <a:rPr lang="en-IN" b="1" u="sng" dirty="0">
                <a:latin typeface="Bell MT" panose="02020503060305020303" pitchFamily="18" charset="0"/>
              </a:rPr>
              <a:t>What Kind of Data Analysis is Being Done? </a:t>
            </a:r>
          </a:p>
          <a:p>
            <a:pPr marL="342900" indent="-342900">
              <a:buFont typeface="Wingdings" panose="05000000000000000000" pitchFamily="2" charset="2"/>
              <a:buChar char="Ø"/>
            </a:pPr>
            <a:r>
              <a:rPr lang="en-IN" b="1" dirty="0">
                <a:latin typeface="Bell MT" panose="02020503060305020303" pitchFamily="18" charset="0"/>
              </a:rPr>
              <a:t>1)The focus here is on </a:t>
            </a:r>
            <a:r>
              <a:rPr lang="en-IN" b="1" dirty="0">
                <a:highlight>
                  <a:srgbClr val="808080"/>
                </a:highlight>
                <a:latin typeface="Bell MT" panose="02020503060305020303" pitchFamily="18" charset="0"/>
              </a:rPr>
              <a:t>CPHM (Cox Proportional Hazards Model) for time-to event data </a:t>
            </a:r>
            <a:r>
              <a:rPr lang="en-IN" b="1" dirty="0">
                <a:latin typeface="Bell MT" panose="02020503060305020303" pitchFamily="18" charset="0"/>
              </a:rPr>
              <a:t>(i.e., how long for a patient to be readmitted, die, etc.).</a:t>
            </a:r>
          </a:p>
          <a:p>
            <a:pPr marL="342900" indent="-342900">
              <a:buFont typeface="Wingdings" panose="05000000000000000000" pitchFamily="2" charset="2"/>
              <a:buChar char="Ø"/>
            </a:pPr>
            <a:r>
              <a:rPr lang="en-IN" b="1" dirty="0">
                <a:latin typeface="Bell MT" panose="02020503060305020303" pitchFamily="18" charset="0"/>
              </a:rPr>
              <a:t>2)But unlike mean or one-shot data, CPHM often needs multiple rounds of calculations (iterations), which slows it down.</a:t>
            </a:r>
          </a:p>
        </p:txBody>
      </p:sp>
    </p:spTree>
    <p:extLst>
      <p:ext uri="{BB962C8B-B14F-4D97-AF65-F5344CB8AC3E}">
        <p14:creationId xmlns:p14="http://schemas.microsoft.com/office/powerpoint/2010/main" val="1385150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6C5B8-DBF8-AADA-D7A6-1C243CE69CFD}"/>
              </a:ext>
            </a:extLst>
          </p:cNvPr>
          <p:cNvSpPr>
            <a:spLocks noGrp="1"/>
          </p:cNvSpPr>
          <p:nvPr>
            <p:ph type="title"/>
          </p:nvPr>
        </p:nvSpPr>
        <p:spPr>
          <a:xfrm>
            <a:off x="1513840" y="44990"/>
            <a:ext cx="10607040" cy="718939"/>
          </a:xfrm>
        </p:spPr>
        <p:txBody>
          <a:bodyPr>
            <a:normAutofit/>
          </a:bodyPr>
          <a:lstStyle/>
          <a:p>
            <a:pPr algn="ctr"/>
            <a:r>
              <a:rPr lang="en-US" sz="3400" b="1" dirty="0">
                <a:latin typeface="Bell MT" panose="02020503060305020303" pitchFamily="18" charset="0"/>
              </a:rPr>
              <a:t>Proposed Method Using Summary Level Information</a:t>
            </a:r>
            <a:endParaRPr lang="en-IN" sz="3400" b="1" dirty="0">
              <a:latin typeface="Bell MT" panose="02020503060305020303"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A72CE5D-A1EE-AA96-16EE-BF243AFBD882}"/>
                  </a:ext>
                </a:extLst>
              </p:cNvPr>
              <p:cNvSpPr txBox="1"/>
              <p:nvPr/>
            </p:nvSpPr>
            <p:spPr>
              <a:xfrm>
                <a:off x="1717040" y="778190"/>
                <a:ext cx="10281920" cy="5957144"/>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latin typeface="Bell MT" panose="02020503060305020303" pitchFamily="18" charset="0"/>
                  </a:rPr>
                  <a:t>Centralized (full data): Normally, to estimate β in Cox PHM, we need all patients’ survival times, censoring, and covariates to compute the partial likelihood.</a:t>
                </a:r>
              </a:p>
              <a:p>
                <a:endParaRPr lang="en-US" sz="2000" b="1" dirty="0">
                  <a:latin typeface="Bell MT" panose="02020503060305020303" pitchFamily="18" charset="0"/>
                </a:endParaRPr>
              </a:p>
              <a:p>
                <a:pPr marL="285750" indent="-285750">
                  <a:buFont typeface="Wingdings" panose="05000000000000000000" pitchFamily="2" charset="2"/>
                  <a:buChar char="Ø"/>
                </a:pPr>
                <a:r>
                  <a:rPr lang="en-US" sz="2000" b="1" dirty="0">
                    <a:latin typeface="Bell MT" panose="02020503060305020303" pitchFamily="18" charset="0"/>
                  </a:rPr>
                  <a:t>Problem: Hospitals/institutions cannot share raw patient data due to privacy rules.</a:t>
                </a:r>
              </a:p>
              <a:p>
                <a:endParaRPr lang="en-US" sz="2000" b="1" dirty="0">
                  <a:latin typeface="Bell MT" panose="02020503060305020303" pitchFamily="18" charset="0"/>
                </a:endParaRPr>
              </a:p>
              <a:p>
                <a:pPr marL="285750" indent="-285750">
                  <a:buFont typeface="Wingdings" panose="05000000000000000000" pitchFamily="2" charset="2"/>
                  <a:buChar char="Ø"/>
                </a:pPr>
                <a:r>
                  <a:rPr lang="en-US" sz="2000" b="1" dirty="0">
                    <a:latin typeface="Bell MT" panose="02020503060305020303" pitchFamily="18" charset="0"/>
                  </a:rPr>
                  <a:t>Solution (distributed): Each site does not share patient data but instead computes summary statistics that are sufficient to build the score function and Hessian matrix.</a:t>
                </a:r>
              </a:p>
              <a:p>
                <a:endParaRPr lang="en-US" sz="2000" b="1" dirty="0">
                  <a:latin typeface="Bell MT" panose="02020503060305020303" pitchFamily="18" charset="0"/>
                </a:endParaRPr>
              </a:p>
              <a:p>
                <a:r>
                  <a:rPr lang="en-IN" sz="2000" b="1" dirty="0">
                    <a:latin typeface="Bell MT" panose="02020503060305020303" pitchFamily="18" charset="0"/>
                  </a:rPr>
                  <a:t>These statistics are:   Risk Score Sum = </a:t>
                </a:r>
                <a14:m>
                  <m:oMath xmlns:m="http://schemas.openxmlformats.org/officeDocument/2006/math">
                    <m:nary>
                      <m:naryPr>
                        <m:chr m:val="∑"/>
                        <m:supHide m:val="on"/>
                        <m:ctrlPr>
                          <a:rPr lang="en-IN" sz="2000" b="1" i="1" smtClean="0">
                            <a:latin typeface="Cambria Math" panose="02040503050406030204" pitchFamily="18" charset="0"/>
                          </a:rPr>
                        </m:ctrlPr>
                      </m:naryPr>
                      <m:sub>
                        <m:r>
                          <a:rPr lang="en-IN" sz="2000" b="1" i="1" smtClean="0">
                            <a:latin typeface="Cambria Math" panose="02040503050406030204" pitchFamily="18" charset="0"/>
                          </a:rPr>
                          <m:t>𝒋</m:t>
                        </m:r>
                        <m:r>
                          <a:rPr lang="en-IN" sz="2000" b="1" i="1" smtClean="0">
                            <a:latin typeface="Cambria Math" panose="02040503050406030204" pitchFamily="18" charset="0"/>
                          </a:rPr>
                          <m:t>∈</m:t>
                        </m:r>
                        <m:r>
                          <a:rPr lang="en-IN" sz="2000" b="1" i="1" smtClean="0">
                            <a:latin typeface="Cambria Math" panose="02040503050406030204" pitchFamily="18" charset="0"/>
                          </a:rPr>
                          <m:t>𝑹</m:t>
                        </m:r>
                        <m:d>
                          <m:dPr>
                            <m:ctrlPr>
                              <a:rPr lang="en-IN" sz="2000" b="1" i="1" smtClean="0">
                                <a:latin typeface="Cambria Math" panose="02040503050406030204" pitchFamily="18" charset="0"/>
                              </a:rPr>
                            </m:ctrlPr>
                          </m:dPr>
                          <m:e>
                            <m:r>
                              <a:rPr lang="en-IN" sz="2000" b="1" i="1" smtClean="0">
                                <a:latin typeface="Cambria Math" panose="02040503050406030204" pitchFamily="18" charset="0"/>
                              </a:rPr>
                              <m:t>𝒕</m:t>
                            </m:r>
                          </m:e>
                        </m:d>
                      </m:sub>
                      <m:sup/>
                      <m:e>
                        <m:sSup>
                          <m:sSupPr>
                            <m:ctrlPr>
                              <a:rPr lang="en-IN" sz="2000" b="1" i="1" smtClean="0">
                                <a:latin typeface="Cambria Math" panose="02040503050406030204" pitchFamily="18" charset="0"/>
                              </a:rPr>
                            </m:ctrlPr>
                          </m:sSupPr>
                          <m:e>
                            <m:r>
                              <a:rPr lang="en-IN" sz="2000" b="1" i="1" smtClean="0">
                                <a:latin typeface="Cambria Math" panose="02040503050406030204" pitchFamily="18" charset="0"/>
                              </a:rPr>
                              <m:t>𝒆</m:t>
                            </m:r>
                          </m:e>
                          <m:sup>
                            <m:sSup>
                              <m:sSupPr>
                                <m:ctrlPr>
                                  <a:rPr lang="en-IN" sz="2000" b="1" i="1" smtClean="0">
                                    <a:latin typeface="Cambria Math" panose="02040503050406030204" pitchFamily="18" charset="0"/>
                                  </a:rPr>
                                </m:ctrlPr>
                              </m:sSupPr>
                              <m:e>
                                <m:r>
                                  <a:rPr lang="en-IN" sz="2000" b="1" i="1" smtClean="0">
                                    <a:latin typeface="Cambria Math" panose="02040503050406030204" pitchFamily="18" charset="0"/>
                                  </a:rPr>
                                  <m:t>𝒙</m:t>
                                </m:r>
                              </m:e>
                              <m:sup>
                                <m:r>
                                  <a:rPr lang="en-IN" sz="2000" b="1" i="1" smtClean="0">
                                    <a:latin typeface="Cambria Math" panose="02040503050406030204" pitchFamily="18" charset="0"/>
                                  </a:rPr>
                                  <m:t>𝑻</m:t>
                                </m:r>
                              </m:sup>
                            </m:sSup>
                            <m:r>
                              <a:rPr lang="en-IN" sz="2000" b="1" i="1" smtClean="0">
                                <a:latin typeface="Cambria Math" panose="02040503050406030204" pitchFamily="18" charset="0"/>
                                <a:ea typeface="Cambria Math" panose="02040503050406030204" pitchFamily="18" charset="0"/>
                              </a:rPr>
                              <m:t>𝜷</m:t>
                            </m:r>
                          </m:sup>
                        </m:sSup>
                      </m:e>
                    </m:nary>
                  </m:oMath>
                </a14:m>
                <a:r>
                  <a:rPr lang="en-IN" sz="2000" b="1" dirty="0">
                    <a:latin typeface="Bell MT" panose="02020503060305020303" pitchFamily="18" charset="0"/>
                  </a:rPr>
                  <a:t>  ,  </a:t>
                </a:r>
              </a:p>
              <a:p>
                <a:r>
                  <a:rPr lang="en-IN" sz="2000" b="1" dirty="0">
                    <a:latin typeface="Bell MT" panose="02020503060305020303" pitchFamily="18" charset="0"/>
                  </a:rPr>
                  <a:t>                                    Covariate-weighted sum =   </a:t>
                </a:r>
                <a14:m>
                  <m:oMath xmlns:m="http://schemas.openxmlformats.org/officeDocument/2006/math">
                    <m:nary>
                      <m:naryPr>
                        <m:chr m:val="∑"/>
                        <m:supHide m:val="on"/>
                        <m:ctrlPr>
                          <a:rPr lang="en-IN" sz="2000" b="1" i="1">
                            <a:latin typeface="Cambria Math" panose="02040503050406030204" pitchFamily="18" charset="0"/>
                          </a:rPr>
                        </m:ctrlPr>
                      </m:naryPr>
                      <m:sub>
                        <m:r>
                          <a:rPr lang="en-IN" sz="2000" b="1" i="1" smtClean="0">
                            <a:latin typeface="Cambria Math" panose="02040503050406030204" pitchFamily="18" charset="0"/>
                          </a:rPr>
                          <m:t>𝒋</m:t>
                        </m:r>
                        <m:r>
                          <a:rPr lang="en-IN" sz="2000" b="1" i="1" smtClean="0">
                            <a:latin typeface="Cambria Math" panose="02040503050406030204" pitchFamily="18" charset="0"/>
                          </a:rPr>
                          <m:t>∈</m:t>
                        </m:r>
                        <m:r>
                          <a:rPr lang="en-IN" sz="2000" b="1" i="1" smtClean="0">
                            <a:latin typeface="Cambria Math" panose="02040503050406030204" pitchFamily="18" charset="0"/>
                          </a:rPr>
                          <m:t>𝑹</m:t>
                        </m:r>
                        <m:d>
                          <m:dPr>
                            <m:ctrlPr>
                              <a:rPr lang="en-IN" sz="2000" b="1" i="1">
                                <a:latin typeface="Cambria Math" panose="02040503050406030204" pitchFamily="18" charset="0"/>
                              </a:rPr>
                            </m:ctrlPr>
                          </m:dPr>
                          <m:e>
                            <m:r>
                              <a:rPr lang="en-IN" sz="2000" b="1" i="1" smtClean="0">
                                <a:latin typeface="Cambria Math" panose="02040503050406030204" pitchFamily="18" charset="0"/>
                              </a:rPr>
                              <m:t>𝒕</m:t>
                            </m:r>
                          </m:e>
                        </m:d>
                      </m:sub>
                      <m:sup/>
                      <m:e>
                        <m:sSup>
                          <m:sSupPr>
                            <m:ctrlPr>
                              <a:rPr lang="en-IN" sz="2000" b="1" i="1">
                                <a:latin typeface="Cambria Math" panose="02040503050406030204" pitchFamily="18" charset="0"/>
                              </a:rPr>
                            </m:ctrlPr>
                          </m:sSupPr>
                          <m:e>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𝒙</m:t>
                                </m:r>
                              </m:e>
                              <m:sub>
                                <m:r>
                                  <a:rPr lang="en-IN" sz="2000" b="1" i="1" smtClean="0">
                                    <a:latin typeface="Cambria Math" panose="02040503050406030204" pitchFamily="18" charset="0"/>
                                  </a:rPr>
                                  <m:t>𝒋</m:t>
                                </m:r>
                              </m:sub>
                            </m:sSub>
                            <m:r>
                              <a:rPr lang="en-IN" sz="2000" b="1" i="1" smtClean="0">
                                <a:latin typeface="Cambria Math" panose="02040503050406030204" pitchFamily="18" charset="0"/>
                              </a:rPr>
                              <m:t>𝒆</m:t>
                            </m:r>
                          </m:e>
                          <m:sup>
                            <m:sSup>
                              <m:sSupPr>
                                <m:ctrlPr>
                                  <a:rPr lang="en-IN" sz="2000" b="1" i="1">
                                    <a:latin typeface="Cambria Math" panose="02040503050406030204" pitchFamily="18" charset="0"/>
                                  </a:rPr>
                                </m:ctrlPr>
                              </m:sSupPr>
                              <m:e>
                                <m:r>
                                  <a:rPr lang="en-IN" sz="2000" b="1" i="1" smtClean="0">
                                    <a:latin typeface="Cambria Math" panose="02040503050406030204" pitchFamily="18" charset="0"/>
                                  </a:rPr>
                                  <m:t>𝒙</m:t>
                                </m:r>
                              </m:e>
                              <m:sup>
                                <m:r>
                                  <a:rPr lang="en-IN" sz="2000" b="1" i="1" smtClean="0">
                                    <a:latin typeface="Cambria Math" panose="02040503050406030204" pitchFamily="18" charset="0"/>
                                  </a:rPr>
                                  <m:t>𝑻</m:t>
                                </m:r>
                              </m:sup>
                            </m:sSup>
                            <m:r>
                              <a:rPr lang="en-IN" sz="2000" b="1" i="1" smtClean="0">
                                <a:latin typeface="Cambria Math" panose="02040503050406030204" pitchFamily="18" charset="0"/>
                                <a:ea typeface="Cambria Math" panose="02040503050406030204" pitchFamily="18" charset="0"/>
                              </a:rPr>
                              <m:t>𝜷</m:t>
                            </m:r>
                          </m:sup>
                        </m:sSup>
                      </m:e>
                    </m:nary>
                  </m:oMath>
                </a14:m>
                <a:r>
                  <a:rPr lang="en-IN" sz="2000" b="1" dirty="0">
                    <a:latin typeface="Bell MT" panose="02020503060305020303" pitchFamily="18" charset="0"/>
                  </a:rPr>
                  <a:t>,  </a:t>
                </a:r>
              </a:p>
              <a:p>
                <a:r>
                  <a:rPr lang="en-IN" sz="2000" b="1" dirty="0">
                    <a:latin typeface="Bell MT" panose="02020503060305020303" pitchFamily="18" charset="0"/>
                  </a:rPr>
                  <a:t>                                    Covariate-square sum =  </a:t>
                </a:r>
                <a14:m>
                  <m:oMath xmlns:m="http://schemas.openxmlformats.org/officeDocument/2006/math">
                    <m:nary>
                      <m:naryPr>
                        <m:chr m:val="∑"/>
                        <m:supHide m:val="on"/>
                        <m:ctrlPr>
                          <a:rPr lang="en-IN" sz="2000" b="1" i="1">
                            <a:latin typeface="Cambria Math" panose="02040503050406030204" pitchFamily="18" charset="0"/>
                          </a:rPr>
                        </m:ctrlPr>
                      </m:naryPr>
                      <m:sub>
                        <m:r>
                          <a:rPr lang="en-IN" sz="2000" b="1" i="1" smtClean="0">
                            <a:latin typeface="Cambria Math" panose="02040503050406030204" pitchFamily="18" charset="0"/>
                          </a:rPr>
                          <m:t>𝒋</m:t>
                        </m:r>
                        <m:r>
                          <a:rPr lang="en-IN" sz="2000" b="1" i="1" smtClean="0">
                            <a:latin typeface="Cambria Math" panose="02040503050406030204" pitchFamily="18" charset="0"/>
                          </a:rPr>
                          <m:t>∈</m:t>
                        </m:r>
                        <m:r>
                          <a:rPr lang="en-IN" sz="2000" b="1" i="1" smtClean="0">
                            <a:latin typeface="Cambria Math" panose="02040503050406030204" pitchFamily="18" charset="0"/>
                          </a:rPr>
                          <m:t>𝑹</m:t>
                        </m:r>
                        <m:d>
                          <m:dPr>
                            <m:ctrlPr>
                              <a:rPr lang="en-IN" sz="2000" b="1" i="1">
                                <a:latin typeface="Cambria Math" panose="02040503050406030204" pitchFamily="18" charset="0"/>
                              </a:rPr>
                            </m:ctrlPr>
                          </m:dPr>
                          <m:e>
                            <m:r>
                              <a:rPr lang="en-IN" sz="2000" b="1" i="1" smtClean="0">
                                <a:latin typeface="Cambria Math" panose="02040503050406030204" pitchFamily="18" charset="0"/>
                              </a:rPr>
                              <m:t>𝒕</m:t>
                            </m:r>
                          </m:e>
                        </m:d>
                      </m:sub>
                      <m:sup/>
                      <m:e>
                        <m:sSup>
                          <m:sSupPr>
                            <m:ctrlPr>
                              <a:rPr lang="en-IN" sz="2000" b="1" i="1">
                                <a:latin typeface="Cambria Math" panose="02040503050406030204" pitchFamily="18" charset="0"/>
                              </a:rPr>
                            </m:ctrlPr>
                          </m:sSupPr>
                          <m:e>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𝒙</m:t>
                                </m:r>
                              </m:e>
                              <m:sub>
                                <m:r>
                                  <a:rPr lang="en-IN" sz="2000" b="1" i="1" smtClean="0">
                                    <a:latin typeface="Cambria Math" panose="02040503050406030204" pitchFamily="18" charset="0"/>
                                  </a:rPr>
                                  <m:t>𝒋</m:t>
                                </m:r>
                              </m:sub>
                            </m:sSub>
                            <m:sSubSup>
                              <m:sSubSupPr>
                                <m:ctrlPr>
                                  <a:rPr lang="en-IN" sz="2000" b="1" i="1" smtClean="0">
                                    <a:latin typeface="Cambria Math" panose="02040503050406030204" pitchFamily="18" charset="0"/>
                                  </a:rPr>
                                </m:ctrlPr>
                              </m:sSubSupPr>
                              <m:e>
                                <m:r>
                                  <a:rPr lang="en-IN" sz="2000" b="1" i="1" smtClean="0">
                                    <a:latin typeface="Cambria Math" panose="02040503050406030204" pitchFamily="18" charset="0"/>
                                  </a:rPr>
                                  <m:t>𝒙</m:t>
                                </m:r>
                              </m:e>
                              <m:sub>
                                <m:r>
                                  <a:rPr lang="en-IN" sz="2000" b="1" i="1" smtClean="0">
                                    <a:latin typeface="Cambria Math" panose="02040503050406030204" pitchFamily="18" charset="0"/>
                                  </a:rPr>
                                  <m:t>𝒋</m:t>
                                </m:r>
                              </m:sub>
                              <m:sup>
                                <m:r>
                                  <a:rPr lang="en-IN" sz="2000" b="1" i="1" smtClean="0">
                                    <a:latin typeface="Cambria Math" panose="02040503050406030204" pitchFamily="18" charset="0"/>
                                  </a:rPr>
                                  <m:t>𝑻</m:t>
                                </m:r>
                              </m:sup>
                            </m:sSubSup>
                            <m:r>
                              <a:rPr lang="en-IN" sz="2000" b="1" i="1" smtClean="0">
                                <a:latin typeface="Cambria Math" panose="02040503050406030204" pitchFamily="18" charset="0"/>
                              </a:rPr>
                              <m:t>𝒆</m:t>
                            </m:r>
                          </m:e>
                          <m:sup>
                            <m:sSup>
                              <m:sSupPr>
                                <m:ctrlPr>
                                  <a:rPr lang="en-IN" sz="2000" b="1" i="1">
                                    <a:latin typeface="Cambria Math" panose="02040503050406030204" pitchFamily="18" charset="0"/>
                                  </a:rPr>
                                </m:ctrlPr>
                              </m:sSupPr>
                              <m:e>
                                <m:r>
                                  <a:rPr lang="en-IN" sz="2000" b="1" i="1" smtClean="0">
                                    <a:latin typeface="Cambria Math" panose="02040503050406030204" pitchFamily="18" charset="0"/>
                                  </a:rPr>
                                  <m:t>𝒙</m:t>
                                </m:r>
                              </m:e>
                              <m:sup>
                                <m:r>
                                  <a:rPr lang="en-IN" sz="2000" b="1" i="1" smtClean="0">
                                    <a:latin typeface="Cambria Math" panose="02040503050406030204" pitchFamily="18" charset="0"/>
                                  </a:rPr>
                                  <m:t>𝑻</m:t>
                                </m:r>
                              </m:sup>
                            </m:sSup>
                            <m:r>
                              <a:rPr lang="en-IN" sz="2000" b="1" i="1" smtClean="0">
                                <a:latin typeface="Cambria Math" panose="02040503050406030204" pitchFamily="18" charset="0"/>
                                <a:ea typeface="Cambria Math" panose="02040503050406030204" pitchFamily="18" charset="0"/>
                              </a:rPr>
                              <m:t>𝜷</m:t>
                            </m:r>
                          </m:sup>
                        </m:sSup>
                      </m:e>
                    </m:nary>
                  </m:oMath>
                </a14:m>
                <a:endParaRPr lang="en-IN" sz="2000" b="1" dirty="0">
                  <a:latin typeface="Bell MT" panose="02020503060305020303" pitchFamily="18" charset="0"/>
                </a:endParaRPr>
              </a:p>
              <a:p>
                <a:r>
                  <a:rPr lang="en-US" sz="2000" b="1" dirty="0">
                    <a:latin typeface="Bell MT" panose="02020503060305020303" pitchFamily="18" charset="0"/>
                  </a:rPr>
                  <a:t>                                   where, R(t) = risk set at time</a:t>
                </a:r>
              </a:p>
              <a:p>
                <a:endParaRPr lang="en-US" sz="2000" b="1" dirty="0">
                  <a:latin typeface="Bell MT" panose="02020503060305020303" pitchFamily="18" charset="0"/>
                </a:endParaRPr>
              </a:p>
              <a:p>
                <a:pPr marL="285750" indent="-285750">
                  <a:buFont typeface="Wingdings" panose="05000000000000000000" pitchFamily="2" charset="2"/>
                  <a:buChar char="Ø"/>
                </a:pPr>
                <a:r>
                  <a:rPr lang="en-US" sz="2000" b="1" dirty="0">
                    <a:latin typeface="Bell MT" panose="02020503060305020303" pitchFamily="18" charset="0"/>
                  </a:rPr>
                  <a:t>From these, we build: -       Score : U(β) = </a:t>
                </a:r>
                <a14:m>
                  <m:oMath xmlns:m="http://schemas.openxmlformats.org/officeDocument/2006/math">
                    <m:nary>
                      <m:naryPr>
                        <m:chr m:val="∑"/>
                        <m:supHide m:val="on"/>
                        <m:ctrlPr>
                          <a:rPr lang="en-IN" sz="2000" b="1" i="1">
                            <a:latin typeface="Cambria Math" panose="02040503050406030204" pitchFamily="18" charset="0"/>
                          </a:rPr>
                        </m:ctrlPr>
                      </m:naryPr>
                      <m:sub>
                        <m:r>
                          <a:rPr lang="en-IN" sz="2000" b="1" i="1" smtClean="0">
                            <a:latin typeface="Cambria Math" panose="02040503050406030204" pitchFamily="18" charset="0"/>
                          </a:rPr>
                          <m:t>𝒆𝒗𝒆𝒏𝒕𝒔</m:t>
                        </m:r>
                        <m:r>
                          <a:rPr lang="en-IN" sz="2000" b="1" i="1" smtClean="0">
                            <a:latin typeface="Cambria Math" panose="02040503050406030204" pitchFamily="18" charset="0"/>
                          </a:rPr>
                          <m:t> </m:t>
                        </m:r>
                        <m:r>
                          <a:rPr lang="en-IN" sz="2000" b="1" i="1" smtClean="0">
                            <a:latin typeface="Cambria Math" panose="02040503050406030204" pitchFamily="18" charset="0"/>
                          </a:rPr>
                          <m:t>𝒂𝒕</m:t>
                        </m:r>
                        <m:r>
                          <a:rPr lang="en-IN" sz="2000" b="1" i="1" smtClean="0">
                            <a:latin typeface="Cambria Math" panose="02040503050406030204" pitchFamily="18" charset="0"/>
                          </a:rPr>
                          <m:t> </m:t>
                        </m:r>
                        <m:r>
                          <a:rPr lang="en-IN" sz="2000" b="1" i="1" smtClean="0">
                            <a:latin typeface="Cambria Math" panose="02040503050406030204" pitchFamily="18" charset="0"/>
                          </a:rPr>
                          <m:t>𝒕</m:t>
                        </m:r>
                        <m:r>
                          <a:rPr lang="en-IN" sz="2000" b="1" i="1" smtClean="0">
                            <a:latin typeface="Cambria Math" panose="02040503050406030204" pitchFamily="18" charset="0"/>
                          </a:rPr>
                          <m:t> </m:t>
                        </m:r>
                      </m:sub>
                      <m:sup/>
                      <m:e>
                        <m:r>
                          <a:rPr lang="en-IN" sz="2000" b="1" i="1" smtClean="0">
                            <a:latin typeface="Cambria Math" panose="02040503050406030204" pitchFamily="18" charset="0"/>
                          </a:rPr>
                          <m:t>[</m:t>
                        </m:r>
                        <m:sSub>
                          <m:sSubPr>
                            <m:ctrlPr>
                              <a:rPr lang="en-IN" sz="2000" b="1" i="1">
                                <a:latin typeface="Cambria Math" panose="02040503050406030204" pitchFamily="18" charset="0"/>
                              </a:rPr>
                            </m:ctrlPr>
                          </m:sSubPr>
                          <m:e>
                            <m:r>
                              <a:rPr lang="en-IN" sz="2000" b="1" i="1" smtClean="0">
                                <a:latin typeface="Cambria Math" panose="02040503050406030204" pitchFamily="18" charset="0"/>
                              </a:rPr>
                              <m:t>𝒙</m:t>
                            </m:r>
                          </m:e>
                          <m:sub>
                            <m:r>
                              <a:rPr lang="en-IN" sz="2000" b="1" i="1" smtClean="0">
                                <a:latin typeface="Cambria Math" panose="02040503050406030204" pitchFamily="18" charset="0"/>
                              </a:rPr>
                              <m:t>𝒊</m:t>
                            </m:r>
                          </m:sub>
                        </m:sSub>
                        <m:r>
                          <a:rPr lang="en-IN" sz="2000" b="1" i="1" smtClean="0">
                            <a:latin typeface="Cambria Math" panose="02040503050406030204" pitchFamily="18" charset="0"/>
                          </a:rPr>
                          <m:t>−</m:t>
                        </m:r>
                        <m:acc>
                          <m:accPr>
                            <m:chr m:val="̅"/>
                            <m:ctrlPr>
                              <a:rPr lang="en-IN" sz="2000" b="1" i="1">
                                <a:latin typeface="Cambria Math" panose="02040503050406030204" pitchFamily="18" charset="0"/>
                              </a:rPr>
                            </m:ctrlPr>
                          </m:accPr>
                          <m:e>
                            <m:r>
                              <a:rPr lang="en-IN" sz="2000" b="1" i="1" smtClean="0">
                                <a:latin typeface="Cambria Math" panose="02040503050406030204" pitchFamily="18" charset="0"/>
                              </a:rPr>
                              <m:t>𝒙</m:t>
                            </m:r>
                          </m:e>
                        </m:acc>
                        <m:d>
                          <m:dPr>
                            <m:ctrlPr>
                              <a:rPr lang="en-IN" sz="2000" b="1" i="1">
                                <a:latin typeface="Cambria Math" panose="02040503050406030204" pitchFamily="18" charset="0"/>
                              </a:rPr>
                            </m:ctrlPr>
                          </m:dPr>
                          <m:e>
                            <m:r>
                              <a:rPr lang="en-IN" sz="2000" b="1" i="1" smtClean="0">
                                <a:latin typeface="Cambria Math" panose="02040503050406030204" pitchFamily="18" charset="0"/>
                                <a:ea typeface="Cambria Math" panose="02040503050406030204" pitchFamily="18" charset="0"/>
                              </a:rPr>
                              <m:t>𝜷</m:t>
                            </m:r>
                            <m:r>
                              <a:rPr lang="en-IN" sz="2000" b="1" i="1" smtClean="0">
                                <a:latin typeface="Cambria Math" panose="02040503050406030204" pitchFamily="18" charset="0"/>
                                <a:ea typeface="Cambria Math" panose="02040503050406030204" pitchFamily="18" charset="0"/>
                              </a:rPr>
                              <m:t>,</m:t>
                            </m:r>
                            <m:r>
                              <a:rPr lang="en-IN" sz="2000" b="1" i="1" smtClean="0">
                                <a:latin typeface="Cambria Math" panose="02040503050406030204" pitchFamily="18" charset="0"/>
                                <a:ea typeface="Cambria Math" panose="02040503050406030204" pitchFamily="18" charset="0"/>
                              </a:rPr>
                              <m:t>𝒕</m:t>
                            </m:r>
                          </m:e>
                        </m:d>
                        <m:r>
                          <a:rPr lang="en-IN" sz="2000" b="1" i="1" smtClean="0">
                            <a:latin typeface="Cambria Math" panose="02040503050406030204" pitchFamily="18" charset="0"/>
                            <a:ea typeface="Cambria Math" panose="02040503050406030204" pitchFamily="18" charset="0"/>
                          </a:rPr>
                          <m:t>]</m:t>
                        </m:r>
                      </m:e>
                    </m:nary>
                  </m:oMath>
                </a14:m>
                <a:endParaRPr lang="en-US" sz="2000" b="1" dirty="0">
                  <a:latin typeface="Bell MT" panose="02020503060305020303" pitchFamily="18" charset="0"/>
                </a:endParaRPr>
              </a:p>
              <a:p>
                <a:pPr lvl="1"/>
                <a:endParaRPr lang="en-US" sz="2000" b="1" dirty="0">
                  <a:latin typeface="Bell MT" panose="02020503060305020303" pitchFamily="18" charset="0"/>
                </a:endParaRPr>
              </a:p>
              <a:p>
                <a:pPr lvl="1"/>
                <a:r>
                  <a:rPr lang="en-US" sz="2000" b="1" dirty="0">
                    <a:latin typeface="Bell MT" panose="02020503060305020303" pitchFamily="18" charset="0"/>
                  </a:rPr>
                  <a:t>                                          Hessian : H(β) = </a:t>
                </a:r>
                <a14:m>
                  <m:oMath xmlns:m="http://schemas.openxmlformats.org/officeDocument/2006/math">
                    <m:nary>
                      <m:naryPr>
                        <m:chr m:val="∑"/>
                        <m:supHide m:val="on"/>
                        <m:ctrlPr>
                          <a:rPr lang="en-IN" sz="2000" b="1" i="1">
                            <a:latin typeface="Cambria Math" panose="02040503050406030204" pitchFamily="18" charset="0"/>
                          </a:rPr>
                        </m:ctrlPr>
                      </m:naryPr>
                      <m:sub>
                        <m:r>
                          <a:rPr lang="en-IN" sz="2000" b="1" i="1" smtClean="0">
                            <a:latin typeface="Cambria Math" panose="02040503050406030204" pitchFamily="18" charset="0"/>
                          </a:rPr>
                          <m:t>𝒆𝒗𝒆𝒏𝒕𝒔</m:t>
                        </m:r>
                        <m:r>
                          <a:rPr lang="en-IN" sz="2000" b="1" i="1" smtClean="0">
                            <a:latin typeface="Cambria Math" panose="02040503050406030204" pitchFamily="18" charset="0"/>
                          </a:rPr>
                          <m:t> </m:t>
                        </m:r>
                        <m:r>
                          <a:rPr lang="en-IN" sz="2000" b="1" i="1" smtClean="0">
                            <a:latin typeface="Cambria Math" panose="02040503050406030204" pitchFamily="18" charset="0"/>
                          </a:rPr>
                          <m:t>𝒂𝒕</m:t>
                        </m:r>
                        <m:r>
                          <a:rPr lang="en-IN" sz="2000" b="1" i="1" smtClean="0">
                            <a:latin typeface="Cambria Math" panose="02040503050406030204" pitchFamily="18" charset="0"/>
                          </a:rPr>
                          <m:t> </m:t>
                        </m:r>
                        <m:r>
                          <a:rPr lang="en-IN" sz="2000" b="1" i="1" smtClean="0">
                            <a:latin typeface="Cambria Math" panose="02040503050406030204" pitchFamily="18" charset="0"/>
                          </a:rPr>
                          <m:t>𝒕</m:t>
                        </m:r>
                        <m:r>
                          <a:rPr lang="en-IN" sz="2000" b="1" i="1" smtClean="0">
                            <a:latin typeface="Cambria Math" panose="02040503050406030204" pitchFamily="18" charset="0"/>
                          </a:rPr>
                          <m:t> </m:t>
                        </m:r>
                      </m:sub>
                      <m:sup/>
                      <m:e>
                        <m:r>
                          <a:rPr lang="en-IN" sz="2000" b="1" i="1" smtClean="0">
                            <a:latin typeface="Cambria Math" panose="02040503050406030204" pitchFamily="18" charset="0"/>
                          </a:rPr>
                          <m:t>[</m:t>
                        </m:r>
                        <m:sSup>
                          <m:sSupPr>
                            <m:ctrlPr>
                              <a:rPr lang="en-IN" sz="2000" b="1" i="1">
                                <a:latin typeface="Cambria Math" panose="02040503050406030204" pitchFamily="18" charset="0"/>
                              </a:rPr>
                            </m:ctrlPr>
                          </m:sSupPr>
                          <m:e>
                            <m:acc>
                              <m:accPr>
                                <m:chr m:val="̅"/>
                                <m:ctrlPr>
                                  <a:rPr lang="en-IN" sz="2000" b="1" i="1">
                                    <a:latin typeface="Cambria Math" panose="02040503050406030204" pitchFamily="18" charset="0"/>
                                  </a:rPr>
                                </m:ctrlPr>
                              </m:accPr>
                              <m:e>
                                <m:r>
                                  <a:rPr lang="en-IN" sz="2000" b="1" i="1" smtClean="0">
                                    <a:latin typeface="Cambria Math" panose="02040503050406030204" pitchFamily="18" charset="0"/>
                                  </a:rPr>
                                  <m:t>𝒙</m:t>
                                </m:r>
                              </m:e>
                            </m:acc>
                          </m:e>
                          <m:sup>
                            <m:r>
                              <a:rPr lang="en-IN" sz="2000" b="1" i="1" smtClean="0">
                                <a:latin typeface="Cambria Math" panose="02040503050406030204" pitchFamily="18" charset="0"/>
                              </a:rPr>
                              <m:t>(</m:t>
                            </m:r>
                            <m:r>
                              <a:rPr lang="en-IN" sz="2000" b="1" i="1" smtClean="0">
                                <a:latin typeface="Cambria Math" panose="02040503050406030204" pitchFamily="18" charset="0"/>
                              </a:rPr>
                              <m:t>𝟐</m:t>
                            </m:r>
                            <m:r>
                              <a:rPr lang="en-IN" sz="2000" b="1" i="1" smtClean="0">
                                <a:latin typeface="Cambria Math" panose="02040503050406030204" pitchFamily="18" charset="0"/>
                              </a:rPr>
                              <m:t>)</m:t>
                            </m:r>
                          </m:sup>
                        </m:sSup>
                        <m:d>
                          <m:dPr>
                            <m:ctrlPr>
                              <a:rPr lang="en-IN" sz="2000" b="1" i="1">
                                <a:latin typeface="Cambria Math" panose="02040503050406030204" pitchFamily="18" charset="0"/>
                              </a:rPr>
                            </m:ctrlPr>
                          </m:dPr>
                          <m:e>
                            <m:r>
                              <m:rPr>
                                <m:nor/>
                              </m:rPr>
                              <a:rPr lang="en-US" sz="2000" b="1">
                                <a:latin typeface="Bell MT" panose="02020503060305020303" pitchFamily="18" charset="0"/>
                                <a:ea typeface="Cambria Math" panose="02040503050406030204" pitchFamily="18" charset="0"/>
                              </a:rPr>
                              <m:t>β</m:t>
                            </m:r>
                            <m:r>
                              <m:rPr>
                                <m:nor/>
                              </m:rPr>
                              <a:rPr lang="en-IN" sz="2000" b="1">
                                <a:latin typeface="Bell MT" panose="02020503060305020303" pitchFamily="18" charset="0"/>
                              </a:rPr>
                              <m:t>,</m:t>
                            </m:r>
                            <m:r>
                              <a:rPr lang="en-IN" sz="2000" b="1" i="1" smtClean="0">
                                <a:latin typeface="Cambria Math" panose="02040503050406030204" pitchFamily="18" charset="0"/>
                              </a:rPr>
                              <m:t>𝒕</m:t>
                            </m:r>
                          </m:e>
                        </m:d>
                        <m:r>
                          <a:rPr lang="en-IN" sz="2000" b="1" i="1" smtClean="0">
                            <a:latin typeface="Cambria Math" panose="02040503050406030204" pitchFamily="18" charset="0"/>
                          </a:rPr>
                          <m:t>−</m:t>
                        </m:r>
                        <m:acc>
                          <m:accPr>
                            <m:chr m:val="̅"/>
                            <m:ctrlPr>
                              <a:rPr lang="en-IN" sz="2000" b="1" i="1">
                                <a:latin typeface="Cambria Math" panose="02040503050406030204" pitchFamily="18" charset="0"/>
                              </a:rPr>
                            </m:ctrlPr>
                          </m:accPr>
                          <m:e>
                            <m:r>
                              <a:rPr lang="en-IN" sz="2000" b="1" i="1" smtClean="0">
                                <a:latin typeface="Cambria Math" panose="02040503050406030204" pitchFamily="18" charset="0"/>
                              </a:rPr>
                              <m:t>𝒙</m:t>
                            </m:r>
                          </m:e>
                        </m:acc>
                        <m:d>
                          <m:dPr>
                            <m:ctrlPr>
                              <a:rPr lang="en-IN" sz="2000" b="1" i="1">
                                <a:latin typeface="Cambria Math" panose="02040503050406030204" pitchFamily="18" charset="0"/>
                              </a:rPr>
                            </m:ctrlPr>
                          </m:dPr>
                          <m:e>
                            <m:r>
                              <a:rPr lang="en-IN" sz="2000" b="1" i="1" smtClean="0">
                                <a:latin typeface="Cambria Math" panose="02040503050406030204" pitchFamily="18" charset="0"/>
                                <a:ea typeface="Cambria Math" panose="02040503050406030204" pitchFamily="18" charset="0"/>
                              </a:rPr>
                              <m:t>𝜷</m:t>
                            </m:r>
                            <m:r>
                              <a:rPr lang="en-IN" sz="2000" b="1" i="1" smtClean="0">
                                <a:latin typeface="Cambria Math" panose="02040503050406030204" pitchFamily="18" charset="0"/>
                                <a:ea typeface="Cambria Math" panose="02040503050406030204" pitchFamily="18" charset="0"/>
                              </a:rPr>
                              <m:t>,</m:t>
                            </m:r>
                            <m:r>
                              <a:rPr lang="en-IN" sz="2000" b="1" i="1" smtClean="0">
                                <a:latin typeface="Cambria Math" panose="02040503050406030204" pitchFamily="18" charset="0"/>
                                <a:ea typeface="Cambria Math" panose="02040503050406030204" pitchFamily="18" charset="0"/>
                              </a:rPr>
                              <m:t>𝒕</m:t>
                            </m:r>
                          </m:e>
                        </m:d>
                        <m:r>
                          <a:rPr lang="en-IN" sz="2000" b="1" i="1" smtClean="0">
                            <a:latin typeface="Cambria Math" panose="02040503050406030204" pitchFamily="18" charset="0"/>
                            <a:ea typeface="Cambria Math" panose="02040503050406030204" pitchFamily="18" charset="0"/>
                          </a:rPr>
                          <m:t> </m:t>
                        </m:r>
                        <m:acc>
                          <m:accPr>
                            <m:chr m:val="̅"/>
                            <m:ctrlPr>
                              <a:rPr lang="en-IN" sz="2000" b="1" i="1">
                                <a:latin typeface="Cambria Math" panose="02040503050406030204" pitchFamily="18" charset="0"/>
                                <a:ea typeface="Cambria Math" panose="02040503050406030204" pitchFamily="18" charset="0"/>
                              </a:rPr>
                            </m:ctrlPr>
                          </m:accPr>
                          <m:e>
                            <m:r>
                              <a:rPr lang="en-IN" sz="2000" b="1" i="1" smtClean="0">
                                <a:latin typeface="Cambria Math" panose="02040503050406030204" pitchFamily="18" charset="0"/>
                                <a:ea typeface="Cambria Math" panose="02040503050406030204" pitchFamily="18" charset="0"/>
                              </a:rPr>
                              <m:t>𝒙</m:t>
                            </m:r>
                          </m:e>
                        </m:acc>
                        <m:sSup>
                          <m:sSupPr>
                            <m:ctrlPr>
                              <a:rPr lang="en-IN" sz="2000" b="1" i="1">
                                <a:latin typeface="Cambria Math" panose="02040503050406030204" pitchFamily="18" charset="0"/>
                                <a:ea typeface="Cambria Math" panose="02040503050406030204" pitchFamily="18" charset="0"/>
                              </a:rPr>
                            </m:ctrlPr>
                          </m:sSupPr>
                          <m:e>
                            <m:d>
                              <m:dPr>
                                <m:ctrlPr>
                                  <a:rPr lang="en-IN" sz="2000" b="1" i="1">
                                    <a:latin typeface="Cambria Math" panose="02040503050406030204" pitchFamily="18" charset="0"/>
                                    <a:ea typeface="Cambria Math" panose="02040503050406030204" pitchFamily="18" charset="0"/>
                                  </a:rPr>
                                </m:ctrlPr>
                              </m:dPr>
                              <m:e>
                                <m:r>
                                  <m:rPr>
                                    <m:nor/>
                                  </m:rPr>
                                  <a:rPr lang="en-US" sz="2000" b="1">
                                    <a:latin typeface="Bell MT" panose="02020503060305020303" pitchFamily="18" charset="0"/>
                                  </a:rPr>
                                  <m:t>β</m:t>
                                </m:r>
                                <m:r>
                                  <m:rPr>
                                    <m:nor/>
                                  </m:rPr>
                                  <a:rPr lang="en-IN" sz="2000" b="1">
                                    <a:latin typeface="Bell MT" panose="02020503060305020303" pitchFamily="18" charset="0"/>
                                  </a:rPr>
                                  <m:t>,</m:t>
                                </m:r>
                                <m:r>
                                  <a:rPr lang="en-IN" sz="2000" b="1" i="1" smtClean="0">
                                    <a:latin typeface="Cambria Math" panose="02040503050406030204" pitchFamily="18" charset="0"/>
                                  </a:rPr>
                                  <m:t>𝒕</m:t>
                                </m:r>
                              </m:e>
                            </m:d>
                          </m:e>
                          <m:sup>
                            <m:r>
                              <a:rPr lang="en-IN" sz="2000" b="1" i="1" smtClean="0">
                                <a:latin typeface="Cambria Math" panose="02040503050406030204" pitchFamily="18" charset="0"/>
                              </a:rPr>
                              <m:t>𝑻</m:t>
                            </m:r>
                          </m:sup>
                        </m:sSup>
                        <m:r>
                          <a:rPr lang="en-IN" sz="2000" b="1" i="1" smtClean="0">
                            <a:latin typeface="Cambria Math" panose="02040503050406030204" pitchFamily="18" charset="0"/>
                            <a:ea typeface="Cambria Math" panose="02040503050406030204" pitchFamily="18" charset="0"/>
                          </a:rPr>
                          <m:t>]</m:t>
                        </m:r>
                      </m:e>
                    </m:nary>
                  </m:oMath>
                </a14:m>
                <a:endParaRPr lang="en-US" sz="2000" b="1" dirty="0">
                  <a:latin typeface="Bell MT" panose="02020503060305020303" pitchFamily="18" charset="0"/>
                </a:endParaRPr>
              </a:p>
              <a:p>
                <a:pPr marL="742950" lvl="1" indent="-285750">
                  <a:buFont typeface="Arial" panose="020B0604020202020204" pitchFamily="34" charset="0"/>
                  <a:buChar char="•"/>
                </a:pPr>
                <a:endParaRPr lang="en-US" sz="2000" b="1" dirty="0">
                  <a:latin typeface="Bell MT" panose="02020503060305020303" pitchFamily="18" charset="0"/>
                </a:endParaRPr>
              </a:p>
              <a:p>
                <a:pPr marL="285750" indent="-285750">
                  <a:buFont typeface="Wingdings" panose="05000000000000000000" pitchFamily="2" charset="2"/>
                  <a:buChar char="Ø"/>
                </a:pPr>
                <a:r>
                  <a:rPr lang="en-US" sz="2000" b="1" dirty="0">
                    <a:latin typeface="Bell MT" panose="02020503060305020303" pitchFamily="18" charset="0"/>
                  </a:rPr>
                  <a:t>Then we apply Newton-Raphson updates until convergence.</a:t>
                </a:r>
              </a:p>
            </p:txBody>
          </p:sp>
        </mc:Choice>
        <mc:Fallback xmlns="">
          <p:sp>
            <p:nvSpPr>
              <p:cNvPr id="4" name="TextBox 3">
                <a:extLst>
                  <a:ext uri="{FF2B5EF4-FFF2-40B4-BE49-F238E27FC236}">
                    <a16:creationId xmlns:a16="http://schemas.microsoft.com/office/drawing/2014/main" id="{AA72CE5D-A1EE-AA96-16EE-BF243AFBD882}"/>
                  </a:ext>
                </a:extLst>
              </p:cNvPr>
              <p:cNvSpPr txBox="1">
                <a:spLocks noRot="1" noChangeAspect="1" noMove="1" noResize="1" noEditPoints="1" noAdjustHandles="1" noChangeArrowheads="1" noChangeShapeType="1" noTextEdit="1"/>
              </p:cNvSpPr>
              <p:nvPr/>
            </p:nvSpPr>
            <p:spPr>
              <a:xfrm>
                <a:off x="1717040" y="778190"/>
                <a:ext cx="10281920" cy="5957144"/>
              </a:xfrm>
              <a:prstGeom prst="rect">
                <a:avLst/>
              </a:prstGeom>
              <a:blipFill>
                <a:blip r:embed="rId2"/>
                <a:stretch>
                  <a:fillRect l="-652" t="-819" b="-1228"/>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76701F28-62BC-2FCA-7854-2F1E52566BCB}"/>
              </a:ext>
            </a:extLst>
          </p:cNvPr>
          <p:cNvSpPr txBox="1"/>
          <p:nvPr/>
        </p:nvSpPr>
        <p:spPr>
          <a:xfrm>
            <a:off x="5636871" y="2951544"/>
            <a:ext cx="65" cy="276999"/>
          </a:xfrm>
          <a:prstGeom prst="rect">
            <a:avLst/>
          </a:prstGeom>
          <a:noFill/>
        </p:spPr>
        <p:txBody>
          <a:bodyPr wrap="none" lIns="0" tIns="0" rIns="0" bIns="0" rtlCol="0">
            <a:spAutoFit/>
          </a:bodyPr>
          <a:lstStyle/>
          <a:p>
            <a:endParaRPr lang="en-IN" dirty="0"/>
          </a:p>
        </p:txBody>
      </p:sp>
    </p:spTree>
    <p:extLst>
      <p:ext uri="{BB962C8B-B14F-4D97-AF65-F5344CB8AC3E}">
        <p14:creationId xmlns:p14="http://schemas.microsoft.com/office/powerpoint/2010/main" val="2254598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EE5929-BF66-FF2E-0E30-4F027E8CF1D8}"/>
              </a:ext>
            </a:extLst>
          </p:cNvPr>
          <p:cNvSpPr txBox="1"/>
          <p:nvPr/>
        </p:nvSpPr>
        <p:spPr>
          <a:xfrm>
            <a:off x="1530865" y="18206"/>
            <a:ext cx="10733925" cy="6740307"/>
          </a:xfrm>
          <a:prstGeom prst="rect">
            <a:avLst/>
          </a:prstGeom>
          <a:noFill/>
        </p:spPr>
        <p:txBody>
          <a:bodyPr wrap="square" rtlCol="0">
            <a:spAutoFit/>
          </a:bodyPr>
          <a:lstStyle/>
          <a:p>
            <a:pPr algn="ctr"/>
            <a:r>
              <a:rPr lang="en-US" sz="2400" b="1" dirty="0">
                <a:latin typeface="Bell MT" panose="02020503060305020303" pitchFamily="18" charset="0"/>
              </a:rPr>
              <a:t> </a:t>
            </a:r>
            <a:r>
              <a:rPr lang="en-IN" sz="2400" b="1" u="sng" dirty="0">
                <a:latin typeface="Bell MT" panose="02020503060305020303" pitchFamily="18" charset="0"/>
              </a:rPr>
              <a:t>Distributed CPHM (Using Summary Level Information)</a:t>
            </a:r>
          </a:p>
          <a:p>
            <a:pPr marL="457200" indent="-457200">
              <a:buAutoNum type="arabicParenR"/>
            </a:pPr>
            <a:r>
              <a:rPr lang="en-IN" sz="2400" b="1" u="sng" dirty="0">
                <a:latin typeface="Bell MT" panose="02020503060305020303" pitchFamily="18" charset="0"/>
              </a:rPr>
              <a:t>Country wise division into two sectors for collecting summary level data:- </a:t>
            </a:r>
          </a:p>
          <a:p>
            <a:r>
              <a:rPr lang="en-IN" sz="2400" b="1" dirty="0">
                <a:latin typeface="Bell MT" panose="02020503060305020303" pitchFamily="18" charset="0"/>
              </a:rPr>
              <a:t>Countries with moderate to high infrastructure: </a:t>
            </a:r>
          </a:p>
          <a:p>
            <a:pPr algn="ctr"/>
            <a:r>
              <a:rPr lang="en-IN" sz="2400" b="1" dirty="0">
                <a:latin typeface="Bell MT" panose="02020503060305020303" pitchFamily="18" charset="0"/>
              </a:rPr>
              <a:t>Australia, Brazil, Canada, China, Germany </a:t>
            </a:r>
          </a:p>
          <a:p>
            <a:pPr algn="ctr"/>
            <a:endParaRPr lang="en-IN" sz="2400" b="1" dirty="0">
              <a:latin typeface="Bell MT" panose="02020503060305020303" pitchFamily="18" charset="0"/>
            </a:endParaRPr>
          </a:p>
          <a:p>
            <a:r>
              <a:rPr lang="en-IN" sz="2400" b="1" dirty="0">
                <a:latin typeface="Bell MT" panose="02020503060305020303" pitchFamily="18" charset="0"/>
              </a:rPr>
              <a:t>Countries with historically different mortality patterns :							    </a:t>
            </a:r>
          </a:p>
          <a:p>
            <a:r>
              <a:rPr lang="en-IN" sz="2400" b="1" dirty="0">
                <a:latin typeface="Bell MT" panose="02020503060305020303" pitchFamily="18" charset="0"/>
              </a:rPr>
              <a:t>                               India, Pakistan, Russia, UK, USA	</a:t>
            </a:r>
          </a:p>
          <a:p>
            <a:endParaRPr lang="en-IN" sz="2400" b="1" dirty="0">
              <a:latin typeface="Bell MT" panose="02020503060305020303" pitchFamily="18" charset="0"/>
            </a:endParaRPr>
          </a:p>
          <a:p>
            <a:r>
              <a:rPr lang="en-IN" sz="2400" b="1" dirty="0">
                <a:latin typeface="Bell MT" panose="02020503060305020303" pitchFamily="18" charset="0"/>
              </a:rPr>
              <a:t>Why this division ? </a:t>
            </a:r>
          </a:p>
          <a:p>
            <a:r>
              <a:rPr lang="en-IN" sz="2400" b="1" dirty="0">
                <a:latin typeface="Bell MT" panose="02020503060305020303" pitchFamily="18" charset="0"/>
              </a:rPr>
              <a:t>			</a:t>
            </a:r>
          </a:p>
          <a:p>
            <a:r>
              <a:rPr lang="en-IN" sz="2400" b="1" dirty="0">
                <a:latin typeface="Bell MT" panose="02020503060305020303" pitchFamily="18" charset="0"/>
              </a:rPr>
              <a:t>When working with distributed Cox Proportional Hazards models, </a:t>
            </a:r>
            <a:r>
              <a:rPr lang="en-IN" sz="2400" b="1" u="sng" dirty="0">
                <a:latin typeface="Bell MT" panose="02020503060305020303" pitchFamily="18" charset="0"/>
              </a:rPr>
              <a:t>we cannot pool individual-level data across </a:t>
            </a:r>
            <a:r>
              <a:rPr lang="en-IN" sz="2400" b="1" u="sng" dirty="0" err="1">
                <a:latin typeface="Bell MT" panose="02020503060305020303" pitchFamily="18" charset="0"/>
              </a:rPr>
              <a:t>centers</a:t>
            </a:r>
            <a:r>
              <a:rPr lang="en-IN" sz="2400" b="1" u="sng" dirty="0">
                <a:latin typeface="Bell MT" panose="02020503060305020303" pitchFamily="18" charset="0"/>
              </a:rPr>
              <a:t> (due to privacy, security, or legal restrictions). </a:t>
            </a:r>
            <a:r>
              <a:rPr lang="en-IN" sz="2400" b="1" dirty="0">
                <a:latin typeface="Bell MT" panose="02020503060305020303" pitchFamily="18" charset="0"/>
              </a:rPr>
              <a:t>If we had all individual-level data in one place, we’d compute U, H and maximize likelihood directly. But </a:t>
            </a:r>
            <a:r>
              <a:rPr lang="en-IN" sz="2400" b="1" u="sng" dirty="0">
                <a:latin typeface="Bell MT" panose="02020503060305020303" pitchFamily="18" charset="0"/>
              </a:rPr>
              <a:t>when we split by country or sector, each site computes their own 𝑈, 𝐻 and log-likelihood based on local patients.</a:t>
            </a:r>
          </a:p>
          <a:p>
            <a:endParaRPr lang="en-IN" sz="2400" b="1" u="sng" dirty="0">
              <a:latin typeface="Bell MT" panose="02020503060305020303" pitchFamily="18" charset="0"/>
            </a:endParaRPr>
          </a:p>
          <a:p>
            <a:r>
              <a:rPr lang="en-IN" sz="2400" b="1" u="sng" dirty="0">
                <a:latin typeface="Bell MT" panose="02020503060305020303" pitchFamily="18" charset="0"/>
              </a:rPr>
              <a:t>These summaries are then added up (because the score equations and log-likelihood are additive across independent datasets</a:t>
            </a:r>
            <a:r>
              <a:rPr lang="en-IN" sz="2400" b="1" dirty="0">
                <a:latin typeface="Bell MT" panose="02020503060305020303" pitchFamily="18" charset="0"/>
              </a:rPr>
              <a:t>.</a:t>
            </a:r>
            <a:endParaRPr lang="en-IN" sz="2400" b="1" u="sng" dirty="0">
              <a:latin typeface="Bell MT" panose="02020503060305020303" pitchFamily="18" charset="0"/>
            </a:endParaRPr>
          </a:p>
        </p:txBody>
      </p:sp>
    </p:spTree>
    <p:extLst>
      <p:ext uri="{BB962C8B-B14F-4D97-AF65-F5344CB8AC3E}">
        <p14:creationId xmlns:p14="http://schemas.microsoft.com/office/powerpoint/2010/main" val="3896927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3B4777-3E91-4554-D4B7-50278A236569}"/>
              </a:ext>
            </a:extLst>
          </p:cNvPr>
          <p:cNvSpPr txBox="1"/>
          <p:nvPr/>
        </p:nvSpPr>
        <p:spPr>
          <a:xfrm>
            <a:off x="1481559" y="173620"/>
            <a:ext cx="10579261" cy="6370975"/>
          </a:xfrm>
          <a:prstGeom prst="rect">
            <a:avLst/>
          </a:prstGeom>
          <a:noFill/>
        </p:spPr>
        <p:txBody>
          <a:bodyPr wrap="square" rtlCol="0">
            <a:spAutoFit/>
          </a:bodyPr>
          <a:lstStyle/>
          <a:p>
            <a:r>
              <a:rPr lang="en-IN" sz="2400" b="1" dirty="0">
                <a:latin typeface="Bell MT" panose="02020503060305020303" pitchFamily="18" charset="0"/>
              </a:rPr>
              <a:t>2) </a:t>
            </a:r>
            <a:r>
              <a:rPr lang="en-IN" sz="2400" b="1" u="sng" dirty="0">
                <a:latin typeface="Bell MT" panose="02020503060305020303" pitchFamily="18" charset="0"/>
              </a:rPr>
              <a:t>Variable Selection:-</a:t>
            </a:r>
          </a:p>
          <a:p>
            <a:r>
              <a:rPr lang="en-IN" sz="2400" b="1" dirty="0">
                <a:latin typeface="Bell MT" panose="02020503060305020303" pitchFamily="18" charset="0"/>
              </a:rPr>
              <a:t>  </a:t>
            </a:r>
            <a:endParaRPr lang="en-IN" sz="2400" dirty="0">
              <a:latin typeface="Bell MT" panose="02020503060305020303" pitchFamily="18" charset="0"/>
            </a:endParaRPr>
          </a:p>
          <a:p>
            <a:r>
              <a:rPr lang="en-IN" sz="2400" b="1" dirty="0">
                <a:latin typeface="Bell MT" panose="02020503060305020303" pitchFamily="18" charset="0"/>
              </a:rPr>
              <a:t>Due to reduce the complexity the of the Hessian Matrix and Score Function, only one most significant covariate, Smoking (p-value = 2.2513e-90). </a:t>
            </a:r>
          </a:p>
          <a:p>
            <a:endParaRPr lang="en-IN" sz="2400" b="1" dirty="0">
              <a:latin typeface="Bell MT" panose="02020503060305020303" pitchFamily="18" charset="0"/>
            </a:endParaRPr>
          </a:p>
          <a:p>
            <a:r>
              <a:rPr lang="en-IN" sz="2400" b="1" dirty="0">
                <a:latin typeface="Bell MT" panose="02020503060305020303" pitchFamily="18" charset="0"/>
              </a:rPr>
              <a:t>3) </a:t>
            </a:r>
            <a:r>
              <a:rPr lang="en-IN" sz="2400" b="1" u="sng" dirty="0">
                <a:latin typeface="Bell MT" panose="02020503060305020303" pitchFamily="18" charset="0"/>
              </a:rPr>
              <a:t>Function to compute the summary statistic (Newton-Raphson Method):</a:t>
            </a:r>
          </a:p>
          <a:p>
            <a:endParaRPr lang="en-IN" sz="2400" b="1" dirty="0">
              <a:latin typeface="Bell MT" panose="02020503060305020303" pitchFamily="18" charset="0"/>
            </a:endParaRPr>
          </a:p>
          <a:p>
            <a:pPr marL="342900" indent="-342900">
              <a:buFont typeface="Wingdings" panose="05000000000000000000" pitchFamily="2" charset="2"/>
              <a:buChar char="q"/>
            </a:pPr>
            <a:r>
              <a:rPr lang="en-IN" sz="2400" b="1" dirty="0">
                <a:latin typeface="Bell MT" panose="02020503060305020303" pitchFamily="18" charset="0"/>
              </a:rPr>
              <a:t>	 </a:t>
            </a:r>
            <a:r>
              <a:rPr lang="en-IN" sz="2400" b="1" dirty="0">
                <a:highlight>
                  <a:srgbClr val="C0C0C0"/>
                </a:highlight>
                <a:latin typeface="Bell MT" panose="02020503060305020303" pitchFamily="18" charset="0"/>
              </a:rPr>
              <a:t>Step 1 : - Standardized the risk factor “Smoking” :- </a:t>
            </a:r>
          </a:p>
          <a:p>
            <a:endParaRPr lang="en-IN" sz="2400" b="1" dirty="0">
              <a:latin typeface="Bell MT" panose="02020503060305020303" pitchFamily="18" charset="0"/>
            </a:endParaRPr>
          </a:p>
          <a:p>
            <a:pPr marL="457200" indent="-457200">
              <a:buFont typeface="+mj-lt"/>
              <a:buAutoNum type="alphaLcPeriod"/>
            </a:pPr>
            <a:r>
              <a:rPr lang="en-US" sz="2400" b="1" dirty="0">
                <a:latin typeface="Bell MT" panose="02020503060305020303" pitchFamily="18" charset="0"/>
              </a:rPr>
              <a:t>Numerical Stability especially across sites aggregate gradients and Hessians from different sites. </a:t>
            </a:r>
          </a:p>
          <a:p>
            <a:pPr marL="457200" indent="-457200">
              <a:buFont typeface="+mj-lt"/>
              <a:buAutoNum type="alphaLcPeriod"/>
            </a:pPr>
            <a:r>
              <a:rPr lang="en-US" sz="2400" b="1" dirty="0">
                <a:latin typeface="Bell MT" panose="02020503060305020303" pitchFamily="18" charset="0"/>
              </a:rPr>
              <a:t>If the scale of "Smoking" is different across sites (e.g., one site uses 0–1, another uses 0–10), the score function (U) and Hessian (H) will be imbalanced. This can lead to : Overshooting in updates (very large Δβ) poor convergence. </a:t>
            </a:r>
          </a:p>
          <a:p>
            <a:pPr marL="457200" indent="-457200">
              <a:buFont typeface="+mj-lt"/>
              <a:buAutoNum type="alphaLcPeriod"/>
            </a:pPr>
            <a:r>
              <a:rPr lang="en-US" sz="2400" b="1" dirty="0">
                <a:latin typeface="Bell MT" panose="02020503060305020303" pitchFamily="18" charset="0"/>
              </a:rPr>
              <a:t>Standardizing ensures uniform scale across all sites → stable and consistent optimization. </a:t>
            </a:r>
          </a:p>
        </p:txBody>
      </p:sp>
    </p:spTree>
    <p:extLst>
      <p:ext uri="{BB962C8B-B14F-4D97-AF65-F5344CB8AC3E}">
        <p14:creationId xmlns:p14="http://schemas.microsoft.com/office/powerpoint/2010/main" val="3819553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91B9009-C459-0FD5-089B-C1168508BACF}"/>
                  </a:ext>
                </a:extLst>
              </p:cNvPr>
              <p:cNvSpPr txBox="1"/>
              <p:nvPr/>
            </p:nvSpPr>
            <p:spPr>
              <a:xfrm>
                <a:off x="1544661" y="68330"/>
                <a:ext cx="10394066" cy="461665"/>
              </a:xfrm>
              <a:prstGeom prst="rect">
                <a:avLst/>
              </a:prstGeom>
              <a:noFill/>
            </p:spPr>
            <p:txBody>
              <a:bodyPr wrap="square" rtlCol="0">
                <a:spAutoFit/>
              </a:bodyPr>
              <a:lstStyle/>
              <a:p>
                <a:pPr marL="342900" indent="-342900">
                  <a:buFont typeface="Wingdings" panose="05000000000000000000" pitchFamily="2" charset="2"/>
                  <a:buChar char="q"/>
                </a:pPr>
                <a:r>
                  <a:rPr lang="en-US" sz="2400" b="1" dirty="0">
                    <a:highlight>
                      <a:srgbClr val="C0C0C0"/>
                    </a:highlight>
                    <a:latin typeface="Bell MT" panose="02020503060305020303" pitchFamily="18" charset="0"/>
                  </a:rPr>
                  <a:t>Step 2-  Compute Score Function </a:t>
                </a:r>
                <a14:m>
                  <m:oMath xmlns:m="http://schemas.openxmlformats.org/officeDocument/2006/math">
                    <m:d>
                      <m:dPr>
                        <m:begChr m:val="{"/>
                        <m:endChr m:val="}"/>
                        <m:ctrlPr>
                          <a:rPr lang="en-US" sz="2400" b="1" i="1" smtClean="0">
                            <a:highlight>
                              <a:srgbClr val="C0C0C0"/>
                            </a:highlight>
                            <a:latin typeface="Cambria Math" panose="02040503050406030204" pitchFamily="18" charset="0"/>
                          </a:rPr>
                        </m:ctrlPr>
                      </m:dPr>
                      <m:e>
                        <m:r>
                          <a:rPr lang="en-US" sz="2400" b="1" i="1" smtClean="0">
                            <a:highlight>
                              <a:srgbClr val="C0C0C0"/>
                            </a:highlight>
                            <a:latin typeface="Cambria Math" panose="02040503050406030204" pitchFamily="18" charset="0"/>
                          </a:rPr>
                          <m:t>𝑼</m:t>
                        </m:r>
                        <m:d>
                          <m:dPr>
                            <m:ctrlPr>
                              <a:rPr lang="en-US" sz="2400" b="1" i="1" smtClean="0">
                                <a:highlight>
                                  <a:srgbClr val="C0C0C0"/>
                                </a:highlight>
                                <a:latin typeface="Cambria Math" panose="02040503050406030204" pitchFamily="18" charset="0"/>
                              </a:rPr>
                            </m:ctrlPr>
                          </m:dPr>
                          <m:e>
                            <m:r>
                              <a:rPr lang="en-US" sz="2400" b="1" i="1" smtClean="0">
                                <a:highlight>
                                  <a:srgbClr val="C0C0C0"/>
                                </a:highlight>
                                <a:latin typeface="Cambria Math" panose="02040503050406030204" pitchFamily="18" charset="0"/>
                              </a:rPr>
                              <m:t>𝜷</m:t>
                            </m:r>
                          </m:e>
                        </m:d>
                      </m:e>
                    </m:d>
                  </m:oMath>
                </a14:m>
                <a:r>
                  <a:rPr lang="en-US" sz="2400" b="1" dirty="0">
                    <a:highlight>
                      <a:srgbClr val="C0C0C0"/>
                    </a:highlight>
                    <a:latin typeface="Bell MT" panose="02020503060305020303" pitchFamily="18" charset="0"/>
                  </a:rPr>
                  <a:t> and Hessian Matrix </a:t>
                </a:r>
                <a14:m>
                  <m:oMath xmlns:m="http://schemas.openxmlformats.org/officeDocument/2006/math">
                    <m:r>
                      <a:rPr lang="en-US" sz="2400" b="1" i="1" smtClean="0">
                        <a:highlight>
                          <a:srgbClr val="C0C0C0"/>
                        </a:highlight>
                        <a:latin typeface="Cambria Math" panose="02040503050406030204" pitchFamily="18" charset="0"/>
                      </a:rPr>
                      <m:t>{</m:t>
                    </m:r>
                    <m:r>
                      <a:rPr lang="en-US" sz="2400" b="1" i="1" smtClean="0">
                        <a:highlight>
                          <a:srgbClr val="C0C0C0"/>
                        </a:highlight>
                        <a:latin typeface="Cambria Math" panose="02040503050406030204" pitchFamily="18" charset="0"/>
                      </a:rPr>
                      <m:t>𝑯</m:t>
                    </m:r>
                    <m:r>
                      <a:rPr lang="en-US" sz="2400" b="1" i="1" smtClean="0">
                        <a:highlight>
                          <a:srgbClr val="C0C0C0"/>
                        </a:highlight>
                        <a:latin typeface="Cambria Math" panose="02040503050406030204" pitchFamily="18" charset="0"/>
                      </a:rPr>
                      <m:t>(</m:t>
                    </m:r>
                    <m:r>
                      <a:rPr lang="en-US" sz="2400" b="1" i="1" smtClean="0">
                        <a:highlight>
                          <a:srgbClr val="C0C0C0"/>
                        </a:highlight>
                        <a:latin typeface="Cambria Math" panose="02040503050406030204" pitchFamily="18" charset="0"/>
                      </a:rPr>
                      <m:t>𝜷</m:t>
                    </m:r>
                    <m:r>
                      <a:rPr lang="en-US" sz="2400" b="1" i="1" smtClean="0">
                        <a:highlight>
                          <a:srgbClr val="C0C0C0"/>
                        </a:highlight>
                        <a:latin typeface="Cambria Math" panose="02040503050406030204" pitchFamily="18" charset="0"/>
                      </a:rPr>
                      <m:t>)}</m:t>
                    </m:r>
                  </m:oMath>
                </a14:m>
                <a:r>
                  <a:rPr lang="en-US" sz="2400" b="1" dirty="0">
                    <a:highlight>
                      <a:srgbClr val="C0C0C0"/>
                    </a:highlight>
                    <a:latin typeface="Bell MT" panose="02020503060305020303" pitchFamily="18" charset="0"/>
                  </a:rPr>
                  <a:t> :-</a:t>
                </a:r>
              </a:p>
            </p:txBody>
          </p:sp>
        </mc:Choice>
        <mc:Fallback xmlns="">
          <p:sp>
            <p:nvSpPr>
              <p:cNvPr id="2" name="TextBox 1">
                <a:extLst>
                  <a:ext uri="{FF2B5EF4-FFF2-40B4-BE49-F238E27FC236}">
                    <a16:creationId xmlns:a16="http://schemas.microsoft.com/office/drawing/2014/main" id="{891B9009-C459-0FD5-089B-C1168508BACF}"/>
                  </a:ext>
                </a:extLst>
              </p:cNvPr>
              <p:cNvSpPr txBox="1">
                <a:spLocks noRot="1" noChangeAspect="1" noMove="1" noResize="1" noEditPoints="1" noAdjustHandles="1" noChangeArrowheads="1" noChangeShapeType="1" noTextEdit="1"/>
              </p:cNvSpPr>
              <p:nvPr/>
            </p:nvSpPr>
            <p:spPr>
              <a:xfrm>
                <a:off x="1544661" y="68330"/>
                <a:ext cx="10394066" cy="461665"/>
              </a:xfrm>
              <a:prstGeom prst="rect">
                <a:avLst/>
              </a:prstGeom>
              <a:blipFill>
                <a:blip r:embed="rId2"/>
                <a:stretch>
                  <a:fillRect l="-762" t="-10526" b="-28947"/>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B381805F-1F57-A8D6-9783-C497F6DE9B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119" y="1387731"/>
            <a:ext cx="4660336" cy="4354238"/>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9BEDE2-6192-D3EF-47E5-F2028344EF7A}"/>
                  </a:ext>
                </a:extLst>
              </p:cNvPr>
              <p:cNvSpPr txBox="1"/>
              <p:nvPr/>
            </p:nvSpPr>
            <p:spPr>
              <a:xfrm>
                <a:off x="5083284" y="790562"/>
                <a:ext cx="7069388" cy="5998245"/>
              </a:xfrm>
              <a:prstGeom prst="rect">
                <a:avLst/>
              </a:prstGeom>
              <a:noFill/>
              <a:ln>
                <a:solidFill>
                  <a:schemeClr val="bg1"/>
                </a:solidFill>
              </a:ln>
            </p:spPr>
            <p:txBody>
              <a:bodyPr wrap="square" rtlCol="0">
                <a:spAutoFit/>
              </a:bodyPr>
              <a:lstStyle/>
              <a:p>
                <a:r>
                  <a:rPr lang="en-US" sz="2000" b="1" dirty="0">
                    <a:latin typeface="Bell MT" panose="02020503060305020303" pitchFamily="18" charset="0"/>
                  </a:rPr>
                  <a:t>The function computes the Cox model score vector 𝑈(𝛽)</a:t>
                </a:r>
              </a:p>
              <a:p>
                <a:r>
                  <a:rPr lang="en-US" sz="2000" b="1" dirty="0">
                    <a:latin typeface="Bell MT" panose="02020503060305020303" pitchFamily="18" charset="0"/>
                  </a:rPr>
                  <a:t>U(β) and Hessian 𝐻(𝛽) given survival data (Survival _Years, Event_Status) and covariates.</a:t>
                </a:r>
              </a:p>
              <a:p>
                <a:r>
                  <a:rPr lang="en-US" sz="2000" b="1" dirty="0">
                    <a:latin typeface="Bell MT" panose="02020503060305020303" pitchFamily="18" charset="0"/>
                  </a:rPr>
                  <a:t>Steps:</a:t>
                </a:r>
              </a:p>
              <a:p>
                <a:pPr marL="342900" indent="-342900">
                  <a:buAutoNum type="arabicParenR"/>
                </a:pPr>
                <a:r>
                  <a:rPr lang="en-US" sz="2000" b="1" dirty="0">
                    <a:latin typeface="Bell MT" panose="02020503060305020303" pitchFamily="18" charset="0"/>
                  </a:rPr>
                  <a:t>Extract event times, covariates X survival time T and event indicator E</a:t>
                </a:r>
              </a:p>
              <a:p>
                <a:pPr marL="342900" indent="-342900">
                  <a:buAutoNum type="arabicParenR"/>
                </a:pPr>
                <a:r>
                  <a:rPr lang="en-US" sz="2000" b="1" dirty="0">
                    <a:latin typeface="Bell MT" panose="02020503060305020303" pitchFamily="18" charset="0"/>
                  </a:rPr>
                  <a:t>Initialize score (U_beta) and Hessian (H_beta) at 0</a:t>
                </a:r>
              </a:p>
              <a:p>
                <a:pPr marL="342900" indent="-342900">
                  <a:buAutoNum type="arabicParenR"/>
                </a:pPr>
                <a:r>
                  <a:rPr lang="en-IN" sz="2000" b="1" dirty="0">
                    <a:latin typeface="Bell MT" panose="02020503060305020303" pitchFamily="18" charset="0"/>
                  </a:rPr>
                  <a:t>Loop over event time t :</a:t>
                </a:r>
              </a:p>
              <a:p>
                <a:pPr marL="800100" lvl="1" indent="-342900">
                  <a:buFont typeface="Arial" panose="020B0604020202020204" pitchFamily="34" charset="0"/>
                  <a:buChar char="•"/>
                </a:pPr>
                <a:r>
                  <a:rPr lang="en-IN" sz="2000" b="1" dirty="0">
                    <a:latin typeface="Bell MT" panose="02020503060305020303" pitchFamily="18" charset="0"/>
                  </a:rPr>
                  <a:t>Build the risk set : subject with </a:t>
                </a:r>
                <a14:m>
                  <m:oMath xmlns:m="http://schemas.openxmlformats.org/officeDocument/2006/math">
                    <m:r>
                      <a:rPr lang="en-US" sz="2000" b="1" i="1" smtClean="0">
                        <a:latin typeface="Cambria Math" panose="02040503050406030204" pitchFamily="18" charset="0"/>
                      </a:rPr>
                      <m:t>𝑻</m:t>
                    </m:r>
                    <m:r>
                      <a:rPr lang="en-US" sz="2000" b="1" i="1" smtClean="0">
                        <a:latin typeface="Cambria Math" panose="02040503050406030204" pitchFamily="18" charset="0"/>
                      </a:rPr>
                      <m:t>≥</m:t>
                    </m:r>
                    <m:r>
                      <a:rPr lang="en-US" sz="2000" b="1" i="1" smtClean="0">
                        <a:latin typeface="Cambria Math" panose="02040503050406030204" pitchFamily="18" charset="0"/>
                      </a:rPr>
                      <m:t>𝒕</m:t>
                    </m:r>
                  </m:oMath>
                </a14:m>
                <a:endParaRPr lang="en-IN" sz="2000" b="1" dirty="0">
                  <a:latin typeface="Bell MT" panose="02020503060305020303" pitchFamily="18" charset="0"/>
                </a:endParaRPr>
              </a:p>
              <a:p>
                <a:pPr marL="800100" lvl="1" indent="-342900">
                  <a:buFont typeface="Arial" panose="020B0604020202020204" pitchFamily="34" charset="0"/>
                  <a:buChar char="•"/>
                </a:pPr>
                <a:r>
                  <a:rPr lang="en-IN" sz="2000" b="1" dirty="0">
                    <a:latin typeface="Bell MT" panose="02020503060305020303" pitchFamily="18" charset="0"/>
                  </a:rPr>
                  <a:t>Identify failures at time t,</a:t>
                </a:r>
              </a:p>
              <a:p>
                <a:pPr marL="800100" lvl="1" indent="-342900">
                  <a:buFont typeface="Arial" panose="020B0604020202020204" pitchFamily="34" charset="0"/>
                  <a:buChar char="•"/>
                </a:pPr>
                <a:r>
                  <a:rPr lang="en-IN" sz="2000" b="1" dirty="0">
                    <a:latin typeface="Bell MT" panose="02020503060305020303" pitchFamily="18" charset="0"/>
                  </a:rPr>
                  <a:t>Skip if no failures or empty risk set </a:t>
                </a:r>
              </a:p>
              <a:p>
                <a:pPr marL="800100" lvl="1" indent="-342900">
                  <a:buFont typeface="Arial" panose="020B0604020202020204" pitchFamily="34" charset="0"/>
                  <a:buChar char="•"/>
                </a:pPr>
                <a:r>
                  <a:rPr lang="en-IN" sz="2000" b="1" dirty="0">
                    <a:latin typeface="Bell MT" panose="02020503060305020303" pitchFamily="18" charset="0"/>
                  </a:rPr>
                  <a:t>Compute linear predictor </a:t>
                </a:r>
              </a:p>
              <a:p>
                <a:pPr marL="800100" lvl="1" indent="-342900">
                  <a:buFont typeface="Arial" panose="020B0604020202020204" pitchFamily="34" charset="0"/>
                  <a:buChar char="•"/>
                </a:pPr>
                <a:r>
                  <a:rPr lang="en-IN" sz="2000" b="1" dirty="0">
                    <a:latin typeface="Bell MT" panose="02020503060305020303" pitchFamily="18" charset="0"/>
                  </a:rPr>
                  <a:t>Compute waited means  </a:t>
                </a:r>
              </a:p>
              <a:p>
                <a:pPr marL="1257300" lvl="2" indent="-342900">
                  <a:buFont typeface="Wingdings" panose="05000000000000000000" pitchFamily="2" charset="2"/>
                  <a:buChar char="Ø"/>
                </a:pPr>
                <a14:m>
                  <m:oMath xmlns:m="http://schemas.openxmlformats.org/officeDocument/2006/math">
                    <m:acc>
                      <m:accPr>
                        <m:chr m:val="̅"/>
                        <m:ctrlPr>
                          <a:rPr lang="en-US" sz="2000" b="1" i="1">
                            <a:latin typeface="Cambria Math" panose="02040503050406030204" pitchFamily="18" charset="0"/>
                          </a:rPr>
                        </m:ctrlPr>
                      </m:accPr>
                      <m:e>
                        <m:r>
                          <a:rPr lang="en-US" sz="2000" b="1" i="1" smtClean="0">
                            <a:latin typeface="Cambria Math" panose="02040503050406030204" pitchFamily="18" charset="0"/>
                          </a:rPr>
                          <m:t>𝒙</m:t>
                        </m:r>
                      </m:e>
                    </m:acc>
                    <m:r>
                      <a:rPr lang="en-US" sz="2000" b="1" i="1" smtClean="0">
                        <a:latin typeface="Cambria Math" panose="02040503050406030204" pitchFamily="18" charset="0"/>
                      </a:rPr>
                      <m:t> </m:t>
                    </m:r>
                    <m:d>
                      <m:dPr>
                        <m:ctrlPr>
                          <a:rPr lang="en-US" sz="2000" b="1" i="1">
                            <a:latin typeface="Cambria Math" panose="02040503050406030204" pitchFamily="18" charset="0"/>
                          </a:rPr>
                        </m:ctrlPr>
                      </m:dPr>
                      <m:e>
                        <m:r>
                          <a:rPr lang="en-US" sz="2000" b="1" i="1" smtClean="0">
                            <a:latin typeface="Cambria Math" panose="02040503050406030204" pitchFamily="18" charset="0"/>
                          </a:rPr>
                          <m:t>𝜷</m:t>
                        </m:r>
                        <m:r>
                          <a:rPr lang="en-US" sz="2000" b="1" i="1" smtClean="0">
                            <a:latin typeface="Cambria Math" panose="02040503050406030204" pitchFamily="18" charset="0"/>
                          </a:rPr>
                          <m:t>,</m:t>
                        </m:r>
                        <m:r>
                          <a:rPr lang="en-US" sz="2000" b="1" i="1" smtClean="0">
                            <a:latin typeface="Cambria Math" panose="02040503050406030204" pitchFamily="18" charset="0"/>
                          </a:rPr>
                          <m:t>𝒕</m:t>
                        </m:r>
                      </m:e>
                    </m:d>
                  </m:oMath>
                </a14:m>
                <a:r>
                  <a:rPr lang="en-US" sz="2000" b="1" dirty="0">
                    <a:latin typeface="Bell MT" panose="02020503060305020303" pitchFamily="18" charset="0"/>
                  </a:rPr>
                  <a:t> from risk scores (for score function)</a:t>
                </a:r>
              </a:p>
              <a:p>
                <a:pPr marL="1257300" lvl="2" indent="-342900">
                  <a:buFont typeface="Wingdings" panose="05000000000000000000" pitchFamily="2" charset="2"/>
                  <a:buChar char="Ø"/>
                </a:pPr>
                <a14:m>
                  <m:oMath xmlns:m="http://schemas.openxmlformats.org/officeDocument/2006/math">
                    <m:sSup>
                      <m:sSupPr>
                        <m:ctrlPr>
                          <a:rPr lang="en-US" sz="2000" b="1" i="1" dirty="0">
                            <a:latin typeface="Cambria Math" panose="02040503050406030204" pitchFamily="18" charset="0"/>
                          </a:rPr>
                        </m:ctrlPr>
                      </m:sSupPr>
                      <m:e>
                        <m:acc>
                          <m:accPr>
                            <m:chr m:val="̅"/>
                            <m:ctrlPr>
                              <a:rPr lang="en-US" sz="2000" b="1" i="1">
                                <a:latin typeface="Cambria Math" panose="02040503050406030204" pitchFamily="18" charset="0"/>
                              </a:rPr>
                            </m:ctrlPr>
                          </m:accPr>
                          <m:e>
                            <m:r>
                              <a:rPr lang="en-US" sz="2000" b="1" i="1" smtClean="0">
                                <a:latin typeface="Cambria Math" panose="02040503050406030204" pitchFamily="18" charset="0"/>
                              </a:rPr>
                              <m:t>𝑿</m:t>
                            </m:r>
                          </m:e>
                        </m:acc>
                      </m:e>
                      <m:sup>
                        <m:r>
                          <a:rPr lang="en-US" sz="2000" b="1" i="1" dirty="0" smtClean="0">
                            <a:latin typeface="Cambria Math" panose="02040503050406030204" pitchFamily="18" charset="0"/>
                          </a:rPr>
                          <m:t>𝟐</m:t>
                        </m:r>
                      </m:sup>
                    </m:sSup>
                    <m:d>
                      <m:dPr>
                        <m:ctrlPr>
                          <a:rPr lang="en-US" sz="2000" b="1" i="1">
                            <a:latin typeface="Cambria Math" panose="02040503050406030204" pitchFamily="18" charset="0"/>
                          </a:rPr>
                        </m:ctrlPr>
                      </m:dPr>
                      <m:e>
                        <m:r>
                          <a:rPr lang="en-US" sz="2000" b="1" i="1" smtClean="0">
                            <a:latin typeface="Cambria Math" panose="02040503050406030204" pitchFamily="18" charset="0"/>
                          </a:rPr>
                          <m:t>𝜷</m:t>
                        </m:r>
                        <m:r>
                          <a:rPr lang="en-US" sz="2000" b="1" i="1" smtClean="0">
                            <a:latin typeface="Cambria Math" panose="02040503050406030204" pitchFamily="18" charset="0"/>
                          </a:rPr>
                          <m:t>,</m:t>
                        </m:r>
                        <m:r>
                          <a:rPr lang="en-US" sz="2000" b="1" i="1" smtClean="0">
                            <a:latin typeface="Cambria Math" panose="02040503050406030204" pitchFamily="18" charset="0"/>
                          </a:rPr>
                          <m:t>𝒕</m:t>
                        </m:r>
                      </m:e>
                    </m:d>
                  </m:oMath>
                </a14:m>
                <a:r>
                  <a:rPr lang="en-IN" sz="2000" b="1" dirty="0">
                    <a:latin typeface="Bell MT" panose="02020503060305020303" pitchFamily="18" charset="0"/>
                  </a:rPr>
                  <a:t> from risk scores (for hessian).</a:t>
                </a:r>
              </a:p>
              <a:p>
                <a:pPr marL="800100" lvl="1" indent="-342900">
                  <a:buFont typeface="Arial" panose="020B0604020202020204" pitchFamily="34" charset="0"/>
                  <a:buChar char="•"/>
                </a:pPr>
                <a:r>
                  <a:rPr lang="en-IN" sz="2000" b="1" dirty="0">
                    <a:latin typeface="Bell MT" panose="02020503060305020303" pitchFamily="18" charset="0"/>
                  </a:rPr>
                  <a:t>Update : </a:t>
                </a:r>
                <a14:m>
                  <m:oMath xmlns:m="http://schemas.openxmlformats.org/officeDocument/2006/math">
                    <m:r>
                      <a:rPr lang="en-US" sz="2000" b="1" i="1" smtClean="0">
                        <a:latin typeface="Cambria Math" panose="02040503050406030204" pitchFamily="18" charset="0"/>
                      </a:rPr>
                      <m:t>𝑼</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𝜷</m:t>
                        </m:r>
                      </m:e>
                    </m:d>
                    <m:r>
                      <a:rPr lang="en-US" sz="2000" b="1" i="1" smtClean="0">
                        <a:latin typeface="Cambria Math" panose="02040503050406030204" pitchFamily="18" charset="0"/>
                      </a:rPr>
                      <m:t>+=</m:t>
                    </m:r>
                    <m:nary>
                      <m:naryPr>
                        <m:chr m:val="∑"/>
                        <m:supHide m:val="on"/>
                        <m:ctrlPr>
                          <a:rPr lang="en-US" sz="2000" b="1" i="1" smtClean="0">
                            <a:latin typeface="Cambria Math" panose="02040503050406030204" pitchFamily="18" charset="0"/>
                          </a:rPr>
                        </m:ctrlPr>
                      </m:naryPr>
                      <m:sub>
                        <m:r>
                          <a:rPr lang="en-US" sz="2000" b="1" i="1" smtClean="0">
                            <a:latin typeface="Cambria Math" panose="02040503050406030204" pitchFamily="18" charset="0"/>
                          </a:rPr>
                          <m:t>𝒊</m:t>
                        </m:r>
                        <m:r>
                          <a:rPr lang="en-US" sz="2000" b="1" i="1" smtClean="0">
                            <a:latin typeface="Cambria Math" panose="02040503050406030204" pitchFamily="18" charset="0"/>
                          </a:rPr>
                          <m:t>∈</m:t>
                        </m:r>
                        <m:r>
                          <a:rPr lang="en-US" sz="2000" b="1" i="1" smtClean="0">
                            <a:latin typeface="Cambria Math" panose="02040503050406030204" pitchFamily="18" charset="0"/>
                          </a:rPr>
                          <m:t>𝑫</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𝒕</m:t>
                            </m:r>
                          </m:e>
                        </m:d>
                      </m:sub>
                      <m:sup/>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𝒙</m:t>
                            </m:r>
                          </m:e>
                          <m:sub>
                            <m:r>
                              <a:rPr lang="en-US" sz="2000" b="1" i="1" smtClean="0">
                                <a:latin typeface="Cambria Math" panose="02040503050406030204" pitchFamily="18" charset="0"/>
                              </a:rPr>
                              <m:t>𝒊</m:t>
                            </m:r>
                          </m:sub>
                        </m:sSub>
                        <m:r>
                          <a:rPr lang="en-US" sz="2000" b="1" i="1" smtClean="0">
                            <a:latin typeface="Cambria Math" panose="02040503050406030204" pitchFamily="18" charset="0"/>
                          </a:rPr>
                          <m:t>+</m:t>
                        </m:r>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𝒙</m:t>
                            </m:r>
                          </m:e>
                        </m:acc>
                        <m:r>
                          <a:rPr lang="en-US" sz="2000" b="1" i="1" smtClean="0">
                            <a:latin typeface="Cambria Math" panose="02040503050406030204" pitchFamily="18" charset="0"/>
                          </a:rPr>
                          <m:t>(</m:t>
                        </m:r>
                        <m:r>
                          <a:rPr lang="en-US" sz="2000" b="1" i="1" smtClean="0">
                            <a:latin typeface="Cambria Math" panose="02040503050406030204" pitchFamily="18" charset="0"/>
                          </a:rPr>
                          <m:t>𝜷</m:t>
                        </m:r>
                        <m:r>
                          <a:rPr lang="en-US" sz="2000" b="1" i="1" smtClean="0">
                            <a:latin typeface="Cambria Math" panose="02040503050406030204" pitchFamily="18" charset="0"/>
                          </a:rPr>
                          <m:t>,</m:t>
                        </m:r>
                        <m:r>
                          <a:rPr lang="en-US" sz="2000" b="1" i="1" smtClean="0">
                            <a:latin typeface="Cambria Math" panose="02040503050406030204" pitchFamily="18" charset="0"/>
                          </a:rPr>
                          <m:t>𝒕</m:t>
                        </m:r>
                        <m:r>
                          <a:rPr lang="en-US" sz="2000" b="1" i="1" smtClean="0">
                            <a:latin typeface="Cambria Math" panose="02040503050406030204" pitchFamily="18" charset="0"/>
                          </a:rPr>
                          <m:t>)</m:t>
                        </m:r>
                      </m:e>
                    </m:nary>
                  </m:oMath>
                </a14:m>
                <a:endParaRPr lang="en-IN" sz="2000" b="1" dirty="0">
                  <a:latin typeface="Bell MT" panose="02020503060305020303" pitchFamily="18" charset="0"/>
                </a:endParaRPr>
              </a:p>
              <a:p>
                <a:pPr lvl="1"/>
                <a:r>
                  <a:rPr lang="en-IN" sz="2000" b="1" dirty="0">
                    <a:latin typeface="Bell MT" panose="02020503060305020303" pitchFamily="18" charset="0"/>
                  </a:rPr>
                  <a:t>		      </a:t>
                </a:r>
                <a14:m>
                  <m:oMath xmlns:m="http://schemas.openxmlformats.org/officeDocument/2006/math">
                    <m:r>
                      <a:rPr lang="en-US" sz="2000" b="1" i="1" smtClean="0">
                        <a:latin typeface="Cambria Math" panose="02040503050406030204" pitchFamily="18" charset="0"/>
                      </a:rPr>
                      <m:t>𝑯</m:t>
                    </m:r>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𝜷</m:t>
                        </m:r>
                      </m:e>
                    </m:d>
                    <m:r>
                      <a:rPr lang="en-US" sz="2000" b="1" i="1" smtClean="0">
                        <a:latin typeface="Cambria Math" panose="02040503050406030204" pitchFamily="18" charset="0"/>
                      </a:rPr>
                      <m:t>+=</m:t>
                    </m:r>
                    <m:sSup>
                      <m:sSupPr>
                        <m:ctrlPr>
                          <a:rPr lang="en-US" sz="2000" b="1" i="1" smtClean="0">
                            <a:latin typeface="Cambria Math" panose="02040503050406030204" pitchFamily="18" charset="0"/>
                          </a:rPr>
                        </m:ctrlPr>
                      </m:sSupPr>
                      <m:e>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𝑿</m:t>
                            </m:r>
                          </m:e>
                        </m:acc>
                      </m:e>
                      <m:sup>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𝟐</m:t>
                            </m:r>
                          </m:e>
                        </m:d>
                      </m:sup>
                    </m:sSup>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𝜷</m:t>
                        </m:r>
                        <m:r>
                          <a:rPr lang="en-US" sz="2000" b="1" i="1" smtClean="0">
                            <a:latin typeface="Cambria Math" panose="02040503050406030204" pitchFamily="18" charset="0"/>
                          </a:rPr>
                          <m:t>,</m:t>
                        </m:r>
                        <m:r>
                          <a:rPr lang="en-US" sz="2000" b="1" i="1" smtClean="0">
                            <a:latin typeface="Cambria Math" panose="02040503050406030204" pitchFamily="18" charset="0"/>
                          </a:rPr>
                          <m:t>𝒕</m:t>
                        </m:r>
                      </m:e>
                    </m:d>
                    <m:r>
                      <a:rPr lang="en-US" sz="2000" b="1" i="1" smtClean="0">
                        <a:latin typeface="Cambria Math" panose="02040503050406030204" pitchFamily="18" charset="0"/>
                      </a:rPr>
                      <m:t>−</m:t>
                    </m:r>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𝒙</m:t>
                        </m:r>
                      </m:e>
                    </m:acc>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𝜷</m:t>
                        </m:r>
                        <m:r>
                          <a:rPr lang="en-US" sz="2000" b="1" i="1" smtClean="0">
                            <a:latin typeface="Cambria Math" panose="02040503050406030204" pitchFamily="18" charset="0"/>
                          </a:rPr>
                          <m:t>,</m:t>
                        </m:r>
                        <m:r>
                          <a:rPr lang="en-US" sz="2000" b="1" i="1" smtClean="0">
                            <a:latin typeface="Cambria Math" panose="02040503050406030204" pitchFamily="18" charset="0"/>
                          </a:rPr>
                          <m:t>𝒕</m:t>
                        </m:r>
                      </m:e>
                    </m:d>
                    <m:r>
                      <a:rPr lang="en-US" sz="2000" b="1" i="1" smtClean="0">
                        <a:latin typeface="Cambria Math" panose="02040503050406030204" pitchFamily="18" charset="0"/>
                      </a:rPr>
                      <m:t> </m:t>
                    </m:r>
                    <m:acc>
                      <m:accPr>
                        <m:chr m:val="̅"/>
                        <m:ctrlPr>
                          <a:rPr lang="en-US" sz="2000" b="1" i="1" smtClean="0">
                            <a:latin typeface="Cambria Math" panose="02040503050406030204" pitchFamily="18" charset="0"/>
                          </a:rPr>
                        </m:ctrlPr>
                      </m:accPr>
                      <m:e>
                        <m:r>
                          <a:rPr lang="en-US" sz="2000" b="1" i="1" smtClean="0">
                            <a:latin typeface="Cambria Math" panose="02040503050406030204" pitchFamily="18" charset="0"/>
                          </a:rPr>
                          <m:t>𝒙</m:t>
                        </m:r>
                      </m:e>
                    </m:acc>
                    <m:sSup>
                      <m:sSupPr>
                        <m:ctrlPr>
                          <a:rPr lang="en-US" sz="2000" b="1" i="1" smtClean="0">
                            <a:latin typeface="Cambria Math" panose="02040503050406030204" pitchFamily="18" charset="0"/>
                          </a:rPr>
                        </m:ctrlPr>
                      </m:sSupPr>
                      <m:e>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𝜷</m:t>
                            </m:r>
                            <m:r>
                              <a:rPr lang="en-US" sz="2000" b="1" i="1" smtClean="0">
                                <a:latin typeface="Cambria Math" panose="02040503050406030204" pitchFamily="18" charset="0"/>
                              </a:rPr>
                              <m:t>,</m:t>
                            </m:r>
                            <m:r>
                              <a:rPr lang="en-US" sz="2000" b="1" i="1" smtClean="0">
                                <a:latin typeface="Cambria Math" panose="02040503050406030204" pitchFamily="18" charset="0"/>
                              </a:rPr>
                              <m:t>𝒕</m:t>
                            </m:r>
                          </m:e>
                        </m:d>
                      </m:e>
                      <m:sup>
                        <m:r>
                          <a:rPr lang="en-US" sz="2000" b="1" i="1" smtClean="0">
                            <a:latin typeface="Cambria Math" panose="02040503050406030204" pitchFamily="18" charset="0"/>
                          </a:rPr>
                          <m:t>𝑻</m:t>
                        </m:r>
                      </m:sup>
                    </m:sSup>
                  </m:oMath>
                </a14:m>
                <a:endParaRPr lang="en-IN" sz="2000" b="1" dirty="0">
                  <a:latin typeface="Bell MT" panose="02020503060305020303" pitchFamily="18" charset="0"/>
                </a:endParaRPr>
              </a:p>
              <a:p>
                <a:pPr lvl="1"/>
                <a:endParaRPr lang="en-IN" sz="2000" b="1" dirty="0">
                  <a:latin typeface="Bell MT" panose="02020503060305020303" pitchFamily="18" charset="0"/>
                </a:endParaRPr>
              </a:p>
              <a:p>
                <a:pPr marL="742950" lvl="1" indent="-285750">
                  <a:buFont typeface="Arial" panose="020B0604020202020204" pitchFamily="34" charset="0"/>
                  <a:buChar char="•"/>
                </a:pPr>
                <a:r>
                  <a:rPr lang="en-IN" sz="2000" b="1" dirty="0">
                    <a:latin typeface="Bell MT" panose="02020503060305020303" pitchFamily="18" charset="0"/>
                  </a:rPr>
                  <a:t>Return </a:t>
                </a:r>
                <a14:m>
                  <m:oMath xmlns:m="http://schemas.openxmlformats.org/officeDocument/2006/math">
                    <m:r>
                      <a:rPr lang="en-US" sz="2000" b="1" i="1" smtClean="0">
                        <a:latin typeface="Cambria Math" panose="02040503050406030204" pitchFamily="18" charset="0"/>
                      </a:rPr>
                      <m:t>𝑯</m:t>
                    </m:r>
                    <m:r>
                      <a:rPr lang="en-US" sz="2000" b="1" i="1" smtClean="0">
                        <a:latin typeface="Cambria Math" panose="02040503050406030204" pitchFamily="18" charset="0"/>
                      </a:rPr>
                      <m:t>(</m:t>
                    </m:r>
                    <m:r>
                      <a:rPr lang="en-US" sz="2000" b="1" i="1" smtClean="0">
                        <a:latin typeface="Cambria Math" panose="02040503050406030204" pitchFamily="18" charset="0"/>
                      </a:rPr>
                      <m:t>𝜷</m:t>
                    </m:r>
                    <m:r>
                      <a:rPr lang="en-US" sz="2000" b="1" i="1" smtClean="0">
                        <a:latin typeface="Cambria Math" panose="02040503050406030204" pitchFamily="18" charset="0"/>
                      </a:rPr>
                      <m:t>)</m:t>
                    </m:r>
                  </m:oMath>
                </a14:m>
                <a:r>
                  <a:rPr lang="en-IN" sz="2000" b="1" dirty="0">
                    <a:latin typeface="Bell MT" panose="02020503060305020303" pitchFamily="18" charset="0"/>
                  </a:rPr>
                  <a:t>  and </a:t>
                </a:r>
                <a14:m>
                  <m:oMath xmlns:m="http://schemas.openxmlformats.org/officeDocument/2006/math">
                    <m:r>
                      <a:rPr lang="en-US" sz="2000" b="1" i="1" smtClean="0">
                        <a:latin typeface="Cambria Math" panose="02040503050406030204" pitchFamily="18" charset="0"/>
                      </a:rPr>
                      <m:t>𝑼</m:t>
                    </m:r>
                    <m:r>
                      <a:rPr lang="en-US" sz="2000" b="1" i="1" smtClean="0">
                        <a:latin typeface="Cambria Math" panose="02040503050406030204" pitchFamily="18" charset="0"/>
                      </a:rPr>
                      <m:t>(</m:t>
                    </m:r>
                    <m:r>
                      <a:rPr lang="en-US" sz="2000" b="1" i="1" smtClean="0">
                        <a:latin typeface="Cambria Math" panose="02040503050406030204" pitchFamily="18" charset="0"/>
                      </a:rPr>
                      <m:t>𝜷</m:t>
                    </m:r>
                    <m:r>
                      <a:rPr lang="en-US" sz="2000" b="1" i="1" smtClean="0">
                        <a:latin typeface="Cambria Math" panose="02040503050406030204" pitchFamily="18" charset="0"/>
                      </a:rPr>
                      <m:t>)</m:t>
                    </m:r>
                  </m:oMath>
                </a14:m>
                <a:endParaRPr lang="en-IN" sz="2000" b="1" dirty="0">
                  <a:latin typeface="Bell MT" panose="02020503060305020303" pitchFamily="18" charset="0"/>
                </a:endParaRPr>
              </a:p>
            </p:txBody>
          </p:sp>
        </mc:Choice>
        <mc:Fallback xmlns="">
          <p:sp>
            <p:nvSpPr>
              <p:cNvPr id="6" name="TextBox 5">
                <a:extLst>
                  <a:ext uri="{FF2B5EF4-FFF2-40B4-BE49-F238E27FC236}">
                    <a16:creationId xmlns:a16="http://schemas.microsoft.com/office/drawing/2014/main" id="{7E9BEDE2-6192-D3EF-47E5-F2028344EF7A}"/>
                  </a:ext>
                </a:extLst>
              </p:cNvPr>
              <p:cNvSpPr txBox="1">
                <a:spLocks noRot="1" noChangeAspect="1" noMove="1" noResize="1" noEditPoints="1" noAdjustHandles="1" noChangeArrowheads="1" noChangeShapeType="1" noTextEdit="1"/>
              </p:cNvSpPr>
              <p:nvPr/>
            </p:nvSpPr>
            <p:spPr>
              <a:xfrm>
                <a:off x="5083284" y="790562"/>
                <a:ext cx="7069388" cy="5998245"/>
              </a:xfrm>
              <a:prstGeom prst="rect">
                <a:avLst/>
              </a:prstGeom>
              <a:blipFill>
                <a:blip r:embed="rId4"/>
                <a:stretch>
                  <a:fillRect l="-861" t="-710" b="-913"/>
                </a:stretch>
              </a:blipFill>
              <a:ln>
                <a:solidFill>
                  <a:schemeClr val="bg1"/>
                </a:solidFill>
              </a:ln>
            </p:spPr>
            <p:txBody>
              <a:bodyPr/>
              <a:lstStyle/>
              <a:p>
                <a:r>
                  <a:rPr lang="en-IN">
                    <a:noFill/>
                  </a:rPr>
                  <a:t> </a:t>
                </a:r>
              </a:p>
            </p:txBody>
          </p:sp>
        </mc:Fallback>
      </mc:AlternateContent>
    </p:spTree>
    <p:extLst>
      <p:ext uri="{BB962C8B-B14F-4D97-AF65-F5344CB8AC3E}">
        <p14:creationId xmlns:p14="http://schemas.microsoft.com/office/powerpoint/2010/main" val="3950475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9CEBDD5-1B84-F6B8-B2A1-49FBEB6C6FCE}"/>
              </a:ext>
            </a:extLst>
          </p:cNvPr>
          <p:cNvSpPr txBox="1"/>
          <p:nvPr/>
        </p:nvSpPr>
        <p:spPr>
          <a:xfrm>
            <a:off x="1482705" y="33715"/>
            <a:ext cx="9743767" cy="461665"/>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highlight>
                  <a:srgbClr val="C0C0C0"/>
                </a:highlight>
                <a:latin typeface="Bell MT" panose="02020503060305020303" pitchFamily="18" charset="0"/>
              </a:rPr>
              <a:t>Step 3.Compute </a:t>
            </a:r>
            <a:r>
              <a:rPr lang="el-GR" sz="2400" b="1" dirty="0">
                <a:highlight>
                  <a:srgbClr val="C0C0C0"/>
                </a:highlight>
                <a:latin typeface="Times New Roman" panose="02020603050405020304" pitchFamily="18" charset="0"/>
                <a:cs typeface="Times New Roman" panose="02020603050405020304" pitchFamily="18" charset="0"/>
              </a:rPr>
              <a:t>β</a:t>
            </a:r>
            <a:r>
              <a:rPr lang="en-IN" sz="2400" b="1" dirty="0">
                <a:highlight>
                  <a:srgbClr val="C0C0C0"/>
                </a:highlight>
                <a:latin typeface="Bell MT" panose="02020503060305020303" pitchFamily="18" charset="0"/>
                <a:cs typeface="Times New Roman" panose="02020603050405020304" pitchFamily="18" charset="0"/>
              </a:rPr>
              <a:t> using Newton-Raphson Method :</a:t>
            </a:r>
          </a:p>
        </p:txBody>
      </p:sp>
      <p:pic>
        <p:nvPicPr>
          <p:cNvPr id="11" name="Picture 10">
            <a:extLst>
              <a:ext uri="{FF2B5EF4-FFF2-40B4-BE49-F238E27FC236}">
                <a16:creationId xmlns:a16="http://schemas.microsoft.com/office/drawing/2014/main" id="{870331C4-7663-6374-1896-724A08A1D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564" y="1216974"/>
            <a:ext cx="5307734" cy="5314663"/>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607911-9AB4-A60B-FD52-10206634EAB1}"/>
                  </a:ext>
                </a:extLst>
              </p:cNvPr>
              <p:cNvSpPr txBox="1"/>
              <p:nvPr/>
            </p:nvSpPr>
            <p:spPr>
              <a:xfrm>
                <a:off x="5557520" y="566995"/>
                <a:ext cx="6543040" cy="6257290"/>
              </a:xfrm>
              <a:prstGeom prst="rect">
                <a:avLst/>
              </a:prstGeom>
              <a:noFill/>
            </p:spPr>
            <p:txBody>
              <a:bodyPr wrap="square" rtlCol="0">
                <a:spAutoFit/>
              </a:bodyPr>
              <a:lstStyle/>
              <a:p>
                <a:pPr marL="285750" indent="-285750">
                  <a:buFont typeface="Arial" panose="020B0604020202020204" pitchFamily="34" charset="0"/>
                  <a:buChar char="•"/>
                </a:pPr>
                <a:r>
                  <a:rPr lang="en-IN" sz="1900" b="1" dirty="0">
                    <a:latin typeface="Bell MT" panose="02020503060305020303" pitchFamily="18" charset="0"/>
                  </a:rPr>
                  <a:t>Initialization </a:t>
                </a:r>
              </a:p>
              <a:p>
                <a:pPr marL="742950" lvl="1" indent="-285750">
                  <a:buFont typeface="Wingdings" panose="05000000000000000000" pitchFamily="2" charset="2"/>
                  <a:buChar char="Ø"/>
                </a:pPr>
                <a:r>
                  <a:rPr lang="en-IN" sz="1900" b="1" dirty="0">
                    <a:latin typeface="Bell MT" panose="02020503060305020303" pitchFamily="18" charset="0"/>
                  </a:rPr>
                  <a:t>Start with </a:t>
                </a:r>
                <a14:m>
                  <m:oMath xmlns:m="http://schemas.openxmlformats.org/officeDocument/2006/math">
                    <m:r>
                      <a:rPr lang="en-IN" sz="1900" b="1" i="1" smtClean="0">
                        <a:latin typeface="Cambria Math" panose="02040503050406030204" pitchFamily="18" charset="0"/>
                      </a:rPr>
                      <m:t>𝜷</m:t>
                    </m:r>
                    <m:r>
                      <a:rPr lang="en-IN" sz="1900" b="1" i="1" smtClean="0">
                        <a:latin typeface="Cambria Math" panose="02040503050406030204" pitchFamily="18" charset="0"/>
                      </a:rPr>
                      <m:t>=</m:t>
                    </m:r>
                    <m:r>
                      <a:rPr lang="en-IN" sz="1900" b="1" i="1" smtClean="0">
                        <a:latin typeface="Cambria Math" panose="02040503050406030204" pitchFamily="18" charset="0"/>
                      </a:rPr>
                      <m:t>𝟎</m:t>
                    </m:r>
                  </m:oMath>
                </a14:m>
                <a:endParaRPr lang="en-IN" sz="1900" b="1" dirty="0">
                  <a:latin typeface="Bell MT" panose="02020503060305020303" pitchFamily="18" charset="0"/>
                </a:endParaRPr>
              </a:p>
              <a:p>
                <a:pPr marL="742950" lvl="1" indent="-285750">
                  <a:buFont typeface="Wingdings" panose="05000000000000000000" pitchFamily="2" charset="2"/>
                  <a:buChar char="Ø"/>
                </a:pPr>
                <a:r>
                  <a:rPr lang="en-US" sz="1900" b="1" dirty="0">
                    <a:latin typeface="Bell MT" panose="02020503060305020303" pitchFamily="18" charset="0"/>
                  </a:rPr>
                  <a:t>Set up empty history tracker.</a:t>
                </a:r>
                <a:endParaRPr lang="en-IN" sz="1900" b="1" dirty="0">
                  <a:latin typeface="Bell MT" panose="02020503060305020303" pitchFamily="18" charset="0"/>
                </a:endParaRPr>
              </a:p>
              <a:p>
                <a:pPr marL="285750" indent="-285750">
                  <a:buFont typeface="Arial" panose="020B0604020202020204" pitchFamily="34" charset="0"/>
                  <a:buChar char="•"/>
                </a:pPr>
                <a:r>
                  <a:rPr lang="en-IN" sz="1900" b="1" dirty="0">
                    <a:latin typeface="Bell MT" panose="02020503060305020303" pitchFamily="18" charset="0"/>
                  </a:rPr>
                  <a:t>Interation Loop</a:t>
                </a:r>
              </a:p>
              <a:p>
                <a:pPr marL="742950" lvl="1" indent="-285750">
                  <a:buFont typeface="Wingdings" panose="05000000000000000000" pitchFamily="2" charset="2"/>
                  <a:buChar char="Ø"/>
                </a:pPr>
                <a:r>
                  <a:rPr lang="en-IN" sz="1900" b="1" dirty="0">
                    <a:latin typeface="Bell MT" panose="02020503060305020303" pitchFamily="18" charset="0"/>
                  </a:rPr>
                  <a:t>For each site in df_list :</a:t>
                </a:r>
              </a:p>
              <a:p>
                <a:pPr lvl="1"/>
                <a:r>
                  <a:rPr lang="en-IN" sz="1900" b="1" dirty="0">
                    <a:latin typeface="Bell MT" panose="02020503060305020303" pitchFamily="18" charset="0"/>
                  </a:rPr>
                  <a:t>  	Call compute_score_hessian locally which will provide   	</a:t>
                </a:r>
                <a14:m>
                  <m:oMath xmlns:m="http://schemas.openxmlformats.org/officeDocument/2006/math">
                    <m:sSub>
                      <m:sSubPr>
                        <m:ctrlPr>
                          <a:rPr lang="en-IN" sz="1900" b="1" i="1">
                            <a:latin typeface="Cambria Math" panose="02040503050406030204" pitchFamily="18" charset="0"/>
                          </a:rPr>
                        </m:ctrlPr>
                      </m:sSubPr>
                      <m:e>
                        <m:r>
                          <a:rPr lang="en-IN" sz="1900" b="1" i="1" smtClean="0">
                            <a:latin typeface="Cambria Math" panose="02040503050406030204" pitchFamily="18" charset="0"/>
                          </a:rPr>
                          <m:t>𝑼</m:t>
                        </m:r>
                      </m:e>
                      <m:sub>
                        <m:r>
                          <a:rPr lang="en-IN" sz="1900" b="1" i="1" smtClean="0">
                            <a:latin typeface="Cambria Math" panose="02040503050406030204" pitchFamily="18" charset="0"/>
                          </a:rPr>
                          <m:t>𝒔𝒊𝒕𝒆</m:t>
                        </m:r>
                      </m:sub>
                    </m:sSub>
                  </m:oMath>
                </a14:m>
                <a:r>
                  <a:rPr lang="en-IN" sz="1900" b="1" dirty="0">
                    <a:latin typeface="Bell MT" panose="02020503060305020303" pitchFamily="18" charset="0"/>
                  </a:rPr>
                  <a:t> and </a:t>
                </a:r>
                <a14:m>
                  <m:oMath xmlns:m="http://schemas.openxmlformats.org/officeDocument/2006/math">
                    <m:sSub>
                      <m:sSubPr>
                        <m:ctrlPr>
                          <a:rPr lang="en-IN" sz="1900" b="1" i="1">
                            <a:latin typeface="Cambria Math" panose="02040503050406030204" pitchFamily="18" charset="0"/>
                          </a:rPr>
                        </m:ctrlPr>
                      </m:sSubPr>
                      <m:e>
                        <m:r>
                          <a:rPr lang="en-IN" sz="1900" b="1" i="1" smtClean="0">
                            <a:latin typeface="Cambria Math" panose="02040503050406030204" pitchFamily="18" charset="0"/>
                          </a:rPr>
                          <m:t>𝑯</m:t>
                        </m:r>
                      </m:e>
                      <m:sub>
                        <m:r>
                          <a:rPr lang="en-IN" sz="1900" b="1" i="1" smtClean="0">
                            <a:latin typeface="Cambria Math" panose="02040503050406030204" pitchFamily="18" charset="0"/>
                          </a:rPr>
                          <m:t>𝒔𝒊𝒕𝒆</m:t>
                        </m:r>
                      </m:sub>
                    </m:sSub>
                  </m:oMath>
                </a14:m>
                <a:r>
                  <a:rPr lang="en-IN" sz="1900" b="1" dirty="0">
                    <a:latin typeface="Bell MT" panose="02020503060305020303" pitchFamily="18" charset="0"/>
                  </a:rPr>
                  <a:t>  </a:t>
                </a:r>
              </a:p>
              <a:p>
                <a:pPr marL="742950" lvl="1" indent="-285750">
                  <a:buFont typeface="Wingdings" panose="05000000000000000000" pitchFamily="2" charset="2"/>
                  <a:buChar char="Ø"/>
                </a:pPr>
                <a:r>
                  <a:rPr lang="en-IN" sz="1900" b="1" dirty="0">
                    <a:latin typeface="Bell MT" panose="02020503060305020303" pitchFamily="18" charset="0"/>
                  </a:rPr>
                  <a:t>Aggregate across sites: </a:t>
                </a:r>
              </a:p>
              <a:p>
                <a:pPr lvl="1"/>
                <a:r>
                  <a:rPr lang="en-IN" sz="1900" b="1" dirty="0">
                    <a:latin typeface="Bell MT" panose="02020503060305020303" pitchFamily="18" charset="0"/>
                  </a:rPr>
                  <a:t>	</a:t>
                </a:r>
                <a14:m>
                  <m:oMath xmlns:m="http://schemas.openxmlformats.org/officeDocument/2006/math">
                    <m:sSub>
                      <m:sSubPr>
                        <m:ctrlPr>
                          <a:rPr lang="en-IN" sz="1900" b="1" i="1" smtClean="0">
                            <a:latin typeface="Cambria Math" panose="02040503050406030204" pitchFamily="18" charset="0"/>
                          </a:rPr>
                        </m:ctrlPr>
                      </m:sSubPr>
                      <m:e>
                        <m:r>
                          <a:rPr lang="en-IN" sz="1900" b="1" i="1" smtClean="0">
                            <a:latin typeface="Cambria Math" panose="02040503050406030204" pitchFamily="18" charset="0"/>
                          </a:rPr>
                          <m:t>𝑼</m:t>
                        </m:r>
                      </m:e>
                      <m:sub>
                        <m:r>
                          <a:rPr lang="en-IN" sz="1900" b="1" i="1" smtClean="0">
                            <a:latin typeface="Cambria Math" panose="02040503050406030204" pitchFamily="18" charset="0"/>
                          </a:rPr>
                          <m:t>𝒕𝒐𝒕𝒂𝒍</m:t>
                        </m:r>
                      </m:sub>
                    </m:sSub>
                    <m:r>
                      <a:rPr lang="en-IN" sz="1900" b="1" i="1" smtClean="0">
                        <a:latin typeface="Cambria Math" panose="02040503050406030204" pitchFamily="18" charset="0"/>
                      </a:rPr>
                      <m:t>=∑</m:t>
                    </m:r>
                    <m:sSub>
                      <m:sSubPr>
                        <m:ctrlPr>
                          <a:rPr lang="en-IN" sz="1900" b="1" i="1" smtClean="0">
                            <a:latin typeface="Cambria Math" panose="02040503050406030204" pitchFamily="18" charset="0"/>
                          </a:rPr>
                        </m:ctrlPr>
                      </m:sSubPr>
                      <m:e>
                        <m:r>
                          <a:rPr lang="en-IN" sz="1900" b="1" i="1" smtClean="0">
                            <a:latin typeface="Cambria Math" panose="02040503050406030204" pitchFamily="18" charset="0"/>
                          </a:rPr>
                          <m:t>𝑼</m:t>
                        </m:r>
                      </m:e>
                      <m:sub>
                        <m:r>
                          <a:rPr lang="en-IN" sz="1900" b="1" i="1" smtClean="0">
                            <a:latin typeface="Cambria Math" panose="02040503050406030204" pitchFamily="18" charset="0"/>
                          </a:rPr>
                          <m:t>𝒔𝒊𝒕𝒆</m:t>
                        </m:r>
                      </m:sub>
                    </m:sSub>
                  </m:oMath>
                </a14:m>
                <a:r>
                  <a:rPr lang="en-IN" sz="1900" b="1" dirty="0">
                    <a:latin typeface="Bell MT" panose="02020503060305020303" pitchFamily="18" charset="0"/>
                  </a:rPr>
                  <a:t>  ,   </a:t>
                </a:r>
                <a14:m>
                  <m:oMath xmlns:m="http://schemas.openxmlformats.org/officeDocument/2006/math">
                    <m:sSub>
                      <m:sSubPr>
                        <m:ctrlPr>
                          <a:rPr lang="en-IN" sz="1900" b="1" i="1" smtClean="0">
                            <a:latin typeface="Cambria Math" panose="02040503050406030204" pitchFamily="18" charset="0"/>
                          </a:rPr>
                        </m:ctrlPr>
                      </m:sSubPr>
                      <m:e>
                        <m:r>
                          <a:rPr lang="en-IN" sz="1900" b="1" i="1" smtClean="0">
                            <a:latin typeface="Cambria Math" panose="02040503050406030204" pitchFamily="18" charset="0"/>
                          </a:rPr>
                          <m:t>𝑯</m:t>
                        </m:r>
                      </m:e>
                      <m:sub>
                        <m:r>
                          <a:rPr lang="en-IN" sz="1900" b="1" i="1" smtClean="0">
                            <a:latin typeface="Cambria Math" panose="02040503050406030204" pitchFamily="18" charset="0"/>
                          </a:rPr>
                          <m:t>𝒔𝒊𝒕𝒆</m:t>
                        </m:r>
                      </m:sub>
                    </m:sSub>
                    <m:r>
                      <a:rPr lang="en-IN" sz="1900" b="1" i="1" smtClean="0">
                        <a:latin typeface="Cambria Math" panose="02040503050406030204" pitchFamily="18" charset="0"/>
                      </a:rPr>
                      <m:t>=∑</m:t>
                    </m:r>
                    <m:sSub>
                      <m:sSubPr>
                        <m:ctrlPr>
                          <a:rPr lang="en-IN" sz="1900" b="1" i="1" smtClean="0">
                            <a:latin typeface="Cambria Math" panose="02040503050406030204" pitchFamily="18" charset="0"/>
                          </a:rPr>
                        </m:ctrlPr>
                      </m:sSubPr>
                      <m:e>
                        <m:r>
                          <a:rPr lang="en-IN" sz="1900" b="1" i="1" smtClean="0">
                            <a:latin typeface="Cambria Math" panose="02040503050406030204" pitchFamily="18" charset="0"/>
                          </a:rPr>
                          <m:t>𝑯</m:t>
                        </m:r>
                      </m:e>
                      <m:sub>
                        <m:r>
                          <a:rPr lang="en-IN" sz="1900" b="1" i="1" smtClean="0">
                            <a:latin typeface="Cambria Math" panose="02040503050406030204" pitchFamily="18" charset="0"/>
                          </a:rPr>
                          <m:t>𝒔𝒊𝒕𝒆</m:t>
                        </m:r>
                      </m:sub>
                    </m:sSub>
                  </m:oMath>
                </a14:m>
                <a:endParaRPr lang="en-IN" sz="1900" b="1" dirty="0">
                  <a:latin typeface="Bell MT" panose="02020503060305020303" pitchFamily="18" charset="0"/>
                </a:endParaRPr>
              </a:p>
              <a:p>
                <a:pPr marL="285750" indent="-285750">
                  <a:buFont typeface="Arial" panose="020B0604020202020204" pitchFamily="34" charset="0"/>
                  <a:buChar char="•"/>
                </a:pPr>
                <a:r>
                  <a:rPr lang="en-IN" sz="1900" b="1" dirty="0">
                    <a:latin typeface="Bell MT" panose="02020503060305020303" pitchFamily="18" charset="0"/>
                  </a:rPr>
                  <a:t>Newton  Raphson Update :</a:t>
                </a:r>
              </a:p>
              <a:p>
                <a:pPr marL="742950" lvl="1" indent="-285750">
                  <a:buFont typeface="Wingdings" panose="05000000000000000000" pitchFamily="2" charset="2"/>
                  <a:buChar char="Ø"/>
                </a:pPr>
                <a:r>
                  <a:rPr lang="en-IN" sz="1900" b="1" dirty="0">
                    <a:latin typeface="Bell MT" panose="02020503060305020303" pitchFamily="18" charset="0"/>
                  </a:rPr>
                  <a:t>Compute step:</a:t>
                </a:r>
              </a:p>
              <a:p>
                <a:pPr lvl="1"/>
                <a:r>
                  <a:rPr lang="en-IN" sz="1900" b="1" dirty="0">
                    <a:latin typeface="Bell MT" panose="02020503060305020303" pitchFamily="18" charset="0"/>
                  </a:rPr>
                  <a:t>            				</a:t>
                </a:r>
                <a14:m>
                  <m:oMath xmlns:m="http://schemas.openxmlformats.org/officeDocument/2006/math">
                    <m:r>
                      <a:rPr lang="en-IN" sz="1900" b="1" i="0" smtClean="0">
                        <a:latin typeface="Cambria Math" panose="02040503050406030204" pitchFamily="18" charset="0"/>
                      </a:rPr>
                      <m:t>𝚫</m:t>
                    </m:r>
                    <m:r>
                      <a:rPr lang="en-IN" sz="1900" b="1" i="1" smtClean="0">
                        <a:latin typeface="Cambria Math" panose="02040503050406030204" pitchFamily="18" charset="0"/>
                      </a:rPr>
                      <m:t>=</m:t>
                    </m:r>
                    <m:sSubSup>
                      <m:sSubSupPr>
                        <m:ctrlPr>
                          <a:rPr lang="en-IN" sz="1900" b="1" i="1" smtClean="0">
                            <a:latin typeface="Cambria Math" panose="02040503050406030204" pitchFamily="18" charset="0"/>
                          </a:rPr>
                        </m:ctrlPr>
                      </m:sSubSupPr>
                      <m:e>
                        <m:r>
                          <a:rPr lang="en-IN" sz="1900" b="1" i="1" smtClean="0">
                            <a:latin typeface="Cambria Math" panose="02040503050406030204" pitchFamily="18" charset="0"/>
                          </a:rPr>
                          <m:t>𝑯</m:t>
                        </m:r>
                      </m:e>
                      <m:sub>
                        <m:r>
                          <a:rPr lang="en-IN" sz="1900" b="1" i="1" smtClean="0">
                            <a:latin typeface="Cambria Math" panose="02040503050406030204" pitchFamily="18" charset="0"/>
                          </a:rPr>
                          <m:t>𝒕𝒐𝒕𝒂𝒍</m:t>
                        </m:r>
                      </m:sub>
                      <m:sup>
                        <m:r>
                          <a:rPr lang="en-IN" sz="1900" b="1" i="1" smtClean="0">
                            <a:latin typeface="Cambria Math" panose="02040503050406030204" pitchFamily="18" charset="0"/>
                          </a:rPr>
                          <m:t>−</m:t>
                        </m:r>
                        <m:r>
                          <a:rPr lang="en-IN" sz="1900" b="1" i="1" smtClean="0">
                            <a:latin typeface="Cambria Math" panose="02040503050406030204" pitchFamily="18" charset="0"/>
                          </a:rPr>
                          <m:t>𝟏</m:t>
                        </m:r>
                      </m:sup>
                    </m:sSubSup>
                    <m:sSub>
                      <m:sSubPr>
                        <m:ctrlPr>
                          <a:rPr lang="en-IN" sz="1900" b="1" i="1" smtClean="0">
                            <a:latin typeface="Cambria Math" panose="02040503050406030204" pitchFamily="18" charset="0"/>
                          </a:rPr>
                        </m:ctrlPr>
                      </m:sSubPr>
                      <m:e>
                        <m:r>
                          <a:rPr lang="en-IN" sz="1900" b="1" i="1" smtClean="0">
                            <a:latin typeface="Cambria Math" panose="02040503050406030204" pitchFamily="18" charset="0"/>
                          </a:rPr>
                          <m:t>𝑼</m:t>
                        </m:r>
                      </m:e>
                      <m:sub>
                        <m:r>
                          <a:rPr lang="en-IN" sz="1900" b="1" i="1" smtClean="0">
                            <a:latin typeface="Cambria Math" panose="02040503050406030204" pitchFamily="18" charset="0"/>
                          </a:rPr>
                          <m:t>𝒕𝒐𝒕𝒂𝒍</m:t>
                        </m:r>
                      </m:sub>
                    </m:sSub>
                  </m:oMath>
                </a14:m>
                <a:endParaRPr lang="en-IN" sz="1900" b="1" i="1" dirty="0">
                  <a:latin typeface="Bell MT" panose="02020503060305020303" pitchFamily="18" charset="0"/>
                </a:endParaRPr>
              </a:p>
              <a:p>
                <a:pPr marL="742950" lvl="1" indent="-285750">
                  <a:buFont typeface="Wingdings" panose="05000000000000000000" pitchFamily="2" charset="2"/>
                  <a:buChar char="Ø"/>
                </a:pPr>
                <a:r>
                  <a:rPr lang="en-IN" sz="1900" b="1" dirty="0">
                    <a:latin typeface="Bell MT" panose="02020503060305020303" pitchFamily="18" charset="0"/>
                  </a:rPr>
                  <a:t>Update parameter: </a:t>
                </a:r>
              </a:p>
              <a:p>
                <a:pPr lvl="1"/>
                <a:r>
                  <a:rPr lang="en-IN" sz="1900" b="1" dirty="0">
                    <a:latin typeface="Bell MT" panose="02020503060305020303" pitchFamily="18" charset="0"/>
                  </a:rPr>
                  <a:t>                                    </a:t>
                </a:r>
                <a14:m>
                  <m:oMath xmlns:m="http://schemas.openxmlformats.org/officeDocument/2006/math">
                    <m:r>
                      <a:rPr lang="en-IN" sz="1900" b="1" i="0" smtClean="0">
                        <a:latin typeface="Cambria Math" panose="02040503050406030204" pitchFamily="18" charset="0"/>
                      </a:rPr>
                      <m:t>  </m:t>
                    </m:r>
                    <m:r>
                      <a:rPr lang="en-IN" sz="1900" b="1" i="1" smtClean="0">
                        <a:latin typeface="Cambria Math" panose="02040503050406030204" pitchFamily="18" charset="0"/>
                      </a:rPr>
                      <m:t>𝜷</m:t>
                    </m:r>
                    <m:r>
                      <a:rPr lang="en-IN" sz="1900" b="1" i="1" smtClean="0">
                        <a:latin typeface="Cambria Math" panose="02040503050406030204" pitchFamily="18" charset="0"/>
                      </a:rPr>
                      <m:t>←</m:t>
                    </m:r>
                    <m:r>
                      <a:rPr lang="en-IN" sz="1900" b="1" i="1" smtClean="0">
                        <a:latin typeface="Cambria Math" panose="02040503050406030204" pitchFamily="18" charset="0"/>
                      </a:rPr>
                      <m:t>𝜷</m:t>
                    </m:r>
                    <m:r>
                      <a:rPr lang="en-IN" sz="1900" b="1" i="1" smtClean="0">
                        <a:latin typeface="Cambria Math" panose="02040503050406030204" pitchFamily="18" charset="0"/>
                      </a:rPr>
                      <m:t>+</m:t>
                    </m:r>
                  </m:oMath>
                </a14:m>
                <a:r>
                  <a:rPr lang="en-IN" sz="1900" b="1" dirty="0">
                    <a:latin typeface="Bell MT" panose="02020503060305020303" pitchFamily="18" charset="0"/>
                  </a:rPr>
                  <a:t> step size</a:t>
                </a:r>
                <a14:m>
                  <m:oMath xmlns:m="http://schemas.openxmlformats.org/officeDocument/2006/math">
                    <m:r>
                      <a:rPr lang="en-IN" sz="1900" b="1" i="0" dirty="0" smtClean="0">
                        <a:latin typeface="Cambria Math" panose="02040503050406030204" pitchFamily="18" charset="0"/>
                      </a:rPr>
                      <m:t> ∗</m:t>
                    </m:r>
                    <m:r>
                      <a:rPr lang="en-IN" sz="1900" b="1" i="0" smtClean="0">
                        <a:latin typeface="Cambria Math" panose="02040503050406030204" pitchFamily="18" charset="0"/>
                      </a:rPr>
                      <m:t>𝚫</m:t>
                    </m:r>
                    <m:r>
                      <a:rPr lang="en-IN" sz="1900" b="1" i="0" smtClean="0">
                        <a:latin typeface="Cambria Math" panose="02040503050406030204" pitchFamily="18" charset="0"/>
                      </a:rPr>
                      <m:t> </m:t>
                    </m:r>
                  </m:oMath>
                </a14:m>
                <a:r>
                  <a:rPr lang="en-IN" sz="1900" b="1" dirty="0">
                    <a:latin typeface="Bell MT" panose="02020503060305020303" pitchFamily="18" charset="0"/>
                  </a:rPr>
                  <a:t>	</a:t>
                </a:r>
              </a:p>
              <a:p>
                <a:pPr marL="285750" indent="-285750">
                  <a:buFont typeface="Arial" panose="020B0604020202020204" pitchFamily="34" charset="0"/>
                  <a:buChar char="•"/>
                </a:pPr>
                <a:r>
                  <a:rPr lang="en-IN" sz="1900" b="1" dirty="0">
                    <a:latin typeface="Bell MT" panose="02020503060305020303" pitchFamily="18" charset="0"/>
                  </a:rPr>
                  <a:t>Stopping Criteria :</a:t>
                </a:r>
              </a:p>
              <a:p>
                <a:pPr marL="742950" lvl="1" indent="-285750">
                  <a:buFont typeface="Wingdings" panose="05000000000000000000" pitchFamily="2" charset="2"/>
                  <a:buChar char="Ø"/>
                </a:pPr>
                <a:r>
                  <a:rPr lang="en-IN" sz="1900" b="1" dirty="0">
                    <a:latin typeface="Bell MT" panose="02020503060305020303" pitchFamily="18" charset="0"/>
                  </a:rPr>
                  <a:t>If Hessian is singular or NaN detected</a:t>
                </a:r>
              </a:p>
              <a:p>
                <a:pPr marL="742950" lvl="1" indent="-285750">
                  <a:buFont typeface="Wingdings" panose="05000000000000000000" pitchFamily="2" charset="2"/>
                  <a:buChar char="Ø"/>
                </a:pPr>
                <a:r>
                  <a:rPr lang="en-IN" sz="1900" b="1" dirty="0">
                    <a:latin typeface="Bell MT" panose="02020503060305020303" pitchFamily="18" charset="0"/>
                  </a:rPr>
                  <a:t>If </a:t>
                </a:r>
                <a14:m>
                  <m:oMath xmlns:m="http://schemas.openxmlformats.org/officeDocument/2006/math">
                    <m:r>
                      <a:rPr lang="en-IN" sz="1900" b="1" i="1" smtClean="0">
                        <a:latin typeface="Cambria Math" panose="02040503050406030204" pitchFamily="18" charset="0"/>
                      </a:rPr>
                      <m:t>|</m:t>
                    </m:r>
                    <m:d>
                      <m:dPr>
                        <m:begChr m:val="|"/>
                        <m:endChr m:val="|"/>
                        <m:ctrlPr>
                          <a:rPr lang="en-IN" sz="1900" b="1" i="1">
                            <a:latin typeface="Cambria Math" panose="02040503050406030204" pitchFamily="18" charset="0"/>
                          </a:rPr>
                        </m:ctrlPr>
                      </m:dPr>
                      <m:e>
                        <m:sSub>
                          <m:sSubPr>
                            <m:ctrlPr>
                              <a:rPr lang="en-IN" sz="1900" b="1" i="1">
                                <a:latin typeface="Cambria Math" panose="02040503050406030204" pitchFamily="18" charset="0"/>
                              </a:rPr>
                            </m:ctrlPr>
                          </m:sSubPr>
                          <m:e>
                            <m:r>
                              <a:rPr lang="en-IN" sz="1900" b="1" i="1" smtClean="0">
                                <a:latin typeface="Cambria Math" panose="02040503050406030204" pitchFamily="18" charset="0"/>
                              </a:rPr>
                              <m:t>𝑼</m:t>
                            </m:r>
                          </m:e>
                          <m:sub>
                            <m:r>
                              <a:rPr lang="en-IN" sz="1900" b="1" i="1" smtClean="0">
                                <a:latin typeface="Cambria Math" panose="02040503050406030204" pitchFamily="18" charset="0"/>
                              </a:rPr>
                              <m:t>𝒕𝒐𝒕𝒂𝒍</m:t>
                            </m:r>
                          </m:sub>
                        </m:sSub>
                      </m:e>
                    </m:d>
                    <m:r>
                      <a:rPr lang="en-IN" sz="1900" b="1" i="1" smtClean="0">
                        <a:latin typeface="Cambria Math" panose="02040503050406030204" pitchFamily="18" charset="0"/>
                      </a:rPr>
                      <m:t>|</m:t>
                    </m:r>
                  </m:oMath>
                </a14:m>
                <a:r>
                  <a:rPr lang="en-IN" sz="1900" b="1" dirty="0">
                    <a:latin typeface="Bell MT" panose="02020503060305020303" pitchFamily="18" charset="0"/>
                  </a:rPr>
                  <a:t> is below tolerance </a:t>
                </a:r>
              </a:p>
              <a:p>
                <a:pPr lvl="1"/>
                <a:endParaRPr lang="en-IN" sz="1900" b="1" dirty="0">
                  <a:latin typeface="Bell MT" panose="02020503060305020303" pitchFamily="18" charset="0"/>
                </a:endParaRPr>
              </a:p>
              <a:p>
                <a:pPr marL="285750" indent="-285750">
                  <a:buFont typeface="Arial" panose="020B0604020202020204" pitchFamily="34" charset="0"/>
                  <a:buChar char="•"/>
                </a:pPr>
                <a:r>
                  <a:rPr lang="en-IN" sz="1900" b="1" dirty="0">
                    <a:latin typeface="Bell MT" panose="02020503060305020303" pitchFamily="18" charset="0"/>
                  </a:rPr>
                  <a:t> Return Final Estimate :</a:t>
                </a:r>
              </a:p>
              <a:p>
                <a:pPr marL="742950" lvl="1" indent="-285750">
                  <a:buFont typeface="Wingdings" panose="05000000000000000000" pitchFamily="2" charset="2"/>
                  <a:buChar char="Ø"/>
                </a:pPr>
                <a:r>
                  <a:rPr lang="en-IN" sz="1900" b="1" dirty="0">
                    <a:latin typeface="Bell MT" panose="02020503060305020303" pitchFamily="18" charset="0"/>
                  </a:rPr>
                  <a:t>After convergence, return the estimated </a:t>
                </a:r>
                <a14:m>
                  <m:oMath xmlns:m="http://schemas.openxmlformats.org/officeDocument/2006/math">
                    <m:r>
                      <a:rPr lang="en-IN" sz="1900" b="1" i="1" smtClean="0">
                        <a:latin typeface="Cambria Math" panose="02040503050406030204" pitchFamily="18" charset="0"/>
                      </a:rPr>
                      <m:t>𝜷</m:t>
                    </m:r>
                    <m:r>
                      <a:rPr lang="en-IN" sz="1900" b="1" i="1" smtClean="0">
                        <a:latin typeface="Cambria Math" panose="02040503050406030204" pitchFamily="18" charset="0"/>
                      </a:rPr>
                      <m:t> </m:t>
                    </m:r>
                  </m:oMath>
                </a14:m>
                <a:r>
                  <a:rPr lang="en-IN" sz="1900" b="1" dirty="0">
                    <a:latin typeface="Bell MT" panose="02020503060305020303" pitchFamily="18" charset="0"/>
                  </a:rPr>
                  <a:t> for “Smoking”</a:t>
                </a:r>
              </a:p>
            </p:txBody>
          </p:sp>
        </mc:Choice>
        <mc:Fallback xmlns="">
          <p:sp>
            <p:nvSpPr>
              <p:cNvPr id="12" name="TextBox 11">
                <a:extLst>
                  <a:ext uri="{FF2B5EF4-FFF2-40B4-BE49-F238E27FC236}">
                    <a16:creationId xmlns:a16="http://schemas.microsoft.com/office/drawing/2014/main" id="{3B607911-9AB4-A60B-FD52-10206634EAB1}"/>
                  </a:ext>
                </a:extLst>
              </p:cNvPr>
              <p:cNvSpPr txBox="1">
                <a:spLocks noRot="1" noChangeAspect="1" noMove="1" noResize="1" noEditPoints="1" noAdjustHandles="1" noChangeArrowheads="1" noChangeShapeType="1" noTextEdit="1"/>
              </p:cNvSpPr>
              <p:nvPr/>
            </p:nvSpPr>
            <p:spPr>
              <a:xfrm>
                <a:off x="5557520" y="566995"/>
                <a:ext cx="6543040" cy="6257290"/>
              </a:xfrm>
              <a:prstGeom prst="rect">
                <a:avLst/>
              </a:prstGeom>
              <a:blipFill>
                <a:blip r:embed="rId3"/>
                <a:stretch>
                  <a:fillRect l="-746" t="-585" b="-682"/>
                </a:stretch>
              </a:blipFill>
            </p:spPr>
            <p:txBody>
              <a:bodyPr/>
              <a:lstStyle/>
              <a:p>
                <a:r>
                  <a:rPr lang="en-IN">
                    <a:noFill/>
                  </a:rPr>
                  <a:t> </a:t>
                </a:r>
              </a:p>
            </p:txBody>
          </p:sp>
        </mc:Fallback>
      </mc:AlternateContent>
    </p:spTree>
    <p:extLst>
      <p:ext uri="{BB962C8B-B14F-4D97-AF65-F5344CB8AC3E}">
        <p14:creationId xmlns:p14="http://schemas.microsoft.com/office/powerpoint/2010/main" val="19086978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D79031-B2DF-F8F3-A57E-20E379E10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6148" y="549833"/>
            <a:ext cx="4186820" cy="4738874"/>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9AD6BCA-3BAC-011B-3536-BAE9EB6C4C8E}"/>
                  </a:ext>
                </a:extLst>
              </p:cNvPr>
              <p:cNvSpPr txBox="1"/>
              <p:nvPr/>
            </p:nvSpPr>
            <p:spPr>
              <a:xfrm>
                <a:off x="1797337" y="63807"/>
                <a:ext cx="8890000" cy="461665"/>
              </a:xfrm>
              <a:prstGeom prst="rect">
                <a:avLst/>
              </a:prstGeom>
              <a:noFill/>
            </p:spPr>
            <p:txBody>
              <a:bodyPr wrap="square" rtlCol="0">
                <a:spAutoFit/>
              </a:bodyPr>
              <a:lstStyle/>
              <a:p>
                <a:r>
                  <a:rPr lang="en-IN" sz="2400" b="1" dirty="0">
                    <a:latin typeface="Bell MT" panose="02020503060305020303" pitchFamily="18" charset="0"/>
                  </a:rPr>
                  <a:t>Output of </a:t>
                </a:r>
                <a14:m>
                  <m:oMath xmlns:m="http://schemas.openxmlformats.org/officeDocument/2006/math">
                    <m:r>
                      <a:rPr lang="en-IN" sz="2400" b="1" i="1" smtClean="0">
                        <a:latin typeface="Cambria Math" panose="02040503050406030204" pitchFamily="18" charset="0"/>
                      </a:rPr>
                      <m:t>𝜷</m:t>
                    </m:r>
                    <m:r>
                      <a:rPr lang="en-IN" sz="2400" b="1" i="1" smtClean="0">
                        <a:latin typeface="Cambria Math" panose="02040503050406030204" pitchFamily="18" charset="0"/>
                      </a:rPr>
                      <m:t> </m:t>
                    </m:r>
                  </m:oMath>
                </a14:m>
                <a:r>
                  <a:rPr lang="en-IN" sz="2400" b="1" dirty="0">
                    <a:latin typeface="Bell MT" panose="02020503060305020303" pitchFamily="18" charset="0"/>
                  </a:rPr>
                  <a:t>after executing the Newton Raphson Algorithm </a:t>
                </a:r>
                <a:r>
                  <a:rPr lang="en-IN" sz="2400" dirty="0"/>
                  <a:t>: </a:t>
                </a:r>
              </a:p>
            </p:txBody>
          </p:sp>
        </mc:Choice>
        <mc:Fallback xmlns="">
          <p:sp>
            <p:nvSpPr>
              <p:cNvPr id="3" name="TextBox 2">
                <a:extLst>
                  <a:ext uri="{FF2B5EF4-FFF2-40B4-BE49-F238E27FC236}">
                    <a16:creationId xmlns:a16="http://schemas.microsoft.com/office/drawing/2014/main" id="{29AD6BCA-3BAC-011B-3536-BAE9EB6C4C8E}"/>
                  </a:ext>
                </a:extLst>
              </p:cNvPr>
              <p:cNvSpPr txBox="1">
                <a:spLocks noRot="1" noChangeAspect="1" noMove="1" noResize="1" noEditPoints="1" noAdjustHandles="1" noChangeArrowheads="1" noChangeShapeType="1" noTextEdit="1"/>
              </p:cNvSpPr>
              <p:nvPr/>
            </p:nvSpPr>
            <p:spPr>
              <a:xfrm>
                <a:off x="1797337" y="63807"/>
                <a:ext cx="8890000" cy="461665"/>
              </a:xfrm>
              <a:prstGeom prst="rect">
                <a:avLst/>
              </a:prstGeom>
              <a:blipFill>
                <a:blip r:embed="rId3"/>
                <a:stretch>
                  <a:fillRect l="-1097" t="-13158" b="-30263"/>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6A3F254A-2DD0-C383-11E6-560E6787E971}"/>
              </a:ext>
            </a:extLst>
          </p:cNvPr>
          <p:cNvSpPr txBox="1"/>
          <p:nvPr/>
        </p:nvSpPr>
        <p:spPr>
          <a:xfrm>
            <a:off x="1957275" y="5371014"/>
            <a:ext cx="10047912" cy="707886"/>
          </a:xfrm>
          <a:prstGeom prst="rect">
            <a:avLst/>
          </a:prstGeom>
          <a:noFill/>
        </p:spPr>
        <p:txBody>
          <a:bodyPr wrap="square" rtlCol="0">
            <a:spAutoFit/>
          </a:bodyPr>
          <a:lstStyle/>
          <a:p>
            <a:r>
              <a:rPr lang="en-IN" sz="2000" b="1" u="sng" dirty="0">
                <a:latin typeface="Bell MT" panose="02020503060305020303" pitchFamily="18" charset="0"/>
              </a:rPr>
              <a:t>Interpretation :</a:t>
            </a:r>
            <a:r>
              <a:rPr lang="en-IN" sz="2000" b="1" dirty="0">
                <a:latin typeface="Bell MT" panose="02020503060305020303" pitchFamily="18" charset="0"/>
              </a:rPr>
              <a:t>   In the distributed Cox PH model using Smoking as a continuous covariate (0–10 scale), we obtained β = –1, corresponding to HR = 0.367.</a:t>
            </a:r>
          </a:p>
        </p:txBody>
      </p:sp>
    </p:spTree>
    <p:extLst>
      <p:ext uri="{BB962C8B-B14F-4D97-AF65-F5344CB8AC3E}">
        <p14:creationId xmlns:p14="http://schemas.microsoft.com/office/powerpoint/2010/main" val="2800480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D666D-5DA6-3316-8B89-16A28F4223E8}"/>
              </a:ext>
            </a:extLst>
          </p:cNvPr>
          <p:cNvSpPr>
            <a:spLocks noGrp="1"/>
          </p:cNvSpPr>
          <p:nvPr>
            <p:ph type="title"/>
          </p:nvPr>
        </p:nvSpPr>
        <p:spPr>
          <a:xfrm>
            <a:off x="1750142" y="490224"/>
            <a:ext cx="8911687" cy="747490"/>
          </a:xfrm>
        </p:spPr>
        <p:txBody>
          <a:bodyPr>
            <a:normAutofit/>
          </a:bodyPr>
          <a:lstStyle/>
          <a:p>
            <a:pPr algn="ctr"/>
            <a:r>
              <a:rPr lang="en-IN" sz="4000" b="1" dirty="0">
                <a:latin typeface="Bell MT" panose="02020503060305020303" pitchFamily="18" charset="0"/>
              </a:rPr>
              <a:t>CONCLUSION</a:t>
            </a:r>
          </a:p>
        </p:txBody>
      </p:sp>
      <p:sp>
        <p:nvSpPr>
          <p:cNvPr id="5" name="TextBox 4">
            <a:extLst>
              <a:ext uri="{FF2B5EF4-FFF2-40B4-BE49-F238E27FC236}">
                <a16:creationId xmlns:a16="http://schemas.microsoft.com/office/drawing/2014/main" id="{763D5796-5E1B-16A9-D92E-661E8039CBE9}"/>
              </a:ext>
            </a:extLst>
          </p:cNvPr>
          <p:cNvSpPr txBox="1"/>
          <p:nvPr/>
        </p:nvSpPr>
        <p:spPr>
          <a:xfrm>
            <a:off x="1750142" y="1592826"/>
            <a:ext cx="10048567" cy="4401205"/>
          </a:xfrm>
          <a:prstGeom prst="rect">
            <a:avLst/>
          </a:prstGeom>
          <a:noFill/>
        </p:spPr>
        <p:txBody>
          <a:bodyPr wrap="square" rtlCol="0">
            <a:spAutoFit/>
          </a:bodyPr>
          <a:lstStyle/>
          <a:p>
            <a:r>
              <a:rPr lang="en-IN" sz="2000" b="1" dirty="0">
                <a:latin typeface="Bell MT" panose="02020503060305020303" pitchFamily="18" charset="0"/>
              </a:rPr>
              <a:t>While dealing with the standardized summary outputs where privacy is one of the most important concern in such case one can use the distributed CPHM which was used to compute the model parameter using the aggregative information based on the summary statistics. </a:t>
            </a:r>
          </a:p>
          <a:p>
            <a:endParaRPr lang="en-IN" sz="2000" b="1" dirty="0">
              <a:latin typeface="Bell MT" panose="02020503060305020303" pitchFamily="18" charset="0"/>
            </a:endParaRPr>
          </a:p>
          <a:p>
            <a:r>
              <a:rPr lang="en-IN" sz="2000" b="1" dirty="0">
                <a:latin typeface="Bell MT" panose="02020503060305020303" pitchFamily="18" charset="0"/>
              </a:rPr>
              <a:t>Now, in our distributed CPHM, we obtained β = –1, corresponding to HR = 0.367 while the full-data model β ≈ 0.07, corresponding to HR ≈ 1.07. Which is obvious because of information loss and confounding in distributed estimation.</a:t>
            </a:r>
          </a:p>
          <a:p>
            <a:endParaRPr lang="en-IN" sz="2000" b="1" dirty="0">
              <a:latin typeface="Bell MT" panose="02020503060305020303" pitchFamily="18" charset="0"/>
            </a:endParaRPr>
          </a:p>
          <a:p>
            <a:r>
              <a:rPr lang="en-IN" sz="2000" b="1" dirty="0">
                <a:latin typeface="Bell MT" panose="02020503060305020303" pitchFamily="18" charset="0"/>
              </a:rPr>
              <a:t>So, our final conclusion is, </a:t>
            </a:r>
            <a:r>
              <a:rPr lang="en-US" sz="2000" b="1" dirty="0">
                <a:latin typeface="Bell MT" panose="02020503060305020303" pitchFamily="18" charset="0"/>
              </a:rPr>
              <a:t>the algorithm works and is feasible when primary data cannot be shared; with proper adjustment, distributed CPHM can reproduce valid outcomes.</a:t>
            </a:r>
            <a:endParaRPr lang="en-IN" sz="2000" b="1" dirty="0">
              <a:latin typeface="Bell MT" panose="02020503060305020303" pitchFamily="18" charset="0"/>
            </a:endParaRPr>
          </a:p>
          <a:p>
            <a:endParaRPr lang="en-IN" sz="2000" b="1" dirty="0">
              <a:latin typeface="Bell MT" panose="02020503060305020303" pitchFamily="18" charset="0"/>
            </a:endParaRPr>
          </a:p>
          <a:p>
            <a:endParaRPr lang="en-IN" sz="2000" b="1" dirty="0">
              <a:latin typeface="Bell MT" panose="02020503060305020303" pitchFamily="18" charset="0"/>
            </a:endParaRPr>
          </a:p>
          <a:p>
            <a:endParaRPr lang="en-IN" sz="2000" b="1" dirty="0">
              <a:latin typeface="Bell MT" panose="02020503060305020303" pitchFamily="18" charset="0"/>
            </a:endParaRPr>
          </a:p>
        </p:txBody>
      </p:sp>
    </p:spTree>
    <p:extLst>
      <p:ext uri="{BB962C8B-B14F-4D97-AF65-F5344CB8AC3E}">
        <p14:creationId xmlns:p14="http://schemas.microsoft.com/office/powerpoint/2010/main" val="510773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0F33DC-237A-D95D-AFE1-6028C6FB3D42}"/>
              </a:ext>
            </a:extLst>
          </p:cNvPr>
          <p:cNvSpPr txBox="1"/>
          <p:nvPr/>
        </p:nvSpPr>
        <p:spPr>
          <a:xfrm>
            <a:off x="1422400" y="2745770"/>
            <a:ext cx="9773920" cy="1569660"/>
          </a:xfrm>
          <a:prstGeom prst="rect">
            <a:avLst/>
          </a:prstGeom>
          <a:noFill/>
        </p:spPr>
        <p:txBody>
          <a:bodyPr wrap="square" rtlCol="0">
            <a:spAutoFit/>
          </a:bodyPr>
          <a:lstStyle/>
          <a:p>
            <a:pPr algn="ctr"/>
            <a:r>
              <a:rPr lang="en-IN" sz="9600" b="1" dirty="0">
                <a:latin typeface="Bell MT" panose="02020503060305020303" pitchFamily="18" charset="0"/>
              </a:rPr>
              <a:t>THANK YOU</a:t>
            </a:r>
          </a:p>
        </p:txBody>
      </p:sp>
    </p:spTree>
    <p:extLst>
      <p:ext uri="{BB962C8B-B14F-4D97-AF65-F5344CB8AC3E}">
        <p14:creationId xmlns:p14="http://schemas.microsoft.com/office/powerpoint/2010/main" val="1775311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582B3-A42F-474B-0D1F-E225B77495A5}"/>
              </a:ext>
            </a:extLst>
          </p:cNvPr>
          <p:cNvSpPr>
            <a:spLocks noGrp="1"/>
          </p:cNvSpPr>
          <p:nvPr>
            <p:ph type="title"/>
          </p:nvPr>
        </p:nvSpPr>
        <p:spPr>
          <a:xfrm>
            <a:off x="2097827" y="0"/>
            <a:ext cx="8911687" cy="614755"/>
          </a:xfrm>
        </p:spPr>
        <p:txBody>
          <a:bodyPr>
            <a:noAutofit/>
          </a:bodyPr>
          <a:lstStyle/>
          <a:p>
            <a:pPr algn="ctr"/>
            <a:r>
              <a:rPr lang="en-IN" b="1" dirty="0">
                <a:latin typeface="Bell MT" panose="02020503060305020303" pitchFamily="18" charset="0"/>
              </a:rPr>
              <a:t>INTRODUCTION</a:t>
            </a:r>
          </a:p>
        </p:txBody>
      </p:sp>
      <p:sp>
        <p:nvSpPr>
          <p:cNvPr id="3" name="TextBox 2">
            <a:extLst>
              <a:ext uri="{FF2B5EF4-FFF2-40B4-BE49-F238E27FC236}">
                <a16:creationId xmlns:a16="http://schemas.microsoft.com/office/drawing/2014/main" id="{EF344475-8873-9BED-8A1C-55CF2855A5B7}"/>
              </a:ext>
            </a:extLst>
          </p:cNvPr>
          <p:cNvSpPr txBox="1"/>
          <p:nvPr/>
        </p:nvSpPr>
        <p:spPr>
          <a:xfrm>
            <a:off x="1480224" y="497541"/>
            <a:ext cx="10626895" cy="6370975"/>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Bell MT" panose="02020503060305020303" pitchFamily="18" charset="0"/>
              </a:rPr>
              <a:t>This study investigates the performance of distributed Cox Proportional Hazards Modelling(CPHM) using summary-level cancer data spanning 2015–2024. The dataset incorporates key risk factors such as genetic predisposition, smoking, and other relevant covariates.</a:t>
            </a:r>
          </a:p>
          <a:p>
            <a:pPr marL="342900" indent="-342900">
              <a:buFont typeface="Arial" panose="020B0604020202020204" pitchFamily="34" charset="0"/>
              <a:buChar char="•"/>
            </a:pPr>
            <a:r>
              <a:rPr lang="en-US" sz="2400" b="1" dirty="0">
                <a:latin typeface="Bell MT" panose="02020503060305020303" pitchFamily="18" charset="0"/>
              </a:rPr>
              <a:t>The work addresses a critical challenge in medical research—balancing the need for robust statistical modelling with </a:t>
            </a:r>
            <a:r>
              <a:rPr lang="en-US" sz="2400" b="1" u="sng" dirty="0">
                <a:latin typeface="Bell MT" panose="02020503060305020303" pitchFamily="18" charset="0"/>
              </a:rPr>
              <a:t>restrictions on sharing individual-level patient data. </a:t>
            </a:r>
          </a:p>
          <a:p>
            <a:pPr marL="342900" indent="-342900">
              <a:buFont typeface="Arial" panose="020B0604020202020204" pitchFamily="34" charset="0"/>
              <a:buChar char="•"/>
            </a:pPr>
            <a:r>
              <a:rPr lang="en-US" sz="2400" b="1" dirty="0">
                <a:latin typeface="Bell MT" panose="02020503060305020303" pitchFamily="18" charset="0"/>
              </a:rPr>
              <a:t>We demonstrate that reliance solely on descriptive statistics can be misleading and insufficient for uncovering the true significance of associations in complex medical datasets. </a:t>
            </a:r>
          </a:p>
          <a:p>
            <a:pPr marL="342900" indent="-342900">
              <a:buFont typeface="Arial" panose="020B0604020202020204" pitchFamily="34" charset="0"/>
              <a:buChar char="•"/>
            </a:pPr>
            <a:r>
              <a:rPr lang="en-US" sz="2400" b="1" dirty="0">
                <a:latin typeface="Bell MT" panose="02020503060305020303" pitchFamily="18" charset="0"/>
              </a:rPr>
              <a:t>To overcome data privacy barriers, </a:t>
            </a:r>
            <a:r>
              <a:rPr lang="en-US" sz="2400" b="1" u="sng" dirty="0">
                <a:latin typeface="Bell MT" panose="02020503060305020303" pitchFamily="18" charset="0"/>
              </a:rPr>
              <a:t>we apply a recent distributed modelling technique capable of fitting a CPHM using only aggregated summary statistics, without requiring access to primary individual records. </a:t>
            </a:r>
          </a:p>
          <a:p>
            <a:pPr marL="342900" indent="-342900">
              <a:buFont typeface="Arial" panose="020B0604020202020204" pitchFamily="34" charset="0"/>
              <a:buChar char="•"/>
            </a:pPr>
            <a:r>
              <a:rPr lang="en-US" sz="2400" b="1" dirty="0">
                <a:latin typeface="Bell MT" panose="02020503060305020303" pitchFamily="18" charset="0"/>
              </a:rPr>
              <a:t>The analysis evaluates model performance, quantifies information loss in comparison to full-data approaches, and highlights the potential of distributed survival models as a privacy-preserving yet statistically rigorous alternative for large-scale epidemiological studies.</a:t>
            </a:r>
            <a:endParaRPr lang="en-IN" sz="2400" b="1" dirty="0">
              <a:latin typeface="Bell MT" panose="02020503060305020303" pitchFamily="18" charset="0"/>
            </a:endParaRPr>
          </a:p>
        </p:txBody>
      </p:sp>
    </p:spTree>
    <p:extLst>
      <p:ext uri="{BB962C8B-B14F-4D97-AF65-F5344CB8AC3E}">
        <p14:creationId xmlns:p14="http://schemas.microsoft.com/office/powerpoint/2010/main" val="4091952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51E2-3F63-C48E-13B7-404B5D1519A7}"/>
              </a:ext>
            </a:extLst>
          </p:cNvPr>
          <p:cNvSpPr>
            <a:spLocks noGrp="1"/>
          </p:cNvSpPr>
          <p:nvPr>
            <p:ph type="title"/>
          </p:nvPr>
        </p:nvSpPr>
        <p:spPr>
          <a:xfrm>
            <a:off x="1924330" y="363794"/>
            <a:ext cx="8911687" cy="654084"/>
          </a:xfrm>
        </p:spPr>
        <p:txBody>
          <a:bodyPr/>
          <a:lstStyle/>
          <a:p>
            <a:pPr algn="ctr"/>
            <a:r>
              <a:rPr lang="en-IN" b="1" dirty="0">
                <a:latin typeface="Bell MT" panose="02020503060305020303" pitchFamily="18" charset="0"/>
              </a:rPr>
              <a:t>DATA COLLECTION</a:t>
            </a:r>
          </a:p>
        </p:txBody>
      </p:sp>
      <p:sp>
        <p:nvSpPr>
          <p:cNvPr id="3" name="TextBox 2">
            <a:extLst>
              <a:ext uri="{FF2B5EF4-FFF2-40B4-BE49-F238E27FC236}">
                <a16:creationId xmlns:a16="http://schemas.microsoft.com/office/drawing/2014/main" id="{3C5C349F-15C1-BA45-9E8D-0F1261B8FA8A}"/>
              </a:ext>
            </a:extLst>
          </p:cNvPr>
          <p:cNvSpPr txBox="1"/>
          <p:nvPr/>
        </p:nvSpPr>
        <p:spPr>
          <a:xfrm>
            <a:off x="1360804" y="1570567"/>
            <a:ext cx="10314039" cy="4724370"/>
          </a:xfrm>
          <a:prstGeom prst="rect">
            <a:avLst/>
          </a:prstGeom>
          <a:noFill/>
        </p:spPr>
        <p:txBody>
          <a:bodyPr wrap="square" rtlCol="0">
            <a:spAutoFit/>
          </a:bodyPr>
          <a:lstStyle/>
          <a:p>
            <a:pPr marL="342900" indent="-342900">
              <a:buFont typeface="Wingdings" panose="05000000000000000000" pitchFamily="2" charset="2"/>
              <a:buChar char="Ø"/>
            </a:pPr>
            <a:r>
              <a:rPr lang="en-US" sz="2500" b="1" dirty="0">
                <a:latin typeface="Bell MT" panose="02020503060305020303" pitchFamily="18" charset="0"/>
              </a:rPr>
              <a:t>This dataset, sourced from Kaggle, represents global cancer patient data between 2015 and 2024.</a:t>
            </a:r>
          </a:p>
          <a:p>
            <a:endParaRPr lang="en-US" sz="2500" b="1" dirty="0">
              <a:latin typeface="Bell MT" panose="02020503060305020303" pitchFamily="18" charset="0"/>
            </a:endParaRPr>
          </a:p>
          <a:p>
            <a:pPr marL="342900" indent="-342900">
              <a:buFont typeface="Wingdings" panose="05000000000000000000" pitchFamily="2" charset="2"/>
              <a:buChar char="Ø"/>
            </a:pPr>
            <a:r>
              <a:rPr lang="en-US" sz="2500" b="1" dirty="0">
                <a:latin typeface="Bell MT" panose="02020503060305020303" pitchFamily="18" charset="0"/>
              </a:rPr>
              <a:t>It includes simulated information on age, gender, cancer type, genetic risk, environmental exposure (Air pollution), and lifestyle behaviors (Smoking, Alcohol use, Obesity) along with different countries  Australia, Brazil, Canada, China, Germany, India, Pakistan, Russia, UK, USA. These features provide a comprehensive basis for analyzing factors influencing cancer diagnosis and survival. </a:t>
            </a:r>
          </a:p>
          <a:p>
            <a:endParaRPr lang="en-US" sz="2500" b="1" dirty="0">
              <a:latin typeface="Bell MT" panose="02020503060305020303" pitchFamily="18" charset="0"/>
            </a:endParaRPr>
          </a:p>
          <a:p>
            <a:pPr marL="342900" indent="-342900">
              <a:buFont typeface="Wingdings" panose="05000000000000000000" pitchFamily="2" charset="2"/>
              <a:buChar char="Ø"/>
            </a:pPr>
            <a:r>
              <a:rPr lang="en-US" sz="2500" b="1" dirty="0">
                <a:latin typeface="Bell MT" panose="02020503060305020303" pitchFamily="18" charset="0"/>
              </a:rPr>
              <a:t>This </a:t>
            </a:r>
            <a:r>
              <a:rPr lang="en-US" sz="2600" b="1" dirty="0">
                <a:latin typeface="Bell MT" panose="02020503060305020303" pitchFamily="18" charset="0"/>
              </a:rPr>
              <a:t>data</a:t>
            </a:r>
            <a:r>
              <a:rPr lang="en-US" sz="2500" b="1" dirty="0">
                <a:latin typeface="Bell MT" panose="02020503060305020303" pitchFamily="18" charset="0"/>
              </a:rPr>
              <a:t> contains 33,550 data points. Here we have shown some of the data points.</a:t>
            </a:r>
            <a:endParaRPr lang="en-IN" sz="2500" b="1" dirty="0">
              <a:latin typeface="Bell MT" panose="02020503060305020303" pitchFamily="18" charset="0"/>
            </a:endParaRPr>
          </a:p>
        </p:txBody>
      </p:sp>
    </p:spTree>
    <p:extLst>
      <p:ext uri="{BB962C8B-B14F-4D97-AF65-F5344CB8AC3E}">
        <p14:creationId xmlns:p14="http://schemas.microsoft.com/office/powerpoint/2010/main" val="71969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4E87E-C106-C868-B653-7BB5B79E4E4E}"/>
              </a:ext>
            </a:extLst>
          </p:cNvPr>
          <p:cNvSpPr>
            <a:spLocks noGrp="1"/>
          </p:cNvSpPr>
          <p:nvPr>
            <p:ph type="title"/>
          </p:nvPr>
        </p:nvSpPr>
        <p:spPr>
          <a:xfrm>
            <a:off x="2442453" y="126398"/>
            <a:ext cx="8911687" cy="695404"/>
          </a:xfrm>
        </p:spPr>
        <p:txBody>
          <a:bodyPr/>
          <a:lstStyle/>
          <a:p>
            <a:pPr algn="ctr"/>
            <a:r>
              <a:rPr lang="en-IN" b="1" dirty="0">
                <a:latin typeface="Bell MT" panose="02020503060305020303" pitchFamily="18" charset="0"/>
              </a:rPr>
              <a:t>DATA ANALYSIS</a:t>
            </a:r>
          </a:p>
        </p:txBody>
      </p:sp>
      <p:sp>
        <p:nvSpPr>
          <p:cNvPr id="3" name="TextBox 2">
            <a:extLst>
              <a:ext uri="{FF2B5EF4-FFF2-40B4-BE49-F238E27FC236}">
                <a16:creationId xmlns:a16="http://schemas.microsoft.com/office/drawing/2014/main" id="{59E77905-3577-ABB8-2384-450D32EDF021}"/>
              </a:ext>
            </a:extLst>
          </p:cNvPr>
          <p:cNvSpPr txBox="1"/>
          <p:nvPr/>
        </p:nvSpPr>
        <p:spPr>
          <a:xfrm>
            <a:off x="1632030" y="775502"/>
            <a:ext cx="10405641" cy="4154984"/>
          </a:xfrm>
          <a:prstGeom prst="rect">
            <a:avLst/>
          </a:prstGeom>
          <a:noFill/>
        </p:spPr>
        <p:txBody>
          <a:bodyPr wrap="square" rtlCol="0">
            <a:spAutoFit/>
          </a:bodyPr>
          <a:lstStyle/>
          <a:p>
            <a:r>
              <a:rPr lang="en-IN" sz="2400" b="1" dirty="0">
                <a:latin typeface="Bell MT" panose="02020503060305020303" pitchFamily="18" charset="0"/>
              </a:rPr>
              <a:t>1. </a:t>
            </a:r>
            <a:r>
              <a:rPr lang="en-IN" sz="2400" b="1" u="sng" dirty="0">
                <a:latin typeface="Bell MT" panose="02020503060305020303" pitchFamily="18" charset="0"/>
              </a:rPr>
              <a:t>Data Preprocessing:-</a:t>
            </a:r>
          </a:p>
          <a:p>
            <a:pPr marL="342900" indent="-342900">
              <a:buAutoNum type="arabicPeriod"/>
            </a:pPr>
            <a:endParaRPr lang="en-IN" sz="2000" b="1" dirty="0">
              <a:latin typeface="Bell MT" panose="02020503060305020303" pitchFamily="18" charset="0"/>
            </a:endParaRPr>
          </a:p>
          <a:p>
            <a:pPr marL="342900" indent="-342900">
              <a:buFont typeface="Arial" panose="020B0604020202020204" pitchFamily="34" charset="0"/>
              <a:buChar char="•"/>
            </a:pPr>
            <a:r>
              <a:rPr lang="en-IN" sz="2000" b="1" dirty="0">
                <a:latin typeface="Bell MT" panose="02020503060305020303" pitchFamily="18" charset="0"/>
              </a:rPr>
              <a:t>Null value and outlier detection :-</a:t>
            </a:r>
          </a:p>
          <a:p>
            <a:endParaRPr lang="en-IN" sz="2000" b="1" dirty="0">
              <a:latin typeface="Bell MT" panose="02020503060305020303" pitchFamily="18" charset="0"/>
            </a:endParaRPr>
          </a:p>
          <a:p>
            <a:pPr marL="742950" lvl="1" indent="-285750">
              <a:buFont typeface="Wingdings" panose="05000000000000000000" pitchFamily="2" charset="2"/>
              <a:buChar char="Ø"/>
            </a:pPr>
            <a:r>
              <a:rPr lang="en-IN" sz="2000" b="1" dirty="0">
                <a:latin typeface="Bell MT" panose="02020503060305020303" pitchFamily="18" charset="0"/>
              </a:rPr>
              <a:t>By performing missing value treatment we ensured that there is no missing values in the entire dataset. So the dataset is complete and ready for analysis.</a:t>
            </a:r>
          </a:p>
          <a:p>
            <a:pPr lvl="1"/>
            <a:endParaRPr lang="en-IN" sz="2000" b="1" dirty="0">
              <a:latin typeface="Bell MT" panose="02020503060305020303" pitchFamily="18" charset="0"/>
            </a:endParaRPr>
          </a:p>
          <a:p>
            <a:pPr marL="742950" lvl="1" indent="-285750">
              <a:buFont typeface="Wingdings" panose="05000000000000000000" pitchFamily="2" charset="2"/>
              <a:buChar char="Ø"/>
            </a:pPr>
            <a:r>
              <a:rPr lang="en-IN" sz="2000" b="1" dirty="0">
                <a:latin typeface="Bell MT" panose="02020503060305020303" pitchFamily="18" charset="0"/>
              </a:rPr>
              <a:t>Using the boxplot it was observed that</a:t>
            </a:r>
          </a:p>
          <a:p>
            <a:pPr lvl="1"/>
            <a:r>
              <a:rPr lang="en-IN" sz="2000" b="1" dirty="0">
                <a:latin typeface="Bell MT" panose="02020503060305020303" pitchFamily="18" charset="0"/>
              </a:rPr>
              <a:t>    most columns are tightly distributed  </a:t>
            </a:r>
          </a:p>
          <a:p>
            <a:pPr lvl="1"/>
            <a:r>
              <a:rPr lang="en-IN" sz="2000" b="1" dirty="0">
                <a:latin typeface="Bell MT" panose="02020503060305020303" pitchFamily="18" charset="0"/>
              </a:rPr>
              <a:t>    with no major outliers except the </a:t>
            </a:r>
          </a:p>
          <a:p>
            <a:pPr lvl="1"/>
            <a:r>
              <a:rPr lang="en-IN" sz="2000" b="1" dirty="0">
                <a:latin typeface="Bell MT" panose="02020503060305020303" pitchFamily="18" charset="0"/>
              </a:rPr>
              <a:t>    target_severity_score (151 Outliers),</a:t>
            </a:r>
          </a:p>
          <a:p>
            <a:pPr lvl="1"/>
            <a:r>
              <a:rPr lang="en-IN" sz="2000" b="1" dirty="0">
                <a:latin typeface="Bell MT" panose="02020503060305020303" pitchFamily="18" charset="0"/>
              </a:rPr>
              <a:t>    which is 0.30% of the total 									     50,000 data ,which        </a:t>
            </a:r>
          </a:p>
          <a:p>
            <a:pPr lvl="1"/>
            <a:r>
              <a:rPr lang="en-IN" sz="2000" b="1" dirty="0">
                <a:latin typeface="Bell MT" panose="02020503060305020303" pitchFamily="18" charset="0"/>
              </a:rPr>
              <a:t>    is negligible.     </a:t>
            </a:r>
          </a:p>
        </p:txBody>
      </p:sp>
      <p:pic>
        <p:nvPicPr>
          <p:cNvPr id="4" name="Picture 3">
            <a:extLst>
              <a:ext uri="{FF2B5EF4-FFF2-40B4-BE49-F238E27FC236}">
                <a16:creationId xmlns:a16="http://schemas.microsoft.com/office/drawing/2014/main" id="{5379266B-4532-7BFA-E983-CF011E28A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1699" y="2726078"/>
            <a:ext cx="5265801" cy="4017099"/>
          </a:xfrm>
          <a:prstGeom prst="rect">
            <a:avLst/>
          </a:prstGeom>
        </p:spPr>
      </p:pic>
    </p:spTree>
    <p:extLst>
      <p:ext uri="{BB962C8B-B14F-4D97-AF65-F5344CB8AC3E}">
        <p14:creationId xmlns:p14="http://schemas.microsoft.com/office/powerpoint/2010/main" val="2255512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A0C908-A9E7-FCA6-0C6B-01F2E41C0523}"/>
              </a:ext>
            </a:extLst>
          </p:cNvPr>
          <p:cNvSpPr txBox="1"/>
          <p:nvPr/>
        </p:nvSpPr>
        <p:spPr>
          <a:xfrm>
            <a:off x="1412108" y="-46309"/>
            <a:ext cx="10938079" cy="6617196"/>
          </a:xfrm>
          <a:prstGeom prst="rect">
            <a:avLst/>
          </a:prstGeom>
          <a:noFill/>
        </p:spPr>
        <p:txBody>
          <a:bodyPr wrap="square" rtlCol="0">
            <a:spAutoFit/>
          </a:bodyPr>
          <a:lstStyle/>
          <a:p>
            <a:r>
              <a:rPr lang="en-IN" sz="2400" b="1" dirty="0">
                <a:latin typeface="Bell MT" panose="02020503060305020303" pitchFamily="18" charset="0"/>
              </a:rPr>
              <a:t>2. </a:t>
            </a:r>
            <a:r>
              <a:rPr lang="en-IN" sz="2400" b="1" u="sng" dirty="0">
                <a:latin typeface="Bell MT" panose="02020503060305020303" pitchFamily="18" charset="0"/>
              </a:rPr>
              <a:t>Generating Event Status:-</a:t>
            </a:r>
          </a:p>
          <a:p>
            <a:endParaRPr lang="en-IN" sz="2000" b="1" dirty="0">
              <a:latin typeface="Bell MT" panose="02020503060305020303" pitchFamily="18" charset="0"/>
            </a:endParaRPr>
          </a:p>
          <a:p>
            <a:r>
              <a:rPr lang="en-IN" sz="2000" b="1" dirty="0">
                <a:latin typeface="Bell MT" panose="02020503060305020303" pitchFamily="18" charset="0"/>
              </a:rPr>
              <a:t>  </a:t>
            </a:r>
            <a:r>
              <a:rPr lang="en-IN" sz="2000" b="1" u="sng" dirty="0">
                <a:latin typeface="Bell MT" panose="02020503060305020303" pitchFamily="18" charset="0"/>
              </a:rPr>
              <a:t>Step 1 :</a:t>
            </a:r>
            <a:r>
              <a:rPr lang="en-IN" sz="2000" b="1" dirty="0">
                <a:latin typeface="Bell MT" panose="02020503060305020303" pitchFamily="18" charset="0"/>
              </a:rPr>
              <a:t>  Encode the cancer stage:-           Stage 0 =&gt; 0  </a:t>
            </a:r>
          </a:p>
          <a:p>
            <a:pPr algn="ctr"/>
            <a:r>
              <a:rPr lang="en-IN" sz="2000" b="1" dirty="0">
                <a:latin typeface="Bell MT" panose="02020503060305020303" pitchFamily="18" charset="0"/>
              </a:rPr>
              <a:t>Stage I =&gt; 1 </a:t>
            </a:r>
          </a:p>
          <a:p>
            <a:pPr algn="ctr"/>
            <a:r>
              <a:rPr lang="en-IN" sz="2000" b="1" dirty="0">
                <a:latin typeface="Bell MT" panose="02020503060305020303" pitchFamily="18" charset="0"/>
              </a:rPr>
              <a:t>  Stage II =&gt; 2 </a:t>
            </a:r>
          </a:p>
          <a:p>
            <a:pPr algn="ctr"/>
            <a:r>
              <a:rPr lang="en-IN" sz="2000" b="1" dirty="0">
                <a:latin typeface="Bell MT" panose="02020503060305020303" pitchFamily="18" charset="0"/>
              </a:rPr>
              <a:t>   Stage III =&gt; 3 </a:t>
            </a:r>
          </a:p>
          <a:p>
            <a:pPr algn="ctr"/>
            <a:r>
              <a:rPr lang="en-IN" sz="2000" b="1" dirty="0">
                <a:latin typeface="Bell MT" panose="02020503060305020303" pitchFamily="18" charset="0"/>
              </a:rPr>
              <a:t>   Stage IV =&gt; 4 </a:t>
            </a:r>
          </a:p>
          <a:p>
            <a:pPr algn="ctr"/>
            <a:r>
              <a:rPr lang="en-IN" sz="2000" b="1" dirty="0">
                <a:latin typeface="Bell MT" panose="02020503060305020303" pitchFamily="18" charset="0"/>
              </a:rPr>
              <a:t>  Stage V =&gt; 5 </a:t>
            </a:r>
          </a:p>
          <a:p>
            <a:pPr algn="ctr"/>
            <a:endParaRPr lang="en-IN" sz="2000" b="1" dirty="0">
              <a:latin typeface="Bell MT" panose="02020503060305020303" pitchFamily="18" charset="0"/>
            </a:endParaRPr>
          </a:p>
          <a:p>
            <a:r>
              <a:rPr lang="en-IN" sz="2000" b="1" u="sng" dirty="0">
                <a:latin typeface="Bell MT" panose="02020503060305020303" pitchFamily="18" charset="0"/>
              </a:rPr>
              <a:t>Step 2 :</a:t>
            </a:r>
            <a:r>
              <a:rPr lang="en-IN" sz="2000" b="1" dirty="0">
                <a:latin typeface="Bell MT" panose="02020503060305020303" pitchFamily="18" charset="0"/>
              </a:rPr>
              <a:t>   Process of generating:- Event status will be generated by the conditions i.e.</a:t>
            </a:r>
          </a:p>
          <a:p>
            <a:r>
              <a:rPr lang="en-IN" sz="2000" b="1" dirty="0">
                <a:latin typeface="Bell MT" panose="02020503060305020303" pitchFamily="18" charset="0"/>
              </a:rPr>
              <a:t>1 (event occurred  </a:t>
            </a:r>
            <a:r>
              <a:rPr lang="en-IN" sz="2000" b="1" dirty="0">
                <a:latin typeface="Bell MT" panose="02020503060305020303" pitchFamily="18" charset="0"/>
                <a:sym typeface="Wingdings" panose="05000000000000000000" pitchFamily="2" charset="2"/>
              </a:rPr>
              <a:t> Patient died</a:t>
            </a:r>
            <a:r>
              <a:rPr lang="en-IN" sz="2000" b="1" dirty="0">
                <a:latin typeface="Bell MT" panose="02020503060305020303" pitchFamily="18" charset="0"/>
              </a:rPr>
              <a:t>) (if Stage III or IV and Target_Severity_Score is more than 4)</a:t>
            </a:r>
          </a:p>
          <a:p>
            <a:r>
              <a:rPr lang="en-IN" sz="2000" b="1" dirty="0">
                <a:latin typeface="Bell MT" panose="02020503060305020303" pitchFamily="18" charset="0"/>
              </a:rPr>
              <a:t>0 (censored </a:t>
            </a:r>
            <a:r>
              <a:rPr lang="en-IN" sz="2000" b="1" dirty="0">
                <a:latin typeface="Bell MT" panose="02020503060305020303" pitchFamily="18" charset="0"/>
                <a:sym typeface="Wingdings" panose="05000000000000000000" pitchFamily="2" charset="2"/>
              </a:rPr>
              <a:t> patient is still alive or lost to follows up</a:t>
            </a:r>
            <a:r>
              <a:rPr lang="en-IN" sz="2000" b="1" dirty="0">
                <a:latin typeface="Bell MT" panose="02020503060305020303" pitchFamily="18" charset="0"/>
              </a:rPr>
              <a:t>) - otherwise</a:t>
            </a:r>
          </a:p>
          <a:p>
            <a:endParaRPr lang="en-IN" sz="2000" b="1" dirty="0">
              <a:latin typeface="Bell MT" panose="02020503060305020303" pitchFamily="18" charset="0"/>
            </a:endParaRPr>
          </a:p>
          <a:p>
            <a:r>
              <a:rPr lang="en-IN" sz="2000" b="1" u="sng" dirty="0" err="1">
                <a:latin typeface="Bell MT" panose="02020503060305020303" pitchFamily="18" charset="0"/>
              </a:rPr>
              <a:t>Cancer_Stage</a:t>
            </a:r>
            <a:r>
              <a:rPr lang="en-IN" sz="2000" b="1" dirty="0">
                <a:latin typeface="Bell MT" panose="02020503060305020303" pitchFamily="18" charset="0"/>
              </a:rPr>
              <a:t>      </a:t>
            </a:r>
            <a:r>
              <a:rPr lang="en-IN" sz="2000" b="1" u="sng" dirty="0" err="1">
                <a:latin typeface="Bell MT" panose="02020503060305020303" pitchFamily="18" charset="0"/>
              </a:rPr>
              <a:t>Cancer_Stage_Num</a:t>
            </a:r>
            <a:r>
              <a:rPr lang="en-IN" sz="2000" b="1" dirty="0">
                <a:latin typeface="Bell MT" panose="02020503060305020303" pitchFamily="18" charset="0"/>
              </a:rPr>
              <a:t>       </a:t>
            </a:r>
            <a:r>
              <a:rPr lang="en-IN" sz="2000" b="1" u="sng" dirty="0">
                <a:latin typeface="Bell MT" panose="02020503060305020303" pitchFamily="18" charset="0"/>
              </a:rPr>
              <a:t>Target_Severity_Score</a:t>
            </a:r>
            <a:r>
              <a:rPr lang="en-IN" sz="2000" b="1" dirty="0">
                <a:latin typeface="Bell MT" panose="02020503060305020303" pitchFamily="18" charset="0"/>
              </a:rPr>
              <a:t>                    </a:t>
            </a:r>
            <a:r>
              <a:rPr lang="en-IN" sz="2000" b="1" u="sng" dirty="0">
                <a:latin typeface="Bell MT" panose="02020503060305020303" pitchFamily="18" charset="0"/>
              </a:rPr>
              <a:t>Event Status</a:t>
            </a:r>
          </a:p>
          <a:p>
            <a:r>
              <a:rPr lang="en-IN" sz="2000" b="1" dirty="0">
                <a:latin typeface="Bell MT" panose="02020503060305020303" pitchFamily="18" charset="0"/>
              </a:rPr>
              <a:t>  STAGE III                        3                                         3                             0 (severity not &gt; 4)</a:t>
            </a:r>
          </a:p>
          <a:p>
            <a:r>
              <a:rPr lang="en-IN" sz="2000" b="1" dirty="0">
                <a:latin typeface="Bell MT" panose="02020503060305020303" pitchFamily="18" charset="0"/>
              </a:rPr>
              <a:t>  STAGE IV			          4                                         6                           1(both conditions hold)</a:t>
            </a:r>
          </a:p>
          <a:p>
            <a:endParaRPr lang="en-IN" sz="2000" b="1" dirty="0">
              <a:latin typeface="Bell MT" panose="02020503060305020303" pitchFamily="18" charset="0"/>
            </a:endParaRPr>
          </a:p>
          <a:p>
            <a:r>
              <a:rPr lang="en-IN" sz="2000" b="1" dirty="0">
                <a:latin typeface="Bell MT" panose="02020503060305020303" pitchFamily="18" charset="0"/>
              </a:rPr>
              <a:t>Why we use this logic=&gt;</a:t>
            </a:r>
            <a:r>
              <a:rPr lang="en-US" sz="2000" b="1" dirty="0">
                <a:latin typeface="Bell MT" panose="02020503060305020303" pitchFamily="18" charset="0"/>
              </a:rPr>
              <a:t>We 're simulating a situation where patients in late-stage cancer (III or IV) and high severity (score &gt; 4) are more likely to have died — which is realistic from a clinical standpoint. </a:t>
            </a:r>
          </a:p>
          <a:p>
            <a:r>
              <a:rPr lang="en-US" sz="2000" b="1" dirty="0">
                <a:latin typeface="Bell MT" panose="02020503060305020303" pitchFamily="18" charset="0"/>
              </a:rPr>
              <a:t>This logic allows us to create a proxy for death events when actual death data is unavailable.</a:t>
            </a:r>
            <a:endParaRPr lang="en-IN" sz="2000" b="1" dirty="0">
              <a:latin typeface="Bell MT" panose="02020503060305020303" pitchFamily="18" charset="0"/>
            </a:endParaRPr>
          </a:p>
        </p:txBody>
      </p:sp>
    </p:spTree>
    <p:extLst>
      <p:ext uri="{BB962C8B-B14F-4D97-AF65-F5344CB8AC3E}">
        <p14:creationId xmlns:p14="http://schemas.microsoft.com/office/powerpoint/2010/main" val="1278923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F08DC-07F9-5CF3-0003-77792C8D69F6}"/>
              </a:ext>
            </a:extLst>
          </p:cNvPr>
          <p:cNvSpPr>
            <a:spLocks noGrp="1"/>
          </p:cNvSpPr>
          <p:nvPr>
            <p:ph type="title"/>
          </p:nvPr>
        </p:nvSpPr>
        <p:spPr>
          <a:xfrm>
            <a:off x="2238963" y="0"/>
            <a:ext cx="8911687" cy="683580"/>
          </a:xfrm>
        </p:spPr>
        <p:txBody>
          <a:bodyPr/>
          <a:lstStyle/>
          <a:p>
            <a:pPr algn="ctr"/>
            <a:r>
              <a:rPr lang="en-IN" b="1" dirty="0">
                <a:latin typeface="Bell MT" panose="02020503060305020303" pitchFamily="18" charset="0"/>
              </a:rPr>
              <a:t>Kaplan-Meier Estimation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DDE1EB-59BE-2A26-5285-075236933472}"/>
                  </a:ext>
                </a:extLst>
              </p:cNvPr>
              <p:cNvSpPr txBox="1"/>
              <p:nvPr/>
            </p:nvSpPr>
            <p:spPr>
              <a:xfrm>
                <a:off x="1671484" y="792303"/>
                <a:ext cx="10245213" cy="5719643"/>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a:latin typeface="Bell MT" panose="02020503060305020303" pitchFamily="18" charset="0"/>
                  </a:rPr>
                  <a:t>K-M Estimation is a </a:t>
                </a:r>
                <a:r>
                  <a:rPr lang="en-IN" sz="2000" b="1" dirty="0">
                    <a:highlight>
                      <a:srgbClr val="C0C0C0"/>
                    </a:highlight>
                    <a:latin typeface="Bell MT" panose="02020503060305020303" pitchFamily="18" charset="0"/>
                  </a:rPr>
                  <a:t>non parametric statistic </a:t>
                </a:r>
                <a:r>
                  <a:rPr lang="en-IN" sz="2000" b="1" dirty="0">
                    <a:latin typeface="Bell MT" panose="02020503060305020303" pitchFamily="18" charset="0"/>
                  </a:rPr>
                  <a:t>used in survival analysis to </a:t>
                </a:r>
                <a:r>
                  <a:rPr lang="en-IN" sz="2000" b="1" dirty="0">
                    <a:highlight>
                      <a:srgbClr val="C0C0C0"/>
                    </a:highlight>
                    <a:latin typeface="Bell MT" panose="02020503060305020303" pitchFamily="18" charset="0"/>
                  </a:rPr>
                  <a:t>estimate the survival function from time to event data.</a:t>
                </a:r>
              </a:p>
              <a:p>
                <a:pPr marL="285750" indent="-285750">
                  <a:buFont typeface="Wingdings" panose="05000000000000000000" pitchFamily="2" charset="2"/>
                  <a:buChar char="Ø"/>
                </a:pPr>
                <a:r>
                  <a:rPr lang="en-IN" sz="2000" b="1" dirty="0">
                    <a:latin typeface="Bell MT" panose="02020503060305020303" pitchFamily="18" charset="0"/>
                  </a:rPr>
                  <a:t>It estimates the probability that a subject will survive beyond a given time. Useful when we have a censored data (Patients lost to follow up or study ending before event) </a:t>
                </a:r>
              </a:p>
              <a:p>
                <a:pPr marL="285750" indent="-285750">
                  <a:buFont typeface="Wingdings" panose="05000000000000000000" pitchFamily="2" charset="2"/>
                  <a:buChar char="Ø"/>
                </a:pPr>
                <a:r>
                  <a:rPr lang="en-IN" sz="2000" b="1" dirty="0">
                    <a:latin typeface="Bell MT" panose="02020503060305020303" pitchFamily="18" charset="0"/>
                  </a:rPr>
                  <a:t>Let              	     be the observed times and </a:t>
                </a:r>
                <a14:m>
                  <m:oMath xmlns:m="http://schemas.openxmlformats.org/officeDocument/2006/math">
                    <m:r>
                      <a:rPr lang="en-IN" sz="2000" b="1" i="1" smtClean="0">
                        <a:latin typeface="Cambria Math" panose="02040503050406030204" pitchFamily="18" charset="0"/>
                      </a:rPr>
                      <m:t>𝒏</m:t>
                    </m:r>
                    <m:r>
                      <a:rPr lang="en-IN" sz="2000" b="1" i="1" smtClean="0">
                        <a:latin typeface="Cambria Math" panose="02040503050406030204" pitchFamily="18" charset="0"/>
                      </a:rPr>
                      <m:t>=</m:t>
                    </m:r>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𝒏</m:t>
                        </m:r>
                      </m:e>
                      <m:sub>
                        <m:r>
                          <a:rPr lang="en-IN" sz="2000" b="1" i="1" smtClean="0">
                            <a:latin typeface="Cambria Math" panose="02040503050406030204" pitchFamily="18" charset="0"/>
                          </a:rPr>
                          <m:t>𝟎</m:t>
                        </m:r>
                      </m:sub>
                    </m:sSub>
                  </m:oMath>
                </a14:m>
                <a:r>
                  <a:rPr lang="en-IN" sz="2000" b="1" dirty="0">
                    <a:latin typeface="Bell MT" panose="02020503060305020303" pitchFamily="18" charset="0"/>
                  </a:rPr>
                  <a:t> the sample size.</a:t>
                </a:r>
              </a:p>
              <a:p>
                <a:r>
                  <a:rPr lang="en-IN" sz="2000" b="1" dirty="0">
                    <a:latin typeface="Bell MT" panose="02020503060305020303" pitchFamily="18" charset="0"/>
                  </a:rPr>
                  <a:t>    Let </a:t>
                </a:r>
                <a14:m>
                  <m:oMath xmlns:m="http://schemas.openxmlformats.org/officeDocument/2006/math">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𝒅</m:t>
                        </m:r>
                      </m:e>
                      <m:sub>
                        <m:r>
                          <a:rPr lang="en-IN" sz="2000" b="1" i="1" smtClean="0">
                            <a:latin typeface="Cambria Math" panose="02040503050406030204" pitchFamily="18" charset="0"/>
                          </a:rPr>
                          <m:t>𝒋</m:t>
                        </m:r>
                      </m:sub>
                    </m:sSub>
                  </m:oMath>
                </a14:m>
                <a:r>
                  <a:rPr lang="en-IN" sz="2000" b="1" dirty="0">
                    <a:latin typeface="Bell MT" panose="02020503060305020303" pitchFamily="18" charset="0"/>
                  </a:rPr>
                  <a:t> be the number of individual  who have an event at time </a:t>
                </a:r>
                <a14:m>
                  <m:oMath xmlns:m="http://schemas.openxmlformats.org/officeDocument/2006/math">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𝒕</m:t>
                        </m:r>
                      </m:e>
                      <m:sub>
                        <m:r>
                          <a:rPr lang="en-IN" sz="2000" b="1" i="1" smtClean="0">
                            <a:latin typeface="Cambria Math" panose="02040503050406030204" pitchFamily="18" charset="0"/>
                          </a:rPr>
                          <m:t>𝒋</m:t>
                        </m:r>
                      </m:sub>
                    </m:sSub>
                  </m:oMath>
                </a14:m>
                <a:r>
                  <a:rPr lang="en-IN" sz="2000" b="1" dirty="0">
                    <a:latin typeface="Bell MT" panose="02020503060305020303" pitchFamily="18" charset="0"/>
                  </a:rPr>
                  <a:t> and </a:t>
                </a:r>
                <a14:m>
                  <m:oMath xmlns:m="http://schemas.openxmlformats.org/officeDocument/2006/math">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𝒎</m:t>
                        </m:r>
                      </m:e>
                      <m:sub>
                        <m:r>
                          <a:rPr lang="en-IN" sz="2000" b="1" i="1" smtClean="0">
                            <a:latin typeface="Cambria Math" panose="02040503050406030204" pitchFamily="18" charset="0"/>
                          </a:rPr>
                          <m:t>𝒋</m:t>
                        </m:r>
                      </m:sub>
                    </m:sSub>
                    <m:r>
                      <a:rPr lang="en-IN" sz="2000" b="1" i="1" smtClean="0">
                        <a:latin typeface="Cambria Math" panose="02040503050406030204" pitchFamily="18" charset="0"/>
                      </a:rPr>
                      <m:t>= </m:t>
                    </m:r>
                  </m:oMath>
                </a14:m>
                <a:r>
                  <a:rPr lang="en-IN" sz="2000" b="1" dirty="0">
                    <a:latin typeface="Bell MT" panose="02020503060305020303" pitchFamily="18" charset="0"/>
                  </a:rPr>
                  <a:t>the number    </a:t>
                </a:r>
              </a:p>
              <a:p>
                <a:r>
                  <a:rPr lang="en-IN" sz="2000" b="1" dirty="0">
                    <a:latin typeface="Bell MT" panose="02020503060305020303" pitchFamily="18" charset="0"/>
                  </a:rPr>
                  <a:t>    of individuals censored in the interval </a:t>
                </a:r>
                <a14:m>
                  <m:oMath xmlns:m="http://schemas.openxmlformats.org/officeDocument/2006/math">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m:t>
                        </m:r>
                        <m:r>
                          <a:rPr lang="en-IN" sz="2000" b="1" i="1" smtClean="0">
                            <a:latin typeface="Cambria Math" panose="02040503050406030204" pitchFamily="18" charset="0"/>
                          </a:rPr>
                          <m:t>𝒕</m:t>
                        </m:r>
                      </m:e>
                      <m:sub>
                        <m:r>
                          <a:rPr lang="en-IN" sz="2000" b="1" i="1" smtClean="0">
                            <a:latin typeface="Cambria Math" panose="02040503050406030204" pitchFamily="18" charset="0"/>
                          </a:rPr>
                          <m:t>𝒋</m:t>
                        </m:r>
                      </m:sub>
                    </m:sSub>
                    <m:r>
                      <a:rPr lang="en-IN" sz="2000" b="1" i="1" smtClean="0">
                        <a:latin typeface="Cambria Math" panose="02040503050406030204" pitchFamily="18" charset="0"/>
                      </a:rPr>
                      <m:t>,</m:t>
                    </m:r>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𝒕</m:t>
                        </m:r>
                      </m:e>
                      <m:sub>
                        <m:r>
                          <a:rPr lang="en-IN" sz="2000" b="1" i="1" smtClean="0">
                            <a:latin typeface="Cambria Math" panose="02040503050406030204" pitchFamily="18" charset="0"/>
                          </a:rPr>
                          <m:t>𝒋</m:t>
                        </m:r>
                        <m:r>
                          <a:rPr lang="en-IN" sz="2000" b="1" i="1" smtClean="0">
                            <a:latin typeface="Cambria Math" panose="02040503050406030204" pitchFamily="18" charset="0"/>
                          </a:rPr>
                          <m:t>+</m:t>
                        </m:r>
                        <m:r>
                          <a:rPr lang="en-IN" sz="2000" b="1" i="1" smtClean="0">
                            <a:latin typeface="Cambria Math" panose="02040503050406030204" pitchFamily="18" charset="0"/>
                          </a:rPr>
                          <m:t>𝟏</m:t>
                        </m:r>
                      </m:sub>
                    </m:sSub>
                    <m:r>
                      <a:rPr lang="en-IN" sz="2000" b="1" i="1" smtClean="0">
                        <a:latin typeface="Cambria Math" panose="02040503050406030204" pitchFamily="18" charset="0"/>
                      </a:rPr>
                      <m:t>) . </m:t>
                    </m:r>
                  </m:oMath>
                </a14:m>
                <a:r>
                  <a:rPr lang="en-IN" sz="2000" b="1" dirty="0">
                    <a:latin typeface="Bell MT" panose="02020503060305020303" pitchFamily="18" charset="0"/>
                  </a:rPr>
                  <a:t>At time </a:t>
                </a:r>
                <a14:m>
                  <m:oMath xmlns:m="http://schemas.openxmlformats.org/officeDocument/2006/math">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𝒕</m:t>
                        </m:r>
                      </m:e>
                      <m:sub>
                        <m:r>
                          <a:rPr lang="en-IN" sz="2000" b="1" i="1" smtClean="0">
                            <a:latin typeface="Cambria Math" panose="02040503050406030204" pitchFamily="18" charset="0"/>
                          </a:rPr>
                          <m:t>𝒋</m:t>
                        </m:r>
                      </m:sub>
                    </m:sSub>
                    <m:r>
                      <a:rPr lang="en-IN" sz="2000" b="1" i="0" smtClean="0">
                        <a:latin typeface="Cambria Math" panose="02040503050406030204" pitchFamily="18" charset="0"/>
                      </a:rPr>
                      <m:t>, </m:t>
                    </m:r>
                  </m:oMath>
                </a14:m>
                <a:r>
                  <a:rPr lang="en-IN" sz="2000" b="1" dirty="0">
                    <a:latin typeface="Bell MT" panose="02020503060305020303" pitchFamily="18" charset="0"/>
                  </a:rPr>
                  <a:t>the number at risk </a:t>
                </a:r>
                <a14:m>
                  <m:oMath xmlns:m="http://schemas.openxmlformats.org/officeDocument/2006/math">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𝒏</m:t>
                        </m:r>
                      </m:e>
                      <m:sub>
                        <m:r>
                          <a:rPr lang="en-IN" sz="2000" b="1" i="1" smtClean="0">
                            <a:latin typeface="Cambria Math" panose="02040503050406030204" pitchFamily="18" charset="0"/>
                          </a:rPr>
                          <m:t>𝒋</m:t>
                        </m:r>
                      </m:sub>
                    </m:sSub>
                  </m:oMath>
                </a14:m>
                <a:r>
                  <a:rPr lang="en-IN" sz="2000" b="1" dirty="0">
                    <a:latin typeface="Bell MT" panose="02020503060305020303" pitchFamily="18" charset="0"/>
                  </a:rPr>
                  <a:t> and    </a:t>
                </a:r>
              </a:p>
              <a:p>
                <a:r>
                  <a:rPr lang="en-IN" sz="2000" b="1" dirty="0">
                    <a:latin typeface="Bell MT" panose="02020503060305020303" pitchFamily="18" charset="0"/>
                  </a:rPr>
                  <a:t>    number of dying </a:t>
                </a:r>
                <a14:m>
                  <m:oMath xmlns:m="http://schemas.openxmlformats.org/officeDocument/2006/math">
                    <m:r>
                      <a:rPr lang="en-IN" sz="2000" b="1" i="0" smtClean="0">
                        <a:latin typeface="Cambria Math" panose="02040503050406030204" pitchFamily="18" charset="0"/>
                      </a:rPr>
                      <m:t>𝐚𝐭</m:t>
                    </m:r>
                    <m:r>
                      <a:rPr lang="en-IN" sz="2000" b="1" i="0" smtClean="0">
                        <a:latin typeface="Cambria Math" panose="02040503050406030204" pitchFamily="18" charset="0"/>
                      </a:rPr>
                      <m:t> </m:t>
                    </m:r>
                    <m:sSub>
                      <m:sSubPr>
                        <m:ctrlPr>
                          <a:rPr lang="en-IN" sz="2000" b="1" i="1">
                            <a:latin typeface="Cambria Math" panose="02040503050406030204" pitchFamily="18" charset="0"/>
                          </a:rPr>
                        </m:ctrlPr>
                      </m:sSubPr>
                      <m:e>
                        <m:r>
                          <a:rPr lang="en-IN" sz="2000" b="1" i="1" smtClean="0">
                            <a:latin typeface="Cambria Math" panose="02040503050406030204" pitchFamily="18" charset="0"/>
                          </a:rPr>
                          <m:t>[</m:t>
                        </m:r>
                        <m:r>
                          <a:rPr lang="en-IN" sz="2000" b="1" i="1" smtClean="0">
                            <a:latin typeface="Cambria Math" panose="02040503050406030204" pitchFamily="18" charset="0"/>
                          </a:rPr>
                          <m:t>𝒕</m:t>
                        </m:r>
                      </m:e>
                      <m:sub>
                        <m:r>
                          <a:rPr lang="en-IN" sz="2000" b="1" i="1" smtClean="0">
                            <a:latin typeface="Cambria Math" panose="02040503050406030204" pitchFamily="18" charset="0"/>
                          </a:rPr>
                          <m:t>𝒋</m:t>
                        </m:r>
                      </m:sub>
                    </m:sSub>
                    <m:r>
                      <a:rPr lang="en-IN" sz="2000" b="1" i="1" smtClean="0">
                        <a:latin typeface="Cambria Math" panose="02040503050406030204" pitchFamily="18" charset="0"/>
                      </a:rPr>
                      <m:t>,</m:t>
                    </m:r>
                    <m:sSub>
                      <m:sSubPr>
                        <m:ctrlPr>
                          <a:rPr lang="en-IN" sz="2000" b="1" i="1">
                            <a:latin typeface="Cambria Math" panose="02040503050406030204" pitchFamily="18" charset="0"/>
                          </a:rPr>
                        </m:ctrlPr>
                      </m:sSubPr>
                      <m:e>
                        <m:r>
                          <a:rPr lang="en-IN" sz="2000" b="1" i="1" smtClean="0">
                            <a:latin typeface="Cambria Math" panose="02040503050406030204" pitchFamily="18" charset="0"/>
                          </a:rPr>
                          <m:t>𝒕</m:t>
                        </m:r>
                      </m:e>
                      <m:sub>
                        <m:r>
                          <a:rPr lang="en-IN" sz="2000" b="1" i="1" smtClean="0">
                            <a:latin typeface="Cambria Math" panose="02040503050406030204" pitchFamily="18" charset="0"/>
                          </a:rPr>
                          <m:t>𝒋</m:t>
                        </m:r>
                        <m:r>
                          <a:rPr lang="en-IN" sz="2000" b="1" i="1" smtClean="0">
                            <a:latin typeface="Cambria Math" panose="02040503050406030204" pitchFamily="18" charset="0"/>
                          </a:rPr>
                          <m:t>+</m:t>
                        </m:r>
                        <m:r>
                          <a:rPr lang="en-IN" sz="2000" b="1" i="1" smtClean="0">
                            <a:latin typeface="Cambria Math" panose="02040503050406030204" pitchFamily="18" charset="0"/>
                          </a:rPr>
                          <m:t>𝟏</m:t>
                        </m:r>
                      </m:sub>
                    </m:sSub>
                    <m:r>
                      <a:rPr lang="en-IN" sz="2000" b="1" i="1" smtClean="0">
                        <a:latin typeface="Cambria Math" panose="02040503050406030204" pitchFamily="18" charset="0"/>
                      </a:rPr>
                      <m:t>) </m:t>
                    </m:r>
                  </m:oMath>
                </a14:m>
                <a:r>
                  <a:rPr lang="en-IN" sz="2000" b="1" dirty="0">
                    <a:latin typeface="Bell MT" panose="02020503060305020303" pitchFamily="18" charset="0"/>
                  </a:rPr>
                  <a:t>is </a:t>
                </a:r>
                <a14:m>
                  <m:oMath xmlns:m="http://schemas.openxmlformats.org/officeDocument/2006/math">
                    <m:sSub>
                      <m:sSubPr>
                        <m:ctrlPr>
                          <a:rPr lang="en-IN" sz="2000" b="1" i="1" smtClean="0">
                            <a:latin typeface="Cambria Math" panose="02040503050406030204" pitchFamily="18" charset="0"/>
                          </a:rPr>
                        </m:ctrlPr>
                      </m:sSubPr>
                      <m:e>
                        <m:r>
                          <a:rPr lang="en-IN" sz="2000" b="1" i="1" smtClean="0">
                            <a:latin typeface="Cambria Math" panose="02040503050406030204" pitchFamily="18" charset="0"/>
                          </a:rPr>
                          <m:t>𝒅</m:t>
                        </m:r>
                      </m:e>
                      <m:sub>
                        <m:r>
                          <a:rPr lang="en-IN" sz="2000" b="1" i="1" smtClean="0">
                            <a:latin typeface="Cambria Math" panose="02040503050406030204" pitchFamily="18" charset="0"/>
                          </a:rPr>
                          <m:t>𝒋</m:t>
                        </m:r>
                      </m:sub>
                    </m:sSub>
                  </m:oMath>
                </a14:m>
                <a:r>
                  <a:rPr lang="en-IN" sz="2000" b="1" dirty="0">
                    <a:latin typeface="Bell MT" panose="02020503060305020303" pitchFamily="18" charset="0"/>
                  </a:rPr>
                  <a:t> .</a:t>
                </a:r>
              </a:p>
              <a:p>
                <a:r>
                  <a:rPr lang="en-IN" sz="2000" b="1" dirty="0">
                    <a:latin typeface="Bell MT" panose="02020503060305020303" pitchFamily="18" charset="0"/>
                  </a:rPr>
                  <a:t>    Then the K-M estimator of the survival function is, </a:t>
                </a:r>
              </a:p>
              <a:p>
                <a:r>
                  <a:rPr lang="en-IN" sz="2000" b="1" dirty="0">
                    <a:latin typeface="Bell MT" panose="02020503060305020303" pitchFamily="18" charset="0"/>
                  </a:rPr>
                  <a:t>						</a:t>
                </a:r>
              </a:p>
              <a:p>
                <a:endParaRPr lang="en-IN" sz="2000" b="1" dirty="0">
                  <a:latin typeface="Bell MT" panose="02020503060305020303" pitchFamily="18" charset="0"/>
                </a:endParaRPr>
              </a:p>
              <a:p>
                <a:endParaRPr lang="en-IN" sz="2000" b="1" dirty="0">
                  <a:latin typeface="Bell MT" panose="02020503060305020303" pitchFamily="18" charset="0"/>
                </a:endParaRPr>
              </a:p>
              <a:p>
                <a:endParaRPr lang="en-IN" sz="2000" b="1" dirty="0">
                  <a:latin typeface="Bell MT" panose="02020503060305020303" pitchFamily="18" charset="0"/>
                </a:endParaRPr>
              </a:p>
              <a:p>
                <a:pPr marL="285750" indent="-285750">
                  <a:buFont typeface="Wingdings" panose="05000000000000000000" pitchFamily="2" charset="2"/>
                  <a:buChar char="Ø"/>
                </a:pPr>
                <a:r>
                  <a:rPr lang="en-IN" sz="2000" b="1" dirty="0">
                    <a:highlight>
                      <a:srgbClr val="C0C0C0"/>
                    </a:highlight>
                    <a:latin typeface="Bell MT" panose="02020503060305020303" pitchFamily="18" charset="0"/>
                  </a:rPr>
                  <a:t>K-M Curve estimates the survival probability beyond</a:t>
                </a:r>
                <a:r>
                  <a:rPr lang="en-IN" sz="2000" b="1" dirty="0">
                    <a:latin typeface="Bell MT" panose="02020503060305020303" pitchFamily="18" charset="0"/>
                  </a:rPr>
                  <a:t> </a:t>
                </a:r>
              </a:p>
              <a:p>
                <a:r>
                  <a:rPr lang="en-IN" sz="2000" b="1" dirty="0">
                    <a:latin typeface="Bell MT" panose="02020503060305020303" pitchFamily="18" charset="0"/>
                  </a:rPr>
                  <a:t>    </a:t>
                </a:r>
                <a:r>
                  <a:rPr lang="en-IN" sz="2000" b="1" dirty="0">
                    <a:highlight>
                      <a:srgbClr val="C0C0C0"/>
                    </a:highlight>
                    <a:latin typeface="Bell MT" panose="02020503060305020303" pitchFamily="18" charset="0"/>
                  </a:rPr>
                  <a:t>the given time.</a:t>
                </a:r>
                <a:r>
                  <a:rPr lang="en-IN" sz="2000" b="1" dirty="0">
                    <a:latin typeface="Bell MT" panose="02020503060305020303" pitchFamily="18" charset="0"/>
                  </a:rPr>
                  <a:t> </a:t>
                </a:r>
              </a:p>
              <a:p>
                <a:pPr marL="285750" indent="-285750">
                  <a:buFont typeface="Wingdings" panose="05000000000000000000" pitchFamily="2" charset="2"/>
                  <a:buChar char="Ø"/>
                </a:pPr>
                <a:r>
                  <a:rPr lang="en-IN" sz="2000" b="1" dirty="0">
                    <a:latin typeface="Bell MT" panose="02020503060305020303" pitchFamily="18" charset="0"/>
                  </a:rPr>
                  <a:t>It is a step function that drops at each event (death)</a:t>
                </a:r>
              </a:p>
              <a:p>
                <a:r>
                  <a:rPr lang="en-IN" sz="2000" b="1" dirty="0">
                    <a:latin typeface="Bell MT" panose="02020503060305020303" pitchFamily="18" charset="0"/>
                  </a:rPr>
                  <a:t>    time.  </a:t>
                </a:r>
              </a:p>
              <a:p>
                <a:endParaRPr lang="en-IN" sz="2000" b="1" dirty="0">
                  <a:latin typeface="Bell MT" panose="02020503060305020303" pitchFamily="18" charset="0"/>
                </a:endParaRPr>
              </a:p>
            </p:txBody>
          </p:sp>
        </mc:Choice>
        <mc:Fallback xmlns="">
          <p:sp>
            <p:nvSpPr>
              <p:cNvPr id="3" name="TextBox 2">
                <a:extLst>
                  <a:ext uri="{FF2B5EF4-FFF2-40B4-BE49-F238E27FC236}">
                    <a16:creationId xmlns:a16="http://schemas.microsoft.com/office/drawing/2014/main" id="{EEDDE1EB-59BE-2A26-5285-075236933472}"/>
                  </a:ext>
                </a:extLst>
              </p:cNvPr>
              <p:cNvSpPr txBox="1">
                <a:spLocks noRot="1" noChangeAspect="1" noMove="1" noResize="1" noEditPoints="1" noAdjustHandles="1" noChangeArrowheads="1" noChangeShapeType="1" noTextEdit="1"/>
              </p:cNvSpPr>
              <p:nvPr/>
            </p:nvSpPr>
            <p:spPr>
              <a:xfrm>
                <a:off x="1671484" y="792303"/>
                <a:ext cx="10245213" cy="5719643"/>
              </a:xfrm>
              <a:prstGeom prst="rect">
                <a:avLst/>
              </a:prstGeom>
              <a:blipFill>
                <a:blip r:embed="rId2"/>
                <a:stretch>
                  <a:fillRect l="-535" t="-640" r="-11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BAC1C1-E90C-FCB6-9EBD-C0AAB2808AC3}"/>
                  </a:ext>
                </a:extLst>
              </p:cNvPr>
              <p:cNvSpPr txBox="1"/>
              <p:nvPr/>
            </p:nvSpPr>
            <p:spPr>
              <a:xfrm>
                <a:off x="2505644" y="2048110"/>
                <a:ext cx="1379308"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1</m:t>
                          </m:r>
                        </m:sub>
                      </m:sSub>
                      <m:r>
                        <a:rPr lang="en-IN" b="0" i="1" smtClean="0">
                          <a:latin typeface="Cambria Math" panose="02040503050406030204" pitchFamily="18" charset="0"/>
                        </a:rPr>
                        <m:t>&lt;…..&lt;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𝑡</m:t>
                          </m:r>
                        </m:e>
                        <m:sub>
                          <m:r>
                            <a:rPr lang="en-IN" b="0" i="1" smtClean="0">
                              <a:latin typeface="Cambria Math" panose="02040503050406030204" pitchFamily="18" charset="0"/>
                            </a:rPr>
                            <m:t>𝑘</m:t>
                          </m:r>
                        </m:sub>
                      </m:sSub>
                    </m:oMath>
                  </m:oMathPara>
                </a14:m>
                <a:endParaRPr lang="en-IN" dirty="0"/>
              </a:p>
            </p:txBody>
          </p:sp>
        </mc:Choice>
        <mc:Fallback xmlns="">
          <p:sp>
            <p:nvSpPr>
              <p:cNvPr id="4" name="TextBox 3">
                <a:extLst>
                  <a:ext uri="{FF2B5EF4-FFF2-40B4-BE49-F238E27FC236}">
                    <a16:creationId xmlns:a16="http://schemas.microsoft.com/office/drawing/2014/main" id="{75BAC1C1-E90C-FCB6-9EBD-C0AAB2808AC3}"/>
                  </a:ext>
                </a:extLst>
              </p:cNvPr>
              <p:cNvSpPr txBox="1">
                <a:spLocks noRot="1" noChangeAspect="1" noMove="1" noResize="1" noEditPoints="1" noAdjustHandles="1" noChangeArrowheads="1" noChangeShapeType="1" noTextEdit="1"/>
              </p:cNvSpPr>
              <p:nvPr/>
            </p:nvSpPr>
            <p:spPr>
              <a:xfrm>
                <a:off x="2505644" y="2048110"/>
                <a:ext cx="1379308" cy="276999"/>
              </a:xfrm>
              <a:prstGeom prst="rect">
                <a:avLst/>
              </a:prstGeom>
              <a:blipFill>
                <a:blip r:embed="rId3"/>
                <a:stretch>
                  <a:fillRect l="-3540" r="-1327" b="-20000"/>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525FDA29-FF59-FF53-2166-2C03C4F7BF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437" y="3834581"/>
            <a:ext cx="2905125" cy="940911"/>
          </a:xfrm>
          <a:prstGeom prst="rect">
            <a:avLst/>
          </a:prstGeom>
        </p:spPr>
      </p:pic>
      <p:pic>
        <p:nvPicPr>
          <p:cNvPr id="10" name="Picture 9">
            <a:extLst>
              <a:ext uri="{FF2B5EF4-FFF2-40B4-BE49-F238E27FC236}">
                <a16:creationId xmlns:a16="http://schemas.microsoft.com/office/drawing/2014/main" id="{7961A368-A9D8-0828-24A8-800D30760A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6136" y="3405850"/>
            <a:ext cx="4148751" cy="3175546"/>
          </a:xfrm>
          <a:prstGeom prst="rect">
            <a:avLst/>
          </a:prstGeom>
        </p:spPr>
      </p:pic>
    </p:spTree>
    <p:extLst>
      <p:ext uri="{BB962C8B-B14F-4D97-AF65-F5344CB8AC3E}">
        <p14:creationId xmlns:p14="http://schemas.microsoft.com/office/powerpoint/2010/main" val="2450801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76C3-E176-0339-C7D0-2E90EE8C662D}"/>
              </a:ext>
            </a:extLst>
          </p:cNvPr>
          <p:cNvSpPr>
            <a:spLocks noGrp="1"/>
          </p:cNvSpPr>
          <p:nvPr>
            <p:ph type="title"/>
          </p:nvPr>
        </p:nvSpPr>
        <p:spPr>
          <a:xfrm>
            <a:off x="2234109" y="0"/>
            <a:ext cx="8911687" cy="695404"/>
          </a:xfrm>
        </p:spPr>
        <p:txBody>
          <a:bodyPr/>
          <a:lstStyle/>
          <a:p>
            <a:pPr algn="ctr"/>
            <a:r>
              <a:rPr lang="en-IN" b="1" dirty="0">
                <a:latin typeface="Bell MT" panose="02020503060305020303" pitchFamily="18" charset="0"/>
              </a:rPr>
              <a:t>Log-Rank Test</a:t>
            </a:r>
            <a:endParaRPr lang="en-IN"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6C9699-B6FC-69D5-CC6E-6046E1C89257}"/>
                  </a:ext>
                </a:extLst>
              </p:cNvPr>
              <p:cNvSpPr txBox="1"/>
              <p:nvPr/>
            </p:nvSpPr>
            <p:spPr>
              <a:xfrm>
                <a:off x="1608881" y="850843"/>
                <a:ext cx="9942653" cy="6007157"/>
              </a:xfrm>
              <a:prstGeom prst="rect">
                <a:avLst/>
              </a:prstGeom>
              <a:noFill/>
            </p:spPr>
            <p:txBody>
              <a:bodyPr wrap="square" rtlCol="0">
                <a:spAutoFit/>
              </a:bodyPr>
              <a:lstStyle/>
              <a:p>
                <a:r>
                  <a:rPr lang="en-US" sz="2000" b="1" dirty="0">
                    <a:latin typeface="Bell MT" panose="02020503060305020303" pitchFamily="18" charset="0"/>
                  </a:rPr>
                  <a:t>The Log-Rank Test is a large sample Chi-Square test(Non- parametric) using a test criterion, a statistic that </a:t>
                </a:r>
                <a:r>
                  <a:rPr lang="en-US" sz="2000" b="1" dirty="0">
                    <a:highlight>
                      <a:srgbClr val="C0C0C0"/>
                    </a:highlight>
                    <a:latin typeface="Bell MT" panose="02020503060305020303" pitchFamily="18" charset="0"/>
                  </a:rPr>
                  <a:t>provides an overall comparison of the KM curves being compared.</a:t>
                </a:r>
                <a:endParaRPr lang="en-IN" sz="2000" b="1" dirty="0">
                  <a:highlight>
                    <a:srgbClr val="C0C0C0"/>
                  </a:highlight>
                  <a:latin typeface="Bell MT" panose="02020503060305020303" pitchFamily="18" charset="0"/>
                </a:endParaRPr>
              </a:p>
              <a:p>
                <a:endParaRPr lang="en-IN" sz="2000" b="1" dirty="0"/>
              </a:p>
              <a:p>
                <a:r>
                  <a:rPr lang="en-IN" sz="2000" b="1" dirty="0">
                    <a:latin typeface="Bell MT" panose="02020503060305020303" pitchFamily="18" charset="0"/>
                  </a:rPr>
                  <a:t>Hypothesis:</a:t>
                </a:r>
              </a:p>
              <a:p>
                <a:endParaRPr lang="en-IN" sz="2000" b="1" dirty="0">
                  <a:latin typeface="Bell MT" panose="02020503060305020303" pitchFamily="18" charset="0"/>
                </a:endParaRPr>
              </a:p>
              <a:p>
                <a:pPr marL="285750" indent="-285750">
                  <a:buFont typeface="Wingdings" panose="05000000000000000000" pitchFamily="2" charset="2"/>
                  <a:buChar char="Ø"/>
                </a:pPr>
                <a:r>
                  <a:rPr lang="en-IN" sz="2000" b="1" dirty="0">
                    <a:latin typeface="Bell MT" panose="02020503060305020303" pitchFamily="18" charset="0"/>
                  </a:rPr>
                  <a:t>The null hypothesis is that there is no difference in the survival between the groups </a:t>
                </a:r>
              </a:p>
              <a:p>
                <a:r>
                  <a:rPr lang="en-IN" sz="2000" b="1" dirty="0">
                    <a:latin typeface="Bell MT" panose="02020503060305020303" pitchFamily="18" charset="0"/>
                  </a:rPr>
                  <a:t>     i.e.  </a:t>
                </a:r>
                <a14:m>
                  <m:oMath xmlns:m="http://schemas.openxmlformats.org/officeDocument/2006/math">
                    <m:sSub>
                      <m:sSubPr>
                        <m:ctrlPr>
                          <a:rPr lang="en-IN" sz="2000" b="1" i="1">
                            <a:latin typeface="Cambria Math" panose="02040503050406030204" pitchFamily="18" charset="0"/>
                          </a:rPr>
                        </m:ctrlPr>
                      </m:sSubPr>
                      <m:e>
                        <m:r>
                          <a:rPr lang="en-IN" sz="2000" b="1" i="1" smtClean="0">
                            <a:latin typeface="Cambria Math" panose="02040503050406030204" pitchFamily="18" charset="0"/>
                          </a:rPr>
                          <m:t>𝑯</m:t>
                        </m:r>
                      </m:e>
                      <m:sub>
                        <m:r>
                          <a:rPr lang="en-IN" sz="2000" b="1" i="1" smtClean="0">
                            <a:latin typeface="Cambria Math" panose="02040503050406030204" pitchFamily="18" charset="0"/>
                          </a:rPr>
                          <m:t>𝟎</m:t>
                        </m:r>
                      </m:sub>
                    </m:sSub>
                    <m:r>
                      <a:rPr lang="en-IN" sz="2000" b="1" i="1" smtClean="0">
                        <a:latin typeface="Cambria Math" panose="02040503050406030204" pitchFamily="18" charset="0"/>
                      </a:rPr>
                      <m:t>:</m:t>
                    </m:r>
                    <m:sSub>
                      <m:sSubPr>
                        <m:ctrlPr>
                          <a:rPr lang="en-IN" sz="2000" b="1" i="1">
                            <a:latin typeface="Cambria Math" panose="02040503050406030204" pitchFamily="18" charset="0"/>
                          </a:rPr>
                        </m:ctrlPr>
                      </m:sSubPr>
                      <m:e>
                        <m:r>
                          <a:rPr lang="en-IN" sz="2000" b="1" i="1" smtClean="0">
                            <a:latin typeface="Cambria Math" panose="02040503050406030204" pitchFamily="18" charset="0"/>
                          </a:rPr>
                          <m:t>𝑺</m:t>
                        </m:r>
                      </m:e>
                      <m:sub>
                        <m:r>
                          <a:rPr lang="en-IN" sz="2000" b="1" i="1" smtClean="0">
                            <a:latin typeface="Cambria Math" panose="02040503050406030204" pitchFamily="18" charset="0"/>
                          </a:rPr>
                          <m:t>𝟏</m:t>
                        </m:r>
                      </m:sub>
                    </m:sSub>
                    <m:d>
                      <m:dPr>
                        <m:ctrlPr>
                          <a:rPr lang="en-IN" sz="2000" b="1" i="1">
                            <a:latin typeface="Cambria Math" panose="02040503050406030204" pitchFamily="18" charset="0"/>
                          </a:rPr>
                        </m:ctrlPr>
                      </m:dPr>
                      <m:e>
                        <m:r>
                          <a:rPr lang="en-IN" sz="2000" b="1" i="1" smtClean="0">
                            <a:latin typeface="Cambria Math" panose="02040503050406030204" pitchFamily="18" charset="0"/>
                          </a:rPr>
                          <m:t>𝒕</m:t>
                        </m:r>
                      </m:e>
                    </m:d>
                    <m:r>
                      <a:rPr lang="en-IN" sz="2000" b="1" i="1" smtClean="0">
                        <a:latin typeface="Cambria Math" panose="02040503050406030204" pitchFamily="18" charset="0"/>
                      </a:rPr>
                      <m:t>=</m:t>
                    </m:r>
                    <m:sSub>
                      <m:sSubPr>
                        <m:ctrlPr>
                          <a:rPr lang="en-IN" sz="2000" b="1" i="1">
                            <a:latin typeface="Cambria Math" panose="02040503050406030204" pitchFamily="18" charset="0"/>
                          </a:rPr>
                        </m:ctrlPr>
                      </m:sSubPr>
                      <m:e>
                        <m:r>
                          <a:rPr lang="en-IN" sz="2000" b="1" i="1" smtClean="0">
                            <a:latin typeface="Cambria Math" panose="02040503050406030204" pitchFamily="18" charset="0"/>
                          </a:rPr>
                          <m:t>𝑺</m:t>
                        </m:r>
                      </m:e>
                      <m:sub>
                        <m:r>
                          <a:rPr lang="en-IN" sz="2000" b="1" i="1" smtClean="0">
                            <a:latin typeface="Cambria Math" panose="02040503050406030204" pitchFamily="18" charset="0"/>
                          </a:rPr>
                          <m:t>𝟐</m:t>
                        </m:r>
                      </m:sub>
                    </m:sSub>
                    <m:d>
                      <m:dPr>
                        <m:ctrlPr>
                          <a:rPr lang="en-IN" sz="2000" b="1" i="1">
                            <a:latin typeface="Cambria Math" panose="02040503050406030204" pitchFamily="18" charset="0"/>
                          </a:rPr>
                        </m:ctrlPr>
                      </m:dPr>
                      <m:e>
                        <m:r>
                          <a:rPr lang="en-IN" sz="2000" b="1" i="1" smtClean="0">
                            <a:latin typeface="Cambria Math" panose="02040503050406030204" pitchFamily="18" charset="0"/>
                          </a:rPr>
                          <m:t>𝒕</m:t>
                        </m:r>
                      </m:e>
                    </m:d>
                    <m:r>
                      <a:rPr lang="en-IN" sz="2000" b="1" i="1" smtClean="0">
                        <a:latin typeface="Cambria Math" panose="02040503050406030204" pitchFamily="18" charset="0"/>
                      </a:rPr>
                      <m:t>  ∀</m:t>
                    </m:r>
                    <m:r>
                      <a:rPr lang="en-IN" sz="2000" b="1" i="1" smtClean="0">
                        <a:latin typeface="Cambria Math" panose="02040503050406030204" pitchFamily="18" charset="0"/>
                      </a:rPr>
                      <m:t>𝒕</m:t>
                    </m:r>
                  </m:oMath>
                </a14:m>
                <a:endParaRPr lang="en-IN" sz="2000" b="1" dirty="0">
                  <a:latin typeface="Bell MT" panose="02020503060305020303" pitchFamily="18" charset="0"/>
                </a:endParaRPr>
              </a:p>
              <a:p>
                <a:pPr marL="285750" indent="-285750">
                  <a:buFont typeface="Wingdings" panose="05000000000000000000" pitchFamily="2" charset="2"/>
                  <a:buChar char="Ø"/>
                </a:pPr>
                <a:r>
                  <a:rPr lang="en-IN" sz="2000" b="1" dirty="0">
                    <a:latin typeface="Bell MT" panose="02020503060305020303" pitchFamily="18" charset="0"/>
                  </a:rPr>
                  <a:t>While the alternative hypothesis is that there is significant difference</a:t>
                </a:r>
              </a:p>
              <a:p>
                <a:r>
                  <a:rPr lang="en-IN" sz="2000" b="1" dirty="0">
                    <a:latin typeface="Bell MT" panose="02020503060305020303" pitchFamily="18" charset="0"/>
                  </a:rPr>
                  <a:t>     i.e. </a:t>
                </a:r>
                <a14:m>
                  <m:oMath xmlns:m="http://schemas.openxmlformats.org/officeDocument/2006/math">
                    <m:sSub>
                      <m:sSubPr>
                        <m:ctrlPr>
                          <a:rPr lang="en-IN" sz="2000" b="1" i="1">
                            <a:latin typeface="Cambria Math" panose="02040503050406030204" pitchFamily="18" charset="0"/>
                          </a:rPr>
                        </m:ctrlPr>
                      </m:sSubPr>
                      <m:e>
                        <m:r>
                          <a:rPr lang="en-IN" sz="2000" b="1" i="1" smtClean="0">
                            <a:latin typeface="Cambria Math" panose="02040503050406030204" pitchFamily="18" charset="0"/>
                          </a:rPr>
                          <m:t>𝑯</m:t>
                        </m:r>
                      </m:e>
                      <m:sub>
                        <m:r>
                          <a:rPr lang="en-IN" sz="2000" b="1" i="1" smtClean="0">
                            <a:latin typeface="Cambria Math" panose="02040503050406030204" pitchFamily="18" charset="0"/>
                          </a:rPr>
                          <m:t>𝑨</m:t>
                        </m:r>
                      </m:sub>
                    </m:sSub>
                    <m:r>
                      <a:rPr lang="en-IN" sz="2000" b="1" i="1" smtClean="0">
                        <a:latin typeface="Cambria Math" panose="02040503050406030204" pitchFamily="18" charset="0"/>
                      </a:rPr>
                      <m:t>:</m:t>
                    </m:r>
                    <m:sSub>
                      <m:sSubPr>
                        <m:ctrlPr>
                          <a:rPr lang="en-IN" sz="2000" b="1" i="1">
                            <a:latin typeface="Cambria Math" panose="02040503050406030204" pitchFamily="18" charset="0"/>
                          </a:rPr>
                        </m:ctrlPr>
                      </m:sSubPr>
                      <m:e>
                        <m:r>
                          <a:rPr lang="en-IN" sz="2000" b="1" i="1" smtClean="0">
                            <a:latin typeface="Cambria Math" panose="02040503050406030204" pitchFamily="18" charset="0"/>
                          </a:rPr>
                          <m:t>𝑺</m:t>
                        </m:r>
                      </m:e>
                      <m:sub>
                        <m:r>
                          <a:rPr lang="en-IN" sz="2000" b="1" i="1" smtClean="0">
                            <a:latin typeface="Cambria Math" panose="02040503050406030204" pitchFamily="18" charset="0"/>
                          </a:rPr>
                          <m:t>𝟏</m:t>
                        </m:r>
                      </m:sub>
                    </m:sSub>
                    <m:d>
                      <m:dPr>
                        <m:ctrlPr>
                          <a:rPr lang="en-IN" sz="2000" b="1" i="1">
                            <a:latin typeface="Cambria Math" panose="02040503050406030204" pitchFamily="18" charset="0"/>
                          </a:rPr>
                        </m:ctrlPr>
                      </m:dPr>
                      <m:e>
                        <m:r>
                          <a:rPr lang="en-IN" sz="2000" b="1" i="1" smtClean="0">
                            <a:latin typeface="Cambria Math" panose="02040503050406030204" pitchFamily="18" charset="0"/>
                          </a:rPr>
                          <m:t>𝒕</m:t>
                        </m:r>
                      </m:e>
                    </m:d>
                    <m:r>
                      <a:rPr lang="en-IN" sz="2000" b="1" i="1" smtClean="0">
                        <a:latin typeface="Cambria Math" panose="02040503050406030204" pitchFamily="18" charset="0"/>
                      </a:rPr>
                      <m:t>≠</m:t>
                    </m:r>
                    <m:sSub>
                      <m:sSubPr>
                        <m:ctrlPr>
                          <a:rPr lang="en-IN" sz="2000" b="1" i="1">
                            <a:latin typeface="Cambria Math" panose="02040503050406030204" pitchFamily="18" charset="0"/>
                          </a:rPr>
                        </m:ctrlPr>
                      </m:sSubPr>
                      <m:e>
                        <m:r>
                          <a:rPr lang="en-IN" sz="2000" b="1" i="1" smtClean="0">
                            <a:latin typeface="Cambria Math" panose="02040503050406030204" pitchFamily="18" charset="0"/>
                          </a:rPr>
                          <m:t>𝑺</m:t>
                        </m:r>
                      </m:e>
                      <m:sub>
                        <m:r>
                          <a:rPr lang="en-IN" sz="2000" b="1" i="1" smtClean="0">
                            <a:latin typeface="Cambria Math" panose="02040503050406030204" pitchFamily="18" charset="0"/>
                          </a:rPr>
                          <m:t>𝟐</m:t>
                        </m:r>
                      </m:sub>
                    </m:sSub>
                    <m:d>
                      <m:dPr>
                        <m:ctrlPr>
                          <a:rPr lang="en-IN" sz="2000" b="1" i="1">
                            <a:latin typeface="Cambria Math" panose="02040503050406030204" pitchFamily="18" charset="0"/>
                          </a:rPr>
                        </m:ctrlPr>
                      </m:dPr>
                      <m:e>
                        <m:r>
                          <a:rPr lang="en-IN" sz="2000" b="1" i="1" smtClean="0">
                            <a:latin typeface="Cambria Math" panose="02040503050406030204" pitchFamily="18" charset="0"/>
                          </a:rPr>
                          <m:t>𝒕</m:t>
                        </m:r>
                      </m:e>
                    </m:d>
                    <m:r>
                      <a:rPr lang="en-IN" sz="2000" b="1" i="1" smtClean="0">
                        <a:latin typeface="Cambria Math" panose="02040503050406030204" pitchFamily="18" charset="0"/>
                      </a:rPr>
                      <m:t>𝒇𝒐𝒓</m:t>
                    </m:r>
                    <m:r>
                      <a:rPr lang="en-IN" sz="2000" b="1" i="1" smtClean="0">
                        <a:latin typeface="Cambria Math" panose="02040503050406030204" pitchFamily="18" charset="0"/>
                      </a:rPr>
                      <m:t> </m:t>
                    </m:r>
                    <m:r>
                      <a:rPr lang="en-IN" sz="2000" b="1" i="1" smtClean="0">
                        <a:latin typeface="Cambria Math" panose="02040503050406030204" pitchFamily="18" charset="0"/>
                      </a:rPr>
                      <m:t>𝒔𝒐𝒎𝒆</m:t>
                    </m:r>
                    <m:r>
                      <a:rPr lang="en-IN" sz="2000" b="1" i="1" smtClean="0">
                        <a:latin typeface="Cambria Math" panose="02040503050406030204" pitchFamily="18" charset="0"/>
                      </a:rPr>
                      <m:t> </m:t>
                    </m:r>
                    <m:r>
                      <a:rPr lang="en-IN" sz="2000" b="1" i="1" smtClean="0">
                        <a:latin typeface="Cambria Math" panose="02040503050406030204" pitchFamily="18" charset="0"/>
                      </a:rPr>
                      <m:t>𝒕</m:t>
                    </m:r>
                    <m:r>
                      <a:rPr lang="en-IN" sz="2000" b="1" i="1" smtClean="0">
                        <a:latin typeface="Cambria Math" panose="02040503050406030204" pitchFamily="18" charset="0"/>
                      </a:rPr>
                      <m:t> </m:t>
                    </m:r>
                  </m:oMath>
                </a14:m>
                <a:r>
                  <a:rPr lang="en-IN" sz="2000" b="1" dirty="0">
                    <a:latin typeface="Bell MT" panose="02020503060305020303" pitchFamily="18" charset="0"/>
                  </a:rPr>
                  <a:t>. </a:t>
                </a:r>
              </a:p>
              <a:p>
                <a:r>
                  <a:rPr lang="en-IN" sz="2000" b="1" dirty="0"/>
                  <a:t>     </a:t>
                </a:r>
              </a:p>
              <a:p>
                <a:r>
                  <a:rPr lang="en-IN" sz="2000" b="1" dirty="0"/>
                  <a:t>     </a:t>
                </a:r>
                <a:r>
                  <a:rPr lang="en-IN" sz="2000" b="1" dirty="0">
                    <a:latin typeface="Bell MT" panose="02020503060305020303" pitchFamily="18" charset="0"/>
                  </a:rPr>
                  <a:t>The test statistic of the Log-Rank test is given by ,          </a:t>
                </a:r>
              </a:p>
              <a:p>
                <a:endParaRPr lang="en-IN" sz="2000" b="1" dirty="0">
                  <a:latin typeface="Bell MT" panose="02020503060305020303" pitchFamily="18" charset="0"/>
                </a:endParaRPr>
              </a:p>
              <a:p>
                <a:r>
                  <a:rPr lang="en-IN" sz="2000" b="1" dirty="0">
                    <a:latin typeface="Bell MT" panose="02020503060305020303" pitchFamily="18" charset="0"/>
                  </a:rPr>
                  <a:t>                                                                                           where, </a:t>
                </a:r>
                <a14:m>
                  <m:oMath xmlns:m="http://schemas.openxmlformats.org/officeDocument/2006/math">
                    <m:sSub>
                      <m:sSubPr>
                        <m:ctrlPr>
                          <a:rPr lang="en-IN" sz="2000" b="1" i="1">
                            <a:latin typeface="Cambria Math" panose="02040503050406030204" pitchFamily="18" charset="0"/>
                          </a:rPr>
                        </m:ctrlPr>
                      </m:sSubPr>
                      <m:e>
                        <m:r>
                          <a:rPr lang="en-IN" sz="2000" b="1" i="1" smtClean="0">
                            <a:latin typeface="Cambria Math" panose="02040503050406030204" pitchFamily="18" charset="0"/>
                          </a:rPr>
                          <m:t>𝑶</m:t>
                        </m:r>
                      </m:e>
                      <m:sub>
                        <m:r>
                          <a:rPr lang="en-IN" sz="2000" b="1" i="1" smtClean="0">
                            <a:latin typeface="Cambria Math" panose="02040503050406030204" pitchFamily="18" charset="0"/>
                          </a:rPr>
                          <m:t>𝒊</m:t>
                        </m:r>
                      </m:sub>
                    </m:sSub>
                  </m:oMath>
                </a14:m>
                <a:r>
                  <a:rPr lang="en-IN" sz="2000" b="1" dirty="0">
                    <a:latin typeface="Bell MT" panose="02020503060305020303" pitchFamily="18" charset="0"/>
                  </a:rPr>
                  <a:t> = Observed Value                                                          </a:t>
                </a:r>
                <a:endParaRPr lang="en-IN" sz="2000" b="1" i="1" dirty="0">
                  <a:latin typeface="Cambria Math" panose="02040503050406030204" pitchFamily="18" charset="0"/>
                </a:endParaRPr>
              </a:p>
              <a:p>
                <a:r>
                  <a:rPr lang="en-IN" sz="2000" b="1" i="1" dirty="0">
                    <a:latin typeface="Cambria Math" panose="02040503050406030204" pitchFamily="18" charset="0"/>
                  </a:rPr>
                  <a:t>                                                                                                                               </a:t>
                </a:r>
                <a14:m>
                  <m:oMath xmlns:m="http://schemas.openxmlformats.org/officeDocument/2006/math">
                    <m:sSub>
                      <m:sSubPr>
                        <m:ctrlPr>
                          <a:rPr lang="en-IN" sz="2000" b="1" i="1">
                            <a:latin typeface="Cambria Math" panose="02040503050406030204" pitchFamily="18" charset="0"/>
                          </a:rPr>
                        </m:ctrlPr>
                      </m:sSubPr>
                      <m:e>
                        <m:r>
                          <a:rPr lang="en-IN" sz="2000" b="1" i="1" smtClean="0">
                            <a:latin typeface="Cambria Math" panose="02040503050406030204" pitchFamily="18" charset="0"/>
                          </a:rPr>
                          <m:t>𝑬</m:t>
                        </m:r>
                      </m:e>
                      <m:sub>
                        <m:r>
                          <a:rPr lang="en-IN" sz="2000" b="1" i="1" smtClean="0">
                            <a:latin typeface="Cambria Math" panose="02040503050406030204" pitchFamily="18" charset="0"/>
                          </a:rPr>
                          <m:t>𝒊</m:t>
                        </m:r>
                      </m:sub>
                    </m:sSub>
                  </m:oMath>
                </a14:m>
                <a:r>
                  <a:rPr lang="en-IN" sz="2000" b="1" dirty="0">
                    <a:latin typeface="Bell MT" panose="02020503060305020303" pitchFamily="18" charset="0"/>
                  </a:rPr>
                  <a:t> = Expected Value</a:t>
                </a:r>
              </a:p>
              <a:p>
                <a:endParaRPr lang="en-IN" sz="2000" b="1" dirty="0">
                  <a:latin typeface="Bell MT" panose="02020503060305020303" pitchFamily="18" charset="0"/>
                </a:endParaRPr>
              </a:p>
              <a:p>
                <a:r>
                  <a:rPr lang="en-IN" sz="2000" b="1" dirty="0">
                    <a:latin typeface="Bell MT" panose="02020503060305020303" pitchFamily="18" charset="0"/>
                  </a:rPr>
                  <a:t>      If </a:t>
                </a:r>
                <a14:m>
                  <m:oMath xmlns:m="http://schemas.openxmlformats.org/officeDocument/2006/math">
                    <m:sSup>
                      <m:sSupPr>
                        <m:ctrlPr>
                          <a:rPr lang="en-IN" sz="2000" b="1" i="1">
                            <a:latin typeface="Cambria Math" panose="02040503050406030204" pitchFamily="18" charset="0"/>
                          </a:rPr>
                        </m:ctrlPr>
                      </m:sSupPr>
                      <m:e>
                        <m:r>
                          <a:rPr lang="en-IN" sz="2000" b="1" i="1" smtClean="0">
                            <a:latin typeface="Cambria Math" panose="02040503050406030204" pitchFamily="18" charset="0"/>
                          </a:rPr>
                          <m:t>𝝌</m:t>
                        </m:r>
                      </m:e>
                      <m:sup>
                        <m:r>
                          <a:rPr lang="en-IN" sz="2000" b="1" i="1" smtClean="0">
                            <a:latin typeface="Cambria Math" panose="02040503050406030204" pitchFamily="18" charset="0"/>
                          </a:rPr>
                          <m:t>𝟐</m:t>
                        </m:r>
                      </m:sup>
                    </m:sSup>
                    <m:r>
                      <a:rPr lang="en-IN" sz="2000" b="1" i="1" smtClean="0">
                        <a:latin typeface="Cambria Math" panose="02040503050406030204" pitchFamily="18" charset="0"/>
                      </a:rPr>
                      <m:t>&gt; </m:t>
                    </m:r>
                    <m:sSubSup>
                      <m:sSubSupPr>
                        <m:ctrlPr>
                          <a:rPr lang="en-IN" sz="2000" b="1" i="1" smtClean="0">
                            <a:latin typeface="Cambria Math" panose="02040503050406030204" pitchFamily="18" charset="0"/>
                          </a:rPr>
                        </m:ctrlPr>
                      </m:sSubSupPr>
                      <m:e>
                        <m:r>
                          <a:rPr lang="en-IN" sz="2000" b="1" i="1" smtClean="0">
                            <a:latin typeface="Cambria Math" panose="02040503050406030204" pitchFamily="18" charset="0"/>
                          </a:rPr>
                          <m:t>𝝌</m:t>
                        </m:r>
                      </m:e>
                      <m:sub>
                        <m:d>
                          <m:dPr>
                            <m:ctrlPr>
                              <a:rPr lang="en-IN" sz="2000" b="1" i="1">
                                <a:latin typeface="Cambria Math" panose="02040503050406030204" pitchFamily="18" charset="0"/>
                              </a:rPr>
                            </m:ctrlPr>
                          </m:dPr>
                          <m:e>
                            <m:r>
                              <a:rPr lang="en-IN" sz="2000" b="1" i="1" smtClean="0">
                                <a:latin typeface="Cambria Math" panose="02040503050406030204" pitchFamily="18" charset="0"/>
                              </a:rPr>
                              <m:t>𝒌</m:t>
                            </m:r>
                            <m:r>
                              <a:rPr lang="en-IN" sz="2000" b="1" i="1" smtClean="0">
                                <a:latin typeface="Cambria Math" panose="02040503050406030204" pitchFamily="18" charset="0"/>
                              </a:rPr>
                              <m:t>−</m:t>
                            </m:r>
                            <m:r>
                              <a:rPr lang="en-IN" sz="2000" b="1" i="1" smtClean="0">
                                <a:latin typeface="Cambria Math" panose="02040503050406030204" pitchFamily="18" charset="0"/>
                              </a:rPr>
                              <m:t>𝟏</m:t>
                            </m:r>
                            <m:r>
                              <a:rPr lang="en-IN" sz="2000" b="1" i="1" smtClean="0">
                                <a:latin typeface="Cambria Math" panose="02040503050406030204" pitchFamily="18" charset="0"/>
                              </a:rPr>
                              <m:t>,</m:t>
                            </m:r>
                            <m:r>
                              <a:rPr lang="en-IN" sz="2000" b="1" i="1" smtClean="0">
                                <a:latin typeface="Cambria Math" panose="02040503050406030204" pitchFamily="18" charset="0"/>
                              </a:rPr>
                              <m:t>𝜶</m:t>
                            </m:r>
                          </m:e>
                        </m:d>
                      </m:sub>
                      <m:sup>
                        <m:r>
                          <a:rPr lang="en-IN" sz="2000" b="1" i="0" smtClean="0">
                            <a:latin typeface="Cambria Math" panose="02040503050406030204" pitchFamily="18" charset="0"/>
                          </a:rPr>
                          <m:t>𝟐</m:t>
                        </m:r>
                      </m:sup>
                    </m:sSubSup>
                  </m:oMath>
                </a14:m>
                <a:r>
                  <a:rPr lang="en-IN" sz="2000" b="1" dirty="0">
                    <a:latin typeface="Bell MT" panose="02020503060305020303" pitchFamily="18" charset="0"/>
                  </a:rPr>
                  <a:t> , we reject </a:t>
                </a:r>
                <a14:m>
                  <m:oMath xmlns:m="http://schemas.openxmlformats.org/officeDocument/2006/math">
                    <m:sSub>
                      <m:sSubPr>
                        <m:ctrlPr>
                          <a:rPr lang="en-IN" sz="2000" b="1" i="1">
                            <a:latin typeface="Cambria Math" panose="02040503050406030204" pitchFamily="18" charset="0"/>
                          </a:rPr>
                        </m:ctrlPr>
                      </m:sSubPr>
                      <m:e>
                        <m:r>
                          <a:rPr lang="en-IN" sz="2000" b="1" i="1" smtClean="0">
                            <a:latin typeface="Cambria Math" panose="02040503050406030204" pitchFamily="18" charset="0"/>
                          </a:rPr>
                          <m:t>𝑯</m:t>
                        </m:r>
                      </m:e>
                      <m:sub>
                        <m:r>
                          <a:rPr lang="en-IN" sz="2000" b="1" i="1" smtClean="0">
                            <a:latin typeface="Cambria Math" panose="02040503050406030204" pitchFamily="18" charset="0"/>
                          </a:rPr>
                          <m:t>𝟎</m:t>
                        </m:r>
                      </m:sub>
                    </m:sSub>
                  </m:oMath>
                </a14:m>
                <a:endParaRPr lang="en-IN" sz="2000" b="1" dirty="0">
                  <a:latin typeface="Bell MT" panose="02020503060305020303" pitchFamily="18" charset="0"/>
                </a:endParaRPr>
              </a:p>
              <a:p>
                <a:r>
                  <a:rPr lang="en-IN" sz="2000" b="1" dirty="0">
                    <a:latin typeface="Bell MT" panose="02020503060305020303" pitchFamily="18" charset="0"/>
                  </a:rPr>
                  <a:t>      Equivalently, compute the p-value. If </a:t>
                </a:r>
                <a14:m>
                  <m:oMath xmlns:m="http://schemas.openxmlformats.org/officeDocument/2006/math">
                    <m:r>
                      <a:rPr lang="en-IN" sz="2000" b="1" i="1" smtClean="0">
                        <a:latin typeface="Cambria Math" panose="02040503050406030204" pitchFamily="18" charset="0"/>
                      </a:rPr>
                      <m:t>𝒑</m:t>
                    </m:r>
                    <m:r>
                      <a:rPr lang="en-IN" sz="2000" b="1" i="1" smtClean="0">
                        <a:latin typeface="Cambria Math" panose="02040503050406030204" pitchFamily="18" charset="0"/>
                      </a:rPr>
                      <m:t>&lt;</m:t>
                    </m:r>
                    <m:r>
                      <a:rPr lang="en-IN" sz="2000" b="1" i="1" smtClean="0">
                        <a:latin typeface="Cambria Math" panose="02040503050406030204" pitchFamily="18" charset="0"/>
                      </a:rPr>
                      <m:t>𝜶</m:t>
                    </m:r>
                  </m:oMath>
                </a14:m>
                <a:r>
                  <a:rPr lang="en-IN" sz="2000" b="1" dirty="0">
                    <a:latin typeface="Bell MT" panose="02020503060305020303" pitchFamily="18" charset="0"/>
                  </a:rPr>
                  <a:t> (say 0.05) , we reject </a:t>
                </a:r>
                <a14:m>
                  <m:oMath xmlns:m="http://schemas.openxmlformats.org/officeDocument/2006/math">
                    <m:sSub>
                      <m:sSubPr>
                        <m:ctrlPr>
                          <a:rPr lang="en-IN" sz="2000" b="1" i="1">
                            <a:latin typeface="Cambria Math" panose="02040503050406030204" pitchFamily="18" charset="0"/>
                          </a:rPr>
                        </m:ctrlPr>
                      </m:sSubPr>
                      <m:e>
                        <m:r>
                          <a:rPr lang="en-IN" sz="2000" b="1" i="1" smtClean="0">
                            <a:latin typeface="Cambria Math" panose="02040503050406030204" pitchFamily="18" charset="0"/>
                          </a:rPr>
                          <m:t>𝑯</m:t>
                        </m:r>
                      </m:e>
                      <m:sub>
                        <m:r>
                          <a:rPr lang="en-IN" sz="2000" b="1" i="1" smtClean="0">
                            <a:latin typeface="Cambria Math" panose="02040503050406030204" pitchFamily="18" charset="0"/>
                          </a:rPr>
                          <m:t>𝟎</m:t>
                        </m:r>
                      </m:sub>
                    </m:sSub>
                  </m:oMath>
                </a14:m>
                <a:r>
                  <a:rPr lang="en-IN" sz="2000" b="1" dirty="0">
                    <a:latin typeface="Bell MT" panose="02020503060305020303" pitchFamily="18" charset="0"/>
                  </a:rPr>
                  <a:t>.</a:t>
                </a:r>
              </a:p>
              <a:p>
                <a:r>
                  <a:rPr lang="en-IN" sz="2000" dirty="0"/>
                  <a:t>                </a:t>
                </a:r>
              </a:p>
            </p:txBody>
          </p:sp>
        </mc:Choice>
        <mc:Fallback xmlns="">
          <p:sp>
            <p:nvSpPr>
              <p:cNvPr id="4" name="TextBox 3">
                <a:extLst>
                  <a:ext uri="{FF2B5EF4-FFF2-40B4-BE49-F238E27FC236}">
                    <a16:creationId xmlns:a16="http://schemas.microsoft.com/office/drawing/2014/main" id="{6B6C9699-B6FC-69D5-CC6E-6046E1C89257}"/>
                  </a:ext>
                </a:extLst>
              </p:cNvPr>
              <p:cNvSpPr txBox="1">
                <a:spLocks noRot="1" noChangeAspect="1" noMove="1" noResize="1" noEditPoints="1" noAdjustHandles="1" noChangeArrowheads="1" noChangeShapeType="1" noTextEdit="1"/>
              </p:cNvSpPr>
              <p:nvPr/>
            </p:nvSpPr>
            <p:spPr>
              <a:xfrm>
                <a:off x="1608881" y="850843"/>
                <a:ext cx="9942653" cy="6007157"/>
              </a:xfrm>
              <a:prstGeom prst="rect">
                <a:avLst/>
              </a:prstGeom>
              <a:blipFill>
                <a:blip r:embed="rId2"/>
                <a:stretch>
                  <a:fillRect l="-674" t="-609" r="-35868"/>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5622FFEA-39DC-07A0-45B7-8649EE9B7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750" y="4763125"/>
            <a:ext cx="3238500" cy="828675"/>
          </a:xfrm>
          <a:prstGeom prst="rect">
            <a:avLst/>
          </a:prstGeom>
        </p:spPr>
      </p:pic>
    </p:spTree>
    <p:extLst>
      <p:ext uri="{BB962C8B-B14F-4D97-AF65-F5344CB8AC3E}">
        <p14:creationId xmlns:p14="http://schemas.microsoft.com/office/powerpoint/2010/main" val="367228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1BE14A-5FF7-6E84-4E6E-1A461F1FF65B}"/>
              </a:ext>
            </a:extLst>
          </p:cNvPr>
          <p:cNvSpPr txBox="1"/>
          <p:nvPr/>
        </p:nvSpPr>
        <p:spPr>
          <a:xfrm>
            <a:off x="1632030" y="173620"/>
            <a:ext cx="10451940" cy="6494085"/>
          </a:xfrm>
          <a:prstGeom prst="rect">
            <a:avLst/>
          </a:prstGeom>
          <a:noFill/>
        </p:spPr>
        <p:txBody>
          <a:bodyPr wrap="square" rtlCol="0">
            <a:spAutoFit/>
          </a:bodyPr>
          <a:lstStyle/>
          <a:p>
            <a:pPr algn="ctr"/>
            <a:r>
              <a:rPr lang="en-IN" sz="2800" b="1" dirty="0">
                <a:latin typeface="Bell MT" panose="02020503060305020303" pitchFamily="18" charset="0"/>
              </a:rPr>
              <a:t> </a:t>
            </a:r>
            <a:r>
              <a:rPr lang="en-IN" sz="2800" b="1" u="sng" dirty="0">
                <a:latin typeface="Bell MT" panose="02020503060305020303" pitchFamily="18" charset="0"/>
              </a:rPr>
              <a:t>Exploratory Survival Analysis: Log-Rank Tests across Risk Factors</a:t>
            </a:r>
            <a:endParaRPr lang="en-IN" sz="2400" b="1" dirty="0">
              <a:latin typeface="Bell MT" panose="02020503060305020303" pitchFamily="18" charset="0"/>
            </a:endParaRPr>
          </a:p>
          <a:p>
            <a:pPr marL="342900" indent="-342900">
              <a:buFont typeface="Wingdings" panose="05000000000000000000" pitchFamily="2" charset="2"/>
              <a:buChar char="Ø"/>
            </a:pPr>
            <a:r>
              <a:rPr lang="en-IN" sz="2400" b="1" u="sng" dirty="0">
                <a:latin typeface="Bell MT" panose="02020503060305020303" pitchFamily="18" charset="0"/>
              </a:rPr>
              <a:t>Creating age-bins based on smokers &amp; non-smokers:- </a:t>
            </a:r>
          </a:p>
          <a:p>
            <a:r>
              <a:rPr lang="en-IN" sz="2400" b="1" dirty="0">
                <a:latin typeface="Bell MT" panose="02020503060305020303" pitchFamily="18" charset="0"/>
              </a:rPr>
              <a:t>	   </a:t>
            </a:r>
          </a:p>
          <a:p>
            <a:r>
              <a:rPr lang="en-IN" sz="2400" b="1" dirty="0">
                <a:latin typeface="Bell MT" panose="02020503060305020303" pitchFamily="18" charset="0"/>
              </a:rPr>
              <a:t>          Due to analysis purpose we create 3 age-bins that is 19-35(Young), 36-55(Middle aged) and 55+(Old). For creating the EDA based on survival analysis we are choosing the risk factor “Smoking”(one can use any other risk factors) and as </a:t>
            </a:r>
            <a:r>
              <a:rPr lang="en-IN" sz="2400" b="1" dirty="0">
                <a:highlight>
                  <a:srgbClr val="C0C0C0"/>
                </a:highlight>
                <a:latin typeface="Bell MT" panose="02020503060305020303" pitchFamily="18" charset="0"/>
              </a:rPr>
              <a:t>it is a continuous data(lies between 0 to 10), so for converting it to a categorical data we divide it into smoker(&gt;=5.0) and non-smoker(&lt;5.0).</a:t>
            </a:r>
          </a:p>
          <a:p>
            <a:endParaRPr lang="en-IN" sz="2400" b="1" dirty="0">
              <a:latin typeface="Bell MT" panose="02020503060305020303" pitchFamily="18" charset="0"/>
            </a:endParaRPr>
          </a:p>
          <a:p>
            <a:endParaRPr lang="en-IN" sz="2400" b="1" dirty="0">
              <a:latin typeface="Bell MT" panose="02020503060305020303" pitchFamily="18" charset="0"/>
            </a:endParaRPr>
          </a:p>
          <a:p>
            <a:endParaRPr lang="en-IN" sz="2400" b="1" dirty="0">
              <a:latin typeface="Bell MT" panose="02020503060305020303" pitchFamily="18" charset="0"/>
            </a:endParaRPr>
          </a:p>
          <a:p>
            <a:endParaRPr lang="en-IN" sz="2400" b="1" dirty="0">
              <a:latin typeface="Bell MT" panose="02020503060305020303" pitchFamily="18" charset="0"/>
            </a:endParaRPr>
          </a:p>
          <a:p>
            <a:endParaRPr lang="en-IN" sz="2400" b="1" dirty="0">
              <a:latin typeface="Bell MT" panose="02020503060305020303" pitchFamily="18" charset="0"/>
            </a:endParaRPr>
          </a:p>
          <a:p>
            <a:r>
              <a:rPr lang="en-US" sz="2400" b="1" dirty="0">
                <a:latin typeface="Bell MT" panose="02020503060305020303" pitchFamily="18" charset="0"/>
              </a:rPr>
              <a:t>The picture shows a table comparing the counts of smokers and non-smokers across three age groups (19–35, 36–55, and 55+).</a:t>
            </a:r>
            <a:endParaRPr lang="en-IN" sz="2400" b="1" dirty="0">
              <a:latin typeface="Bell MT" panose="02020503060305020303" pitchFamily="18" charset="0"/>
            </a:endParaRPr>
          </a:p>
        </p:txBody>
      </p:sp>
      <p:pic>
        <p:nvPicPr>
          <p:cNvPr id="6" name="Picture 5">
            <a:extLst>
              <a:ext uri="{FF2B5EF4-FFF2-40B4-BE49-F238E27FC236}">
                <a16:creationId xmlns:a16="http://schemas.microsoft.com/office/drawing/2014/main" id="{13DCF3E5-E9C5-D42F-90C7-2C5832835A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962" y="4102195"/>
            <a:ext cx="4772076" cy="1280039"/>
          </a:xfrm>
          <a:prstGeom prst="rect">
            <a:avLst/>
          </a:prstGeom>
        </p:spPr>
      </p:pic>
    </p:spTree>
    <p:extLst>
      <p:ext uri="{BB962C8B-B14F-4D97-AF65-F5344CB8AC3E}">
        <p14:creationId xmlns:p14="http://schemas.microsoft.com/office/powerpoint/2010/main" val="421963061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1431</TotalTime>
  <Words>3419</Words>
  <Application>Microsoft Office PowerPoint</Application>
  <PresentationFormat>Widescreen</PresentationFormat>
  <Paragraphs>377</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Bell MT</vt:lpstr>
      <vt:lpstr>Calibri</vt:lpstr>
      <vt:lpstr>Cambria Math</vt:lpstr>
      <vt:lpstr>Century Gothic</vt:lpstr>
      <vt:lpstr>Times New Roman</vt:lpstr>
      <vt:lpstr>Wingdings</vt:lpstr>
      <vt:lpstr>Wingdings 3</vt:lpstr>
      <vt:lpstr>Wisp</vt:lpstr>
      <vt:lpstr>UNIVERSITY OF KALYANI</vt:lpstr>
      <vt:lpstr> Performance of Distributed Cox Proportional Hazards Modelling for Summary-Level Cancer Data</vt:lpstr>
      <vt:lpstr>INTRODUCTION</vt:lpstr>
      <vt:lpstr>DATA COLLECTION</vt:lpstr>
      <vt:lpstr>DATA ANALYSIS</vt:lpstr>
      <vt:lpstr>PowerPoint Presentation</vt:lpstr>
      <vt:lpstr>Kaplan-Meier Estimation</vt:lpstr>
      <vt:lpstr>Log-Rank Test</vt:lpstr>
      <vt:lpstr>PowerPoint Presentation</vt:lpstr>
      <vt:lpstr>PowerPoint Presentation</vt:lpstr>
      <vt:lpstr>PowerPoint Presentation</vt:lpstr>
      <vt:lpstr>PowerPoint Presentation</vt:lpstr>
      <vt:lpstr>PowerPoint Presentation</vt:lpstr>
      <vt:lpstr>CPHM</vt:lpstr>
      <vt:lpstr>PowerPoint Presentation</vt:lpstr>
      <vt:lpstr>PowerPoint Presentation</vt:lpstr>
      <vt:lpstr>PowerPoint Presentation</vt:lpstr>
      <vt:lpstr>PowerPoint Presentation</vt:lpstr>
      <vt:lpstr>CONCLUSION</vt:lpstr>
      <vt:lpstr>Distributed Data Network (DDN)</vt:lpstr>
      <vt:lpstr>Distributed Cox Proportional Hazards Regression:</vt:lpstr>
      <vt:lpstr>Proposed Method Using Summary Level Information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HIMON SAHA</dc:creator>
  <cp:lastModifiedBy>Debjit Saha</cp:lastModifiedBy>
  <cp:revision>8</cp:revision>
  <dcterms:created xsi:type="dcterms:W3CDTF">2025-08-25T15:39:47Z</dcterms:created>
  <dcterms:modified xsi:type="dcterms:W3CDTF">2025-08-27T07:09:53Z</dcterms:modified>
</cp:coreProperties>
</file>