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07"/>
    <a:srgbClr val="5CB85C"/>
    <a:srgbClr val="EF7B71"/>
    <a:srgbClr val="4285F4"/>
    <a:srgbClr val="D9534F"/>
    <a:srgbClr val="901C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13-4F4A-A157-75F7B38C807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013-4F4A-A157-75F7B38C807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013-4F4A-A157-75F7B38C80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4945695"/>
        <c:axId val="944956735"/>
      </c:barChart>
      <c:catAx>
        <c:axId val="94494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956735"/>
        <c:crosses val="autoZero"/>
        <c:auto val="1"/>
        <c:lblAlgn val="ctr"/>
        <c:lblOffset val="100"/>
        <c:noMultiLvlLbl val="0"/>
      </c:catAx>
      <c:valAx>
        <c:axId val="94495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494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26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5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3199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9155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850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083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65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978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08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31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6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55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146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7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3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69EC8-E70E-4CEE-B044-01D08621B414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E737E-7C24-40B5-BF9F-AAF3032AB9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672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225434/DS%2057:%20Fire" TargetMode="Externa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FC24-E639-CC01-6749-ACCF60C77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Service Performance Centre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4ED72-AF0B-C562-63AF-9B45DB0068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1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C3998-86CC-D2C7-3443-9A919425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Are You Missing These 3 Hidden Levers in Your Service Business?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35114E-0627-B40E-CAF7-3E495815AD91}"/>
              </a:ext>
            </a:extLst>
          </p:cNvPr>
          <p:cNvSpPr/>
          <p:nvPr/>
        </p:nvSpPr>
        <p:spPr>
          <a:xfrm>
            <a:off x="1364751" y="2955218"/>
            <a:ext cx="3154166" cy="750014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Retention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30FFA8-2EFB-4860-7FAC-B7BE12A84C61}"/>
              </a:ext>
            </a:extLst>
          </p:cNvPr>
          <p:cNvSpPr/>
          <p:nvPr/>
        </p:nvSpPr>
        <p:spPr>
          <a:xfrm>
            <a:off x="7673083" y="2955218"/>
            <a:ext cx="3154166" cy="750014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Efficiency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43125-2036-A7E8-6AED-16F98156C25A}"/>
              </a:ext>
            </a:extLst>
          </p:cNvPr>
          <p:cNvSpPr/>
          <p:nvPr/>
        </p:nvSpPr>
        <p:spPr>
          <a:xfrm>
            <a:off x="4518917" y="4826284"/>
            <a:ext cx="3154166" cy="750014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Growth</a:t>
            </a:r>
          </a:p>
        </p:txBody>
      </p:sp>
    </p:spTree>
    <p:extLst>
      <p:ext uri="{BB962C8B-B14F-4D97-AF65-F5344CB8AC3E}">
        <p14:creationId xmlns:p14="http://schemas.microsoft.com/office/powerpoint/2010/main" val="22395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12AB4-A831-CFC8-37BA-DCE2F45EE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Burning Problem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B8D0A3-4F7F-8203-9039-806D5392F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094228"/>
              </p:ext>
            </p:extLst>
          </p:nvPr>
        </p:nvGraphicFramePr>
        <p:xfrm>
          <a:off x="955497" y="2374950"/>
          <a:ext cx="4941870" cy="30032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D381A19-35F3-2E5C-10C8-504A146CC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396619" y="2913751"/>
            <a:ext cx="2224014" cy="19256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BBFA2C1-DC33-18C5-3324-8FDF0B9831A6}"/>
              </a:ext>
            </a:extLst>
          </p:cNvPr>
          <p:cNvSpPr/>
          <p:nvPr/>
        </p:nvSpPr>
        <p:spPr>
          <a:xfrm>
            <a:off x="6606282" y="2301052"/>
            <a:ext cx="5137077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What if 20% of your revenue is at risk – and you don’t know which 20%?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33C04B-3259-4CE0-DEF5-4BDA2FC74154}"/>
              </a:ext>
            </a:extLst>
          </p:cNvPr>
          <p:cNvSpPr/>
          <p:nvPr/>
        </p:nvSpPr>
        <p:spPr>
          <a:xfrm>
            <a:off x="6606283" y="3745712"/>
            <a:ext cx="5137077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What if your ‘stable’ accounts are secretly unhappy?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35BB4D-C64E-AA20-9C2C-6C2BCD72212A}"/>
              </a:ext>
            </a:extLst>
          </p:cNvPr>
          <p:cNvSpPr/>
          <p:nvPr/>
        </p:nvSpPr>
        <p:spPr>
          <a:xfrm>
            <a:off x="6606283" y="5190372"/>
            <a:ext cx="5137077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Let’s uncover the invisible risks hiding in the data</a:t>
            </a:r>
          </a:p>
        </p:txBody>
      </p:sp>
    </p:spTree>
    <p:extLst>
      <p:ext uri="{BB962C8B-B14F-4D97-AF65-F5344CB8AC3E}">
        <p14:creationId xmlns:p14="http://schemas.microsoft.com/office/powerpoint/2010/main" val="38724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4C64-E454-3407-ADDA-BF24C374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3 Levers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68E471-83E4-F504-035C-A53A0AC66DA8}"/>
              </a:ext>
            </a:extLst>
          </p:cNvPr>
          <p:cNvSpPr/>
          <p:nvPr/>
        </p:nvSpPr>
        <p:spPr>
          <a:xfrm>
            <a:off x="1777429" y="2514600"/>
            <a:ext cx="3739793" cy="762856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The Churn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D1D4C-2AC4-6E1C-343A-7E576842B8C4}"/>
              </a:ext>
            </a:extLst>
          </p:cNvPr>
          <p:cNvSpPr/>
          <p:nvPr/>
        </p:nvSpPr>
        <p:spPr>
          <a:xfrm>
            <a:off x="6810053" y="2514600"/>
            <a:ext cx="3739793" cy="762856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The</a:t>
            </a:r>
            <a:r>
              <a:rPr lang="en-IN" dirty="0"/>
              <a:t> </a:t>
            </a:r>
            <a:r>
              <a:rPr lang="en-IN" dirty="0">
                <a:solidFill>
                  <a:sysClr val="windowText" lastClr="000000"/>
                </a:solidFill>
              </a:rPr>
              <a:t>Tickets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BA24D-7C77-2883-9B24-959CC0A83473}"/>
              </a:ext>
            </a:extLst>
          </p:cNvPr>
          <p:cNvSpPr/>
          <p:nvPr/>
        </p:nvSpPr>
        <p:spPr>
          <a:xfrm>
            <a:off x="4226103" y="3885610"/>
            <a:ext cx="3739793" cy="762856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The Silent Growth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EFA8F-4F91-1C35-F35B-66FB515AF850}"/>
              </a:ext>
            </a:extLst>
          </p:cNvPr>
          <p:cNvSpPr/>
          <p:nvPr/>
        </p:nvSpPr>
        <p:spPr>
          <a:xfrm>
            <a:off x="1307813" y="5466117"/>
            <a:ext cx="9576371" cy="762856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Today, we’ll try to unlock these levers – but first let’s see why they matter</a:t>
            </a:r>
          </a:p>
        </p:txBody>
      </p:sp>
    </p:spTree>
    <p:extLst>
      <p:ext uri="{BB962C8B-B14F-4D97-AF65-F5344CB8AC3E}">
        <p14:creationId xmlns:p14="http://schemas.microsoft.com/office/powerpoint/2010/main" val="23813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6915D-3BDA-5961-AE16-C64B204F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Churn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7C3CD3-6CC6-89CD-F270-8479F0BBA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6" y="2086521"/>
            <a:ext cx="8917968" cy="9588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E9339E-D208-7483-C2A1-416A6C0C5F9D}"/>
              </a:ext>
            </a:extLst>
          </p:cNvPr>
          <p:cNvSpPr/>
          <p:nvPr/>
        </p:nvSpPr>
        <p:spPr>
          <a:xfrm>
            <a:off x="1078786" y="3667874"/>
            <a:ext cx="10275013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Suppose 24 accounts are ticking. But which ones? And why?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44666-39EC-4B1F-B6A6-47C272F56798}"/>
              </a:ext>
            </a:extLst>
          </p:cNvPr>
          <p:cNvSpPr/>
          <p:nvPr/>
        </p:nvSpPr>
        <p:spPr>
          <a:xfrm>
            <a:off x="1078785" y="5022606"/>
            <a:ext cx="10275013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We might think we know, but we can go wrong…</a:t>
            </a:r>
          </a:p>
        </p:txBody>
      </p:sp>
    </p:spTree>
    <p:extLst>
      <p:ext uri="{BB962C8B-B14F-4D97-AF65-F5344CB8AC3E}">
        <p14:creationId xmlns:p14="http://schemas.microsoft.com/office/powerpoint/2010/main" val="63654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5E02-03A2-8442-0193-0F13E08E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Ticket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F7BFA3-76DB-3B42-53CA-AF953D19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80" y="2352585"/>
            <a:ext cx="5394040" cy="3190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F86229-D561-FBD9-EC8B-11F88CE637B4}"/>
              </a:ext>
            </a:extLst>
          </p:cNvPr>
          <p:cNvSpPr/>
          <p:nvPr/>
        </p:nvSpPr>
        <p:spPr>
          <a:xfrm>
            <a:off x="1097194" y="3811712"/>
            <a:ext cx="9997611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One team is drowning in 132 tickets. Who’s rescuing them? </a:t>
            </a:r>
          </a:p>
        </p:txBody>
      </p:sp>
    </p:spTree>
    <p:extLst>
      <p:ext uri="{BB962C8B-B14F-4D97-AF65-F5344CB8AC3E}">
        <p14:creationId xmlns:p14="http://schemas.microsoft.com/office/powerpoint/2010/main" val="25237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E510-1BBF-1549-5789-2E0C89B1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Silent Growth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03C541-E7AB-E6CE-18AB-65EC3584C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535" y="2243151"/>
            <a:ext cx="6608929" cy="5270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AD780F-B04A-268C-BD21-FB8CF3235D5A}"/>
              </a:ext>
            </a:extLst>
          </p:cNvPr>
          <p:cNvSpPr/>
          <p:nvPr/>
        </p:nvSpPr>
        <p:spPr>
          <a:xfrm>
            <a:off x="1222624" y="4150759"/>
            <a:ext cx="10037851" cy="914400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Some clients are ready to give more revenue. Are we listening?</a:t>
            </a:r>
          </a:p>
        </p:txBody>
      </p:sp>
    </p:spTree>
    <p:extLst>
      <p:ext uri="{BB962C8B-B14F-4D97-AF65-F5344CB8AC3E}">
        <p14:creationId xmlns:p14="http://schemas.microsoft.com/office/powerpoint/2010/main" val="2747499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84D5-D746-FFBE-3EAA-DA567F89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BBBD5-161B-4EE7-060E-722B8029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340" y="2530011"/>
            <a:ext cx="6202328" cy="34891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8A3578F-A9A2-487D-EE45-BDB49737AE6E}"/>
              </a:ext>
            </a:extLst>
          </p:cNvPr>
          <p:cNvSpPr/>
          <p:nvPr/>
        </p:nvSpPr>
        <p:spPr>
          <a:xfrm>
            <a:off x="680320" y="3074541"/>
            <a:ext cx="4705565" cy="708917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What if you could get all these data with just 5 clicks or less?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DA6645-2332-6B22-4390-3BACFDADFF97}"/>
              </a:ext>
            </a:extLst>
          </p:cNvPr>
          <p:cNvSpPr/>
          <p:nvPr/>
        </p:nvSpPr>
        <p:spPr>
          <a:xfrm>
            <a:off x="680321" y="5238832"/>
            <a:ext cx="4705565" cy="708917"/>
          </a:xfrm>
          <a:prstGeom prst="rect">
            <a:avLst/>
          </a:prstGeom>
          <a:noFill/>
          <a:ln>
            <a:solidFill>
              <a:srgbClr val="FFC1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Let me show you how</a:t>
            </a:r>
          </a:p>
        </p:txBody>
      </p:sp>
    </p:spTree>
    <p:extLst>
      <p:ext uri="{BB962C8B-B14F-4D97-AF65-F5344CB8AC3E}">
        <p14:creationId xmlns:p14="http://schemas.microsoft.com/office/powerpoint/2010/main" val="361826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47</TotalTime>
  <Words>166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Service Performance Centre</vt:lpstr>
      <vt:lpstr>Are You Missing These 3 Hidden Levers in Your Service Business?</vt:lpstr>
      <vt:lpstr>The Burning Problem</vt:lpstr>
      <vt:lpstr>The 3 Levers</vt:lpstr>
      <vt:lpstr>The Churn</vt:lpstr>
      <vt:lpstr>The Ticket</vt:lpstr>
      <vt:lpstr>The Silent Growth</vt:lpstr>
      <vt:lpstr>The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DEBJYOTI SAHA</dc:creator>
  <cp:lastModifiedBy>DEBJYOTI SAHA</cp:lastModifiedBy>
  <cp:revision>10</cp:revision>
  <dcterms:created xsi:type="dcterms:W3CDTF">2025-06-02T19:32:53Z</dcterms:created>
  <dcterms:modified xsi:type="dcterms:W3CDTF">2025-06-02T20:20:26Z</dcterms:modified>
</cp:coreProperties>
</file>