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56" r:id="rId2"/>
    <p:sldId id="257" r:id="rId3"/>
    <p:sldId id="258" r:id="rId4"/>
    <p:sldId id="259" r:id="rId5"/>
    <p:sldId id="260" r:id="rId6"/>
    <p:sldId id="261" r:id="rId7"/>
    <p:sldId id="262" r:id="rId8"/>
    <p:sldId id="263" r:id="rId9"/>
    <p:sldId id="265" r:id="rId10"/>
    <p:sldId id="264" r:id="rId11"/>
    <p:sldId id="266" r:id="rId12"/>
    <p:sldId id="281" r:id="rId13"/>
    <p:sldId id="282"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4" r:id="rId29"/>
    <p:sldId id="283" r:id="rId30"/>
    <p:sldId id="285"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BJYOTI SAHA" initials="DS" lastIdx="1" clrIdx="0">
    <p:extLst>
      <p:ext uri="{19B8F6BF-5375-455C-9EA6-DF929625EA0E}">
        <p15:presenceInfo xmlns:p15="http://schemas.microsoft.com/office/powerpoint/2012/main" userId="1d74fd294041dab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107"/>
    <a:srgbClr val="5CB85C"/>
    <a:srgbClr val="EF7B71"/>
    <a:srgbClr val="4285F4"/>
    <a:srgbClr val="D9534F"/>
    <a:srgbClr val="901C1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09" autoAdjust="0"/>
    <p:restoredTop sz="93741" autoAdjust="0"/>
  </p:normalViewPr>
  <p:slideViewPr>
    <p:cSldViewPr snapToGrid="0">
      <p:cViewPr varScale="1">
        <p:scale>
          <a:sx n="62" d="100"/>
          <a:sy n="62" d="100"/>
        </p:scale>
        <p:origin x="5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013-4F4A-A157-75F7B38C8074}"/>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013-4F4A-A157-75F7B38C8074}"/>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013-4F4A-A157-75F7B38C8074}"/>
            </c:ext>
          </c:extLst>
        </c:ser>
        <c:dLbls>
          <c:showLegendKey val="0"/>
          <c:showVal val="0"/>
          <c:showCatName val="0"/>
          <c:showSerName val="0"/>
          <c:showPercent val="0"/>
          <c:showBubbleSize val="0"/>
        </c:dLbls>
        <c:gapWidth val="219"/>
        <c:overlap val="-27"/>
        <c:axId val="944945695"/>
        <c:axId val="944956735"/>
      </c:barChart>
      <c:catAx>
        <c:axId val="9449456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4956735"/>
        <c:crosses val="autoZero"/>
        <c:auto val="1"/>
        <c:lblAlgn val="ctr"/>
        <c:lblOffset val="100"/>
        <c:noMultiLvlLbl val="0"/>
      </c:catAx>
      <c:valAx>
        <c:axId val="9449567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449456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25-06-05T15:46:14.715" idx="1">
    <p:pos x="10" y="10"/>
    <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7F5A07-1899-40EC-A5BA-932A59FC2640}" type="datetimeFigureOut">
              <a:rPr lang="en-IN" smtClean="0"/>
              <a:t>12-06-2025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5DE50F-E7F0-4162-8776-522277EEC925}" type="slidenum">
              <a:rPr lang="en-IN" smtClean="0"/>
              <a:t>‹#›</a:t>
            </a:fld>
            <a:endParaRPr lang="en-IN"/>
          </a:p>
        </p:txBody>
      </p:sp>
    </p:spTree>
    <p:extLst>
      <p:ext uri="{BB962C8B-B14F-4D97-AF65-F5344CB8AC3E}">
        <p14:creationId xmlns:p14="http://schemas.microsoft.com/office/powerpoint/2010/main" val="3873208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Hello everyone</a:t>
            </a:r>
            <a:r>
              <a:rPr lang="en-US" b="1" dirty="0"/>
              <a:t>, </a:t>
            </a:r>
            <a:r>
              <a:rPr lang="en-US" dirty="0"/>
              <a:t>Before I begin, I want to sincerely thank you all for giving me the opportunity to present my skills in data analysis and visualization. I truly appreciate you taking the time to attend this presentation and review the work I’ve done using the provided dataset. </a:t>
            </a:r>
          </a:p>
          <a:p>
            <a:endParaRPr lang="en-US" dirty="0"/>
          </a:p>
          <a:p>
            <a:r>
              <a:rPr lang="en-US" dirty="0"/>
              <a:t>Today’s presentation is about the Service Performance Report where we will understand the business needs, lags and eventually come up to a solution of recommendations.</a:t>
            </a:r>
          </a:p>
          <a:p>
            <a:endParaRPr lang="en-US" dirty="0"/>
          </a:p>
          <a:p>
            <a:r>
              <a:rPr lang="en-US" dirty="0"/>
              <a:t>I will start with a short presentation; this will give a glimpse of what the actual report holds and also will come up with some problems which we will try to find a solution in the Power BI report.</a:t>
            </a:r>
          </a:p>
          <a:p>
            <a:endParaRPr lang="en-US" dirty="0"/>
          </a:p>
          <a:p>
            <a:r>
              <a:rPr lang="en-IN" dirty="0"/>
              <a:t>After the short presentation I will play around with the Power BI report and also will go through the values the pages provide to the business. After that there is something which I want to share and can be a potential reason to enhance the engagement of the report build and my external analysis skills if the time permits.</a:t>
            </a:r>
          </a:p>
          <a:p>
            <a:endParaRPr lang="en-IN" dirty="0"/>
          </a:p>
          <a:p>
            <a:r>
              <a:rPr lang="en-IN" dirty="0"/>
              <a:t>I am happy to take question in the middle of the report demonstration, so please feel free to interrupt if you have any.</a:t>
            </a:r>
          </a:p>
          <a:p>
            <a:endParaRPr lang="en-IN" dirty="0"/>
          </a:p>
          <a:p>
            <a:r>
              <a:rPr lang="en-IN" dirty="0"/>
              <a:t>So let’s start.</a:t>
            </a:r>
          </a:p>
        </p:txBody>
      </p:sp>
      <p:sp>
        <p:nvSpPr>
          <p:cNvPr id="4" name="Slide Number Placeholder 3"/>
          <p:cNvSpPr>
            <a:spLocks noGrp="1"/>
          </p:cNvSpPr>
          <p:nvPr>
            <p:ph type="sldNum" sz="quarter" idx="5"/>
          </p:nvPr>
        </p:nvSpPr>
        <p:spPr/>
        <p:txBody>
          <a:bodyPr/>
          <a:lstStyle/>
          <a:p>
            <a:fld id="{AD5DE50F-E7F0-4162-8776-522277EEC925}" type="slidenum">
              <a:rPr lang="en-IN" smtClean="0"/>
              <a:t>1</a:t>
            </a:fld>
            <a:endParaRPr lang="en-IN"/>
          </a:p>
        </p:txBody>
      </p:sp>
    </p:spTree>
    <p:extLst>
      <p:ext uri="{BB962C8B-B14F-4D97-AF65-F5344CB8AC3E}">
        <p14:creationId xmlns:p14="http://schemas.microsoft.com/office/powerpoint/2010/main" val="2637273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In any business we have 3 important pillars which needs to satisfy if someone wants to scale it. Here when it comes to Service Performance Centre it is the Retention, Efficiency and Growth. To find out the solution to all 3 we will dive into the problem. So, what’s the problem?</a:t>
            </a:r>
          </a:p>
        </p:txBody>
      </p:sp>
      <p:sp>
        <p:nvSpPr>
          <p:cNvPr id="4" name="Slide Number Placeholder 3"/>
          <p:cNvSpPr>
            <a:spLocks noGrp="1"/>
          </p:cNvSpPr>
          <p:nvPr>
            <p:ph type="sldNum" sz="quarter" idx="5"/>
          </p:nvPr>
        </p:nvSpPr>
        <p:spPr/>
        <p:txBody>
          <a:bodyPr/>
          <a:lstStyle/>
          <a:p>
            <a:fld id="{AD5DE50F-E7F0-4162-8776-522277EEC925}" type="slidenum">
              <a:rPr lang="en-IN" smtClean="0"/>
              <a:t>2</a:t>
            </a:fld>
            <a:endParaRPr lang="en-IN"/>
          </a:p>
        </p:txBody>
      </p:sp>
    </p:spTree>
    <p:extLst>
      <p:ext uri="{BB962C8B-B14F-4D97-AF65-F5344CB8AC3E}">
        <p14:creationId xmlns:p14="http://schemas.microsoft.com/office/powerpoint/2010/main" val="27438935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burning problem we get to see is the revenue, stable accounts and some invisible risks. How can we retain the revenue and project it much above than the previous results? Are our stable accounts actually happy? We will try to rectify all these in our report today.</a:t>
            </a:r>
          </a:p>
        </p:txBody>
      </p:sp>
      <p:sp>
        <p:nvSpPr>
          <p:cNvPr id="4" name="Slide Number Placeholder 3"/>
          <p:cNvSpPr>
            <a:spLocks noGrp="1"/>
          </p:cNvSpPr>
          <p:nvPr>
            <p:ph type="sldNum" sz="quarter" idx="5"/>
          </p:nvPr>
        </p:nvSpPr>
        <p:spPr/>
        <p:txBody>
          <a:bodyPr/>
          <a:lstStyle/>
          <a:p>
            <a:fld id="{AD5DE50F-E7F0-4162-8776-522277EEC925}" type="slidenum">
              <a:rPr lang="en-IN" smtClean="0"/>
              <a:t>3</a:t>
            </a:fld>
            <a:endParaRPr lang="en-IN"/>
          </a:p>
        </p:txBody>
      </p:sp>
    </p:spTree>
    <p:extLst>
      <p:ext uri="{BB962C8B-B14F-4D97-AF65-F5344CB8AC3E}">
        <p14:creationId xmlns:p14="http://schemas.microsoft.com/office/powerpoint/2010/main" val="7246120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But before we dive straight into the solutions, there are other 3 important levers which a business should keep in mind. They are Churn, Tickets, and Silent Growth. I know this is something business oriented so we will answer the ‘Why’ while unlocking the matter.</a:t>
            </a:r>
          </a:p>
        </p:txBody>
      </p:sp>
      <p:sp>
        <p:nvSpPr>
          <p:cNvPr id="4" name="Slide Number Placeholder 3"/>
          <p:cNvSpPr>
            <a:spLocks noGrp="1"/>
          </p:cNvSpPr>
          <p:nvPr>
            <p:ph type="sldNum" sz="quarter" idx="5"/>
          </p:nvPr>
        </p:nvSpPr>
        <p:spPr/>
        <p:txBody>
          <a:bodyPr/>
          <a:lstStyle/>
          <a:p>
            <a:fld id="{AD5DE50F-E7F0-4162-8776-522277EEC925}" type="slidenum">
              <a:rPr lang="en-IN" smtClean="0"/>
              <a:t>4</a:t>
            </a:fld>
            <a:endParaRPr lang="en-IN"/>
          </a:p>
        </p:txBody>
      </p:sp>
    </p:spTree>
    <p:extLst>
      <p:ext uri="{BB962C8B-B14F-4D97-AF65-F5344CB8AC3E}">
        <p14:creationId xmlns:p14="http://schemas.microsoft.com/office/powerpoint/2010/main" val="38837000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Churn – Suppose we have around 30 accounts and 24 out of those are on ticking stage. How do we know which accounts are actually?</a:t>
            </a:r>
          </a:p>
          <a:p>
            <a:endParaRPr lang="en-IN" dirty="0"/>
          </a:p>
          <a:p>
            <a:r>
              <a:rPr lang="en-IN" dirty="0"/>
              <a:t>By looking at the dataset, we might know, but are we sure enough to take actions?</a:t>
            </a:r>
          </a:p>
        </p:txBody>
      </p:sp>
      <p:sp>
        <p:nvSpPr>
          <p:cNvPr id="4" name="Slide Number Placeholder 3"/>
          <p:cNvSpPr>
            <a:spLocks noGrp="1"/>
          </p:cNvSpPr>
          <p:nvPr>
            <p:ph type="sldNum" sz="quarter" idx="5"/>
          </p:nvPr>
        </p:nvSpPr>
        <p:spPr/>
        <p:txBody>
          <a:bodyPr/>
          <a:lstStyle/>
          <a:p>
            <a:fld id="{AD5DE50F-E7F0-4162-8776-522277EEC925}" type="slidenum">
              <a:rPr lang="en-IN" smtClean="0"/>
              <a:t>5</a:t>
            </a:fld>
            <a:endParaRPr lang="en-IN"/>
          </a:p>
        </p:txBody>
      </p:sp>
    </p:spTree>
    <p:extLst>
      <p:ext uri="{BB962C8B-B14F-4D97-AF65-F5344CB8AC3E}">
        <p14:creationId xmlns:p14="http://schemas.microsoft.com/office/powerpoint/2010/main" val="1883085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Tickets – The team is getting overloaded by the tickets raised. Are we making the efficiency work well?</a:t>
            </a:r>
          </a:p>
        </p:txBody>
      </p:sp>
      <p:sp>
        <p:nvSpPr>
          <p:cNvPr id="4" name="Slide Number Placeholder 3"/>
          <p:cNvSpPr>
            <a:spLocks noGrp="1"/>
          </p:cNvSpPr>
          <p:nvPr>
            <p:ph type="sldNum" sz="quarter" idx="5"/>
          </p:nvPr>
        </p:nvSpPr>
        <p:spPr/>
        <p:txBody>
          <a:bodyPr/>
          <a:lstStyle/>
          <a:p>
            <a:fld id="{AD5DE50F-E7F0-4162-8776-522277EEC925}" type="slidenum">
              <a:rPr lang="en-IN" smtClean="0"/>
              <a:t>6</a:t>
            </a:fld>
            <a:endParaRPr lang="en-IN"/>
          </a:p>
        </p:txBody>
      </p:sp>
    </p:spTree>
    <p:extLst>
      <p:ext uri="{BB962C8B-B14F-4D97-AF65-F5344CB8AC3E}">
        <p14:creationId xmlns:p14="http://schemas.microsoft.com/office/powerpoint/2010/main" val="27246932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Growth – Some clients are actually happy. How can we sign a new deal with them?</a:t>
            </a:r>
          </a:p>
        </p:txBody>
      </p:sp>
      <p:sp>
        <p:nvSpPr>
          <p:cNvPr id="4" name="Slide Number Placeholder 3"/>
          <p:cNvSpPr>
            <a:spLocks noGrp="1"/>
          </p:cNvSpPr>
          <p:nvPr>
            <p:ph type="sldNum" sz="quarter" idx="5"/>
          </p:nvPr>
        </p:nvSpPr>
        <p:spPr/>
        <p:txBody>
          <a:bodyPr/>
          <a:lstStyle/>
          <a:p>
            <a:fld id="{AD5DE50F-E7F0-4162-8776-522277EEC925}" type="slidenum">
              <a:rPr lang="en-IN" smtClean="0"/>
              <a:t>7</a:t>
            </a:fld>
            <a:endParaRPr lang="en-IN"/>
          </a:p>
        </p:txBody>
      </p:sp>
    </p:spTree>
    <p:extLst>
      <p:ext uri="{BB962C8B-B14F-4D97-AF65-F5344CB8AC3E}">
        <p14:creationId xmlns:p14="http://schemas.microsoft.com/office/powerpoint/2010/main" val="2241324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The solution to all these has been accumulated in the Power BI report which tries to answers most of the business problem with appropriate actions and recommendations.</a:t>
            </a:r>
          </a:p>
        </p:txBody>
      </p:sp>
      <p:sp>
        <p:nvSpPr>
          <p:cNvPr id="4" name="Slide Number Placeholder 3"/>
          <p:cNvSpPr>
            <a:spLocks noGrp="1"/>
          </p:cNvSpPr>
          <p:nvPr>
            <p:ph type="sldNum" sz="quarter" idx="5"/>
          </p:nvPr>
        </p:nvSpPr>
        <p:spPr/>
        <p:txBody>
          <a:bodyPr/>
          <a:lstStyle/>
          <a:p>
            <a:fld id="{AD5DE50F-E7F0-4162-8776-522277EEC925}" type="slidenum">
              <a:rPr lang="en-IN" smtClean="0"/>
              <a:t>8</a:t>
            </a:fld>
            <a:endParaRPr lang="en-IN"/>
          </a:p>
        </p:txBody>
      </p:sp>
    </p:spTree>
    <p:extLst>
      <p:ext uri="{BB962C8B-B14F-4D97-AF65-F5344CB8AC3E}">
        <p14:creationId xmlns:p14="http://schemas.microsoft.com/office/powerpoint/2010/main" val="30708056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FA69EC8-E70E-4CEE-B044-01D08621B414}"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0BAE737E-7C24-40B5-BF9F-AAF3032AB907}" type="slidenum">
              <a:rPr lang="en-IN" smtClean="0"/>
              <a:t>‹#›</a:t>
            </a:fld>
            <a:endParaRPr lang="en-IN"/>
          </a:p>
        </p:txBody>
      </p:sp>
    </p:spTree>
    <p:extLst>
      <p:ext uri="{BB962C8B-B14F-4D97-AF65-F5344CB8AC3E}">
        <p14:creationId xmlns:p14="http://schemas.microsoft.com/office/powerpoint/2010/main" val="400926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A69EC8-E70E-4CEE-B044-01D08621B414}"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0BAE737E-7C24-40B5-BF9F-AAF3032AB907}" type="slidenum">
              <a:rPr lang="en-IN" smtClean="0"/>
              <a:t>‹#›</a:t>
            </a:fld>
            <a:endParaRPr lang="en-IN"/>
          </a:p>
        </p:txBody>
      </p:sp>
    </p:spTree>
    <p:extLst>
      <p:ext uri="{BB962C8B-B14F-4D97-AF65-F5344CB8AC3E}">
        <p14:creationId xmlns:p14="http://schemas.microsoft.com/office/powerpoint/2010/main" val="3764454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A69EC8-E70E-4CEE-B044-01D08621B414}"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0BAE737E-7C24-40B5-BF9F-AAF3032AB907}" type="slidenum">
              <a:rPr lang="en-IN" smtClean="0"/>
              <a:t>‹#›</a:t>
            </a:fld>
            <a:endParaRPr lang="en-IN"/>
          </a:p>
        </p:txBody>
      </p:sp>
    </p:spTree>
    <p:extLst>
      <p:ext uri="{BB962C8B-B14F-4D97-AF65-F5344CB8AC3E}">
        <p14:creationId xmlns:p14="http://schemas.microsoft.com/office/powerpoint/2010/main" val="3303199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A69EC8-E70E-4CEE-B044-01D08621B414}"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0BAE737E-7C24-40B5-BF9F-AAF3032AB907}"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30191553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A69EC8-E70E-4CEE-B044-01D08621B414}"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0BAE737E-7C24-40B5-BF9F-AAF3032AB907}" type="slidenum">
              <a:rPr lang="en-IN" smtClean="0"/>
              <a:t>‹#›</a:t>
            </a:fld>
            <a:endParaRPr lang="en-IN"/>
          </a:p>
        </p:txBody>
      </p:sp>
    </p:spTree>
    <p:extLst>
      <p:ext uri="{BB962C8B-B14F-4D97-AF65-F5344CB8AC3E}">
        <p14:creationId xmlns:p14="http://schemas.microsoft.com/office/powerpoint/2010/main" val="73585027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A69EC8-E70E-4CEE-B044-01D08621B414}" type="datetimeFigureOut">
              <a:rPr lang="en-IN" smtClean="0"/>
              <a:t>12-06-2025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AE737E-7C24-40B5-BF9F-AAF3032AB907}" type="slidenum">
              <a:rPr lang="en-IN" smtClean="0"/>
              <a:t>‹#›</a:t>
            </a:fld>
            <a:endParaRPr lang="en-IN"/>
          </a:p>
        </p:txBody>
      </p:sp>
    </p:spTree>
    <p:extLst>
      <p:ext uri="{BB962C8B-B14F-4D97-AF65-F5344CB8AC3E}">
        <p14:creationId xmlns:p14="http://schemas.microsoft.com/office/powerpoint/2010/main" val="17180833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FA69EC8-E70E-4CEE-B044-01D08621B414}" type="datetimeFigureOut">
              <a:rPr lang="en-IN" smtClean="0"/>
              <a:t>12-06-2025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AE737E-7C24-40B5-BF9F-AAF3032AB907}" type="slidenum">
              <a:rPr lang="en-IN" smtClean="0"/>
              <a:t>‹#›</a:t>
            </a:fld>
            <a:endParaRPr lang="en-IN"/>
          </a:p>
        </p:txBody>
      </p:sp>
    </p:spTree>
    <p:extLst>
      <p:ext uri="{BB962C8B-B14F-4D97-AF65-F5344CB8AC3E}">
        <p14:creationId xmlns:p14="http://schemas.microsoft.com/office/powerpoint/2010/main" val="187486537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69EC8-E70E-4CEE-B044-01D08621B414}"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AE737E-7C24-40B5-BF9F-AAF3032AB907}" type="slidenum">
              <a:rPr lang="en-IN" smtClean="0"/>
              <a:t>‹#›</a:t>
            </a:fld>
            <a:endParaRPr lang="en-IN"/>
          </a:p>
        </p:txBody>
      </p:sp>
    </p:spTree>
    <p:extLst>
      <p:ext uri="{BB962C8B-B14F-4D97-AF65-F5344CB8AC3E}">
        <p14:creationId xmlns:p14="http://schemas.microsoft.com/office/powerpoint/2010/main" val="11899784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1FA69EC8-E70E-4CEE-B044-01D08621B414}" type="datetimeFigureOut">
              <a:rPr lang="en-IN" smtClean="0"/>
              <a:t>12-06-2025</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0BAE737E-7C24-40B5-BF9F-AAF3032AB907}" type="slidenum">
              <a:rPr lang="en-IN" smtClean="0"/>
              <a:t>‹#›</a:t>
            </a:fld>
            <a:endParaRPr lang="en-IN"/>
          </a:p>
        </p:txBody>
      </p:sp>
    </p:spTree>
    <p:extLst>
      <p:ext uri="{BB962C8B-B14F-4D97-AF65-F5344CB8AC3E}">
        <p14:creationId xmlns:p14="http://schemas.microsoft.com/office/powerpoint/2010/main" val="26430806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FA69EC8-E70E-4CEE-B044-01D08621B414}"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BAE737E-7C24-40B5-BF9F-AAF3032AB907}" type="slidenum">
              <a:rPr lang="en-IN" smtClean="0"/>
              <a:t>‹#›</a:t>
            </a:fld>
            <a:endParaRPr lang="en-IN"/>
          </a:p>
        </p:txBody>
      </p:sp>
    </p:spTree>
    <p:extLst>
      <p:ext uri="{BB962C8B-B14F-4D97-AF65-F5344CB8AC3E}">
        <p14:creationId xmlns:p14="http://schemas.microsoft.com/office/powerpoint/2010/main" val="3064319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FA69EC8-E70E-4CEE-B044-01D08621B414}" type="datetimeFigureOut">
              <a:rPr lang="en-IN" smtClean="0"/>
              <a:t>12-06-2025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0BAE737E-7C24-40B5-BF9F-AAF3032AB907}" type="slidenum">
              <a:rPr lang="en-IN" smtClean="0"/>
              <a:t>‹#›</a:t>
            </a:fld>
            <a:endParaRPr lang="en-IN"/>
          </a:p>
        </p:txBody>
      </p:sp>
    </p:spTree>
    <p:extLst>
      <p:ext uri="{BB962C8B-B14F-4D97-AF65-F5344CB8AC3E}">
        <p14:creationId xmlns:p14="http://schemas.microsoft.com/office/powerpoint/2010/main" val="13306667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FA69EC8-E70E-4CEE-B044-01D08621B414}"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AE737E-7C24-40B5-BF9F-AAF3032AB907}" type="slidenum">
              <a:rPr lang="en-IN" smtClean="0"/>
              <a:t>‹#›</a:t>
            </a:fld>
            <a:endParaRPr lang="en-IN"/>
          </a:p>
        </p:txBody>
      </p:sp>
    </p:spTree>
    <p:extLst>
      <p:ext uri="{BB962C8B-B14F-4D97-AF65-F5344CB8AC3E}">
        <p14:creationId xmlns:p14="http://schemas.microsoft.com/office/powerpoint/2010/main" val="1068556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FA69EC8-E70E-4CEE-B044-01D08621B414}" type="datetimeFigureOut">
              <a:rPr lang="en-IN" smtClean="0"/>
              <a:t>12-06-2025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BAE737E-7C24-40B5-BF9F-AAF3032AB907}" type="slidenum">
              <a:rPr lang="en-IN" smtClean="0"/>
              <a:t>‹#›</a:t>
            </a:fld>
            <a:endParaRPr lang="en-IN"/>
          </a:p>
        </p:txBody>
      </p:sp>
    </p:spTree>
    <p:extLst>
      <p:ext uri="{BB962C8B-B14F-4D97-AF65-F5344CB8AC3E}">
        <p14:creationId xmlns:p14="http://schemas.microsoft.com/office/powerpoint/2010/main" val="4119146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69EC8-E70E-4CEE-B044-01D08621B414}" type="datetimeFigureOut">
              <a:rPr lang="en-IN" smtClean="0"/>
              <a:t>12-06-2025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BAE737E-7C24-40B5-BF9F-AAF3032AB907}" type="slidenum">
              <a:rPr lang="en-IN" smtClean="0"/>
              <a:t>‹#›</a:t>
            </a:fld>
            <a:endParaRPr lang="en-IN"/>
          </a:p>
        </p:txBody>
      </p:sp>
    </p:spTree>
    <p:extLst>
      <p:ext uri="{BB962C8B-B14F-4D97-AF65-F5344CB8AC3E}">
        <p14:creationId xmlns:p14="http://schemas.microsoft.com/office/powerpoint/2010/main" val="203333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1FA69EC8-E70E-4CEE-B044-01D08621B414}" type="datetimeFigureOut">
              <a:rPr lang="en-IN" smtClean="0"/>
              <a:t>12-06-2025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BAE737E-7C24-40B5-BF9F-AAF3032AB907}" type="slidenum">
              <a:rPr lang="en-IN" smtClean="0"/>
              <a:t>‹#›</a:t>
            </a:fld>
            <a:endParaRPr lang="en-IN"/>
          </a:p>
        </p:txBody>
      </p:sp>
    </p:spTree>
    <p:extLst>
      <p:ext uri="{BB962C8B-B14F-4D97-AF65-F5344CB8AC3E}">
        <p14:creationId xmlns:p14="http://schemas.microsoft.com/office/powerpoint/2010/main" val="1359374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A69EC8-E70E-4CEE-B044-01D08621B414}"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AE737E-7C24-40B5-BF9F-AAF3032AB907}" type="slidenum">
              <a:rPr lang="en-IN" smtClean="0"/>
              <a:t>‹#›</a:t>
            </a:fld>
            <a:endParaRPr lang="en-IN"/>
          </a:p>
        </p:txBody>
      </p:sp>
    </p:spTree>
    <p:extLst>
      <p:ext uri="{BB962C8B-B14F-4D97-AF65-F5344CB8AC3E}">
        <p14:creationId xmlns:p14="http://schemas.microsoft.com/office/powerpoint/2010/main" val="2923215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FA69EC8-E70E-4CEE-B044-01D08621B414}" type="datetimeFigureOut">
              <a:rPr lang="en-IN" smtClean="0"/>
              <a:t>12-06-2025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BAE737E-7C24-40B5-BF9F-AAF3032AB907}" type="slidenum">
              <a:rPr lang="en-IN" smtClean="0"/>
              <a:t>‹#›</a:t>
            </a:fld>
            <a:endParaRPr lang="en-IN"/>
          </a:p>
        </p:txBody>
      </p:sp>
    </p:spTree>
    <p:extLst>
      <p:ext uri="{BB962C8B-B14F-4D97-AF65-F5344CB8AC3E}">
        <p14:creationId xmlns:p14="http://schemas.microsoft.com/office/powerpoint/2010/main" val="61134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1FA69EC8-E70E-4CEE-B044-01D08621B414}" type="datetimeFigureOut">
              <a:rPr lang="en-IN" smtClean="0"/>
              <a:t>12-06-2025</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0BAE737E-7C24-40B5-BF9F-AAF3032AB907}" type="slidenum">
              <a:rPr lang="en-IN" smtClean="0"/>
              <a:t>‹#›</a:t>
            </a:fld>
            <a:endParaRPr lang="en-IN"/>
          </a:p>
        </p:txBody>
      </p:sp>
    </p:spTree>
    <p:extLst>
      <p:ext uri="{BB962C8B-B14F-4D97-AF65-F5344CB8AC3E}">
        <p14:creationId xmlns:p14="http://schemas.microsoft.com/office/powerpoint/2010/main" val="256267214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openclipart.org/detail/225434/DS%2057:%20Fire" TargetMode="External"/><Relationship Id="rId5" Type="http://schemas.microsoft.com/office/2007/relationships/hdphoto" Target="../media/hdphoto1.wdp"/><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microsoft.com/office/2007/relationships/hdphoto" Target="../media/hdphoto3.wdp"/></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microsoft.com/office/2007/relationships/hdphoto" Target="../media/hdphoto4.wdp"/></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5FC24-E639-CC01-6749-ACCF60C77B54}"/>
              </a:ext>
            </a:extLst>
          </p:cNvPr>
          <p:cNvSpPr>
            <a:spLocks noGrp="1"/>
          </p:cNvSpPr>
          <p:nvPr>
            <p:ph type="ctrTitle"/>
          </p:nvPr>
        </p:nvSpPr>
        <p:spPr/>
        <p:txBody>
          <a:bodyPr/>
          <a:lstStyle/>
          <a:p>
            <a:r>
              <a:rPr lang="en-IN" dirty="0"/>
              <a:t>Service Performance Centre</a:t>
            </a:r>
          </a:p>
        </p:txBody>
      </p:sp>
      <p:sp>
        <p:nvSpPr>
          <p:cNvPr id="3" name="Subtitle 2">
            <a:extLst>
              <a:ext uri="{FF2B5EF4-FFF2-40B4-BE49-F238E27FC236}">
                <a16:creationId xmlns:a16="http://schemas.microsoft.com/office/drawing/2014/main" id="{A9F4ED72-AF0B-C562-63AF-9B45DB006843}"/>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31221400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5A394-9557-66ED-499F-5C1A2EC2559D}"/>
              </a:ext>
            </a:extLst>
          </p:cNvPr>
          <p:cNvSpPr>
            <a:spLocks noGrp="1"/>
          </p:cNvSpPr>
          <p:nvPr>
            <p:ph type="title"/>
          </p:nvPr>
        </p:nvSpPr>
        <p:spPr/>
        <p:txBody>
          <a:bodyPr/>
          <a:lstStyle/>
          <a:p>
            <a:r>
              <a:rPr lang="en-US" dirty="0"/>
              <a:t>Action Owner</a:t>
            </a:r>
            <a:endParaRPr lang="en-IN" dirty="0"/>
          </a:p>
        </p:txBody>
      </p:sp>
      <p:sp>
        <p:nvSpPr>
          <p:cNvPr id="3" name="Content Placeholder 2">
            <a:extLst>
              <a:ext uri="{FF2B5EF4-FFF2-40B4-BE49-F238E27FC236}">
                <a16:creationId xmlns:a16="http://schemas.microsoft.com/office/drawing/2014/main" id="{BC1765BF-2A94-7242-9791-BD09CFEE808E}"/>
              </a:ext>
            </a:extLst>
          </p:cNvPr>
          <p:cNvSpPr>
            <a:spLocks noGrp="1"/>
          </p:cNvSpPr>
          <p:nvPr>
            <p:ph idx="1"/>
          </p:nvPr>
        </p:nvSpPr>
        <p:spPr/>
        <p:txBody>
          <a:bodyPr>
            <a:normAutofit/>
          </a:bodyPr>
          <a:lstStyle/>
          <a:p>
            <a:r>
              <a:rPr lang="en-US" dirty="0"/>
              <a:t>SWITCH(</a:t>
            </a:r>
          </a:p>
          <a:p>
            <a:r>
              <a:rPr lang="en-US" dirty="0"/>
              <a:t>    [Risk Category],</a:t>
            </a:r>
          </a:p>
          <a:p>
            <a:r>
              <a:rPr lang="en-US" dirty="0"/>
              <a:t>    "🔴 Critical", "VP of Sales",</a:t>
            </a:r>
          </a:p>
          <a:p>
            <a:r>
              <a:rPr lang="en-US" dirty="0"/>
              <a:t>    "🟠 High Risk", "Account Manager",</a:t>
            </a:r>
          </a:p>
          <a:p>
            <a:r>
              <a:rPr lang="en-US" dirty="0"/>
              <a:t>    "🟡 High Tickets", "Support Lead",</a:t>
            </a:r>
          </a:p>
          <a:p>
            <a:r>
              <a:rPr lang="en-US" dirty="0"/>
              <a:t>    "N/A"</a:t>
            </a:r>
          </a:p>
          <a:p>
            <a:r>
              <a:rPr lang="en-US" dirty="0"/>
              <a:t>)</a:t>
            </a:r>
          </a:p>
          <a:p>
            <a:endParaRPr lang="en-IN" dirty="0"/>
          </a:p>
        </p:txBody>
      </p:sp>
    </p:spTree>
    <p:extLst>
      <p:ext uri="{BB962C8B-B14F-4D97-AF65-F5344CB8AC3E}">
        <p14:creationId xmlns:p14="http://schemas.microsoft.com/office/powerpoint/2010/main" val="1583756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65A29-41D0-818B-9B5F-264772F1DCA9}"/>
              </a:ext>
            </a:extLst>
          </p:cNvPr>
          <p:cNvSpPr>
            <a:spLocks noGrp="1"/>
          </p:cNvSpPr>
          <p:nvPr>
            <p:ph type="title"/>
          </p:nvPr>
        </p:nvSpPr>
        <p:spPr/>
        <p:txBody>
          <a:bodyPr/>
          <a:lstStyle/>
          <a:p>
            <a:r>
              <a:rPr lang="en-US" dirty="0"/>
              <a:t>Active Services</a:t>
            </a:r>
            <a:endParaRPr lang="en-IN" dirty="0"/>
          </a:p>
        </p:txBody>
      </p:sp>
      <p:sp>
        <p:nvSpPr>
          <p:cNvPr id="3" name="Content Placeholder 2">
            <a:extLst>
              <a:ext uri="{FF2B5EF4-FFF2-40B4-BE49-F238E27FC236}">
                <a16:creationId xmlns:a16="http://schemas.microsoft.com/office/drawing/2014/main" id="{3211B1E8-35DB-9B12-CAFC-3FDEAFD06647}"/>
              </a:ext>
            </a:extLst>
          </p:cNvPr>
          <p:cNvSpPr>
            <a:spLocks noGrp="1"/>
          </p:cNvSpPr>
          <p:nvPr>
            <p:ph idx="1"/>
          </p:nvPr>
        </p:nvSpPr>
        <p:spPr/>
        <p:txBody>
          <a:bodyPr/>
          <a:lstStyle/>
          <a:p>
            <a:r>
              <a:rPr lang="en-US" dirty="0"/>
              <a:t>[Active Services with End Date] + [Active Services without End Date]</a:t>
            </a:r>
          </a:p>
          <a:p>
            <a:endParaRPr lang="en-IN" dirty="0"/>
          </a:p>
        </p:txBody>
      </p:sp>
    </p:spTree>
    <p:extLst>
      <p:ext uri="{BB962C8B-B14F-4D97-AF65-F5344CB8AC3E}">
        <p14:creationId xmlns:p14="http://schemas.microsoft.com/office/powerpoint/2010/main" val="813074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CD334-97EC-575A-C989-940B3BA1BD1B}"/>
              </a:ext>
            </a:extLst>
          </p:cNvPr>
          <p:cNvSpPr>
            <a:spLocks noGrp="1"/>
          </p:cNvSpPr>
          <p:nvPr>
            <p:ph type="title"/>
          </p:nvPr>
        </p:nvSpPr>
        <p:spPr/>
        <p:txBody>
          <a:bodyPr/>
          <a:lstStyle/>
          <a:p>
            <a:r>
              <a:rPr lang="en-US" dirty="0"/>
              <a:t>Active Services with End Date</a:t>
            </a:r>
            <a:endParaRPr lang="en-IN" dirty="0"/>
          </a:p>
        </p:txBody>
      </p:sp>
      <p:sp>
        <p:nvSpPr>
          <p:cNvPr id="3" name="Content Placeholder 2">
            <a:extLst>
              <a:ext uri="{FF2B5EF4-FFF2-40B4-BE49-F238E27FC236}">
                <a16:creationId xmlns:a16="http://schemas.microsoft.com/office/drawing/2014/main" id="{25D210C0-7FE1-AA79-D0AD-7996C3A84A67}"/>
              </a:ext>
            </a:extLst>
          </p:cNvPr>
          <p:cNvSpPr>
            <a:spLocks noGrp="1"/>
          </p:cNvSpPr>
          <p:nvPr>
            <p:ph idx="1"/>
          </p:nvPr>
        </p:nvSpPr>
        <p:spPr/>
        <p:txBody>
          <a:bodyPr/>
          <a:lstStyle/>
          <a:p>
            <a:r>
              <a:rPr lang="en-US" dirty="0"/>
              <a:t>COUNTROWS(</a:t>
            </a:r>
          </a:p>
          <a:p>
            <a:r>
              <a:rPr lang="en-US" dirty="0"/>
              <a:t>    FILTER(</a:t>
            </a:r>
          </a:p>
          <a:p>
            <a:r>
              <a:rPr lang="en-US" dirty="0"/>
              <a:t>        '</a:t>
            </a:r>
            <a:r>
              <a:rPr lang="en-US" dirty="0" err="1"/>
              <a:t>Service_Company_Data</a:t>
            </a:r>
            <a:r>
              <a:rPr lang="en-US" dirty="0"/>
              <a:t>',</a:t>
            </a:r>
          </a:p>
          <a:p>
            <a:r>
              <a:rPr lang="en-US" dirty="0"/>
              <a:t>        '</a:t>
            </a:r>
            <a:r>
              <a:rPr lang="en-US" dirty="0" err="1"/>
              <a:t>Service_Company_Data</a:t>
            </a:r>
            <a:r>
              <a:rPr lang="en-US" dirty="0"/>
              <a:t>'[Status] = "Active" &amp;&amp; NOT ISBLANK('</a:t>
            </a:r>
            <a:r>
              <a:rPr lang="en-US" dirty="0" err="1"/>
              <a:t>Service_Company_Data</a:t>
            </a:r>
            <a:r>
              <a:rPr lang="en-US" dirty="0"/>
              <a:t>'[</a:t>
            </a:r>
            <a:r>
              <a:rPr lang="en-US" dirty="0" err="1"/>
              <a:t>End_Date</a:t>
            </a:r>
            <a:r>
              <a:rPr lang="en-US" dirty="0"/>
              <a:t>])</a:t>
            </a:r>
          </a:p>
          <a:p>
            <a:r>
              <a:rPr lang="en-US" dirty="0"/>
              <a:t>    )</a:t>
            </a:r>
          </a:p>
          <a:p>
            <a:r>
              <a:rPr lang="en-US" dirty="0"/>
              <a:t>)</a:t>
            </a:r>
          </a:p>
          <a:p>
            <a:endParaRPr lang="en-IN" dirty="0"/>
          </a:p>
        </p:txBody>
      </p:sp>
    </p:spTree>
    <p:extLst>
      <p:ext uri="{BB962C8B-B14F-4D97-AF65-F5344CB8AC3E}">
        <p14:creationId xmlns:p14="http://schemas.microsoft.com/office/powerpoint/2010/main" val="2861135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AA5C1-1D57-7BDF-B398-FA92B572D357}"/>
              </a:ext>
            </a:extLst>
          </p:cNvPr>
          <p:cNvSpPr>
            <a:spLocks noGrp="1"/>
          </p:cNvSpPr>
          <p:nvPr>
            <p:ph type="title"/>
          </p:nvPr>
        </p:nvSpPr>
        <p:spPr/>
        <p:txBody>
          <a:bodyPr/>
          <a:lstStyle/>
          <a:p>
            <a:r>
              <a:rPr lang="en-US" dirty="0"/>
              <a:t>Active Services without End Date</a:t>
            </a:r>
            <a:endParaRPr lang="en-IN" dirty="0"/>
          </a:p>
        </p:txBody>
      </p:sp>
      <p:sp>
        <p:nvSpPr>
          <p:cNvPr id="3" name="Content Placeholder 2">
            <a:extLst>
              <a:ext uri="{FF2B5EF4-FFF2-40B4-BE49-F238E27FC236}">
                <a16:creationId xmlns:a16="http://schemas.microsoft.com/office/drawing/2014/main" id="{87FE564E-DA47-EE01-3F28-3848355DFBE1}"/>
              </a:ext>
            </a:extLst>
          </p:cNvPr>
          <p:cNvSpPr>
            <a:spLocks noGrp="1"/>
          </p:cNvSpPr>
          <p:nvPr>
            <p:ph idx="1"/>
          </p:nvPr>
        </p:nvSpPr>
        <p:spPr/>
        <p:txBody>
          <a:bodyPr/>
          <a:lstStyle/>
          <a:p>
            <a:r>
              <a:rPr lang="en-US" dirty="0"/>
              <a:t>COUNTROWS(</a:t>
            </a:r>
          </a:p>
          <a:p>
            <a:r>
              <a:rPr lang="en-US" dirty="0"/>
              <a:t>    FILTER(</a:t>
            </a:r>
          </a:p>
          <a:p>
            <a:r>
              <a:rPr lang="en-US" dirty="0"/>
              <a:t>        '</a:t>
            </a:r>
            <a:r>
              <a:rPr lang="en-US" dirty="0" err="1"/>
              <a:t>Service_Company_Data</a:t>
            </a:r>
            <a:r>
              <a:rPr lang="en-US" dirty="0"/>
              <a:t>',</a:t>
            </a:r>
          </a:p>
          <a:p>
            <a:r>
              <a:rPr lang="en-US" dirty="0"/>
              <a:t>        '</a:t>
            </a:r>
            <a:r>
              <a:rPr lang="en-US" dirty="0" err="1"/>
              <a:t>Service_Company_Data</a:t>
            </a:r>
            <a:r>
              <a:rPr lang="en-US" dirty="0"/>
              <a:t>'[Status] = "Active" &amp;&amp; ISBLANK('</a:t>
            </a:r>
            <a:r>
              <a:rPr lang="en-US" dirty="0" err="1"/>
              <a:t>Service_Company_Data</a:t>
            </a:r>
            <a:r>
              <a:rPr lang="en-US" dirty="0"/>
              <a:t>'[</a:t>
            </a:r>
            <a:r>
              <a:rPr lang="en-US" dirty="0" err="1"/>
              <a:t>End_Date</a:t>
            </a:r>
            <a:r>
              <a:rPr lang="en-US" dirty="0"/>
              <a:t>])</a:t>
            </a:r>
          </a:p>
          <a:p>
            <a:r>
              <a:rPr lang="en-US" dirty="0"/>
              <a:t>    )</a:t>
            </a:r>
          </a:p>
          <a:p>
            <a:r>
              <a:rPr lang="en-US" dirty="0"/>
              <a:t>)</a:t>
            </a:r>
          </a:p>
          <a:p>
            <a:endParaRPr lang="en-IN" dirty="0"/>
          </a:p>
        </p:txBody>
      </p:sp>
    </p:spTree>
    <p:extLst>
      <p:ext uri="{BB962C8B-B14F-4D97-AF65-F5344CB8AC3E}">
        <p14:creationId xmlns:p14="http://schemas.microsoft.com/office/powerpoint/2010/main" val="1648126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B2B9E-E3DB-427D-5474-AAE83A42F702}"/>
              </a:ext>
            </a:extLst>
          </p:cNvPr>
          <p:cNvSpPr>
            <a:spLocks noGrp="1"/>
          </p:cNvSpPr>
          <p:nvPr>
            <p:ph type="title"/>
          </p:nvPr>
        </p:nvSpPr>
        <p:spPr/>
        <p:txBody>
          <a:bodyPr/>
          <a:lstStyle/>
          <a:p>
            <a:r>
              <a:rPr lang="en-US" dirty="0"/>
              <a:t>Avg Satisfaction</a:t>
            </a:r>
            <a:endParaRPr lang="en-IN" dirty="0"/>
          </a:p>
        </p:txBody>
      </p:sp>
      <p:sp>
        <p:nvSpPr>
          <p:cNvPr id="3" name="Content Placeholder 2">
            <a:extLst>
              <a:ext uri="{FF2B5EF4-FFF2-40B4-BE49-F238E27FC236}">
                <a16:creationId xmlns:a16="http://schemas.microsoft.com/office/drawing/2014/main" id="{153C304D-B662-F16F-93DB-50FD435A5FEE}"/>
              </a:ext>
            </a:extLst>
          </p:cNvPr>
          <p:cNvSpPr>
            <a:spLocks noGrp="1"/>
          </p:cNvSpPr>
          <p:nvPr>
            <p:ph idx="1"/>
          </p:nvPr>
        </p:nvSpPr>
        <p:spPr/>
        <p:txBody>
          <a:bodyPr/>
          <a:lstStyle/>
          <a:p>
            <a:r>
              <a:rPr lang="en-US" dirty="0"/>
              <a:t>AVERAGE(</a:t>
            </a:r>
            <a:r>
              <a:rPr lang="en-US" dirty="0" err="1"/>
              <a:t>Service_Company_Data</a:t>
            </a:r>
            <a:r>
              <a:rPr lang="en-US" dirty="0"/>
              <a:t>[</a:t>
            </a:r>
            <a:r>
              <a:rPr lang="en-US" dirty="0" err="1"/>
              <a:t>Customer_Satisfaction</a:t>
            </a:r>
            <a:r>
              <a:rPr lang="en-US" dirty="0"/>
              <a:t>])</a:t>
            </a:r>
          </a:p>
          <a:p>
            <a:endParaRPr lang="en-IN" dirty="0"/>
          </a:p>
        </p:txBody>
      </p:sp>
    </p:spTree>
    <p:extLst>
      <p:ext uri="{BB962C8B-B14F-4D97-AF65-F5344CB8AC3E}">
        <p14:creationId xmlns:p14="http://schemas.microsoft.com/office/powerpoint/2010/main" val="40551067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20536-29D1-13EA-0539-9FFD93C63366}"/>
              </a:ext>
            </a:extLst>
          </p:cNvPr>
          <p:cNvSpPr>
            <a:spLocks noGrp="1"/>
          </p:cNvSpPr>
          <p:nvPr>
            <p:ph type="title"/>
          </p:nvPr>
        </p:nvSpPr>
        <p:spPr/>
        <p:txBody>
          <a:bodyPr/>
          <a:lstStyle/>
          <a:p>
            <a:r>
              <a:rPr lang="en-US" dirty="0"/>
              <a:t>Critical Account Filter</a:t>
            </a:r>
            <a:endParaRPr lang="en-IN" dirty="0"/>
          </a:p>
        </p:txBody>
      </p:sp>
      <p:sp>
        <p:nvSpPr>
          <p:cNvPr id="3" name="Content Placeholder 2">
            <a:extLst>
              <a:ext uri="{FF2B5EF4-FFF2-40B4-BE49-F238E27FC236}">
                <a16:creationId xmlns:a16="http://schemas.microsoft.com/office/drawing/2014/main" id="{25EC2D1D-2C1A-64C9-7357-319615D0556B}"/>
              </a:ext>
            </a:extLst>
          </p:cNvPr>
          <p:cNvSpPr>
            <a:spLocks noGrp="1"/>
          </p:cNvSpPr>
          <p:nvPr>
            <p:ph idx="1"/>
          </p:nvPr>
        </p:nvSpPr>
        <p:spPr/>
        <p:txBody>
          <a:bodyPr/>
          <a:lstStyle/>
          <a:p>
            <a:r>
              <a:rPr lang="en-US" dirty="0"/>
              <a:t>IF(</a:t>
            </a:r>
          </a:p>
          <a:p>
            <a:r>
              <a:rPr lang="en-US" dirty="0"/>
              <a:t>    [Risk Category] IN {"🔴 Critical", "🟠 High Risk"}, </a:t>
            </a:r>
          </a:p>
          <a:p>
            <a:r>
              <a:rPr lang="en-US" dirty="0"/>
              <a:t>    "Include", </a:t>
            </a:r>
          </a:p>
          <a:p>
            <a:r>
              <a:rPr lang="en-US" dirty="0"/>
              <a:t>    "Exclude"</a:t>
            </a:r>
          </a:p>
          <a:p>
            <a:r>
              <a:rPr lang="en-US" dirty="0"/>
              <a:t>)</a:t>
            </a:r>
          </a:p>
          <a:p>
            <a:endParaRPr lang="en-IN" dirty="0"/>
          </a:p>
        </p:txBody>
      </p:sp>
    </p:spTree>
    <p:extLst>
      <p:ext uri="{BB962C8B-B14F-4D97-AF65-F5344CB8AC3E}">
        <p14:creationId xmlns:p14="http://schemas.microsoft.com/office/powerpoint/2010/main" val="726984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8C6E-FB41-A950-8D27-B5653D31EE30}"/>
              </a:ext>
            </a:extLst>
          </p:cNvPr>
          <p:cNvSpPr>
            <a:spLocks noGrp="1"/>
          </p:cNvSpPr>
          <p:nvPr>
            <p:ph type="title"/>
          </p:nvPr>
        </p:nvSpPr>
        <p:spPr/>
        <p:txBody>
          <a:bodyPr/>
          <a:lstStyle/>
          <a:p>
            <a:r>
              <a:rPr lang="en-US" dirty="0"/>
              <a:t>Critical Accounts</a:t>
            </a:r>
            <a:endParaRPr lang="en-IN" dirty="0"/>
          </a:p>
        </p:txBody>
      </p:sp>
      <p:sp>
        <p:nvSpPr>
          <p:cNvPr id="3" name="Content Placeholder 2">
            <a:extLst>
              <a:ext uri="{FF2B5EF4-FFF2-40B4-BE49-F238E27FC236}">
                <a16:creationId xmlns:a16="http://schemas.microsoft.com/office/drawing/2014/main" id="{55BEBD25-E956-787C-1FFD-4EBA4BD92725}"/>
              </a:ext>
            </a:extLst>
          </p:cNvPr>
          <p:cNvSpPr>
            <a:spLocks noGrp="1"/>
          </p:cNvSpPr>
          <p:nvPr>
            <p:ph idx="1"/>
          </p:nvPr>
        </p:nvSpPr>
        <p:spPr/>
        <p:txBody>
          <a:bodyPr>
            <a:normAutofit fontScale="85000" lnSpcReduction="20000"/>
          </a:bodyPr>
          <a:lstStyle/>
          <a:p>
            <a:r>
              <a:rPr lang="en-US" dirty="0"/>
              <a:t>COUNTROWS(</a:t>
            </a:r>
          </a:p>
          <a:p>
            <a:r>
              <a:rPr lang="en-US" dirty="0"/>
              <a:t>    FILTER(</a:t>
            </a:r>
          </a:p>
          <a:p>
            <a:r>
              <a:rPr lang="en-US" dirty="0"/>
              <a:t>        SUMMARIZE(</a:t>
            </a:r>
          </a:p>
          <a:p>
            <a:r>
              <a:rPr lang="en-US" dirty="0"/>
              <a:t>            </a:t>
            </a:r>
            <a:r>
              <a:rPr lang="en-US" dirty="0" err="1"/>
              <a:t>Service_Company_Data</a:t>
            </a:r>
            <a:r>
              <a:rPr lang="en-US" dirty="0"/>
              <a:t>,</a:t>
            </a:r>
          </a:p>
          <a:p>
            <a:r>
              <a:rPr lang="en-US" dirty="0"/>
              <a:t>            </a:t>
            </a:r>
            <a:r>
              <a:rPr lang="en-US" dirty="0" err="1"/>
              <a:t>Service_Company_Data</a:t>
            </a:r>
            <a:r>
              <a:rPr lang="en-US" dirty="0"/>
              <a:t>[</a:t>
            </a:r>
            <a:r>
              <a:rPr lang="en-US" dirty="0" err="1"/>
              <a:t>Account_Manager</a:t>
            </a:r>
            <a:r>
              <a:rPr lang="en-US" dirty="0"/>
              <a:t>],</a:t>
            </a:r>
          </a:p>
          <a:p>
            <a:r>
              <a:rPr lang="en-US" dirty="0"/>
              <a:t>            "Risk", [Risk Category] // Use the already calculated Risk Category for each AM</a:t>
            </a:r>
          </a:p>
          <a:p>
            <a:r>
              <a:rPr lang="en-US" dirty="0"/>
              <a:t>        ),</a:t>
            </a:r>
          </a:p>
          <a:p>
            <a:r>
              <a:rPr lang="en-US" dirty="0"/>
              <a:t>        [Risk] = "🔴 Critical"</a:t>
            </a:r>
          </a:p>
          <a:p>
            <a:r>
              <a:rPr lang="en-US" dirty="0"/>
              <a:t>    )</a:t>
            </a:r>
          </a:p>
          <a:p>
            <a:r>
              <a:rPr lang="en-US" dirty="0"/>
              <a:t>) + 0</a:t>
            </a:r>
          </a:p>
          <a:p>
            <a:endParaRPr lang="en-IN" dirty="0"/>
          </a:p>
        </p:txBody>
      </p:sp>
    </p:spTree>
    <p:extLst>
      <p:ext uri="{BB962C8B-B14F-4D97-AF65-F5344CB8AC3E}">
        <p14:creationId xmlns:p14="http://schemas.microsoft.com/office/powerpoint/2010/main" val="2424624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888B-E4D4-DAC7-48BB-4602FBF1D9A4}"/>
              </a:ext>
            </a:extLst>
          </p:cNvPr>
          <p:cNvSpPr>
            <a:spLocks noGrp="1"/>
          </p:cNvSpPr>
          <p:nvPr>
            <p:ph type="title"/>
          </p:nvPr>
        </p:nvSpPr>
        <p:spPr/>
        <p:txBody>
          <a:bodyPr/>
          <a:lstStyle/>
          <a:p>
            <a:r>
              <a:rPr lang="en-US" dirty="0"/>
              <a:t>Critical Accounts Count</a:t>
            </a:r>
            <a:endParaRPr lang="en-IN" dirty="0"/>
          </a:p>
        </p:txBody>
      </p:sp>
      <p:sp>
        <p:nvSpPr>
          <p:cNvPr id="3" name="Content Placeholder 2">
            <a:extLst>
              <a:ext uri="{FF2B5EF4-FFF2-40B4-BE49-F238E27FC236}">
                <a16:creationId xmlns:a16="http://schemas.microsoft.com/office/drawing/2014/main" id="{03B79572-EB68-4BC9-0DE6-E5EA59BE7D92}"/>
              </a:ext>
            </a:extLst>
          </p:cNvPr>
          <p:cNvSpPr>
            <a:spLocks noGrp="1"/>
          </p:cNvSpPr>
          <p:nvPr>
            <p:ph idx="1"/>
          </p:nvPr>
        </p:nvSpPr>
        <p:spPr/>
        <p:txBody>
          <a:bodyPr/>
          <a:lstStyle/>
          <a:p>
            <a:r>
              <a:rPr lang="en-US" dirty="0"/>
              <a:t>COUNTROWS(FILTER(</a:t>
            </a:r>
            <a:r>
              <a:rPr lang="en-US" dirty="0" err="1"/>
              <a:t>Service_Company_Data</a:t>
            </a:r>
            <a:r>
              <a:rPr lang="en-US" dirty="0"/>
              <a:t>, [Risk Category] = "Critical"))</a:t>
            </a:r>
          </a:p>
          <a:p>
            <a:endParaRPr lang="en-IN" dirty="0"/>
          </a:p>
        </p:txBody>
      </p:sp>
    </p:spTree>
    <p:extLst>
      <p:ext uri="{BB962C8B-B14F-4D97-AF65-F5344CB8AC3E}">
        <p14:creationId xmlns:p14="http://schemas.microsoft.com/office/powerpoint/2010/main" val="2408453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8D0E9-B832-BBB4-45DA-7F8D9BA853B5}"/>
              </a:ext>
            </a:extLst>
          </p:cNvPr>
          <p:cNvSpPr>
            <a:spLocks noGrp="1"/>
          </p:cNvSpPr>
          <p:nvPr>
            <p:ph type="title"/>
          </p:nvPr>
        </p:nvSpPr>
        <p:spPr/>
        <p:txBody>
          <a:bodyPr/>
          <a:lstStyle/>
          <a:p>
            <a:r>
              <a:rPr lang="en-US" dirty="0"/>
              <a:t>High Risk Accounts</a:t>
            </a:r>
            <a:endParaRPr lang="en-IN" dirty="0"/>
          </a:p>
        </p:txBody>
      </p:sp>
      <p:sp>
        <p:nvSpPr>
          <p:cNvPr id="3" name="Content Placeholder 2">
            <a:extLst>
              <a:ext uri="{FF2B5EF4-FFF2-40B4-BE49-F238E27FC236}">
                <a16:creationId xmlns:a16="http://schemas.microsoft.com/office/drawing/2014/main" id="{6E5BD999-BB8E-B7BE-CCDE-696A97424A8E}"/>
              </a:ext>
            </a:extLst>
          </p:cNvPr>
          <p:cNvSpPr>
            <a:spLocks noGrp="1"/>
          </p:cNvSpPr>
          <p:nvPr>
            <p:ph idx="1"/>
          </p:nvPr>
        </p:nvSpPr>
        <p:spPr/>
        <p:txBody>
          <a:bodyPr>
            <a:normAutofit fontScale="85000" lnSpcReduction="20000"/>
          </a:bodyPr>
          <a:lstStyle/>
          <a:p>
            <a:r>
              <a:rPr lang="en-US" dirty="0"/>
              <a:t>COUNTROWS(</a:t>
            </a:r>
          </a:p>
          <a:p>
            <a:r>
              <a:rPr lang="en-US" dirty="0"/>
              <a:t>    FILTER(</a:t>
            </a:r>
          </a:p>
          <a:p>
            <a:r>
              <a:rPr lang="en-US" dirty="0"/>
              <a:t>        SUMMARIZE(</a:t>
            </a:r>
          </a:p>
          <a:p>
            <a:r>
              <a:rPr lang="en-US" dirty="0"/>
              <a:t>            </a:t>
            </a:r>
            <a:r>
              <a:rPr lang="en-US" dirty="0" err="1"/>
              <a:t>Service_Company_Data</a:t>
            </a:r>
            <a:r>
              <a:rPr lang="en-US" dirty="0"/>
              <a:t>,</a:t>
            </a:r>
          </a:p>
          <a:p>
            <a:r>
              <a:rPr lang="en-US" dirty="0"/>
              <a:t>            </a:t>
            </a:r>
            <a:r>
              <a:rPr lang="en-US" dirty="0" err="1"/>
              <a:t>Service_Company_Data</a:t>
            </a:r>
            <a:r>
              <a:rPr lang="en-US" dirty="0"/>
              <a:t>[</a:t>
            </a:r>
            <a:r>
              <a:rPr lang="en-US" dirty="0" err="1"/>
              <a:t>Account_Manager</a:t>
            </a:r>
            <a:r>
              <a:rPr lang="en-US" dirty="0"/>
              <a:t>],</a:t>
            </a:r>
          </a:p>
          <a:p>
            <a:r>
              <a:rPr lang="en-US" dirty="0"/>
              <a:t>            "Risk", [Risk Category]</a:t>
            </a:r>
          </a:p>
          <a:p>
            <a:r>
              <a:rPr lang="en-US" dirty="0"/>
              <a:t>        ),</a:t>
            </a:r>
          </a:p>
          <a:p>
            <a:r>
              <a:rPr lang="en-US" dirty="0"/>
              <a:t>        [Risk] = "🟠 High Risk"</a:t>
            </a:r>
          </a:p>
          <a:p>
            <a:r>
              <a:rPr lang="en-US" dirty="0"/>
              <a:t>    )</a:t>
            </a:r>
          </a:p>
          <a:p>
            <a:r>
              <a:rPr lang="en-US" dirty="0"/>
              <a:t>) + 0</a:t>
            </a:r>
          </a:p>
          <a:p>
            <a:endParaRPr lang="en-IN" dirty="0"/>
          </a:p>
        </p:txBody>
      </p:sp>
    </p:spTree>
    <p:extLst>
      <p:ext uri="{BB962C8B-B14F-4D97-AF65-F5344CB8AC3E}">
        <p14:creationId xmlns:p14="http://schemas.microsoft.com/office/powerpoint/2010/main" val="4252189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8F44F-CAA0-F781-ADA4-9EF23DA5B966}"/>
              </a:ext>
            </a:extLst>
          </p:cNvPr>
          <p:cNvSpPr>
            <a:spLocks noGrp="1"/>
          </p:cNvSpPr>
          <p:nvPr>
            <p:ph type="title"/>
          </p:nvPr>
        </p:nvSpPr>
        <p:spPr/>
        <p:txBody>
          <a:bodyPr/>
          <a:lstStyle/>
          <a:p>
            <a:r>
              <a:rPr lang="en-US" dirty="0"/>
              <a:t>High Ticket Accounts</a:t>
            </a:r>
            <a:endParaRPr lang="en-IN" dirty="0"/>
          </a:p>
        </p:txBody>
      </p:sp>
      <p:sp>
        <p:nvSpPr>
          <p:cNvPr id="3" name="Content Placeholder 2">
            <a:extLst>
              <a:ext uri="{FF2B5EF4-FFF2-40B4-BE49-F238E27FC236}">
                <a16:creationId xmlns:a16="http://schemas.microsoft.com/office/drawing/2014/main" id="{26E1D3C1-8EE3-C4E7-B0EA-38A7D3D96851}"/>
              </a:ext>
            </a:extLst>
          </p:cNvPr>
          <p:cNvSpPr>
            <a:spLocks noGrp="1"/>
          </p:cNvSpPr>
          <p:nvPr>
            <p:ph idx="1"/>
          </p:nvPr>
        </p:nvSpPr>
        <p:spPr/>
        <p:txBody>
          <a:bodyPr>
            <a:normAutofit fontScale="85000" lnSpcReduction="20000"/>
          </a:bodyPr>
          <a:lstStyle/>
          <a:p>
            <a:r>
              <a:rPr lang="en-US" dirty="0"/>
              <a:t>COUNTROWS(</a:t>
            </a:r>
          </a:p>
          <a:p>
            <a:r>
              <a:rPr lang="en-US" dirty="0"/>
              <a:t>    FILTER(</a:t>
            </a:r>
          </a:p>
          <a:p>
            <a:r>
              <a:rPr lang="en-US" dirty="0"/>
              <a:t>        SUMMARIZE(</a:t>
            </a:r>
          </a:p>
          <a:p>
            <a:r>
              <a:rPr lang="en-US" dirty="0"/>
              <a:t>            </a:t>
            </a:r>
            <a:r>
              <a:rPr lang="en-US" dirty="0" err="1"/>
              <a:t>Service_Company_Data</a:t>
            </a:r>
            <a:r>
              <a:rPr lang="en-US" dirty="0"/>
              <a:t>,</a:t>
            </a:r>
          </a:p>
          <a:p>
            <a:r>
              <a:rPr lang="en-US" dirty="0"/>
              <a:t>            </a:t>
            </a:r>
            <a:r>
              <a:rPr lang="en-US" dirty="0" err="1"/>
              <a:t>Service_Company_Data</a:t>
            </a:r>
            <a:r>
              <a:rPr lang="en-US" dirty="0"/>
              <a:t>[</a:t>
            </a:r>
            <a:r>
              <a:rPr lang="en-US" dirty="0" err="1"/>
              <a:t>Account_Manager</a:t>
            </a:r>
            <a:r>
              <a:rPr lang="en-US" dirty="0"/>
              <a:t>],</a:t>
            </a:r>
          </a:p>
          <a:p>
            <a:r>
              <a:rPr lang="en-US" dirty="0"/>
              <a:t>            "Risk", [Risk Category] // Use the already calculated Risk Category for each AM</a:t>
            </a:r>
          </a:p>
          <a:p>
            <a:r>
              <a:rPr lang="en-US" dirty="0"/>
              <a:t>        ),</a:t>
            </a:r>
          </a:p>
          <a:p>
            <a:r>
              <a:rPr lang="en-US" dirty="0"/>
              <a:t>        [Risk] = "🟡 High Tickets"</a:t>
            </a:r>
          </a:p>
          <a:p>
            <a:r>
              <a:rPr lang="en-US" dirty="0"/>
              <a:t>    )</a:t>
            </a:r>
          </a:p>
          <a:p>
            <a:r>
              <a:rPr lang="en-US" dirty="0"/>
              <a:t>) + 0 </a:t>
            </a:r>
          </a:p>
          <a:p>
            <a:endParaRPr lang="en-IN" dirty="0"/>
          </a:p>
        </p:txBody>
      </p:sp>
    </p:spTree>
    <p:extLst>
      <p:ext uri="{BB962C8B-B14F-4D97-AF65-F5344CB8AC3E}">
        <p14:creationId xmlns:p14="http://schemas.microsoft.com/office/powerpoint/2010/main" val="2311571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C3998-86CC-D2C7-3443-9A919425349A}"/>
              </a:ext>
            </a:extLst>
          </p:cNvPr>
          <p:cNvSpPr>
            <a:spLocks noGrp="1"/>
          </p:cNvSpPr>
          <p:nvPr>
            <p:ph type="title"/>
          </p:nvPr>
        </p:nvSpPr>
        <p:spPr/>
        <p:txBody>
          <a:bodyPr/>
          <a:lstStyle/>
          <a:p>
            <a:r>
              <a:rPr lang="en-IN" dirty="0"/>
              <a:t>Are You Missing These 3 Hidden Levers in Your Service Business?</a:t>
            </a:r>
          </a:p>
        </p:txBody>
      </p:sp>
      <p:sp>
        <p:nvSpPr>
          <p:cNvPr id="4" name="Rectangle 3">
            <a:extLst>
              <a:ext uri="{FF2B5EF4-FFF2-40B4-BE49-F238E27FC236}">
                <a16:creationId xmlns:a16="http://schemas.microsoft.com/office/drawing/2014/main" id="{CD35114E-0627-B40E-CAF7-3E495815AD91}"/>
              </a:ext>
            </a:extLst>
          </p:cNvPr>
          <p:cNvSpPr/>
          <p:nvPr/>
        </p:nvSpPr>
        <p:spPr>
          <a:xfrm>
            <a:off x="1364751" y="2955218"/>
            <a:ext cx="3154166" cy="750014"/>
          </a:xfrm>
          <a:prstGeom prst="rect">
            <a:avLst/>
          </a:prstGeom>
          <a:noFill/>
          <a:ln>
            <a:solidFill>
              <a:srgbClr val="FFC10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Retention</a:t>
            </a:r>
          </a:p>
        </p:txBody>
      </p:sp>
      <p:sp>
        <p:nvSpPr>
          <p:cNvPr id="5" name="Rectangle 4">
            <a:extLst>
              <a:ext uri="{FF2B5EF4-FFF2-40B4-BE49-F238E27FC236}">
                <a16:creationId xmlns:a16="http://schemas.microsoft.com/office/drawing/2014/main" id="{D830FFA8-2EFB-4860-7FAC-B7BE12A84C61}"/>
              </a:ext>
            </a:extLst>
          </p:cNvPr>
          <p:cNvSpPr/>
          <p:nvPr/>
        </p:nvSpPr>
        <p:spPr>
          <a:xfrm>
            <a:off x="7673083" y="2955218"/>
            <a:ext cx="3154166" cy="750014"/>
          </a:xfrm>
          <a:prstGeom prst="rect">
            <a:avLst/>
          </a:prstGeom>
          <a:noFill/>
          <a:ln>
            <a:solidFill>
              <a:srgbClr val="FFC10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Efficiency</a:t>
            </a:r>
          </a:p>
        </p:txBody>
      </p:sp>
      <p:sp>
        <p:nvSpPr>
          <p:cNvPr id="6" name="Rectangle 5">
            <a:extLst>
              <a:ext uri="{FF2B5EF4-FFF2-40B4-BE49-F238E27FC236}">
                <a16:creationId xmlns:a16="http://schemas.microsoft.com/office/drawing/2014/main" id="{BA943125-2036-A7E8-6AED-16F98156C25A}"/>
              </a:ext>
            </a:extLst>
          </p:cNvPr>
          <p:cNvSpPr/>
          <p:nvPr/>
        </p:nvSpPr>
        <p:spPr>
          <a:xfrm>
            <a:off x="4518917" y="4826284"/>
            <a:ext cx="3154166" cy="750014"/>
          </a:xfrm>
          <a:prstGeom prst="rect">
            <a:avLst/>
          </a:prstGeom>
          <a:noFill/>
          <a:ln>
            <a:solidFill>
              <a:srgbClr val="FFC10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Growth</a:t>
            </a:r>
          </a:p>
        </p:txBody>
      </p:sp>
    </p:spTree>
    <p:extLst>
      <p:ext uri="{BB962C8B-B14F-4D97-AF65-F5344CB8AC3E}">
        <p14:creationId xmlns:p14="http://schemas.microsoft.com/office/powerpoint/2010/main" val="223956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1C5C6-EC22-F557-1768-F609886272FC}"/>
              </a:ext>
            </a:extLst>
          </p:cNvPr>
          <p:cNvSpPr>
            <a:spLocks noGrp="1"/>
          </p:cNvSpPr>
          <p:nvPr>
            <p:ph type="title"/>
          </p:nvPr>
        </p:nvSpPr>
        <p:spPr/>
        <p:txBody>
          <a:bodyPr/>
          <a:lstStyle/>
          <a:p>
            <a:r>
              <a:rPr lang="en-US" dirty="0"/>
              <a:t>Priority Actions</a:t>
            </a:r>
            <a:endParaRPr lang="en-IN" dirty="0"/>
          </a:p>
        </p:txBody>
      </p:sp>
      <p:sp>
        <p:nvSpPr>
          <p:cNvPr id="3" name="Content Placeholder 2">
            <a:extLst>
              <a:ext uri="{FF2B5EF4-FFF2-40B4-BE49-F238E27FC236}">
                <a16:creationId xmlns:a16="http://schemas.microsoft.com/office/drawing/2014/main" id="{934FB8AF-9028-35E0-1717-62E6FC8F4232}"/>
              </a:ext>
            </a:extLst>
          </p:cNvPr>
          <p:cNvSpPr>
            <a:spLocks noGrp="1"/>
          </p:cNvSpPr>
          <p:nvPr>
            <p:ph idx="1"/>
          </p:nvPr>
        </p:nvSpPr>
        <p:spPr/>
        <p:txBody>
          <a:bodyPr>
            <a:normAutofit fontScale="92500" lnSpcReduction="10000"/>
          </a:bodyPr>
          <a:lstStyle/>
          <a:p>
            <a:r>
              <a:rPr lang="en-US" dirty="0"/>
              <a:t>VAR Risk = [Risk Category]  // Your existing measure</a:t>
            </a:r>
          </a:p>
          <a:p>
            <a:r>
              <a:rPr lang="en-US" dirty="0"/>
              <a:t>RETURN</a:t>
            </a:r>
          </a:p>
          <a:p>
            <a:r>
              <a:rPr lang="en-US" dirty="0"/>
              <a:t>SWITCH(</a:t>
            </a:r>
          </a:p>
          <a:p>
            <a:r>
              <a:rPr lang="en-US" dirty="0"/>
              <a:t>    Risk,</a:t>
            </a:r>
          </a:p>
          <a:p>
            <a:r>
              <a:rPr lang="en-US" dirty="0"/>
              <a:t>    "🔴 Critical", "VP review + discount",</a:t>
            </a:r>
          </a:p>
          <a:p>
            <a:r>
              <a:rPr lang="en-US" dirty="0"/>
              <a:t>    "🟠 High Risk", "Schedule check-in",</a:t>
            </a:r>
          </a:p>
          <a:p>
            <a:r>
              <a:rPr lang="en-US" dirty="0"/>
              <a:t>    "🟡 High Tickets", "Audit support logs",</a:t>
            </a:r>
          </a:p>
          <a:p>
            <a:r>
              <a:rPr lang="en-US" dirty="0"/>
              <a:t>    "No action needed"</a:t>
            </a:r>
          </a:p>
          <a:p>
            <a:r>
              <a:rPr lang="en-US" dirty="0"/>
              <a:t>)</a:t>
            </a:r>
          </a:p>
          <a:p>
            <a:endParaRPr lang="en-IN" dirty="0"/>
          </a:p>
        </p:txBody>
      </p:sp>
    </p:spTree>
    <p:extLst>
      <p:ext uri="{BB962C8B-B14F-4D97-AF65-F5344CB8AC3E}">
        <p14:creationId xmlns:p14="http://schemas.microsoft.com/office/powerpoint/2010/main" val="34154893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0B3A6-F4CF-958A-CA13-F1F5CB4EFBCF}"/>
              </a:ext>
            </a:extLst>
          </p:cNvPr>
          <p:cNvSpPr>
            <a:spLocks noGrp="1"/>
          </p:cNvSpPr>
          <p:nvPr>
            <p:ph type="title"/>
          </p:nvPr>
        </p:nvSpPr>
        <p:spPr/>
        <p:txBody>
          <a:bodyPr/>
          <a:lstStyle/>
          <a:p>
            <a:r>
              <a:rPr lang="en-IN" dirty="0"/>
              <a:t>Recommended Action</a:t>
            </a:r>
          </a:p>
        </p:txBody>
      </p:sp>
      <p:sp>
        <p:nvSpPr>
          <p:cNvPr id="3" name="Content Placeholder 2">
            <a:extLst>
              <a:ext uri="{FF2B5EF4-FFF2-40B4-BE49-F238E27FC236}">
                <a16:creationId xmlns:a16="http://schemas.microsoft.com/office/drawing/2014/main" id="{01571875-7860-521A-D84D-212B34781EE5}"/>
              </a:ext>
            </a:extLst>
          </p:cNvPr>
          <p:cNvSpPr>
            <a:spLocks noGrp="1"/>
          </p:cNvSpPr>
          <p:nvPr>
            <p:ph idx="1"/>
          </p:nvPr>
        </p:nvSpPr>
        <p:spPr/>
        <p:txBody>
          <a:bodyPr>
            <a:normAutofit/>
          </a:bodyPr>
          <a:lstStyle/>
          <a:p>
            <a:r>
              <a:rPr lang="en-IN" dirty="0"/>
              <a:t>SWITCH(</a:t>
            </a:r>
          </a:p>
          <a:p>
            <a:r>
              <a:rPr lang="en-IN" dirty="0"/>
              <a:t>    [Risk Category],</a:t>
            </a:r>
          </a:p>
          <a:p>
            <a:r>
              <a:rPr lang="en-IN" dirty="0"/>
              <a:t>    "🔴 Critical", "1. Review contract terms | 2. Assign senior AM",</a:t>
            </a:r>
          </a:p>
          <a:p>
            <a:r>
              <a:rPr lang="en-IN" dirty="0"/>
              <a:t>    "🟠 High Risk", "1. Schedule QBR | 2. Offer discount",</a:t>
            </a:r>
          </a:p>
          <a:p>
            <a:r>
              <a:rPr lang="en-IN" dirty="0"/>
              <a:t>    "🟡 High Tickets", "1. Audit support process | 2. Train team",</a:t>
            </a:r>
          </a:p>
          <a:p>
            <a:r>
              <a:rPr lang="en-IN" dirty="0"/>
              <a:t>    "🟢 Stable", "1. Upsell opportunity | 2. Request referral"</a:t>
            </a:r>
          </a:p>
          <a:p>
            <a:r>
              <a:rPr lang="en-IN" dirty="0"/>
              <a:t>)</a:t>
            </a:r>
          </a:p>
          <a:p>
            <a:endParaRPr lang="en-IN" dirty="0"/>
          </a:p>
        </p:txBody>
      </p:sp>
    </p:spTree>
    <p:extLst>
      <p:ext uri="{BB962C8B-B14F-4D97-AF65-F5344CB8AC3E}">
        <p14:creationId xmlns:p14="http://schemas.microsoft.com/office/powerpoint/2010/main" val="3570974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3CD90-0565-5794-B0C1-F63242975613}"/>
              </a:ext>
            </a:extLst>
          </p:cNvPr>
          <p:cNvSpPr>
            <a:spLocks noGrp="1"/>
          </p:cNvSpPr>
          <p:nvPr>
            <p:ph type="title"/>
          </p:nvPr>
        </p:nvSpPr>
        <p:spPr/>
        <p:txBody>
          <a:bodyPr/>
          <a:lstStyle/>
          <a:p>
            <a:r>
              <a:rPr lang="en-US" dirty="0"/>
              <a:t>Risk Category</a:t>
            </a:r>
            <a:endParaRPr lang="en-IN" dirty="0"/>
          </a:p>
        </p:txBody>
      </p:sp>
      <p:sp>
        <p:nvSpPr>
          <p:cNvPr id="3" name="Content Placeholder 2">
            <a:extLst>
              <a:ext uri="{FF2B5EF4-FFF2-40B4-BE49-F238E27FC236}">
                <a16:creationId xmlns:a16="http://schemas.microsoft.com/office/drawing/2014/main" id="{143E9642-3AA8-2358-19EC-2457FD574ED9}"/>
              </a:ext>
            </a:extLst>
          </p:cNvPr>
          <p:cNvSpPr>
            <a:spLocks noGrp="1"/>
          </p:cNvSpPr>
          <p:nvPr>
            <p:ph idx="1"/>
          </p:nvPr>
        </p:nvSpPr>
        <p:spPr/>
        <p:txBody>
          <a:bodyPr>
            <a:normAutofit fontScale="55000" lnSpcReduction="20000"/>
          </a:bodyPr>
          <a:lstStyle/>
          <a:p>
            <a:r>
              <a:rPr lang="en-US" dirty="0"/>
              <a:t>VAR </a:t>
            </a:r>
            <a:r>
              <a:rPr lang="en-US" dirty="0" err="1"/>
              <a:t>AvgProb</a:t>
            </a:r>
            <a:r>
              <a:rPr lang="en-US" dirty="0"/>
              <a:t> = AVERAGE(</a:t>
            </a:r>
            <a:r>
              <a:rPr lang="en-US" dirty="0" err="1"/>
              <a:t>Service_Company_Data</a:t>
            </a:r>
            <a:r>
              <a:rPr lang="en-US" dirty="0"/>
              <a:t>[</a:t>
            </a:r>
            <a:r>
              <a:rPr lang="en-US" dirty="0" err="1"/>
              <a:t>Renewal_Probability</a:t>
            </a:r>
            <a:r>
              <a:rPr lang="en-US" dirty="0"/>
              <a:t>])</a:t>
            </a:r>
          </a:p>
          <a:p>
            <a:r>
              <a:rPr lang="en-US" dirty="0"/>
              <a:t>VAR </a:t>
            </a:r>
            <a:r>
              <a:rPr lang="en-US" dirty="0" err="1"/>
              <a:t>TicketsPerService</a:t>
            </a:r>
            <a:r>
              <a:rPr lang="en-US" dirty="0"/>
              <a:t> = [Tickets per Active Service] // This is a measure already</a:t>
            </a:r>
          </a:p>
          <a:p>
            <a:r>
              <a:rPr lang="en-US" dirty="0"/>
              <a:t>VAR </a:t>
            </a:r>
            <a:r>
              <a:rPr lang="en-US" dirty="0" err="1"/>
              <a:t>HighTicketThreshold</a:t>
            </a:r>
            <a:r>
              <a:rPr lang="en-US" dirty="0"/>
              <a:t> = 100 // Your defined threshold</a:t>
            </a:r>
          </a:p>
          <a:p>
            <a:r>
              <a:rPr lang="en-US" dirty="0"/>
              <a:t>RETURN</a:t>
            </a:r>
          </a:p>
          <a:p>
            <a:r>
              <a:rPr lang="en-US" dirty="0"/>
              <a:t>SWITCH(</a:t>
            </a:r>
          </a:p>
          <a:p>
            <a:r>
              <a:rPr lang="en-US" dirty="0"/>
              <a:t>    TRUE(),</a:t>
            </a:r>
          </a:p>
          <a:p>
            <a:r>
              <a:rPr lang="en-US" dirty="0"/>
              <a:t>    AND(</a:t>
            </a:r>
            <a:r>
              <a:rPr lang="en-US" dirty="0" err="1"/>
              <a:t>AvgProb</a:t>
            </a:r>
            <a:r>
              <a:rPr lang="en-US" dirty="0"/>
              <a:t> &lt; 0.5, </a:t>
            </a:r>
            <a:r>
              <a:rPr lang="en-US" dirty="0" err="1"/>
              <a:t>TicketsPerService</a:t>
            </a:r>
            <a:r>
              <a:rPr lang="en-US" dirty="0"/>
              <a:t> &gt; </a:t>
            </a:r>
            <a:r>
              <a:rPr lang="en-US" dirty="0" err="1"/>
              <a:t>HighTicketThreshold</a:t>
            </a:r>
            <a:r>
              <a:rPr lang="en-US" dirty="0"/>
              <a:t>), "🔴 Critical",</a:t>
            </a:r>
          </a:p>
          <a:p>
            <a:br>
              <a:rPr lang="en-US" dirty="0"/>
            </a:br>
            <a:r>
              <a:rPr lang="en-US" dirty="0"/>
              <a:t>    </a:t>
            </a:r>
            <a:r>
              <a:rPr lang="en-US" dirty="0" err="1"/>
              <a:t>AvgProb</a:t>
            </a:r>
            <a:r>
              <a:rPr lang="en-US" dirty="0"/>
              <a:t> &lt; 0.5, "🟠 High Risk",</a:t>
            </a:r>
          </a:p>
          <a:p>
            <a:br>
              <a:rPr lang="en-US" dirty="0"/>
            </a:br>
            <a:r>
              <a:rPr lang="en-US" dirty="0"/>
              <a:t>    </a:t>
            </a:r>
            <a:r>
              <a:rPr lang="en-US" dirty="0" err="1"/>
              <a:t>TicketsPerService</a:t>
            </a:r>
            <a:r>
              <a:rPr lang="en-US" dirty="0"/>
              <a:t> &gt; </a:t>
            </a:r>
            <a:r>
              <a:rPr lang="en-US" dirty="0" err="1"/>
              <a:t>HighTicketThreshold</a:t>
            </a:r>
            <a:r>
              <a:rPr lang="en-US" dirty="0"/>
              <a:t>, "🟡 High Tickets",</a:t>
            </a:r>
          </a:p>
          <a:p>
            <a:br>
              <a:rPr lang="en-US" dirty="0"/>
            </a:br>
            <a:r>
              <a:rPr lang="en-US" dirty="0"/>
              <a:t>    "🟢 Stable"</a:t>
            </a:r>
          </a:p>
          <a:p>
            <a:r>
              <a:rPr lang="en-US" dirty="0"/>
              <a:t>)</a:t>
            </a:r>
          </a:p>
          <a:p>
            <a:endParaRPr lang="en-IN" dirty="0"/>
          </a:p>
        </p:txBody>
      </p:sp>
    </p:spTree>
    <p:extLst>
      <p:ext uri="{BB962C8B-B14F-4D97-AF65-F5344CB8AC3E}">
        <p14:creationId xmlns:p14="http://schemas.microsoft.com/office/powerpoint/2010/main" val="3826874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2E02-1900-A412-9013-8D41C12891DF}"/>
              </a:ext>
            </a:extLst>
          </p:cNvPr>
          <p:cNvSpPr>
            <a:spLocks noGrp="1"/>
          </p:cNvSpPr>
          <p:nvPr>
            <p:ph type="title"/>
          </p:nvPr>
        </p:nvSpPr>
        <p:spPr/>
        <p:txBody>
          <a:bodyPr/>
          <a:lstStyle/>
          <a:p>
            <a:r>
              <a:rPr lang="en-US" dirty="0"/>
              <a:t>Stable Accounts</a:t>
            </a:r>
            <a:endParaRPr lang="en-IN" dirty="0"/>
          </a:p>
        </p:txBody>
      </p:sp>
      <p:sp>
        <p:nvSpPr>
          <p:cNvPr id="3" name="Content Placeholder 2">
            <a:extLst>
              <a:ext uri="{FF2B5EF4-FFF2-40B4-BE49-F238E27FC236}">
                <a16:creationId xmlns:a16="http://schemas.microsoft.com/office/drawing/2014/main" id="{6A50769D-BB28-CB5D-9481-54F9CCC3DFD2}"/>
              </a:ext>
            </a:extLst>
          </p:cNvPr>
          <p:cNvSpPr>
            <a:spLocks noGrp="1"/>
          </p:cNvSpPr>
          <p:nvPr>
            <p:ph idx="1"/>
          </p:nvPr>
        </p:nvSpPr>
        <p:spPr/>
        <p:txBody>
          <a:bodyPr>
            <a:normAutofit fontScale="85000" lnSpcReduction="20000"/>
          </a:bodyPr>
          <a:lstStyle/>
          <a:p>
            <a:r>
              <a:rPr lang="en-US" dirty="0"/>
              <a:t>COUNTROWS(</a:t>
            </a:r>
          </a:p>
          <a:p>
            <a:r>
              <a:rPr lang="en-US" dirty="0"/>
              <a:t>    FILTER(</a:t>
            </a:r>
          </a:p>
          <a:p>
            <a:r>
              <a:rPr lang="en-US" dirty="0"/>
              <a:t>        SUMMARIZE(</a:t>
            </a:r>
          </a:p>
          <a:p>
            <a:r>
              <a:rPr lang="en-US" dirty="0"/>
              <a:t>            </a:t>
            </a:r>
            <a:r>
              <a:rPr lang="en-US" dirty="0" err="1"/>
              <a:t>Service_Company_Data</a:t>
            </a:r>
            <a:r>
              <a:rPr lang="en-US" dirty="0"/>
              <a:t>,</a:t>
            </a:r>
          </a:p>
          <a:p>
            <a:r>
              <a:rPr lang="en-US" dirty="0"/>
              <a:t>            </a:t>
            </a:r>
            <a:r>
              <a:rPr lang="en-US" dirty="0" err="1"/>
              <a:t>Service_Company_Data</a:t>
            </a:r>
            <a:r>
              <a:rPr lang="en-US" dirty="0"/>
              <a:t>[</a:t>
            </a:r>
            <a:r>
              <a:rPr lang="en-US" dirty="0" err="1"/>
              <a:t>Account_Manager</a:t>
            </a:r>
            <a:r>
              <a:rPr lang="en-US" dirty="0"/>
              <a:t>],</a:t>
            </a:r>
          </a:p>
          <a:p>
            <a:r>
              <a:rPr lang="en-US" dirty="0"/>
              <a:t>            "Risk", [Risk Category]</a:t>
            </a:r>
          </a:p>
          <a:p>
            <a:r>
              <a:rPr lang="en-US" dirty="0"/>
              <a:t>        ),</a:t>
            </a:r>
          </a:p>
          <a:p>
            <a:r>
              <a:rPr lang="en-US" dirty="0"/>
              <a:t>        [Risk] = "🟢 Stable"</a:t>
            </a:r>
          </a:p>
          <a:p>
            <a:r>
              <a:rPr lang="en-US" dirty="0"/>
              <a:t>    )</a:t>
            </a:r>
          </a:p>
          <a:p>
            <a:r>
              <a:rPr lang="en-US" dirty="0"/>
              <a:t>) + 0</a:t>
            </a:r>
          </a:p>
          <a:p>
            <a:endParaRPr lang="en-IN" dirty="0"/>
          </a:p>
        </p:txBody>
      </p:sp>
    </p:spTree>
    <p:extLst>
      <p:ext uri="{BB962C8B-B14F-4D97-AF65-F5344CB8AC3E}">
        <p14:creationId xmlns:p14="http://schemas.microsoft.com/office/powerpoint/2010/main" val="30816099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CCF89-5B8A-78BE-FEBF-0E2235B29B56}"/>
              </a:ext>
            </a:extLst>
          </p:cNvPr>
          <p:cNvSpPr>
            <a:spLocks noGrp="1"/>
          </p:cNvSpPr>
          <p:nvPr>
            <p:ph type="title"/>
          </p:nvPr>
        </p:nvSpPr>
        <p:spPr/>
        <p:txBody>
          <a:bodyPr/>
          <a:lstStyle/>
          <a:p>
            <a:r>
              <a:rPr lang="en-US" dirty="0"/>
              <a:t>Tickets per 1M Revenue</a:t>
            </a:r>
            <a:endParaRPr lang="en-IN" dirty="0"/>
          </a:p>
        </p:txBody>
      </p:sp>
      <p:sp>
        <p:nvSpPr>
          <p:cNvPr id="3" name="Content Placeholder 2">
            <a:extLst>
              <a:ext uri="{FF2B5EF4-FFF2-40B4-BE49-F238E27FC236}">
                <a16:creationId xmlns:a16="http://schemas.microsoft.com/office/drawing/2014/main" id="{454BF85A-FC87-14B7-2492-D11FDA74224A}"/>
              </a:ext>
            </a:extLst>
          </p:cNvPr>
          <p:cNvSpPr>
            <a:spLocks noGrp="1"/>
          </p:cNvSpPr>
          <p:nvPr>
            <p:ph idx="1"/>
          </p:nvPr>
        </p:nvSpPr>
        <p:spPr/>
        <p:txBody>
          <a:bodyPr/>
          <a:lstStyle/>
          <a:p>
            <a:r>
              <a:rPr lang="en-US" dirty="0"/>
              <a:t>DIVIDE(</a:t>
            </a:r>
          </a:p>
          <a:p>
            <a:r>
              <a:rPr lang="en-US" dirty="0"/>
              <a:t>    SUM(</a:t>
            </a:r>
            <a:r>
              <a:rPr lang="en-US" dirty="0" err="1"/>
              <a:t>Service_Company_Data</a:t>
            </a:r>
            <a:r>
              <a:rPr lang="en-US" dirty="0"/>
              <a:t>[</a:t>
            </a:r>
            <a:r>
              <a:rPr lang="en-US" dirty="0" err="1"/>
              <a:t>Support_Tickets</a:t>
            </a:r>
            <a:r>
              <a:rPr lang="en-US" dirty="0"/>
              <a:t>]),</a:t>
            </a:r>
          </a:p>
          <a:p>
            <a:r>
              <a:rPr lang="en-US" dirty="0"/>
              <a:t>    [Total Revenue] / 1000000,</a:t>
            </a:r>
          </a:p>
          <a:p>
            <a:r>
              <a:rPr lang="en-US" dirty="0"/>
              <a:t>    0</a:t>
            </a:r>
          </a:p>
          <a:p>
            <a:r>
              <a:rPr lang="en-US" dirty="0"/>
              <a:t>)</a:t>
            </a:r>
          </a:p>
          <a:p>
            <a:endParaRPr lang="en-IN" dirty="0"/>
          </a:p>
        </p:txBody>
      </p:sp>
    </p:spTree>
    <p:extLst>
      <p:ext uri="{BB962C8B-B14F-4D97-AF65-F5344CB8AC3E}">
        <p14:creationId xmlns:p14="http://schemas.microsoft.com/office/powerpoint/2010/main" val="1966373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BFDFD-4EBB-6383-09B9-DB49D44A6DE0}"/>
              </a:ext>
            </a:extLst>
          </p:cNvPr>
          <p:cNvSpPr>
            <a:spLocks noGrp="1"/>
          </p:cNvSpPr>
          <p:nvPr>
            <p:ph type="title"/>
          </p:nvPr>
        </p:nvSpPr>
        <p:spPr/>
        <p:txBody>
          <a:bodyPr/>
          <a:lstStyle/>
          <a:p>
            <a:r>
              <a:rPr lang="en-US" dirty="0"/>
              <a:t>Tickets per Active Service</a:t>
            </a:r>
            <a:endParaRPr lang="en-IN" dirty="0"/>
          </a:p>
        </p:txBody>
      </p:sp>
      <p:sp>
        <p:nvSpPr>
          <p:cNvPr id="3" name="Content Placeholder 2">
            <a:extLst>
              <a:ext uri="{FF2B5EF4-FFF2-40B4-BE49-F238E27FC236}">
                <a16:creationId xmlns:a16="http://schemas.microsoft.com/office/drawing/2014/main" id="{4D05942B-E93E-EA92-870C-776028689569}"/>
              </a:ext>
            </a:extLst>
          </p:cNvPr>
          <p:cNvSpPr>
            <a:spLocks noGrp="1"/>
          </p:cNvSpPr>
          <p:nvPr>
            <p:ph idx="1"/>
          </p:nvPr>
        </p:nvSpPr>
        <p:spPr/>
        <p:txBody>
          <a:bodyPr/>
          <a:lstStyle/>
          <a:p>
            <a:r>
              <a:rPr lang="en-US" dirty="0"/>
              <a:t>DIVIDE(</a:t>
            </a:r>
          </a:p>
          <a:p>
            <a:r>
              <a:rPr lang="en-US" dirty="0"/>
              <a:t>    SUM(</a:t>
            </a:r>
            <a:r>
              <a:rPr lang="en-US" dirty="0" err="1"/>
              <a:t>Service_Company_Data</a:t>
            </a:r>
            <a:r>
              <a:rPr lang="en-US" dirty="0"/>
              <a:t>[</a:t>
            </a:r>
            <a:r>
              <a:rPr lang="en-US" dirty="0" err="1"/>
              <a:t>Support_Tickets</a:t>
            </a:r>
            <a:r>
              <a:rPr lang="en-US" dirty="0"/>
              <a:t>]),</a:t>
            </a:r>
          </a:p>
          <a:p>
            <a:r>
              <a:rPr lang="en-US" dirty="0"/>
              <a:t>    [Active Services],</a:t>
            </a:r>
          </a:p>
          <a:p>
            <a:r>
              <a:rPr lang="en-US" dirty="0"/>
              <a:t>    0 </a:t>
            </a:r>
          </a:p>
          <a:p>
            <a:r>
              <a:rPr lang="en-US" dirty="0"/>
              <a:t>)</a:t>
            </a:r>
          </a:p>
          <a:p>
            <a:endParaRPr lang="en-IN" dirty="0"/>
          </a:p>
        </p:txBody>
      </p:sp>
    </p:spTree>
    <p:extLst>
      <p:ext uri="{BB962C8B-B14F-4D97-AF65-F5344CB8AC3E}">
        <p14:creationId xmlns:p14="http://schemas.microsoft.com/office/powerpoint/2010/main" val="275478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076E8-E8BD-76C9-0E5C-DA0209A4161A}"/>
              </a:ext>
            </a:extLst>
          </p:cNvPr>
          <p:cNvSpPr>
            <a:spLocks noGrp="1"/>
          </p:cNvSpPr>
          <p:nvPr>
            <p:ph type="title"/>
          </p:nvPr>
        </p:nvSpPr>
        <p:spPr/>
        <p:txBody>
          <a:bodyPr/>
          <a:lstStyle/>
          <a:p>
            <a:r>
              <a:rPr lang="en-US" dirty="0"/>
              <a:t>Total Revenue</a:t>
            </a:r>
            <a:endParaRPr lang="en-IN" dirty="0"/>
          </a:p>
        </p:txBody>
      </p:sp>
      <p:sp>
        <p:nvSpPr>
          <p:cNvPr id="3" name="Content Placeholder 2">
            <a:extLst>
              <a:ext uri="{FF2B5EF4-FFF2-40B4-BE49-F238E27FC236}">
                <a16:creationId xmlns:a16="http://schemas.microsoft.com/office/drawing/2014/main" id="{FFB3880F-B66B-0EB9-A15A-5C5D3CA04E03}"/>
              </a:ext>
            </a:extLst>
          </p:cNvPr>
          <p:cNvSpPr>
            <a:spLocks noGrp="1"/>
          </p:cNvSpPr>
          <p:nvPr>
            <p:ph idx="1"/>
          </p:nvPr>
        </p:nvSpPr>
        <p:spPr/>
        <p:txBody>
          <a:bodyPr/>
          <a:lstStyle/>
          <a:p>
            <a:r>
              <a:rPr lang="en-US" dirty="0"/>
              <a:t>SUM(</a:t>
            </a:r>
            <a:r>
              <a:rPr lang="en-US" dirty="0" err="1"/>
              <a:t>Service_Company_Data</a:t>
            </a:r>
            <a:r>
              <a:rPr lang="en-US" dirty="0"/>
              <a:t>[</a:t>
            </a:r>
            <a:r>
              <a:rPr lang="en-US" dirty="0" err="1"/>
              <a:t>Monthly_Cost</a:t>
            </a:r>
            <a:r>
              <a:rPr lang="en-US" dirty="0"/>
              <a:t>])</a:t>
            </a:r>
          </a:p>
          <a:p>
            <a:endParaRPr lang="en-IN" dirty="0"/>
          </a:p>
        </p:txBody>
      </p:sp>
    </p:spTree>
    <p:extLst>
      <p:ext uri="{BB962C8B-B14F-4D97-AF65-F5344CB8AC3E}">
        <p14:creationId xmlns:p14="http://schemas.microsoft.com/office/powerpoint/2010/main" val="3973149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3CE4-98A1-FD11-9CA9-336A54B5F933}"/>
              </a:ext>
            </a:extLst>
          </p:cNvPr>
          <p:cNvSpPr>
            <a:spLocks noGrp="1"/>
          </p:cNvSpPr>
          <p:nvPr>
            <p:ph type="title"/>
          </p:nvPr>
        </p:nvSpPr>
        <p:spPr/>
        <p:txBody>
          <a:bodyPr/>
          <a:lstStyle/>
          <a:p>
            <a:r>
              <a:rPr lang="en-US" dirty="0"/>
              <a:t>Verified Total Accounts</a:t>
            </a:r>
            <a:endParaRPr lang="en-IN" dirty="0"/>
          </a:p>
        </p:txBody>
      </p:sp>
      <p:sp>
        <p:nvSpPr>
          <p:cNvPr id="3" name="Content Placeholder 2">
            <a:extLst>
              <a:ext uri="{FF2B5EF4-FFF2-40B4-BE49-F238E27FC236}">
                <a16:creationId xmlns:a16="http://schemas.microsoft.com/office/drawing/2014/main" id="{D82AE265-EDBB-9A2D-C2E5-A89CC57AA9CB}"/>
              </a:ext>
            </a:extLst>
          </p:cNvPr>
          <p:cNvSpPr>
            <a:spLocks noGrp="1"/>
          </p:cNvSpPr>
          <p:nvPr>
            <p:ph idx="1"/>
          </p:nvPr>
        </p:nvSpPr>
        <p:spPr/>
        <p:txBody>
          <a:bodyPr/>
          <a:lstStyle/>
          <a:p>
            <a:r>
              <a:rPr lang="en-US" dirty="0"/>
              <a:t>COUNTROWS(</a:t>
            </a:r>
          </a:p>
          <a:p>
            <a:r>
              <a:rPr lang="en-US" dirty="0"/>
              <a:t>    SUMMARIZE(</a:t>
            </a:r>
          </a:p>
          <a:p>
            <a:r>
              <a:rPr lang="en-US" dirty="0"/>
              <a:t>        </a:t>
            </a:r>
            <a:r>
              <a:rPr lang="en-US" dirty="0" err="1"/>
              <a:t>Service_Company_Data</a:t>
            </a:r>
            <a:r>
              <a:rPr lang="en-US" dirty="0"/>
              <a:t>,</a:t>
            </a:r>
          </a:p>
          <a:p>
            <a:r>
              <a:rPr lang="en-US" dirty="0"/>
              <a:t>        </a:t>
            </a:r>
            <a:r>
              <a:rPr lang="en-US" dirty="0" err="1"/>
              <a:t>Service_Company_Data</a:t>
            </a:r>
            <a:r>
              <a:rPr lang="en-US" dirty="0"/>
              <a:t>[</a:t>
            </a:r>
            <a:r>
              <a:rPr lang="en-US" dirty="0" err="1"/>
              <a:t>Account_Manager</a:t>
            </a:r>
            <a:r>
              <a:rPr lang="en-US" dirty="0"/>
              <a:t>]</a:t>
            </a:r>
          </a:p>
          <a:p>
            <a:r>
              <a:rPr lang="en-US" dirty="0"/>
              <a:t>    )</a:t>
            </a:r>
          </a:p>
          <a:p>
            <a:r>
              <a:rPr lang="en-US" dirty="0"/>
              <a:t>)</a:t>
            </a:r>
          </a:p>
          <a:p>
            <a:endParaRPr lang="en-IN" dirty="0"/>
          </a:p>
        </p:txBody>
      </p:sp>
    </p:spTree>
    <p:extLst>
      <p:ext uri="{BB962C8B-B14F-4D97-AF65-F5344CB8AC3E}">
        <p14:creationId xmlns:p14="http://schemas.microsoft.com/office/powerpoint/2010/main" val="9661083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8C88548-6545-E4CD-23AB-512A5918AE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03B3F3-DA57-B068-9A26-34CFE13B5AF9}"/>
              </a:ext>
            </a:extLst>
          </p:cNvPr>
          <p:cNvSpPr>
            <a:spLocks noGrp="1"/>
          </p:cNvSpPr>
          <p:nvPr>
            <p:ph type="ctrTitle"/>
          </p:nvPr>
        </p:nvSpPr>
        <p:spPr/>
        <p:txBody>
          <a:bodyPr/>
          <a:lstStyle/>
          <a:p>
            <a:r>
              <a:rPr lang="en-IN" dirty="0"/>
              <a:t>Calculated Columns</a:t>
            </a:r>
          </a:p>
        </p:txBody>
      </p:sp>
      <p:sp>
        <p:nvSpPr>
          <p:cNvPr id="3" name="Subtitle 2">
            <a:extLst>
              <a:ext uri="{FF2B5EF4-FFF2-40B4-BE49-F238E27FC236}">
                <a16:creationId xmlns:a16="http://schemas.microsoft.com/office/drawing/2014/main" id="{B32910E3-76F9-D4B8-4784-8F5C6EE0C90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9698742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88990-E9CC-6657-FEC1-28CCB58C92E9}"/>
              </a:ext>
            </a:extLst>
          </p:cNvPr>
          <p:cNvSpPr>
            <a:spLocks noGrp="1"/>
          </p:cNvSpPr>
          <p:nvPr>
            <p:ph type="title"/>
          </p:nvPr>
        </p:nvSpPr>
        <p:spPr/>
        <p:txBody>
          <a:bodyPr/>
          <a:lstStyle/>
          <a:p>
            <a:r>
              <a:rPr lang="en-IN" dirty="0"/>
              <a:t>Auto Renewal Icon</a:t>
            </a:r>
          </a:p>
        </p:txBody>
      </p:sp>
      <p:sp>
        <p:nvSpPr>
          <p:cNvPr id="3" name="Content Placeholder 2">
            <a:extLst>
              <a:ext uri="{FF2B5EF4-FFF2-40B4-BE49-F238E27FC236}">
                <a16:creationId xmlns:a16="http://schemas.microsoft.com/office/drawing/2014/main" id="{75F85ACB-3901-F66E-1658-153C24D7318E}"/>
              </a:ext>
            </a:extLst>
          </p:cNvPr>
          <p:cNvSpPr>
            <a:spLocks noGrp="1"/>
          </p:cNvSpPr>
          <p:nvPr>
            <p:ph idx="1"/>
          </p:nvPr>
        </p:nvSpPr>
        <p:spPr/>
        <p:txBody>
          <a:bodyPr>
            <a:normAutofit lnSpcReduction="10000"/>
          </a:bodyPr>
          <a:lstStyle/>
          <a:p>
            <a:r>
              <a:rPr lang="en-IN" dirty="0"/>
              <a:t>VAR </a:t>
            </a:r>
            <a:r>
              <a:rPr lang="en-IN" dirty="0" err="1"/>
              <a:t>IsAutoRenewal</a:t>
            </a:r>
            <a:r>
              <a:rPr lang="en-IN" dirty="0"/>
              <a:t> = </a:t>
            </a:r>
            <a:r>
              <a:rPr lang="en-IN" dirty="0" err="1"/>
              <a:t>Service_Company_Data</a:t>
            </a:r>
            <a:r>
              <a:rPr lang="en-IN" dirty="0"/>
              <a:t>[</a:t>
            </a:r>
            <a:r>
              <a:rPr lang="en-IN" dirty="0" err="1"/>
              <a:t>Is_Auto_Renewal</a:t>
            </a:r>
            <a:r>
              <a:rPr lang="en-IN" dirty="0"/>
              <a:t>] </a:t>
            </a:r>
          </a:p>
          <a:p>
            <a:r>
              <a:rPr lang="en-IN" dirty="0"/>
              <a:t>RETURN</a:t>
            </a:r>
          </a:p>
          <a:p>
            <a:r>
              <a:rPr lang="en-IN" dirty="0"/>
              <a:t>SWITCH(</a:t>
            </a:r>
          </a:p>
          <a:p>
            <a:r>
              <a:rPr lang="en-IN" dirty="0"/>
              <a:t>    TRUE(),</a:t>
            </a:r>
          </a:p>
          <a:p>
            <a:r>
              <a:rPr lang="en-IN" dirty="0"/>
              <a:t>    </a:t>
            </a:r>
            <a:r>
              <a:rPr lang="en-IN" dirty="0" err="1"/>
              <a:t>IsAutoRenewal</a:t>
            </a:r>
            <a:r>
              <a:rPr lang="en-IN" dirty="0"/>
              <a:t> = TRUE(), "✅",  // Green check</a:t>
            </a:r>
          </a:p>
          <a:p>
            <a:r>
              <a:rPr lang="en-IN" dirty="0"/>
              <a:t>    </a:t>
            </a:r>
            <a:r>
              <a:rPr lang="en-IN" dirty="0" err="1"/>
              <a:t>IsAutoRenewal</a:t>
            </a:r>
            <a:r>
              <a:rPr lang="en-IN" dirty="0"/>
              <a:t> = FALSE(), "❌",  // Red X</a:t>
            </a:r>
          </a:p>
          <a:p>
            <a:r>
              <a:rPr lang="en-IN" dirty="0"/>
              <a:t>    "⏺️"  // Gray circle for blanks/unknown</a:t>
            </a:r>
          </a:p>
          <a:p>
            <a:r>
              <a:rPr lang="en-IN" dirty="0"/>
              <a:t>)</a:t>
            </a:r>
          </a:p>
          <a:p>
            <a:endParaRPr lang="en-IN" dirty="0"/>
          </a:p>
        </p:txBody>
      </p:sp>
    </p:spTree>
    <p:extLst>
      <p:ext uri="{BB962C8B-B14F-4D97-AF65-F5344CB8AC3E}">
        <p14:creationId xmlns:p14="http://schemas.microsoft.com/office/powerpoint/2010/main" val="24548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12AB4-A831-CFC8-37BA-DCE2F45EE3AA}"/>
              </a:ext>
            </a:extLst>
          </p:cNvPr>
          <p:cNvSpPr>
            <a:spLocks noGrp="1"/>
          </p:cNvSpPr>
          <p:nvPr>
            <p:ph type="title"/>
          </p:nvPr>
        </p:nvSpPr>
        <p:spPr/>
        <p:txBody>
          <a:bodyPr/>
          <a:lstStyle/>
          <a:p>
            <a:r>
              <a:rPr lang="en-IN" dirty="0"/>
              <a:t>The Burning Problem</a:t>
            </a:r>
          </a:p>
        </p:txBody>
      </p:sp>
      <p:graphicFrame>
        <p:nvGraphicFramePr>
          <p:cNvPr id="6" name="Content Placeholder 5">
            <a:extLst>
              <a:ext uri="{FF2B5EF4-FFF2-40B4-BE49-F238E27FC236}">
                <a16:creationId xmlns:a16="http://schemas.microsoft.com/office/drawing/2014/main" id="{ECB8D0A3-4F7F-8203-9039-806D5392FE13}"/>
              </a:ext>
            </a:extLst>
          </p:cNvPr>
          <p:cNvGraphicFramePr>
            <a:graphicFrameLocks noGrp="1"/>
          </p:cNvGraphicFramePr>
          <p:nvPr>
            <p:ph idx="1"/>
            <p:extLst>
              <p:ext uri="{D42A27DB-BD31-4B8C-83A1-F6EECF244321}">
                <p14:modId xmlns:p14="http://schemas.microsoft.com/office/powerpoint/2010/main" val="4168094228"/>
              </p:ext>
            </p:extLst>
          </p:nvPr>
        </p:nvGraphicFramePr>
        <p:xfrm>
          <a:off x="955497" y="2374950"/>
          <a:ext cx="4941870" cy="3003229"/>
        </p:xfrm>
        <a:graphic>
          <a:graphicData uri="http://schemas.openxmlformats.org/drawingml/2006/chart">
            <c:chart xmlns:c="http://schemas.openxmlformats.org/drawingml/2006/chart" xmlns:r="http://schemas.openxmlformats.org/officeDocument/2006/relationships" r:id="rId3"/>
          </a:graphicData>
        </a:graphic>
      </p:graphicFrame>
      <p:pic>
        <p:nvPicPr>
          <p:cNvPr id="8" name="Picture 7">
            <a:extLst>
              <a:ext uri="{FF2B5EF4-FFF2-40B4-BE49-F238E27FC236}">
                <a16:creationId xmlns:a16="http://schemas.microsoft.com/office/drawing/2014/main" id="{1D381A19-35F3-2E5C-10C8-504A146CC384}"/>
              </a:ext>
            </a:extLst>
          </p:cNvPr>
          <p:cNvPicPr>
            <a:picLocks noChangeAspect="1"/>
          </p:cNvPicPr>
          <p:nvPr/>
        </p:nvPicPr>
        <p:blipFill>
          <a:blip r:embed="rId4">
            <a:extLst>
              <a:ext uri="{BEBA8EAE-BF5A-486C-A8C5-ECC9F3942E4B}">
                <a14:imgProps xmlns:a14="http://schemas.microsoft.com/office/drawing/2010/main">
                  <a14:imgLayer r:embed="rId5">
                    <a14:imgEffect>
                      <a14:artisticMarker/>
                    </a14:imgEffect>
                  </a14:imgLayer>
                </a14:imgProps>
              </a:ex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2396619" y="2913751"/>
            <a:ext cx="2224014" cy="1925625"/>
          </a:xfrm>
          <a:prstGeom prst="rect">
            <a:avLst/>
          </a:prstGeom>
          <a:ln>
            <a:noFill/>
          </a:ln>
          <a:effectLst>
            <a:softEdge rad="112500"/>
          </a:effectLst>
        </p:spPr>
      </p:pic>
      <p:sp>
        <p:nvSpPr>
          <p:cNvPr id="9" name="Rectangle 8">
            <a:extLst>
              <a:ext uri="{FF2B5EF4-FFF2-40B4-BE49-F238E27FC236}">
                <a16:creationId xmlns:a16="http://schemas.microsoft.com/office/drawing/2014/main" id="{BBBFA2C1-DC33-18C5-3324-8FDF0B9831A6}"/>
              </a:ext>
            </a:extLst>
          </p:cNvPr>
          <p:cNvSpPr/>
          <p:nvPr/>
        </p:nvSpPr>
        <p:spPr>
          <a:xfrm>
            <a:off x="6606282" y="2301052"/>
            <a:ext cx="5137077" cy="914400"/>
          </a:xfrm>
          <a:prstGeom prst="rect">
            <a:avLst/>
          </a:prstGeom>
          <a:noFill/>
          <a:ln>
            <a:solidFill>
              <a:srgbClr val="FFC10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What if 20% of your revenue is at risk – and you don’t know which 20%?</a:t>
            </a:r>
          </a:p>
        </p:txBody>
      </p:sp>
      <p:sp>
        <p:nvSpPr>
          <p:cNvPr id="10" name="Rectangle 9">
            <a:extLst>
              <a:ext uri="{FF2B5EF4-FFF2-40B4-BE49-F238E27FC236}">
                <a16:creationId xmlns:a16="http://schemas.microsoft.com/office/drawing/2014/main" id="{5B33C04B-3259-4CE0-DEF5-4BDA2FC74154}"/>
              </a:ext>
            </a:extLst>
          </p:cNvPr>
          <p:cNvSpPr/>
          <p:nvPr/>
        </p:nvSpPr>
        <p:spPr>
          <a:xfrm>
            <a:off x="6606283" y="3745712"/>
            <a:ext cx="5137077" cy="914400"/>
          </a:xfrm>
          <a:prstGeom prst="rect">
            <a:avLst/>
          </a:prstGeom>
          <a:noFill/>
          <a:ln>
            <a:solidFill>
              <a:srgbClr val="FFC10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What if your ‘stable’ accounts are secretly unhappy?</a:t>
            </a:r>
          </a:p>
        </p:txBody>
      </p:sp>
      <p:sp>
        <p:nvSpPr>
          <p:cNvPr id="11" name="Rectangle 10">
            <a:extLst>
              <a:ext uri="{FF2B5EF4-FFF2-40B4-BE49-F238E27FC236}">
                <a16:creationId xmlns:a16="http://schemas.microsoft.com/office/drawing/2014/main" id="{8835BB4D-C64E-AA20-9C2C-6C2BCD72212A}"/>
              </a:ext>
            </a:extLst>
          </p:cNvPr>
          <p:cNvSpPr/>
          <p:nvPr/>
        </p:nvSpPr>
        <p:spPr>
          <a:xfrm>
            <a:off x="6606283" y="5190372"/>
            <a:ext cx="5137077" cy="914400"/>
          </a:xfrm>
          <a:prstGeom prst="rect">
            <a:avLst/>
          </a:prstGeom>
          <a:noFill/>
          <a:ln>
            <a:solidFill>
              <a:srgbClr val="FFC10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Let’s uncover the invisible risks hiding in the data</a:t>
            </a:r>
          </a:p>
        </p:txBody>
      </p:sp>
    </p:spTree>
    <p:extLst>
      <p:ext uri="{BB962C8B-B14F-4D97-AF65-F5344CB8AC3E}">
        <p14:creationId xmlns:p14="http://schemas.microsoft.com/office/powerpoint/2010/main" val="387245410"/>
      </p:ext>
    </p:extLst>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9" grpId="0" animBg="1"/>
      <p:bldP spid="10" grpId="0" animBg="1"/>
      <p:bldP spid="11" grpId="0" animBg="1"/>
    </p:bldLst>
  </p:timing>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8410E-12B5-297C-02BC-F24F006AB7CA}"/>
              </a:ext>
            </a:extLst>
          </p:cNvPr>
          <p:cNvSpPr>
            <a:spLocks noGrp="1"/>
          </p:cNvSpPr>
          <p:nvPr>
            <p:ph type="title"/>
          </p:nvPr>
        </p:nvSpPr>
        <p:spPr/>
        <p:txBody>
          <a:bodyPr/>
          <a:lstStyle/>
          <a:p>
            <a:r>
              <a:rPr lang="en-US" dirty="0"/>
              <a:t>Churn Risk Flag</a:t>
            </a:r>
            <a:endParaRPr lang="en-IN" dirty="0"/>
          </a:p>
        </p:txBody>
      </p:sp>
      <p:sp>
        <p:nvSpPr>
          <p:cNvPr id="3" name="Content Placeholder 2">
            <a:extLst>
              <a:ext uri="{FF2B5EF4-FFF2-40B4-BE49-F238E27FC236}">
                <a16:creationId xmlns:a16="http://schemas.microsoft.com/office/drawing/2014/main" id="{4422291E-311F-6710-F446-084BE4667DBC}"/>
              </a:ext>
            </a:extLst>
          </p:cNvPr>
          <p:cNvSpPr>
            <a:spLocks noGrp="1"/>
          </p:cNvSpPr>
          <p:nvPr>
            <p:ph idx="1"/>
          </p:nvPr>
        </p:nvSpPr>
        <p:spPr/>
        <p:txBody>
          <a:bodyPr>
            <a:normAutofit fontScale="47500" lnSpcReduction="20000"/>
          </a:bodyPr>
          <a:lstStyle/>
          <a:p>
            <a:r>
              <a:rPr lang="en-US" dirty="0"/>
              <a:t>SWITCH(</a:t>
            </a:r>
          </a:p>
          <a:p>
            <a:r>
              <a:rPr lang="en-US" dirty="0"/>
              <a:t>    TRUE(),</a:t>
            </a:r>
          </a:p>
          <a:p>
            <a:r>
              <a:rPr lang="en-US" dirty="0"/>
              <a:t>    // Highest Priority: Paused or Cancelled</a:t>
            </a:r>
          </a:p>
          <a:p>
            <a:r>
              <a:rPr lang="en-US" dirty="0"/>
              <a:t>    '</a:t>
            </a:r>
            <a:r>
              <a:rPr lang="en-US" dirty="0" err="1"/>
              <a:t>Service_Company_Data</a:t>
            </a:r>
            <a:r>
              <a:rPr lang="en-US" dirty="0"/>
              <a:t>'[Status] = "Paused" || '</a:t>
            </a:r>
            <a:r>
              <a:rPr lang="en-US" dirty="0" err="1"/>
              <a:t>Service_Company_Data</a:t>
            </a:r>
            <a:r>
              <a:rPr lang="en-US" dirty="0"/>
              <a:t>'[Status] = "Cancelled", "Review Terms",</a:t>
            </a:r>
          </a:p>
          <a:p>
            <a:br>
              <a:rPr lang="en-US" dirty="0"/>
            </a:br>
            <a:r>
              <a:rPr lang="en-US" dirty="0"/>
              <a:t>    // Second Priority: Active and End Date is not blank</a:t>
            </a:r>
          </a:p>
          <a:p>
            <a:r>
              <a:rPr lang="en-US" dirty="0"/>
              <a:t>    '</a:t>
            </a:r>
            <a:r>
              <a:rPr lang="en-US" dirty="0" err="1"/>
              <a:t>Service_Company_Data</a:t>
            </a:r>
            <a:r>
              <a:rPr lang="en-US" dirty="0"/>
              <a:t>'[Status] = "Active" &amp;&amp; NOT ISBLANK('</a:t>
            </a:r>
            <a:r>
              <a:rPr lang="en-US" dirty="0" err="1"/>
              <a:t>Service_Company_Data</a:t>
            </a:r>
            <a:r>
              <a:rPr lang="en-US" dirty="0"/>
              <a:t>'[</a:t>
            </a:r>
            <a:r>
              <a:rPr lang="en-US" dirty="0" err="1"/>
              <a:t>End_Date</a:t>
            </a:r>
            <a:r>
              <a:rPr lang="en-US" dirty="0"/>
              <a:t>]), "Active / Contract Ending Soon",</a:t>
            </a:r>
          </a:p>
          <a:p>
            <a:br>
              <a:rPr lang="en-US" dirty="0"/>
            </a:br>
            <a:r>
              <a:rPr lang="en-US" dirty="0"/>
              <a:t>    // Third Priority: Completed and End Date is blank (potential data issue)</a:t>
            </a:r>
          </a:p>
          <a:p>
            <a:r>
              <a:rPr lang="en-US" dirty="0"/>
              <a:t>    '</a:t>
            </a:r>
            <a:r>
              <a:rPr lang="en-US" dirty="0" err="1"/>
              <a:t>Service_Company_Data</a:t>
            </a:r>
            <a:r>
              <a:rPr lang="en-US" dirty="0"/>
              <a:t>'[Status] = "Completed" &amp;&amp; ISBLANK('</a:t>
            </a:r>
            <a:r>
              <a:rPr lang="en-US" dirty="0" err="1"/>
              <a:t>Service_Company_Data</a:t>
            </a:r>
            <a:r>
              <a:rPr lang="en-US" dirty="0"/>
              <a:t>'[</a:t>
            </a:r>
            <a:r>
              <a:rPr lang="en-US" dirty="0" err="1"/>
              <a:t>End_Date</a:t>
            </a:r>
            <a:r>
              <a:rPr lang="en-US" dirty="0"/>
              <a:t>]), "Completed (Possible Data Anomaly)",</a:t>
            </a:r>
          </a:p>
          <a:p>
            <a:br>
              <a:rPr lang="en-US" dirty="0"/>
            </a:br>
            <a:r>
              <a:rPr lang="en-US" dirty="0"/>
              <a:t>    // Default: All other cases (e.g., Active without End Date, or other statuses not explicitly handled)</a:t>
            </a:r>
          </a:p>
          <a:p>
            <a:r>
              <a:rPr lang="en-US" dirty="0"/>
              <a:t>    "Active Status / Contract Ending"</a:t>
            </a:r>
          </a:p>
          <a:p>
            <a:r>
              <a:rPr lang="en-US" dirty="0"/>
              <a:t>)</a:t>
            </a:r>
          </a:p>
          <a:p>
            <a:br>
              <a:rPr lang="en-US" dirty="0"/>
            </a:br>
            <a:br>
              <a:rPr lang="en-US" dirty="0"/>
            </a:br>
            <a:endParaRPr lang="en-US" dirty="0"/>
          </a:p>
          <a:p>
            <a:endParaRPr lang="en-IN" dirty="0"/>
          </a:p>
        </p:txBody>
      </p:sp>
    </p:spTree>
    <p:extLst>
      <p:ext uri="{BB962C8B-B14F-4D97-AF65-F5344CB8AC3E}">
        <p14:creationId xmlns:p14="http://schemas.microsoft.com/office/powerpoint/2010/main" val="27879568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F4C64-E454-3407-ADDA-BF24C37435C7}"/>
              </a:ext>
            </a:extLst>
          </p:cNvPr>
          <p:cNvSpPr>
            <a:spLocks noGrp="1"/>
          </p:cNvSpPr>
          <p:nvPr>
            <p:ph type="title"/>
          </p:nvPr>
        </p:nvSpPr>
        <p:spPr/>
        <p:txBody>
          <a:bodyPr/>
          <a:lstStyle/>
          <a:p>
            <a:r>
              <a:rPr lang="en-IN" dirty="0"/>
              <a:t>The 3 Levers</a:t>
            </a:r>
          </a:p>
        </p:txBody>
      </p:sp>
      <p:sp>
        <p:nvSpPr>
          <p:cNvPr id="4" name="Rectangle 3">
            <a:extLst>
              <a:ext uri="{FF2B5EF4-FFF2-40B4-BE49-F238E27FC236}">
                <a16:creationId xmlns:a16="http://schemas.microsoft.com/office/drawing/2014/main" id="{B268E471-83E4-F504-035C-A53A0AC66DA8}"/>
              </a:ext>
            </a:extLst>
          </p:cNvPr>
          <p:cNvSpPr/>
          <p:nvPr/>
        </p:nvSpPr>
        <p:spPr>
          <a:xfrm>
            <a:off x="1777429" y="2514600"/>
            <a:ext cx="3739793" cy="762856"/>
          </a:xfrm>
          <a:prstGeom prst="rect">
            <a:avLst/>
          </a:prstGeom>
          <a:noFill/>
          <a:ln>
            <a:solidFill>
              <a:srgbClr val="FFC10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The Churn</a:t>
            </a:r>
          </a:p>
        </p:txBody>
      </p:sp>
      <p:sp>
        <p:nvSpPr>
          <p:cNvPr id="5" name="Rectangle 4">
            <a:extLst>
              <a:ext uri="{FF2B5EF4-FFF2-40B4-BE49-F238E27FC236}">
                <a16:creationId xmlns:a16="http://schemas.microsoft.com/office/drawing/2014/main" id="{EEAD1D4C-2AC4-6E1C-343A-7E576842B8C4}"/>
              </a:ext>
            </a:extLst>
          </p:cNvPr>
          <p:cNvSpPr/>
          <p:nvPr/>
        </p:nvSpPr>
        <p:spPr>
          <a:xfrm>
            <a:off x="6810053" y="2514600"/>
            <a:ext cx="3739793" cy="762856"/>
          </a:xfrm>
          <a:prstGeom prst="rect">
            <a:avLst/>
          </a:prstGeom>
          <a:noFill/>
          <a:ln>
            <a:solidFill>
              <a:srgbClr val="FFC10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The</a:t>
            </a:r>
            <a:r>
              <a:rPr lang="en-IN" dirty="0"/>
              <a:t> </a:t>
            </a:r>
            <a:r>
              <a:rPr lang="en-IN" dirty="0">
                <a:solidFill>
                  <a:sysClr val="windowText" lastClr="000000"/>
                </a:solidFill>
              </a:rPr>
              <a:t>Tickets</a:t>
            </a:r>
          </a:p>
        </p:txBody>
      </p:sp>
      <p:sp>
        <p:nvSpPr>
          <p:cNvPr id="6" name="Rectangle 5">
            <a:extLst>
              <a:ext uri="{FF2B5EF4-FFF2-40B4-BE49-F238E27FC236}">
                <a16:creationId xmlns:a16="http://schemas.microsoft.com/office/drawing/2014/main" id="{9DCBA24D-7C77-2883-9B24-959CC0A83473}"/>
              </a:ext>
            </a:extLst>
          </p:cNvPr>
          <p:cNvSpPr/>
          <p:nvPr/>
        </p:nvSpPr>
        <p:spPr>
          <a:xfrm>
            <a:off x="4226103" y="3885610"/>
            <a:ext cx="3739793" cy="762856"/>
          </a:xfrm>
          <a:prstGeom prst="rect">
            <a:avLst/>
          </a:prstGeom>
          <a:noFill/>
          <a:ln>
            <a:solidFill>
              <a:srgbClr val="FFC10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The Silent Growth</a:t>
            </a:r>
          </a:p>
        </p:txBody>
      </p:sp>
      <p:sp>
        <p:nvSpPr>
          <p:cNvPr id="7" name="Rectangle 6">
            <a:extLst>
              <a:ext uri="{FF2B5EF4-FFF2-40B4-BE49-F238E27FC236}">
                <a16:creationId xmlns:a16="http://schemas.microsoft.com/office/drawing/2014/main" id="{565EFA8F-4F91-1C35-F35B-66FB515AF850}"/>
              </a:ext>
            </a:extLst>
          </p:cNvPr>
          <p:cNvSpPr/>
          <p:nvPr/>
        </p:nvSpPr>
        <p:spPr>
          <a:xfrm>
            <a:off x="1307813" y="5466117"/>
            <a:ext cx="9576371" cy="762856"/>
          </a:xfrm>
          <a:prstGeom prst="rect">
            <a:avLst/>
          </a:prstGeom>
          <a:noFill/>
          <a:ln>
            <a:solidFill>
              <a:srgbClr val="FFC10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Today, we’ll try to unlock these levers – but first let’s see why they matter</a:t>
            </a:r>
          </a:p>
        </p:txBody>
      </p:sp>
    </p:spTree>
    <p:extLst>
      <p:ext uri="{BB962C8B-B14F-4D97-AF65-F5344CB8AC3E}">
        <p14:creationId xmlns:p14="http://schemas.microsoft.com/office/powerpoint/2010/main" val="238137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down)">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6915D-3BDA-5961-AE16-C64B204F7A79}"/>
              </a:ext>
            </a:extLst>
          </p:cNvPr>
          <p:cNvSpPr>
            <a:spLocks noGrp="1"/>
          </p:cNvSpPr>
          <p:nvPr>
            <p:ph type="title"/>
          </p:nvPr>
        </p:nvSpPr>
        <p:spPr/>
        <p:txBody>
          <a:bodyPr/>
          <a:lstStyle/>
          <a:p>
            <a:r>
              <a:rPr lang="en-IN" dirty="0"/>
              <a:t>The Churn</a:t>
            </a:r>
          </a:p>
        </p:txBody>
      </p:sp>
      <p:pic>
        <p:nvPicPr>
          <p:cNvPr id="5" name="Picture 4">
            <a:extLst>
              <a:ext uri="{FF2B5EF4-FFF2-40B4-BE49-F238E27FC236}">
                <a16:creationId xmlns:a16="http://schemas.microsoft.com/office/drawing/2014/main" id="{777C3CD3-6CC6-89CD-F270-8479F0BBAA74}"/>
              </a:ext>
            </a:extLst>
          </p:cNvPr>
          <p:cNvPicPr>
            <a:picLocks noChangeAspect="1"/>
          </p:cNvPicPr>
          <p:nvPr/>
        </p:nvPicPr>
        <p:blipFill>
          <a:blip r:embed="rId3">
            <a:extLst>
              <a:ext uri="{BEBA8EAE-BF5A-486C-A8C5-ECC9F3942E4B}">
                <a14:imgProps xmlns:a14="http://schemas.microsoft.com/office/drawing/2010/main">
                  <a14:imgLayer r:embed="rId4">
                    <a14:imgEffect>
                      <a14:artisticBlur/>
                    </a14:imgEffect>
                  </a14:imgLayer>
                </a14:imgProps>
              </a:ext>
              <a:ext uri="{28A0092B-C50C-407E-A947-70E740481C1C}">
                <a14:useLocalDpi xmlns:a14="http://schemas.microsoft.com/office/drawing/2010/main" val="0"/>
              </a:ext>
            </a:extLst>
          </a:blip>
          <a:stretch>
            <a:fillRect/>
          </a:stretch>
        </p:blipFill>
        <p:spPr>
          <a:xfrm>
            <a:off x="1637016" y="2086521"/>
            <a:ext cx="8917968" cy="958899"/>
          </a:xfrm>
          <a:prstGeom prst="rect">
            <a:avLst/>
          </a:prstGeom>
        </p:spPr>
      </p:pic>
      <p:sp>
        <p:nvSpPr>
          <p:cNvPr id="6" name="Rectangle 5">
            <a:extLst>
              <a:ext uri="{FF2B5EF4-FFF2-40B4-BE49-F238E27FC236}">
                <a16:creationId xmlns:a16="http://schemas.microsoft.com/office/drawing/2014/main" id="{8CE9339E-D208-7483-C2A1-416A6C0C5F9D}"/>
              </a:ext>
            </a:extLst>
          </p:cNvPr>
          <p:cNvSpPr/>
          <p:nvPr/>
        </p:nvSpPr>
        <p:spPr>
          <a:xfrm>
            <a:off x="1078786" y="3667874"/>
            <a:ext cx="10275013" cy="914400"/>
          </a:xfrm>
          <a:prstGeom prst="rect">
            <a:avLst/>
          </a:prstGeom>
          <a:noFill/>
          <a:ln>
            <a:solidFill>
              <a:srgbClr val="FFC10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Suppose 24 accounts are ticking. But which ones? And why?</a:t>
            </a:r>
          </a:p>
        </p:txBody>
      </p:sp>
      <p:sp>
        <p:nvSpPr>
          <p:cNvPr id="7" name="Rectangle 6">
            <a:extLst>
              <a:ext uri="{FF2B5EF4-FFF2-40B4-BE49-F238E27FC236}">
                <a16:creationId xmlns:a16="http://schemas.microsoft.com/office/drawing/2014/main" id="{6EA44666-39EC-4B1F-B6A6-47C272F56798}"/>
              </a:ext>
            </a:extLst>
          </p:cNvPr>
          <p:cNvSpPr/>
          <p:nvPr/>
        </p:nvSpPr>
        <p:spPr>
          <a:xfrm>
            <a:off x="1078785" y="5022606"/>
            <a:ext cx="10275013" cy="914400"/>
          </a:xfrm>
          <a:prstGeom prst="rect">
            <a:avLst/>
          </a:prstGeom>
          <a:noFill/>
          <a:ln>
            <a:solidFill>
              <a:srgbClr val="FFC10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We might think we know, but we can go wrong…</a:t>
            </a:r>
          </a:p>
        </p:txBody>
      </p:sp>
    </p:spTree>
    <p:extLst>
      <p:ext uri="{BB962C8B-B14F-4D97-AF65-F5344CB8AC3E}">
        <p14:creationId xmlns:p14="http://schemas.microsoft.com/office/powerpoint/2010/main" val="636543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25E02-03A2-8442-0193-0F13E08E425B}"/>
              </a:ext>
            </a:extLst>
          </p:cNvPr>
          <p:cNvSpPr>
            <a:spLocks noGrp="1"/>
          </p:cNvSpPr>
          <p:nvPr>
            <p:ph type="title"/>
          </p:nvPr>
        </p:nvSpPr>
        <p:spPr/>
        <p:txBody>
          <a:bodyPr/>
          <a:lstStyle/>
          <a:p>
            <a:r>
              <a:rPr lang="en-IN" dirty="0"/>
              <a:t>The Ticket</a:t>
            </a:r>
          </a:p>
        </p:txBody>
      </p:sp>
      <p:pic>
        <p:nvPicPr>
          <p:cNvPr id="5" name="Picture 4">
            <a:extLst>
              <a:ext uri="{FF2B5EF4-FFF2-40B4-BE49-F238E27FC236}">
                <a16:creationId xmlns:a16="http://schemas.microsoft.com/office/drawing/2014/main" id="{99F7BFA3-76DB-3B42-53CA-AF953D192CD2}"/>
              </a:ext>
            </a:extLst>
          </p:cNvPr>
          <p:cNvPicPr>
            <a:picLocks noChangeAspect="1"/>
          </p:cNvPicPr>
          <p:nvPr/>
        </p:nvPicPr>
        <p:blipFill>
          <a:blip r:embed="rId3">
            <a:extLst>
              <a:ext uri="{BEBA8EAE-BF5A-486C-A8C5-ECC9F3942E4B}">
                <a14:imgProps xmlns:a14="http://schemas.microsoft.com/office/drawing/2010/main">
                  <a14:imgLayer r:embed="rId4">
                    <a14:imgEffect>
                      <a14:artisticPaintStrokes/>
                    </a14:imgEffect>
                  </a14:imgLayer>
                </a14:imgProps>
              </a:ext>
              <a:ext uri="{28A0092B-C50C-407E-A947-70E740481C1C}">
                <a14:useLocalDpi xmlns:a14="http://schemas.microsoft.com/office/drawing/2010/main" val="0"/>
              </a:ext>
            </a:extLst>
          </a:blip>
          <a:stretch>
            <a:fillRect/>
          </a:stretch>
        </p:blipFill>
        <p:spPr>
          <a:xfrm>
            <a:off x="3398980" y="2352585"/>
            <a:ext cx="5394040" cy="319002"/>
          </a:xfrm>
          <a:prstGeom prst="rect">
            <a:avLst/>
          </a:prstGeom>
        </p:spPr>
      </p:pic>
      <p:sp>
        <p:nvSpPr>
          <p:cNvPr id="6" name="Rectangle 5">
            <a:extLst>
              <a:ext uri="{FF2B5EF4-FFF2-40B4-BE49-F238E27FC236}">
                <a16:creationId xmlns:a16="http://schemas.microsoft.com/office/drawing/2014/main" id="{F0F86229-D561-FBD9-EC8B-11F88CE637B4}"/>
              </a:ext>
            </a:extLst>
          </p:cNvPr>
          <p:cNvSpPr/>
          <p:nvPr/>
        </p:nvSpPr>
        <p:spPr>
          <a:xfrm>
            <a:off x="1097194" y="3811712"/>
            <a:ext cx="9997611" cy="914400"/>
          </a:xfrm>
          <a:prstGeom prst="rect">
            <a:avLst/>
          </a:prstGeom>
          <a:noFill/>
          <a:ln>
            <a:solidFill>
              <a:srgbClr val="FFC10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One team is drowning in 132 tickets. Who’s rescuing them? </a:t>
            </a:r>
          </a:p>
        </p:txBody>
      </p:sp>
    </p:spTree>
    <p:extLst>
      <p:ext uri="{BB962C8B-B14F-4D97-AF65-F5344CB8AC3E}">
        <p14:creationId xmlns:p14="http://schemas.microsoft.com/office/powerpoint/2010/main" val="2523794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E510-1BBF-1549-5789-2E0C89B14DFF}"/>
              </a:ext>
            </a:extLst>
          </p:cNvPr>
          <p:cNvSpPr>
            <a:spLocks noGrp="1"/>
          </p:cNvSpPr>
          <p:nvPr>
            <p:ph type="title"/>
          </p:nvPr>
        </p:nvSpPr>
        <p:spPr/>
        <p:txBody>
          <a:bodyPr/>
          <a:lstStyle/>
          <a:p>
            <a:r>
              <a:rPr lang="en-IN" dirty="0"/>
              <a:t>The Silent Growth</a:t>
            </a:r>
          </a:p>
        </p:txBody>
      </p:sp>
      <p:pic>
        <p:nvPicPr>
          <p:cNvPr id="5" name="Picture 4">
            <a:extLst>
              <a:ext uri="{FF2B5EF4-FFF2-40B4-BE49-F238E27FC236}">
                <a16:creationId xmlns:a16="http://schemas.microsoft.com/office/drawing/2014/main" id="{4003C541-E7AB-E6CE-18AB-65EC3584CCD0}"/>
              </a:ext>
            </a:extLst>
          </p:cNvPr>
          <p:cNvPicPr>
            <a:picLocks noChangeAspect="1"/>
          </p:cNvPicPr>
          <p:nvPr/>
        </p:nvPicPr>
        <p:blipFill>
          <a:blip r:embed="rId3">
            <a:extLst>
              <a:ext uri="{BEBA8EAE-BF5A-486C-A8C5-ECC9F3942E4B}">
                <a14:imgProps xmlns:a14="http://schemas.microsoft.com/office/drawing/2010/main">
                  <a14:imgLayer r:embed="rId4">
                    <a14:imgEffect>
                      <a14:artisticFilmGrain/>
                    </a14:imgEffect>
                  </a14:imgLayer>
                </a14:imgProps>
              </a:ext>
              <a:ext uri="{28A0092B-C50C-407E-A947-70E740481C1C}">
                <a14:useLocalDpi xmlns:a14="http://schemas.microsoft.com/office/drawing/2010/main" val="0"/>
              </a:ext>
            </a:extLst>
          </a:blip>
          <a:stretch>
            <a:fillRect/>
          </a:stretch>
        </p:blipFill>
        <p:spPr>
          <a:xfrm>
            <a:off x="2791535" y="2243151"/>
            <a:ext cx="6608929" cy="527093"/>
          </a:xfrm>
          <a:prstGeom prst="rect">
            <a:avLst/>
          </a:prstGeom>
        </p:spPr>
      </p:pic>
      <p:sp>
        <p:nvSpPr>
          <p:cNvPr id="6" name="Rectangle 5">
            <a:extLst>
              <a:ext uri="{FF2B5EF4-FFF2-40B4-BE49-F238E27FC236}">
                <a16:creationId xmlns:a16="http://schemas.microsoft.com/office/drawing/2014/main" id="{AAAD780F-B04A-268C-BD21-FB8CF3235D5A}"/>
              </a:ext>
            </a:extLst>
          </p:cNvPr>
          <p:cNvSpPr/>
          <p:nvPr/>
        </p:nvSpPr>
        <p:spPr>
          <a:xfrm>
            <a:off x="1222624" y="4150759"/>
            <a:ext cx="10037851" cy="914400"/>
          </a:xfrm>
          <a:prstGeom prst="rect">
            <a:avLst/>
          </a:prstGeom>
          <a:noFill/>
          <a:ln>
            <a:solidFill>
              <a:srgbClr val="FFC10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Some clients are ready to give more revenue. Are we listening?</a:t>
            </a:r>
          </a:p>
        </p:txBody>
      </p:sp>
    </p:spTree>
    <p:extLst>
      <p:ext uri="{BB962C8B-B14F-4D97-AF65-F5344CB8AC3E}">
        <p14:creationId xmlns:p14="http://schemas.microsoft.com/office/powerpoint/2010/main" val="2747499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84D5-D746-FFBE-3EAA-DA567F8909D1}"/>
              </a:ext>
            </a:extLst>
          </p:cNvPr>
          <p:cNvSpPr>
            <a:spLocks noGrp="1"/>
          </p:cNvSpPr>
          <p:nvPr>
            <p:ph type="title"/>
          </p:nvPr>
        </p:nvSpPr>
        <p:spPr/>
        <p:txBody>
          <a:bodyPr/>
          <a:lstStyle/>
          <a:p>
            <a:r>
              <a:rPr lang="en-IN" dirty="0"/>
              <a:t>The Solution</a:t>
            </a:r>
          </a:p>
        </p:txBody>
      </p:sp>
      <p:pic>
        <p:nvPicPr>
          <p:cNvPr id="5" name="Picture 4">
            <a:extLst>
              <a:ext uri="{FF2B5EF4-FFF2-40B4-BE49-F238E27FC236}">
                <a16:creationId xmlns:a16="http://schemas.microsoft.com/office/drawing/2014/main" id="{B00BBBD5-161B-4EE7-060E-722B802921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7340" y="2530011"/>
            <a:ext cx="6202328" cy="3489131"/>
          </a:xfrm>
          <a:prstGeom prst="rect">
            <a:avLst/>
          </a:prstGeom>
          <a:ln>
            <a:noFill/>
          </a:ln>
          <a:effectLst>
            <a:softEdge rad="112500"/>
          </a:effectLst>
        </p:spPr>
      </p:pic>
      <p:sp>
        <p:nvSpPr>
          <p:cNvPr id="6" name="Rectangle 5">
            <a:extLst>
              <a:ext uri="{FF2B5EF4-FFF2-40B4-BE49-F238E27FC236}">
                <a16:creationId xmlns:a16="http://schemas.microsoft.com/office/drawing/2014/main" id="{98A3578F-A9A2-487D-EE45-BDB49737AE6E}"/>
              </a:ext>
            </a:extLst>
          </p:cNvPr>
          <p:cNvSpPr/>
          <p:nvPr/>
        </p:nvSpPr>
        <p:spPr>
          <a:xfrm>
            <a:off x="680320" y="3074541"/>
            <a:ext cx="4705565" cy="708917"/>
          </a:xfrm>
          <a:prstGeom prst="rect">
            <a:avLst/>
          </a:prstGeom>
          <a:noFill/>
          <a:ln>
            <a:solidFill>
              <a:srgbClr val="FFC10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What if you could get all these data with just 5 clicks or less?</a:t>
            </a:r>
          </a:p>
        </p:txBody>
      </p:sp>
      <p:sp>
        <p:nvSpPr>
          <p:cNvPr id="7" name="Rectangle 6">
            <a:extLst>
              <a:ext uri="{FF2B5EF4-FFF2-40B4-BE49-F238E27FC236}">
                <a16:creationId xmlns:a16="http://schemas.microsoft.com/office/drawing/2014/main" id="{14DA6645-2332-6B22-4390-3BACFDADFF97}"/>
              </a:ext>
            </a:extLst>
          </p:cNvPr>
          <p:cNvSpPr/>
          <p:nvPr/>
        </p:nvSpPr>
        <p:spPr>
          <a:xfrm>
            <a:off x="680321" y="5238832"/>
            <a:ext cx="4705565" cy="708917"/>
          </a:xfrm>
          <a:prstGeom prst="rect">
            <a:avLst/>
          </a:prstGeom>
          <a:noFill/>
          <a:ln>
            <a:solidFill>
              <a:srgbClr val="FFC10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ysClr val="windowText" lastClr="000000"/>
                </a:solidFill>
              </a:rPr>
              <a:t>Let me show you how</a:t>
            </a:r>
          </a:p>
        </p:txBody>
      </p:sp>
    </p:spTree>
    <p:extLst>
      <p:ext uri="{BB962C8B-B14F-4D97-AF65-F5344CB8AC3E}">
        <p14:creationId xmlns:p14="http://schemas.microsoft.com/office/powerpoint/2010/main" val="3618265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4990A-A14F-AF11-5092-5FE8936F18BE}"/>
              </a:ext>
            </a:extLst>
          </p:cNvPr>
          <p:cNvSpPr>
            <a:spLocks noGrp="1"/>
          </p:cNvSpPr>
          <p:nvPr>
            <p:ph type="ctrTitle"/>
          </p:nvPr>
        </p:nvSpPr>
        <p:spPr/>
        <p:txBody>
          <a:bodyPr/>
          <a:lstStyle/>
          <a:p>
            <a:r>
              <a:rPr lang="en-IN" dirty="0"/>
              <a:t>Measures</a:t>
            </a:r>
          </a:p>
        </p:txBody>
      </p:sp>
      <p:sp>
        <p:nvSpPr>
          <p:cNvPr id="3" name="Subtitle 2">
            <a:extLst>
              <a:ext uri="{FF2B5EF4-FFF2-40B4-BE49-F238E27FC236}">
                <a16:creationId xmlns:a16="http://schemas.microsoft.com/office/drawing/2014/main" id="{6665AF0C-20D9-C5D4-221B-93184176DFC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86844468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TM04033917[[fn=Berlin]]</Template>
  <TotalTime>211</TotalTime>
  <Words>1678</Words>
  <Application>Microsoft Office PowerPoint</Application>
  <PresentationFormat>Widescreen</PresentationFormat>
  <Paragraphs>206</Paragraphs>
  <Slides>30</Slides>
  <Notes>8</Notes>
  <HiddenSlides>22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Trebuchet MS</vt:lpstr>
      <vt:lpstr>Berlin</vt:lpstr>
      <vt:lpstr>Service Performance Centre</vt:lpstr>
      <vt:lpstr>Are You Missing These 3 Hidden Levers in Your Service Business?</vt:lpstr>
      <vt:lpstr>The Burning Problem</vt:lpstr>
      <vt:lpstr>The 3 Levers</vt:lpstr>
      <vt:lpstr>The Churn</vt:lpstr>
      <vt:lpstr>The Ticket</vt:lpstr>
      <vt:lpstr>The Silent Growth</vt:lpstr>
      <vt:lpstr>The Solution</vt:lpstr>
      <vt:lpstr>Measures</vt:lpstr>
      <vt:lpstr>Action Owner</vt:lpstr>
      <vt:lpstr>Active Services</vt:lpstr>
      <vt:lpstr>Active Services with End Date</vt:lpstr>
      <vt:lpstr>Active Services without End Date</vt:lpstr>
      <vt:lpstr>Avg Satisfaction</vt:lpstr>
      <vt:lpstr>Critical Account Filter</vt:lpstr>
      <vt:lpstr>Critical Accounts</vt:lpstr>
      <vt:lpstr>Critical Accounts Count</vt:lpstr>
      <vt:lpstr>High Risk Accounts</vt:lpstr>
      <vt:lpstr>High Ticket Accounts</vt:lpstr>
      <vt:lpstr>Priority Actions</vt:lpstr>
      <vt:lpstr>Recommended Action</vt:lpstr>
      <vt:lpstr>Risk Category</vt:lpstr>
      <vt:lpstr>Stable Accounts</vt:lpstr>
      <vt:lpstr>Tickets per 1M Revenue</vt:lpstr>
      <vt:lpstr>Tickets per Active Service</vt:lpstr>
      <vt:lpstr>Total Revenue</vt:lpstr>
      <vt:lpstr>Verified Total Accounts</vt:lpstr>
      <vt:lpstr>Calculated Columns</vt:lpstr>
      <vt:lpstr>Auto Renewal Icon</vt:lpstr>
      <vt:lpstr>Churn Risk Flag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DEBJYOTI SAHA</dc:creator>
  <cp:lastModifiedBy>DEBJYOTI SAHA</cp:lastModifiedBy>
  <cp:revision>22</cp:revision>
  <dcterms:created xsi:type="dcterms:W3CDTF">2025-06-02T19:32:53Z</dcterms:created>
  <dcterms:modified xsi:type="dcterms:W3CDTF">2025-06-12T09:36:37Z</dcterms:modified>
</cp:coreProperties>
</file>