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15" r:id="rId3"/>
    <p:sldId id="404" r:id="rId4"/>
    <p:sldId id="405" r:id="rId5"/>
    <p:sldId id="416" r:id="rId6"/>
    <p:sldId id="417" r:id="rId7"/>
    <p:sldId id="406" r:id="rId8"/>
    <p:sldId id="407" r:id="rId9"/>
    <p:sldId id="408" r:id="rId10"/>
    <p:sldId id="409" r:id="rId11"/>
    <p:sldId id="422" r:id="rId12"/>
    <p:sldId id="410" r:id="rId13"/>
    <p:sldId id="418" r:id="rId14"/>
    <p:sldId id="411" r:id="rId15"/>
    <p:sldId id="412" r:id="rId16"/>
    <p:sldId id="419" r:id="rId17"/>
    <p:sldId id="413" r:id="rId18"/>
    <p:sldId id="420" r:id="rId19"/>
    <p:sldId id="414" r:id="rId20"/>
    <p:sldId id="423" r:id="rId21"/>
    <p:sldId id="421" r:id="rId22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1" autoAdjust="0"/>
    <p:restoredTop sz="97404" autoAdjust="0"/>
  </p:normalViewPr>
  <p:slideViewPr>
    <p:cSldViewPr snapToGrid="0">
      <p:cViewPr varScale="1">
        <p:scale>
          <a:sx n="80" d="100"/>
          <a:sy n="80" d="100"/>
        </p:scale>
        <p:origin x="1278" y="57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54" y="114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hbia Kouadria" userId="24cf8942edd75162" providerId="LiveId" clId="{9CBF74F7-DA47-44F3-9321-6F065216C6A2}"/>
    <pc:docChg chg="modSld sldOrd">
      <pc:chgData name="Dehbia Kouadria" userId="24cf8942edd75162" providerId="LiveId" clId="{9CBF74F7-DA47-44F3-9321-6F065216C6A2}" dt="2023-04-15T14:36:12.197" v="1"/>
      <pc:docMkLst>
        <pc:docMk/>
      </pc:docMkLst>
      <pc:sldChg chg="ord">
        <pc:chgData name="Dehbia Kouadria" userId="24cf8942edd75162" providerId="LiveId" clId="{9CBF74F7-DA47-44F3-9321-6F065216C6A2}" dt="2023-04-15T14:36:12.197" v="1"/>
        <pc:sldMkLst>
          <pc:docMk/>
          <pc:sldMk cId="3692886023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Fachhochschule Südwestfalen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553998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de-DE" altLang="de-DE" sz="36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37542-1EC9-FFF1-B800-7F0AF9D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außerordentliche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28CAD-1760-126C-051D-69B192E9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Dreiwochenfrist zur Klageerhebung nach §4 S. 1 KSchG</a:t>
            </a:r>
          </a:p>
          <a:p>
            <a:r>
              <a:rPr lang="de-DE" dirty="0"/>
              <a:t>Keine Kündigungsfrist nach §626 Abs. 1 BGB</a:t>
            </a:r>
          </a:p>
          <a:p>
            <a:r>
              <a:rPr lang="de-DE" dirty="0"/>
              <a:t>Nur für Ausnahmefälle </a:t>
            </a:r>
          </a:p>
          <a:p>
            <a:r>
              <a:rPr lang="de-DE" dirty="0"/>
              <a:t>Anforderungen</a:t>
            </a:r>
          </a:p>
          <a:p>
            <a:pPr lvl="1"/>
            <a:r>
              <a:rPr lang="de-DE" dirty="0"/>
              <a:t>Wichtige Gründe aufgrund derer der Regelfall nicht zumutbar ist</a:t>
            </a:r>
          </a:p>
          <a:p>
            <a:pPr lvl="1"/>
            <a:r>
              <a:rPr lang="de-DE" dirty="0"/>
              <a:t>Muss innerhalb von zwei Wochen nach Kenntnisnahme erfolgen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C0448-CE2D-5985-7764-ECD7171B0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11258-F132-0B51-55E2-3D8EB5D7F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5FD8-A437-8BD1-7FC7-F3E892D3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b="0" dirty="0"/>
            </a:br>
            <a:r>
              <a:rPr lang="de-DE" b="0" dirty="0"/>
              <a:t>Wichtige Gründe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6B0B8-2760-7B3F-9B6D-AA83275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Alkohol</a:t>
            </a:r>
          </a:p>
          <a:p>
            <a:r>
              <a:rPr lang="de-DE" dirty="0"/>
              <a:t>Arbeitsverweigerung</a:t>
            </a:r>
          </a:p>
          <a:p>
            <a:r>
              <a:rPr lang="de-DE" dirty="0"/>
              <a:t>Nebentätigkeit</a:t>
            </a:r>
          </a:p>
          <a:p>
            <a:r>
              <a:rPr lang="de-DE" dirty="0"/>
              <a:t>Internet- und Telefonnutzung</a:t>
            </a:r>
          </a:p>
          <a:p>
            <a:r>
              <a:rPr lang="de-DE" dirty="0"/>
              <a:t>Unpünktlichkeit</a:t>
            </a:r>
          </a:p>
          <a:p>
            <a:r>
              <a:rPr lang="de-DE" dirty="0"/>
              <a:t>Belästigung/Beleidung</a:t>
            </a:r>
          </a:p>
          <a:p>
            <a:r>
              <a:rPr lang="de-DE" dirty="0"/>
              <a:t>Falsche Erfassung von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FF58A-4F75-3329-943E-CAF699A1D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124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130E50-A7BA-D757-1FF0-BCDF5CC92D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F76C-D149-200F-6851-70577A9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7943B-FDD4-5162-9A03-D3A0B115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Fritz Fischer arbeitet im Home-Office</a:t>
            </a:r>
          </a:p>
          <a:p>
            <a:r>
              <a:rPr lang="de-DE" dirty="0"/>
              <a:t>Erfassung von Arbeitszeit und Pausen durch Formular mit Unterschrift</a:t>
            </a:r>
          </a:p>
          <a:p>
            <a:r>
              <a:rPr lang="de-DE" dirty="0"/>
              <a:t>Eine Überprüfung zeigt fast 400 Überstunden über 3 Jahre</a:t>
            </a:r>
          </a:p>
          <a:p>
            <a:r>
              <a:rPr lang="de-DE" dirty="0"/>
              <a:t>Die Überstunden wurden nachweislich nicht geleistet</a:t>
            </a:r>
          </a:p>
          <a:p>
            <a:r>
              <a:rPr lang="de-DE" dirty="0"/>
              <a:t>Fritz Fischer ist uneinsichtig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6C306B-B48C-E425-2DCA-FBDA8707E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34EED-C743-01E3-DB9E-687BAFAEFE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672C-CECB-0C42-387C-D6D2EC55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ACE64-C49C-F335-EE7B-7229DA9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das Arbeitsverhältnis fristlos</a:t>
            </a:r>
          </a:p>
          <a:p>
            <a:r>
              <a:rPr lang="de-DE" dirty="0"/>
              <a:t>§626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57BB40-AA79-0A3C-37EE-018969AB6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8A51C6-B7CD-5B6C-DD91-9C13EC2EC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F001F-8F34-E08B-4221-7B72D03A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Änderungskündigung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D54B7-2DE4-9583-CBD2-EF375384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Kündigung wird mit einem Angebot verbunden</a:t>
            </a:r>
          </a:p>
          <a:p>
            <a:r>
              <a:rPr lang="de-DE" dirty="0"/>
              <a:t>Arbeitsverhältnis kann zu geänderten Konditionen fortgesetzt werden</a:t>
            </a:r>
          </a:p>
          <a:p>
            <a:r>
              <a:rPr lang="de-DE" dirty="0"/>
              <a:t>Gekündigter hat die Wahl</a:t>
            </a:r>
          </a:p>
          <a:p>
            <a:r>
              <a:rPr lang="de-DE" dirty="0"/>
              <a:t>Meist von Arbeitgeber verwendet</a:t>
            </a:r>
          </a:p>
          <a:p>
            <a:r>
              <a:rPr lang="de-DE" dirty="0"/>
              <a:t>Zugewiesene Arbeit muss mit Weisungsrecht übereinstimmen</a:t>
            </a:r>
          </a:p>
          <a:p>
            <a:r>
              <a:rPr lang="de-DE" dirty="0"/>
              <a:t>Bsp. Inhalt/Ort der Arbeitsleistung,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1DAAC-D3E8-6919-1FDD-3A5CB2C3F3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267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E682C8-3859-4C8D-29D3-857A2681A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DB72B-C4EB-7DFB-FCE5-B18DEAD1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EED29-EBDF-7B9C-DFE7-759CD3AA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Bärbel Bunt verwaltet den Fuhrpark</a:t>
            </a:r>
          </a:p>
          <a:p>
            <a:r>
              <a:rPr lang="de-DE" dirty="0"/>
              <a:t>Der Fuhrpark wird reduziert</a:t>
            </a:r>
          </a:p>
          <a:p>
            <a:r>
              <a:rPr lang="de-DE" dirty="0"/>
              <a:t>Der Arbeitsplatz von Bärbel Bunt fällt weg</a:t>
            </a:r>
          </a:p>
          <a:p>
            <a:r>
              <a:rPr lang="de-DE" dirty="0"/>
              <a:t>Im Einkauf muss eine Stelle besetzt werden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EF6BA-FC40-F87B-282A-659F653A0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404A89-BCB6-ABD8-54D2-69CD120A0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2144-D1B6-E230-5DCA-D24B8AD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B06D-8031-A763-F782-CBAAD42D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Bärbel Bunt</a:t>
            </a:r>
          </a:p>
          <a:p>
            <a:r>
              <a:rPr lang="de-DE" dirty="0"/>
              <a:t>Bärbel Bunt erhält das Angebot nun im Einkauf zu 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CFA02-A874-392D-ECE2-536F86361D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D41A99-271A-7C51-E4DE-2D7D24605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E5F4-4FBB-7220-E68C-B067FC3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3C4E7-E9B2-C6AB-182C-CE287B00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neue Geschäftsführer kommt mit seiner Assistentin Martina Meier nicht zurecht</a:t>
            </a:r>
          </a:p>
          <a:p>
            <a:r>
              <a:rPr lang="de-DE" dirty="0"/>
              <a:t>Sie ist als „Assistentin der Geschäftsführung“ eingestellt</a:t>
            </a:r>
          </a:p>
          <a:p>
            <a:r>
              <a:rPr lang="de-DE" dirty="0"/>
              <a:t>Die Geschäftsführung will Martina Meier als Teamleitung einstellen</a:t>
            </a:r>
          </a:p>
          <a:p>
            <a:r>
              <a:rPr lang="de-DE" dirty="0"/>
              <a:t>Was kann die Geschäftsführung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01CF87-F836-3F89-F0E1-40851D446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2335F2-110A-EA59-7323-9C0530136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5686A-1479-9972-5958-510DCF7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F0AB-B6A6-B451-9181-756FE201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Weisungsrecht im Arbeitsvertrag als „Assistentin der Geschäftsführung“</a:t>
            </a:r>
          </a:p>
          <a:p>
            <a:r>
              <a:rPr lang="de-DE" dirty="0"/>
              <a:t>2 Möglichkeiten</a:t>
            </a:r>
          </a:p>
          <a:p>
            <a:r>
              <a:rPr lang="de-DE" dirty="0"/>
              <a:t>Arbeitsvertrag muss geändert werden</a:t>
            </a:r>
          </a:p>
          <a:p>
            <a:r>
              <a:rPr lang="de-DE" dirty="0"/>
              <a:t>Eine Änderungskündigung ist nötig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2BDD72-4F37-009F-9802-FF1031373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2617C1-E2E1-4C57-C309-663726E433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88928-102E-0A0F-7C5C-0A04408E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Möglichkeiten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7B19D-DCAF-21C9-364C-EF222DC1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mögliche Reaktionen</a:t>
            </a:r>
          </a:p>
          <a:p>
            <a:pPr lvl="1"/>
            <a:r>
              <a:rPr lang="de-DE" dirty="0"/>
              <a:t>Annehmen des Angebotes: das Arbeitsverhältnis wird mit geänderten Arbeitsbedingungen fortgesetzt</a:t>
            </a:r>
          </a:p>
          <a:p>
            <a:pPr lvl="1"/>
            <a:r>
              <a:rPr lang="de-DE" dirty="0"/>
              <a:t>Ablehnen des Angebotes: Ausscheiden aus dem Arbeitsverhältnis</a:t>
            </a:r>
          </a:p>
          <a:p>
            <a:pPr lvl="1"/>
            <a:r>
              <a:rPr lang="de-DE" dirty="0"/>
              <a:t>Annehmen unter Vorbehalt: Arbeiten zu geänderten Arbeitsbedingungen während geprüft wird, ob die Kündigung sozial gerechtfertigt ist</a:t>
            </a:r>
          </a:p>
          <a:p>
            <a:pPr lvl="2"/>
            <a:r>
              <a:rPr lang="de-DE" dirty="0"/>
              <a:t>Mögliche Ausgänge:</a:t>
            </a:r>
          </a:p>
          <a:p>
            <a:pPr lvl="2"/>
            <a:r>
              <a:rPr lang="de-DE" dirty="0"/>
              <a:t>Neue Bedingungen bleiben bestehen</a:t>
            </a:r>
          </a:p>
          <a:p>
            <a:pPr lvl="2"/>
            <a:r>
              <a:rPr lang="de-DE" dirty="0"/>
              <a:t>Alte Bedingungen werden wieder wirksam</a:t>
            </a:r>
          </a:p>
          <a:p>
            <a:pPr lvl="2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8F7BA-AD5E-38C0-65E0-55696DCE7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4B425-41AA-57A4-87F7-068422F0F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39B6-4566-3A72-0E34-97149CA4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Wer sind wir? – Robin Kierstein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754B0-200E-9862-A921-4BC4B124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24 Jahre alt</a:t>
            </a:r>
          </a:p>
          <a:p>
            <a:r>
              <a:rPr lang="de-DE" dirty="0"/>
              <a:t>Seit WS 19/20 an der FH SWF</a:t>
            </a:r>
          </a:p>
          <a:p>
            <a:r>
              <a:rPr lang="de-DE" dirty="0"/>
              <a:t>Seit SS 21 im Bachelor Wirtschaftsinformatik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1F010-C8BE-AA6D-22D7-B1BB7304C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E4C072-0EF8-4F8C-C274-A21813F50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FAD61-4698-B027-EAC7-E85DC20E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8E2B9-B37A-A9F9-DDC0-0B089BC0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Reiserer</a:t>
            </a:r>
            <a:r>
              <a:rPr lang="de-DE" dirty="0"/>
              <a:t>, K. (2014): Kündigung und Personalabbau, Berlin</a:t>
            </a:r>
          </a:p>
          <a:p>
            <a:r>
              <a:rPr lang="de-DE" dirty="0" err="1"/>
              <a:t>Wolmerath</a:t>
            </a:r>
            <a:r>
              <a:rPr lang="de-DE" dirty="0"/>
              <a:t>, M. (2022): Lernbuch Arbeitsrecht – Das Arbeitsverhältnis von seiner Anbahnung bis zu seiner Beendigung, 2. Auflage, Hamm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0E86-B6C4-E2E1-B54D-9866C4950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163A52-4090-4F05-6A46-3646FEAE57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6A1F-6758-C1D4-D214-77CF27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Brainstorming weitere Praxisfälle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7B131-ACAB-E7DB-EF6A-BE359152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/>
              <a:t>Reiserer</a:t>
            </a:r>
            <a:r>
              <a:rPr lang="de-DE" sz="1200" dirty="0"/>
              <a:t> S.47,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Arbeitsvertrag (kein Kleinbetrieb, keine Probezeit, kein Aushilfsarbeitsverhältnis) ist für beide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Parteien eine dreiwöchige Kündigungsfrist vereinbart. Diese Vereinbarung ist unwirksam. Es gilt die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gesetzliche Grundkündigungsfrist.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S.49, </a:t>
            </a:r>
            <a:r>
              <a:rPr lang="de-DE" sz="1200" dirty="0">
                <a:effectLst/>
                <a:latin typeface="Arial" panose="020B0604020202020204" pitchFamily="34" charset="0"/>
              </a:rPr>
              <a:t>Arbeitnehmer A arbeitet seit einem Jahr bei Arbeitgeber B. Er erhält am 1. März eine schriftliche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Kündigungserklärung zum 31. März. Die Kündigungsfrist beginnt am 2. März zu laufen und beendet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das Arbeitsverhältnis zum 31. März.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 55,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Betrieb B sind fünf vollzeitbeschäftigte Arbeitnehmer, zwei Auszubildende, zwei Mitarbeiter mit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einer wöchentlichen Arbeitszeit von 18 Stunden, ein Mitarbeiter mit einer wöchentlichen Arbeitszeit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von 25 Stunden und ein Leiharbeitnehmer beschäftigt, welcher auf einem Arbeitsplatz tätig ist, der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ständig mit einem Leiharbeitnehmer besetzt wird.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Zusammengerechnet sind somit im Betrieb B 11 Personen eingesetzt.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Aber nur 7,75 Arbeitnehmer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(5 Vollzeitarbeitnehmer = 5, zwei Teilzeitarbeitnehmer (18 Stunden) × 0,5 = 1, ein Teilzeitarbeit-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nehmer</a:t>
            </a:r>
            <a:r>
              <a:rPr lang="de-DE" sz="1200" dirty="0">
                <a:effectLst/>
                <a:latin typeface="Arial" panose="020B0604020202020204" pitchFamily="34" charset="0"/>
              </a:rPr>
              <a:t> (25 Stunden) × 0,75 = 0,75, 1 Leiharbeitnehmer × 1 = 1; insgesamt somit 7,75 </a:t>
            </a:r>
            <a:r>
              <a:rPr lang="de-DE" sz="1200" dirty="0" err="1">
                <a:effectLst/>
                <a:latin typeface="Arial" panose="020B0604020202020204" pitchFamily="34" charset="0"/>
              </a:rPr>
              <a:t>Arbeitneh</a:t>
            </a:r>
            <a:r>
              <a:rPr lang="de-DE" sz="1200" dirty="0">
                <a:effectLst/>
                <a:latin typeface="Arial" panose="020B0604020202020204" pitchFamily="34" charset="0"/>
              </a:rPr>
              <a:t>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mer</a:t>
            </a:r>
            <a:r>
              <a:rPr lang="de-DE" sz="1200" dirty="0">
                <a:effectLst/>
                <a:latin typeface="Arial" panose="020B0604020202020204" pitchFamily="34" charset="0"/>
              </a:rPr>
              <a:t>). Somit besteht im Betrieb B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kein </a:t>
            </a:r>
            <a:r>
              <a:rPr lang="de-DE" sz="1200" dirty="0">
                <a:effectLst/>
                <a:latin typeface="Arial" panose="020B0604020202020204" pitchFamily="34" charset="0"/>
              </a:rPr>
              <a:t>Kündigungsschutz.</a:t>
            </a:r>
          </a:p>
          <a:p>
            <a:r>
              <a:rPr lang="de-DE" sz="1200" kern="0" dirty="0" err="1"/>
              <a:t>Wolmerath</a:t>
            </a:r>
            <a:r>
              <a:rPr lang="de-DE" sz="1200" kern="0" dirty="0"/>
              <a:t> S.109/110</a:t>
            </a:r>
          </a:p>
          <a:p>
            <a:endParaRPr lang="de-DE" sz="1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12E00-371D-B848-9B1E-71CB925A0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F28C1-54AF-4B4B-27AF-EE1B543A6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86499-ADB5-AD72-E654-6DA4465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F6DA1-B155-4AF2-536B-D768C3CB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Anfechtung</a:t>
            </a:r>
          </a:p>
          <a:p>
            <a:r>
              <a:rPr lang="de-DE" dirty="0"/>
              <a:t>Kündigung des Arbeitsvertrags</a:t>
            </a:r>
          </a:p>
          <a:p>
            <a:pPr lvl="1"/>
            <a:r>
              <a:rPr lang="de-DE" dirty="0"/>
              <a:t>Regelfall</a:t>
            </a:r>
          </a:p>
          <a:p>
            <a:pPr lvl="1"/>
            <a:r>
              <a:rPr lang="de-DE" dirty="0"/>
              <a:t>Besondere Ausnahmesituation</a:t>
            </a:r>
          </a:p>
          <a:p>
            <a:pPr lvl="1"/>
            <a:r>
              <a:rPr lang="de-DE" dirty="0"/>
              <a:t>Änderungskündigung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99A47-FBB4-DA6B-DFC7-01CFB117F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89A79B-2B79-117C-E866-05DF21A4E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6FBD6-3829-612C-58B0-95AE57C2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Anfechtung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3B4B-BCF3-0B2A-7177-74340007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 für eine Anfechtung</a:t>
            </a:r>
          </a:p>
          <a:p>
            <a:pPr lvl="1"/>
            <a:r>
              <a:rPr lang="de-DE" dirty="0"/>
              <a:t>Irrtum</a:t>
            </a:r>
          </a:p>
          <a:p>
            <a:pPr lvl="1"/>
            <a:r>
              <a:rPr lang="de-DE" dirty="0"/>
              <a:t>Arglistige Täuschung</a:t>
            </a:r>
          </a:p>
          <a:p>
            <a:pPr lvl="1"/>
            <a:r>
              <a:rPr lang="de-DE" dirty="0"/>
              <a:t>Widerrechtliche Drohung</a:t>
            </a:r>
          </a:p>
          <a:p>
            <a:r>
              <a:rPr lang="de-DE" dirty="0"/>
              <a:t>Die Anfechtungserklärung ist eine empfangsbedürftige Willenserklärung</a:t>
            </a:r>
          </a:p>
          <a:p>
            <a:r>
              <a:rPr lang="de-DE" dirty="0"/>
              <a:t>Der Vertrag ist von Anfang an nichtig</a:t>
            </a:r>
          </a:p>
          <a:p>
            <a:r>
              <a:rPr lang="de-DE" dirty="0"/>
              <a:t>Bereits ausgetauschte Leistungen bleiben unangetastet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B019-7CBF-2C24-22F0-AE6C5378F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	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E37FF2-D26E-346D-7388-058A44150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8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4113-43A3-C5DB-C051-1019171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E52D7-CCDA-3095-C6D5-9F9BCA8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Arbeitgeber fordert eigenhändig handgeschriebenen Lebenslauf</a:t>
            </a:r>
          </a:p>
          <a:p>
            <a:r>
              <a:rPr lang="de-DE" dirty="0"/>
              <a:t>Schwerbehinderter Bewerber schreibt seinen Lebenslauf nicht eigenständig</a:t>
            </a:r>
          </a:p>
          <a:p>
            <a:r>
              <a:rPr lang="de-DE" dirty="0"/>
              <a:t>Der Bewerber wird eingestellt</a:t>
            </a:r>
          </a:p>
          <a:p>
            <a:r>
              <a:rPr lang="de-DE" dirty="0"/>
              <a:t>Ein Schriftvergleichsgutachten deckt den Sachverhalt auf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88C64-23E3-5B4D-718D-DDFEFBCD1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6D4840-014B-580F-0972-1478381B3B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0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C93F0-C49E-FEF0-4C0E-47910E34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357A-3A25-F0F6-11EA-2F672EC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Arbeitsvertrag kann vom Arbeitgeber angefochten werden</a:t>
            </a:r>
          </a:p>
          <a:p>
            <a:r>
              <a:rPr lang="de-DE" dirty="0"/>
              <a:t>Grund: Arglistige Täuschung</a:t>
            </a:r>
          </a:p>
          <a:p>
            <a:r>
              <a:rPr lang="de-DE" dirty="0"/>
              <a:t>Die Behinderung spielt für eine Anfechtung keine Rolle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BD613-AA92-919D-1BC2-14729C18C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6492E-7704-1FC2-A842-F11F964B0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F0AD-C668-F246-66C9-8EAE7809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Kündigung des Arbeitsvertrags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7A60394-F006-1AA4-EB96-3F17F68C7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68716"/>
              </p:ext>
            </p:extLst>
          </p:nvPr>
        </p:nvGraphicFramePr>
        <p:xfrm>
          <a:off x="582613" y="1733550"/>
          <a:ext cx="8064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53">
                  <a:extLst>
                    <a:ext uri="{9D8B030D-6E8A-4147-A177-3AD203B41FA5}">
                      <a16:colId xmlns:a16="http://schemas.microsoft.com/office/drawing/2014/main" val="2593728100"/>
                    </a:ext>
                  </a:extLst>
                </a:gridCol>
                <a:gridCol w="2988679">
                  <a:extLst>
                    <a:ext uri="{9D8B030D-6E8A-4147-A177-3AD203B41FA5}">
                      <a16:colId xmlns:a16="http://schemas.microsoft.com/office/drawing/2014/main" val="1222230397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18903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ordentlich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außerordentlich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fristgemäß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4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Beendigungskündigung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Änderungskündigung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63990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EA0A6C-4135-AEFD-9B9B-64C2589F9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0C115F-12AC-6440-D36B-330D8FF829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Unterschiedliche Arten, Bezeichnungen und Formen</a:t>
            </a:r>
          </a:p>
        </p:txBody>
      </p:sp>
    </p:spTree>
    <p:extLst>
      <p:ext uri="{BB962C8B-B14F-4D97-AF65-F5344CB8AC3E}">
        <p14:creationId xmlns:p14="http://schemas.microsoft.com/office/powerpoint/2010/main" val="2779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09A6C-9DA3-64A6-BC90-0617BF2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94786-B3FE-BBE2-EEFA-F4B5C542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in§622 BGB behandelt</a:t>
            </a:r>
          </a:p>
          <a:p>
            <a:r>
              <a:rPr lang="de-DE" dirty="0"/>
              <a:t>Kündigungsfristen sind zu beachten</a:t>
            </a:r>
          </a:p>
          <a:p>
            <a:r>
              <a:rPr lang="de-DE" dirty="0"/>
              <a:t>Längere Fristen durch z.B. Tarifverträge sind möglich</a:t>
            </a:r>
          </a:p>
          <a:p>
            <a:r>
              <a:rPr lang="de-DE" dirty="0"/>
              <a:t>Gestuftes Vorgehen</a:t>
            </a:r>
          </a:p>
          <a:p>
            <a:pPr lvl="1"/>
            <a:r>
              <a:rPr lang="de-DE" dirty="0"/>
              <a:t>Tarifvertrag</a:t>
            </a:r>
          </a:p>
          <a:p>
            <a:pPr lvl="1"/>
            <a:r>
              <a:rPr lang="de-DE" dirty="0"/>
              <a:t>Arbeitsvertrag</a:t>
            </a:r>
          </a:p>
          <a:p>
            <a:pPr lvl="1"/>
            <a:r>
              <a:rPr lang="de-DE" dirty="0"/>
              <a:t>§622 Abs. 1-3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32542A-A5AB-B02C-EEA8-E0BCBA3D1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43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3A2BE8-1825-96BE-A7C5-C2ACBB3E7B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8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F7F23-040F-23B1-9D1D-8B6F1653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ordentliche Kündigung</a:t>
            </a:r>
            <a:br>
              <a:rPr lang="de-DE" dirty="0"/>
            </a:br>
            <a:r>
              <a:rPr lang="de-DE" b="0" dirty="0"/>
              <a:t>Kündigungsfristen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628372A-2B8D-4FF0-2D31-DB7445EED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50310"/>
              </p:ext>
            </p:extLst>
          </p:nvPr>
        </p:nvGraphicFramePr>
        <p:xfrm>
          <a:off x="496889" y="1144407"/>
          <a:ext cx="80644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66">
                  <a:extLst>
                    <a:ext uri="{9D8B030D-6E8A-4147-A177-3AD203B41FA5}">
                      <a16:colId xmlns:a16="http://schemas.microsoft.com/office/drawing/2014/main" val="1328409069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4275802711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374857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Dauer des Arbeitsverhältnisses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Arbeitgeber 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Arbeitsnehmer zu beachtende Frist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6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Vereinbarte Probezeit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Nach Ablauf der Probezeit bzw. wenn keine Probezeit vereinbar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Zwei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Einen Monat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Zwei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Acht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Drei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Vier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Zwölf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Fünf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Sechs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Zwanzig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Sieben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91619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ED64D-795C-DBD5-9FD9-8C621FECB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§622 Abs. 2 BGB</a:t>
            </a:r>
          </a:p>
        </p:txBody>
      </p:sp>
    </p:spTree>
    <p:extLst>
      <p:ext uri="{BB962C8B-B14F-4D97-AF65-F5344CB8AC3E}">
        <p14:creationId xmlns:p14="http://schemas.microsoft.com/office/powerpoint/2010/main" val="42039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1228</Words>
  <Application>Microsoft Office PowerPoint</Application>
  <PresentationFormat>Bildschirmpräsentation (4:3)</PresentationFormat>
  <Paragraphs>183</Paragraphs>
  <Slides>21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  <vt:variant>
        <vt:lpstr>Zielgruppenorientierte Präsentationen</vt:lpstr>
      </vt:variant>
      <vt:variant>
        <vt:i4>1</vt:i4>
      </vt:variant>
    </vt:vector>
  </HeadingPairs>
  <TitlesOfParts>
    <vt:vector size="28" baseType="lpstr">
      <vt:lpstr>Arial</vt:lpstr>
      <vt:lpstr>Syntax</vt:lpstr>
      <vt:lpstr>Times</vt:lpstr>
      <vt:lpstr>Times New Roman</vt:lpstr>
      <vt:lpstr>Wingdings</vt:lpstr>
      <vt:lpstr>Leere Präsentation</vt:lpstr>
      <vt:lpstr>Fachhochschule Südwestfalen</vt:lpstr>
      <vt:lpstr>Wer sind wir? – Robin Kierstein</vt:lpstr>
      <vt:lpstr>Einseitige Beendigung des Arbeitsverhältnisses</vt:lpstr>
      <vt:lpstr>Einseitige Beendigung des Arbeitsverhältnisses Anfechtung</vt:lpstr>
      <vt:lpstr>Anfechtung Praxisbeispiel</vt:lpstr>
      <vt:lpstr>Anfechtung Praxisbeispiel - Lösung</vt:lpstr>
      <vt:lpstr>Einseitige Beendigung des Arbeitsverhältnisses Kündigung des Arbeitsvertrags</vt:lpstr>
      <vt:lpstr>Einseitige Beendigung des Arbeitsverhältnisses Die ordentliche Kündigung</vt:lpstr>
      <vt:lpstr>Die ordentliche Kündigung Kündigungsfristen</vt:lpstr>
      <vt:lpstr>Einseitige Beendigung des Arbeitsverhältnisses Die außerordentliche Kündigung</vt:lpstr>
      <vt:lpstr>Die außerordentliche Kündigung Wichtige Gründe</vt:lpstr>
      <vt:lpstr>Die außerordentliche Kündigung Praxisbeispiel</vt:lpstr>
      <vt:lpstr>Die außerordentliche Kündigung Praxisbeispiel - Lösung</vt:lpstr>
      <vt:lpstr>Einseitige Beendigung des Arbeitsverhältnisses Die Änderungskündigung</vt:lpstr>
      <vt:lpstr>Die Änderungskündigung Praxisbeispiel</vt:lpstr>
      <vt:lpstr>Die Änderungskündigung Praxisbeispiel - Lösung</vt:lpstr>
      <vt:lpstr>Die Änderungskündigung Praxisbeispiel 2</vt:lpstr>
      <vt:lpstr>Die Änderungskündigung Praxisbeispiel 2 - Lösung</vt:lpstr>
      <vt:lpstr>Die Änderungskündigung Möglichkeiten</vt:lpstr>
      <vt:lpstr>Quellen</vt:lpstr>
      <vt:lpstr>Brainstorming weitere Praxisfälle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</dc:title>
  <cp:lastModifiedBy>Dehbia Kouadria</cp:lastModifiedBy>
  <cp:revision>76</cp:revision>
  <cp:lastPrinted>2010-04-29T14:30:22Z</cp:lastPrinted>
  <dcterms:created xsi:type="dcterms:W3CDTF">2010-04-29T12:39:23Z</dcterms:created>
  <dcterms:modified xsi:type="dcterms:W3CDTF">2023-04-15T14:36:21Z</dcterms:modified>
</cp:coreProperties>
</file>