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02" r:id="rId2"/>
    <p:sldId id="415" r:id="rId3"/>
    <p:sldId id="404" r:id="rId4"/>
    <p:sldId id="405" r:id="rId5"/>
    <p:sldId id="416" r:id="rId6"/>
    <p:sldId id="417" r:id="rId7"/>
    <p:sldId id="406" r:id="rId8"/>
    <p:sldId id="407" r:id="rId9"/>
    <p:sldId id="408" r:id="rId10"/>
    <p:sldId id="409" r:id="rId11"/>
    <p:sldId id="422" r:id="rId12"/>
    <p:sldId id="410" r:id="rId13"/>
    <p:sldId id="418" r:id="rId14"/>
    <p:sldId id="411" r:id="rId15"/>
    <p:sldId id="412" r:id="rId16"/>
    <p:sldId id="419" r:id="rId17"/>
    <p:sldId id="413" r:id="rId18"/>
    <p:sldId id="420" r:id="rId19"/>
    <p:sldId id="414" r:id="rId20"/>
    <p:sldId id="423" r:id="rId21"/>
    <p:sldId id="421" r:id="rId22"/>
  </p:sldIdLst>
  <p:sldSz cx="9144000" cy="6858000" type="screen4x3"/>
  <p:notesSz cx="6858000" cy="9661525"/>
  <p:custShowLst>
    <p:custShow name="Mustermann1" id="0">
      <p:sldLst/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800000"/>
    <a:srgbClr val="990000"/>
    <a:srgbClr val="CC0000"/>
    <a:srgbClr val="FFCC00"/>
    <a:srgbClr val="005EAD"/>
    <a:srgbClr val="002F52"/>
    <a:srgbClr val="003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1" autoAdjust="0"/>
    <p:restoredTop sz="97404" autoAdjust="0"/>
  </p:normalViewPr>
  <p:slideViewPr>
    <p:cSldViewPr snapToGrid="0">
      <p:cViewPr varScale="1">
        <p:scale>
          <a:sx n="156" d="100"/>
          <a:sy n="156" d="100"/>
        </p:scale>
        <p:origin x="2328" y="138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5154" y="114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</a:lstStyle>
          <a:p>
            <a:fld id="{A158F388-554B-4D35-A171-7B8B08793D3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42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3447426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1pPr>
    <a:lvl2pPr marL="742950" indent="-285750"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2pPr>
    <a:lvl3pPr marL="1143000" indent="-228600"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3pPr>
    <a:lvl4pPr marL="1600200" indent="-228600"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4pPr>
    <a:lvl5pPr marL="2057400" indent="-228600"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de-DE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1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9" descr="Kästchen-weiss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pic>
        <p:nvPicPr>
          <p:cNvPr id="8" name="Picture 153" descr="Logo-RGB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205538"/>
            <a:ext cx="13239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65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2613" y="1733550"/>
            <a:ext cx="8064500" cy="4405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Fußzeile bearbeiten über: "Einfügen" &gt; "Kopf- und Fußzeile"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 (optional)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82613" y="1271588"/>
            <a:ext cx="8064500" cy="273600"/>
          </a:xfrm>
        </p:spPr>
        <p:txBody>
          <a:bodyPr/>
          <a:lstStyle>
            <a:lvl1pPr marL="0" indent="0">
              <a:buNone/>
              <a:defRPr lang="de-DE" sz="1800" b="1" kern="1200" dirty="0" smtClean="0">
                <a:solidFill>
                  <a:srgbClr val="00377D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 lvl="0"/>
            <a:r>
              <a:rPr lang="de-DE" dirty="0"/>
              <a:t>Überschrift 2. Ordnung (optional)</a:t>
            </a:r>
          </a:p>
        </p:txBody>
      </p:sp>
    </p:spTree>
    <p:extLst>
      <p:ext uri="{BB962C8B-B14F-4D97-AF65-F5344CB8AC3E}">
        <p14:creationId xmlns:p14="http://schemas.microsoft.com/office/powerpoint/2010/main" val="6185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Fußzeile bearbeiten über: "Einfügen" &gt; "Kopf- und Fußzeile"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08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261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9106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Fußzeile bearbeiten über: "Einfügen" &gt; "Kopf- und Fußzeile"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</a:t>
            </a:r>
          </a:p>
        </p:txBody>
      </p:sp>
    </p:spTree>
    <p:extLst>
      <p:ext uri="{BB962C8B-B14F-4D97-AF65-F5344CB8AC3E}">
        <p14:creationId xmlns:p14="http://schemas.microsoft.com/office/powerpoint/2010/main" val="39390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Fußzeile bearbeiten über: "Einfügen" &gt; "Kopf- und Fußzeile"</a:t>
            </a:r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</a:t>
            </a:r>
          </a:p>
        </p:txBody>
      </p:sp>
    </p:spTree>
    <p:extLst>
      <p:ext uri="{BB962C8B-B14F-4D97-AF65-F5344CB8AC3E}">
        <p14:creationId xmlns:p14="http://schemas.microsoft.com/office/powerpoint/2010/main" val="56170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Fußzeile bearbeiten über: "Einfügen" &gt; "Kopf- und Fußzeile"</a:t>
            </a:r>
            <a:endParaRPr lang="de-DE" dirty="0"/>
          </a:p>
        </p:txBody>
      </p:sp>
      <p:sp>
        <p:nvSpPr>
          <p:cNvPr id="4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</a:t>
            </a:r>
          </a:p>
        </p:txBody>
      </p:sp>
    </p:spTree>
    <p:extLst>
      <p:ext uri="{BB962C8B-B14F-4D97-AF65-F5344CB8AC3E}">
        <p14:creationId xmlns:p14="http://schemas.microsoft.com/office/powerpoint/2010/main" val="37460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Fußzeile bearbeiten über: "Einfügen" &gt; "Kopf- und Fußzeile"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7289800" y="6157963"/>
            <a:ext cx="1404000" cy="468000"/>
          </a:xfrm>
          <a:prstGeom prst="rect">
            <a:avLst/>
          </a:pr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</a:t>
            </a:r>
          </a:p>
        </p:txBody>
      </p:sp>
    </p:spTree>
    <p:extLst>
      <p:ext uri="{BB962C8B-B14F-4D97-AF65-F5344CB8AC3E}">
        <p14:creationId xmlns:p14="http://schemas.microsoft.com/office/powerpoint/2010/main" val="309947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4" descr="Kästchen-blau-breit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2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188913"/>
            <a:ext cx="8074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173" name="Text Box 149"/>
          <p:cNvSpPr txBox="1">
            <a:spLocks noChangeArrowheads="1"/>
          </p:cNvSpPr>
          <p:nvPr userDrawn="1"/>
        </p:nvSpPr>
        <p:spPr bwMode="auto">
          <a:xfrm>
            <a:off x="582613" y="6450013"/>
            <a:ext cx="36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fld id="{F799D93C-EBB9-483F-B6F8-E040C70EF213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grpSp>
        <p:nvGrpSpPr>
          <p:cNvPr id="1029" name="Group 151"/>
          <p:cNvGrpSpPr>
            <a:grpSpLocks/>
          </p:cNvGrpSpPr>
          <p:nvPr userDrawn="1"/>
        </p:nvGrpSpPr>
        <p:grpSpPr bwMode="auto">
          <a:xfrm>
            <a:off x="7024688" y="5949950"/>
            <a:ext cx="2119312" cy="908050"/>
            <a:chOff x="4425" y="3748"/>
            <a:chExt cx="1335" cy="572"/>
          </a:xfrm>
        </p:grpSpPr>
        <p:pic>
          <p:nvPicPr>
            <p:cNvPr id="1031" name="Picture 152" descr="Kästchen-weiss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407" b="68468"/>
            <a:stretch>
              <a:fillRect/>
            </a:stretch>
          </p:blipFill>
          <p:spPr bwMode="auto">
            <a:xfrm>
              <a:off x="4425" y="3748"/>
              <a:ext cx="1335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153" descr="Logo-RGB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" y="3909"/>
              <a:ext cx="83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79" name="Rectangle 1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733550"/>
            <a:ext cx="8064500" cy="44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Hier klicken, um Master-Textformat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211580" y="6450013"/>
            <a:ext cx="5989320" cy="216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 bearbeiten über: "Einfügen" &gt; "Kopf- und Fußzeile"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anose="020B0600070205080204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0" name="Text Box 6"/>
          <p:cNvSpPr txBox="1">
            <a:spLocks noChangeArrowheads="1"/>
          </p:cNvSpPr>
          <p:nvPr/>
        </p:nvSpPr>
        <p:spPr bwMode="auto">
          <a:xfrm>
            <a:off x="573088" y="573088"/>
            <a:ext cx="807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/>
            </a:pPr>
            <a:r>
              <a:rPr lang="de-DE" sz="180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Wir geben Impulse</a:t>
            </a:r>
          </a:p>
        </p:txBody>
      </p:sp>
      <p:sp>
        <p:nvSpPr>
          <p:cNvPr id="70248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573088" y="188913"/>
            <a:ext cx="8074025" cy="369887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/>
              <a:t>Fachhochschule Südwestfalen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751909" y="1829738"/>
            <a:ext cx="6171236" cy="553998"/>
          </a:xfrm>
          <a:prstGeom prst="rect">
            <a:avLst/>
          </a:prstGeom>
          <a:solidFill>
            <a:schemeClr val="bg1">
              <a:alpha val="60000"/>
            </a:scheme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25400" h="0"/>
            <a:bevelB w="0" h="0"/>
          </a:sp3d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de-DE" altLang="de-DE" sz="3600" b="1" kern="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37542-1EC9-FFF1-B800-7F0AF9DE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Einseitige Beendigung des Arbeitsverhältnisses</a:t>
            </a:r>
            <a:br>
              <a:rPr lang="de-DE" dirty="0"/>
            </a:br>
            <a:r>
              <a:rPr lang="de-DE" b="0" dirty="0"/>
              <a:t>Die außerordentliche Kündigung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C28CAD-1760-126C-051D-69B192E9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Dreiwochenfrist zur Klageerhebung nach §4 S. 1 KSchG</a:t>
            </a:r>
          </a:p>
          <a:p>
            <a:r>
              <a:rPr lang="de-DE" dirty="0"/>
              <a:t>Keine Kündigungsfrist nach §626 Abs. 1 BGB</a:t>
            </a:r>
          </a:p>
          <a:p>
            <a:r>
              <a:rPr lang="de-DE" dirty="0"/>
              <a:t>Nur für Ausnahmefälle </a:t>
            </a:r>
          </a:p>
          <a:p>
            <a:r>
              <a:rPr lang="de-DE" dirty="0"/>
              <a:t>Anforderungen</a:t>
            </a:r>
          </a:p>
          <a:p>
            <a:pPr lvl="1"/>
            <a:r>
              <a:rPr lang="de-DE" dirty="0"/>
              <a:t>Wichtige Gründe aufgrund derer der Regelfall nicht zumutbar ist</a:t>
            </a:r>
          </a:p>
          <a:p>
            <a:pPr lvl="1"/>
            <a:r>
              <a:rPr lang="de-DE" dirty="0"/>
              <a:t>Muss innerhalb von zwei Wochen nach Kenntnisnahme erfolgen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EC0448-CE2D-5985-7764-ECD7171B00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125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311258-F132-0B51-55E2-3D8EB5D7FC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97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85FD8-A437-8BD1-7FC7-F3E892D3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außerordentliche Kündigung</a:t>
            </a:r>
            <a:br>
              <a:rPr lang="de-DE" b="0" dirty="0"/>
            </a:br>
            <a:r>
              <a:rPr lang="de-DE" b="0" dirty="0"/>
              <a:t>Wichtige Gründe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D6B0B8-2760-7B3F-9B6D-AA832754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Alkohol</a:t>
            </a:r>
          </a:p>
          <a:p>
            <a:r>
              <a:rPr lang="de-DE" dirty="0"/>
              <a:t>Arbeitsverweigerung</a:t>
            </a:r>
          </a:p>
          <a:p>
            <a:r>
              <a:rPr lang="de-DE" dirty="0"/>
              <a:t>Nebentätigkeit</a:t>
            </a:r>
          </a:p>
          <a:p>
            <a:r>
              <a:rPr lang="de-DE" dirty="0"/>
              <a:t>Internet- und Telefonnutzung</a:t>
            </a:r>
          </a:p>
          <a:p>
            <a:r>
              <a:rPr lang="de-DE" dirty="0"/>
              <a:t>Unpünktlichkeit</a:t>
            </a:r>
          </a:p>
          <a:p>
            <a:r>
              <a:rPr lang="de-DE" dirty="0"/>
              <a:t>Belästigung/Beleidung</a:t>
            </a:r>
          </a:p>
          <a:p>
            <a:r>
              <a:rPr lang="de-DE" dirty="0"/>
              <a:t>Falsche Erfassung von Arbeitszeiten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9FF58A-4F75-3329-943E-CAF699A1D5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dirty="0"/>
              <a:t>Vgl. </a:t>
            </a:r>
            <a:r>
              <a:rPr lang="de-DE" dirty="0" err="1"/>
              <a:t>Reiserer</a:t>
            </a:r>
            <a:r>
              <a:rPr lang="de-DE" dirty="0"/>
              <a:t>, K. (2014), S. 124 f.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130E50-A7BA-D757-1FF0-BCDF5CC92D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99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BF76C-D149-200F-6851-70577A9B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außerordentliche Kündigung</a:t>
            </a:r>
            <a:br>
              <a:rPr lang="de-DE" dirty="0"/>
            </a:br>
            <a:r>
              <a:rPr lang="de-DE" b="0" dirty="0"/>
              <a:t>Praxisbeispiel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7943B-FDD4-5162-9A03-D3A0B115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Fritz Fischer arbeitet im Home-Office</a:t>
            </a:r>
          </a:p>
          <a:p>
            <a:r>
              <a:rPr lang="de-DE" dirty="0"/>
              <a:t>Erfassung von Arbeitszeit und Pausen durch Formular mit Unterschrift</a:t>
            </a:r>
          </a:p>
          <a:p>
            <a:r>
              <a:rPr lang="de-DE" dirty="0"/>
              <a:t>Eine Überprüfung zeigt fast 400 Überstunden über 3 Jahre</a:t>
            </a:r>
          </a:p>
          <a:p>
            <a:r>
              <a:rPr lang="de-DE" dirty="0"/>
              <a:t>Die Überstunden wurden nachweislich nicht geleistet</a:t>
            </a:r>
          </a:p>
          <a:p>
            <a:r>
              <a:rPr lang="de-DE" dirty="0"/>
              <a:t>Fritz Fischer ist uneinsichtig</a:t>
            </a:r>
          </a:p>
          <a:p>
            <a:r>
              <a:rPr lang="de-DE" dirty="0"/>
              <a:t>Was kann der Arbeitgeber tun?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6C306B-B48C-E425-2DCA-FBDA8707EC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126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B34EED-C743-01E3-DB9E-687BAFAEFE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79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B672C-CECB-0C42-387C-D6D2EC55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außerordentliche Kündigung</a:t>
            </a:r>
            <a:br>
              <a:rPr lang="de-DE" dirty="0"/>
            </a:br>
            <a:r>
              <a:rPr lang="de-DE" b="0" dirty="0"/>
              <a:t>Praxisbeispiel - Lösung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ACE64-C49C-F335-EE7B-7229DA996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Arbeitgeber kündigt das Arbeitsverhältnis fristlos</a:t>
            </a:r>
          </a:p>
          <a:p>
            <a:r>
              <a:rPr lang="de-DE" dirty="0"/>
              <a:t>§626 BGB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57BB40-AA79-0A3C-37EE-018969AB6B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126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8A51C6-B7CD-5B6C-DD91-9C13EC2ECF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2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F001F-8F34-E08B-4221-7B72D03A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Einseitige Beendigung des Arbeitsverhältnisses</a:t>
            </a:r>
            <a:br>
              <a:rPr lang="de-DE" dirty="0"/>
            </a:br>
            <a:r>
              <a:rPr lang="de-DE" b="0" dirty="0"/>
              <a:t>Die Änderungskündigung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1D54B7-2DE4-9583-CBD2-EF375384A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Kündigung wird mit einem Angebot verbunden</a:t>
            </a:r>
          </a:p>
          <a:p>
            <a:r>
              <a:rPr lang="de-DE" dirty="0"/>
              <a:t>Arbeitsverhältnis kann zu geänderten Konditionen fortgesetzt werden</a:t>
            </a:r>
          </a:p>
          <a:p>
            <a:r>
              <a:rPr lang="de-DE" dirty="0"/>
              <a:t>Gekündigter hat die Wahl</a:t>
            </a:r>
          </a:p>
          <a:p>
            <a:r>
              <a:rPr lang="de-DE" dirty="0"/>
              <a:t>Meist von Arbeitgeber verwendet</a:t>
            </a:r>
          </a:p>
          <a:p>
            <a:r>
              <a:rPr lang="de-DE" dirty="0"/>
              <a:t>Zugewiesene Arbeit muss mit Weisungsrecht übereinstimmen</a:t>
            </a:r>
          </a:p>
          <a:p>
            <a:r>
              <a:rPr lang="de-DE" dirty="0"/>
              <a:t>Bsp. Inhalt/Ort der Arbeitsleistung, Arbeitszeiten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B1DAAC-D3E8-6919-1FDD-3A5CB2C3F3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dirty="0"/>
              <a:t>Vgl. </a:t>
            </a:r>
            <a:r>
              <a:rPr lang="de-DE" dirty="0" err="1"/>
              <a:t>Reiserer</a:t>
            </a:r>
            <a:r>
              <a:rPr lang="de-DE" dirty="0"/>
              <a:t>, K. (2014), S. 267 f.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E682C8-3859-4C8D-29D3-857A2681A6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92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DB72B-C4EB-7DFB-FCE5-B18DEAD1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Änderungskündigung</a:t>
            </a:r>
            <a:br>
              <a:rPr lang="de-DE" dirty="0"/>
            </a:br>
            <a:r>
              <a:rPr lang="de-DE" b="0" dirty="0"/>
              <a:t>Praxisbeispiel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6EED29-EBDF-7B9C-DFE7-759CD3AAC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Bärbel Bunt verwaltet den Fuhrpark</a:t>
            </a:r>
          </a:p>
          <a:p>
            <a:r>
              <a:rPr lang="de-DE" dirty="0"/>
              <a:t>Der Fuhrpark wird reduziert</a:t>
            </a:r>
          </a:p>
          <a:p>
            <a:r>
              <a:rPr lang="de-DE" dirty="0"/>
              <a:t>Der Arbeitsplatz von Bärbel Bunt fällt weg</a:t>
            </a:r>
          </a:p>
          <a:p>
            <a:r>
              <a:rPr lang="de-DE" dirty="0"/>
              <a:t>Im Einkauf muss eine Stelle besetzt werden</a:t>
            </a:r>
          </a:p>
          <a:p>
            <a:r>
              <a:rPr lang="de-DE" dirty="0"/>
              <a:t>Was kann der Arbeitgeber tun?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AEF6BA-FC40-F87B-282A-659F653A0F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127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404A89-BCB6-ABD8-54D2-69CD120A00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03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52144-D1B6-E230-5DCA-D24B8AD6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Änderungskündigung</a:t>
            </a:r>
            <a:br>
              <a:rPr lang="de-DE" dirty="0"/>
            </a:br>
            <a:r>
              <a:rPr lang="de-DE" b="0" dirty="0"/>
              <a:t>Praxisbeispiel - Lösung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59B06D-8031-A763-F782-CBAAD42D5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Arbeitgeber kündigt Bärbel Bunt</a:t>
            </a:r>
          </a:p>
          <a:p>
            <a:r>
              <a:rPr lang="de-DE" dirty="0"/>
              <a:t>Bärbel Bunt erhält das Angebot nun im Einkauf zu arbeiten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ACFA02-A874-392D-ECE2-536F86361D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127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D41A99-271A-7C51-E4DE-2D7D246059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44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3E5F4-4FBB-7220-E68C-B067FC3F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Änderungskündigung</a:t>
            </a:r>
            <a:br>
              <a:rPr lang="de-DE" dirty="0"/>
            </a:br>
            <a:r>
              <a:rPr lang="de-DE" b="0" dirty="0"/>
              <a:t>Praxisbeispiel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B3C4E7-E9B2-C6AB-182C-CE287B000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neue Geschäftsführer kommt mit seiner Assistentin Martina Meier nicht zurecht</a:t>
            </a:r>
          </a:p>
          <a:p>
            <a:r>
              <a:rPr lang="de-DE" dirty="0"/>
              <a:t>Sie ist als „Assistentin der Geschäftsführung“ eingestellt</a:t>
            </a:r>
          </a:p>
          <a:p>
            <a:r>
              <a:rPr lang="de-DE" dirty="0"/>
              <a:t>Die Geschäftsführung will Martina Meier als Teamleitung einstellen</a:t>
            </a:r>
          </a:p>
          <a:p>
            <a:r>
              <a:rPr lang="de-DE" dirty="0"/>
              <a:t>Was kann die Geschäftsführung tun?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01CF87-F836-3F89-F0E1-40851D4468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127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2335F2-110A-EA59-7323-9C05301362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84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5686A-1479-9972-5958-510DCF75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Änderungskündigung</a:t>
            </a:r>
            <a:br>
              <a:rPr lang="de-DE" dirty="0"/>
            </a:br>
            <a:r>
              <a:rPr lang="de-DE" b="0" dirty="0"/>
              <a:t>Praxisbeispiel 2 - Lösung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BAF0AB-B6A6-B451-9181-756FE201D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Weisungsrecht im Arbeitsvertrag als „Assistentin der Geschäftsführung“</a:t>
            </a:r>
          </a:p>
          <a:p>
            <a:r>
              <a:rPr lang="de-DE" dirty="0"/>
              <a:t>2 Möglichkeiten</a:t>
            </a:r>
          </a:p>
          <a:p>
            <a:r>
              <a:rPr lang="de-DE" dirty="0"/>
              <a:t>Arbeitsvertrag muss geändert werden</a:t>
            </a:r>
          </a:p>
          <a:p>
            <a:r>
              <a:rPr lang="de-DE" dirty="0"/>
              <a:t>Eine Änderungskündigung ist nötig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2BDD72-4F37-009F-9802-FF1031373C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127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2617C1-E2E1-4C57-C309-663726E433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00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88928-102E-0A0F-7C5C-0A04408E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Änderungskündigung</a:t>
            </a:r>
            <a:br>
              <a:rPr lang="de-DE" dirty="0"/>
            </a:br>
            <a:r>
              <a:rPr lang="de-DE" b="0" dirty="0"/>
              <a:t>Möglichkeiten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47B19D-DCAF-21C9-364C-EF222DC1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Drei mögliche Reaktionen</a:t>
            </a:r>
          </a:p>
          <a:p>
            <a:pPr lvl="1"/>
            <a:r>
              <a:rPr lang="de-DE" dirty="0"/>
              <a:t>Annehmen des Angebotes: das Arbeitsverhältnis wird mit geänderten Arbeitsbedingungen fortgesetzt</a:t>
            </a:r>
          </a:p>
          <a:p>
            <a:pPr lvl="1"/>
            <a:r>
              <a:rPr lang="de-DE" dirty="0"/>
              <a:t>Ablehnen des Angebotes: Ausscheiden aus dem Arbeitsverhältnis</a:t>
            </a:r>
          </a:p>
          <a:p>
            <a:pPr lvl="1"/>
            <a:r>
              <a:rPr lang="de-DE" dirty="0"/>
              <a:t>Annehmen unter Vorbehalt: Arbeiten zu geänderten Arbeitsbedingungen während geprüft wird, ob die Kündigung sozial gerechtfertigt ist</a:t>
            </a:r>
          </a:p>
          <a:p>
            <a:pPr lvl="2"/>
            <a:r>
              <a:rPr lang="de-DE" dirty="0"/>
              <a:t>Mögliche Ausgänge:</a:t>
            </a:r>
          </a:p>
          <a:p>
            <a:pPr lvl="2"/>
            <a:r>
              <a:rPr lang="de-DE" dirty="0"/>
              <a:t>Neue Bedingungen bleiben bestehen</a:t>
            </a:r>
          </a:p>
          <a:p>
            <a:pPr lvl="2"/>
            <a:r>
              <a:rPr lang="de-DE" dirty="0"/>
              <a:t>Alte Bedingungen werden wieder wirksam</a:t>
            </a:r>
          </a:p>
          <a:p>
            <a:pPr lvl="2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68F7BA-AD5E-38C0-65E0-55696DCE7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127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94B425-41AA-57A4-87F7-068422F0F7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27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839B6-4566-3A72-0E34-97149CA4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Wer sind wir? – Robin Kierstein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7754B0-200E-9862-A921-4BC4B124B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24 Jahre alt</a:t>
            </a:r>
          </a:p>
          <a:p>
            <a:r>
              <a:rPr lang="de-DE" dirty="0"/>
              <a:t>Seit WS 19/20 an der FH SWF</a:t>
            </a:r>
          </a:p>
          <a:p>
            <a:r>
              <a:rPr lang="de-DE" dirty="0"/>
              <a:t>Seit SS 21 im Bachelor Wirtschaftsinformatik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11F010-C8BE-AA6D-22D7-B1BB7304C3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E4C072-0EF8-4F8C-C274-A21813F50C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781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FAD61-4698-B027-EAC7-E85DC20E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28E2B9-B37A-A9F9-DDC0-0B089BC0D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Reiserer</a:t>
            </a:r>
            <a:r>
              <a:rPr lang="de-DE" dirty="0"/>
              <a:t>, K. (2014): Kündigung und Personalabbau, Berlin</a:t>
            </a:r>
          </a:p>
          <a:p>
            <a:r>
              <a:rPr lang="de-DE" dirty="0" err="1"/>
              <a:t>Wolmerath</a:t>
            </a:r>
            <a:r>
              <a:rPr lang="de-DE" dirty="0"/>
              <a:t>, M. (2022): Lernbuch Arbeitsrecht – Das Arbeitsverhältnis von seiner Anbahnung bis zu seiner Beendigung, 2. Auflage, Hamm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AF0E86-B6C4-E2E1-B54D-9866C4950C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163A52-4090-4F05-6A46-3646FEAE57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76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16A1F-6758-C1D4-D214-77CF271C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Brainstorming weitere Praxisfälle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7B131-ACAB-E7DB-EF6A-BE359152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200" dirty="0" err="1"/>
              <a:t>Reiserer</a:t>
            </a:r>
            <a:r>
              <a:rPr lang="de-DE" sz="1200" dirty="0"/>
              <a:t> S.47, </a:t>
            </a:r>
            <a:r>
              <a:rPr lang="de-DE" sz="1200" dirty="0">
                <a:effectLst/>
                <a:latin typeface="Arial" panose="020B0604020202020204" pitchFamily="34" charset="0"/>
              </a:rPr>
              <a:t>Im Arbeitsvertrag (kein Kleinbetrieb, keine Probezeit, kein Aushilfsarbeitsverhältnis) ist für beide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Parteien eine dreiwöchige Kündigungsfrist vereinbart. Diese Vereinbarung ist unwirksam. Es gilt die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gesetzliche Grundkündigungsfrist.</a:t>
            </a:r>
          </a:p>
          <a:p>
            <a:r>
              <a:rPr lang="de-DE" sz="1200" dirty="0" err="1"/>
              <a:t>Reiserer</a:t>
            </a:r>
            <a:r>
              <a:rPr lang="de-DE" sz="1200" dirty="0"/>
              <a:t> S.49, </a:t>
            </a:r>
            <a:r>
              <a:rPr lang="de-DE" sz="1200" dirty="0">
                <a:effectLst/>
                <a:latin typeface="Arial" panose="020B0604020202020204" pitchFamily="34" charset="0"/>
              </a:rPr>
              <a:t>Arbeitnehmer A arbeitet seit einem Jahr bei Arbeitgeber B. Er erhält am 1. März eine schriftliche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Kündigungserklärung zum 31. März. Die Kündigungsfrist beginnt am 2. März zu laufen und beendet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das Arbeitsverhältnis zum 31. März.</a:t>
            </a:r>
          </a:p>
          <a:p>
            <a:r>
              <a:rPr lang="de-DE" sz="1200" dirty="0" err="1"/>
              <a:t>Reiserer</a:t>
            </a:r>
            <a:r>
              <a:rPr lang="de-DE" sz="1200" dirty="0"/>
              <a:t> S. 55, </a:t>
            </a:r>
            <a:r>
              <a:rPr lang="de-DE" sz="1200" dirty="0">
                <a:effectLst/>
                <a:latin typeface="Arial" panose="020B0604020202020204" pitchFamily="34" charset="0"/>
              </a:rPr>
              <a:t>Im Betrieb B sind fünf vollzeitbeschäftigte Arbeitnehmer, zwei Auszubildende, zwei Mitarbeiter mit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einer wöchentlichen Arbeitszeit von 18 Stunden, ein Mitarbeiter mit einer wöchentlichen Arbeitszeit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von 25 Stunden und ein Leiharbeitnehmer beschäftigt, welcher auf einem Arbeitsplatz tätig ist, der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ständig mit einem Leiharbeitnehmer besetzt wird.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Zusammengerechnet sind somit im Betrieb B 11 Personen eingesetzt. </a:t>
            </a:r>
            <a:r>
              <a:rPr lang="de-DE" sz="1200" dirty="0">
                <a:effectLst/>
                <a:latin typeface="Times New Roman" panose="02020603050405020304" pitchFamily="18" charset="0"/>
              </a:rPr>
              <a:t>Aber nur 7,75 Arbeitnehmer</a:t>
            </a:r>
            <a:br>
              <a:rPr lang="de-DE" sz="1200" dirty="0"/>
            </a:br>
            <a:r>
              <a:rPr lang="de-DE" sz="1200" dirty="0">
                <a:effectLst/>
                <a:latin typeface="Arial" panose="020B0604020202020204" pitchFamily="34" charset="0"/>
              </a:rPr>
              <a:t>(5 Vollzeitarbeitnehmer = 5, zwei Teilzeitarbeitnehmer (18 Stunden) × 0,5 = 1, ein Teilzeitarbeit-</a:t>
            </a:r>
            <a:br>
              <a:rPr lang="de-DE" sz="1200" dirty="0"/>
            </a:br>
            <a:r>
              <a:rPr lang="de-DE" sz="1200" dirty="0" err="1">
                <a:effectLst/>
                <a:latin typeface="Arial" panose="020B0604020202020204" pitchFamily="34" charset="0"/>
              </a:rPr>
              <a:t>nehmer</a:t>
            </a:r>
            <a:r>
              <a:rPr lang="de-DE" sz="1200" dirty="0">
                <a:effectLst/>
                <a:latin typeface="Arial" panose="020B0604020202020204" pitchFamily="34" charset="0"/>
              </a:rPr>
              <a:t> (25 Stunden) × 0,75 = 0,75, 1 Leiharbeitnehmer × 1 = 1; insgesamt somit 7,75 </a:t>
            </a:r>
            <a:r>
              <a:rPr lang="de-DE" sz="1200" dirty="0" err="1">
                <a:effectLst/>
                <a:latin typeface="Arial" panose="020B0604020202020204" pitchFamily="34" charset="0"/>
              </a:rPr>
              <a:t>Arbeitneh</a:t>
            </a:r>
            <a:r>
              <a:rPr lang="de-DE" sz="1200" dirty="0">
                <a:effectLst/>
                <a:latin typeface="Arial" panose="020B0604020202020204" pitchFamily="34" charset="0"/>
              </a:rPr>
              <a:t>-</a:t>
            </a:r>
            <a:br>
              <a:rPr lang="de-DE" sz="1200" dirty="0"/>
            </a:br>
            <a:r>
              <a:rPr lang="de-DE" sz="1200" dirty="0" err="1">
                <a:effectLst/>
                <a:latin typeface="Arial" panose="020B0604020202020204" pitchFamily="34" charset="0"/>
              </a:rPr>
              <a:t>mer</a:t>
            </a:r>
            <a:r>
              <a:rPr lang="de-DE" sz="1200" dirty="0">
                <a:effectLst/>
                <a:latin typeface="Arial" panose="020B0604020202020204" pitchFamily="34" charset="0"/>
              </a:rPr>
              <a:t>). Somit besteht im Betrieb B </a:t>
            </a:r>
            <a:r>
              <a:rPr lang="de-DE" sz="1200" dirty="0">
                <a:effectLst/>
                <a:latin typeface="Times New Roman" panose="02020603050405020304" pitchFamily="18" charset="0"/>
              </a:rPr>
              <a:t>kein </a:t>
            </a:r>
            <a:r>
              <a:rPr lang="de-DE" sz="1200" dirty="0">
                <a:effectLst/>
                <a:latin typeface="Arial" panose="020B0604020202020204" pitchFamily="34" charset="0"/>
              </a:rPr>
              <a:t>Kündigungsschutz.</a:t>
            </a:r>
          </a:p>
          <a:p>
            <a:r>
              <a:rPr lang="de-DE" sz="1200" kern="0" dirty="0" err="1"/>
              <a:t>Wolmerath</a:t>
            </a:r>
            <a:r>
              <a:rPr lang="de-DE" sz="1200" kern="0" dirty="0"/>
              <a:t> S.109/110</a:t>
            </a:r>
          </a:p>
          <a:p>
            <a:endParaRPr lang="de-DE" sz="10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112E00-371D-B848-9B1E-71CB925A00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0F28C1-54AF-4B4B-27AF-EE1B543A6A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05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86499-ADB5-AD72-E654-6DA44650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Einseitige Beendigung des Arbeitsverhältnisses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8F6DA1-B155-4AF2-536B-D768C3CB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Anfechtung</a:t>
            </a:r>
          </a:p>
          <a:p>
            <a:r>
              <a:rPr lang="de-DE" dirty="0"/>
              <a:t>Kündigung des Arbeitsvertrags</a:t>
            </a:r>
          </a:p>
          <a:p>
            <a:pPr lvl="1"/>
            <a:r>
              <a:rPr lang="de-DE" dirty="0"/>
              <a:t>Regelfall</a:t>
            </a:r>
          </a:p>
          <a:p>
            <a:pPr lvl="1"/>
            <a:r>
              <a:rPr lang="de-DE" dirty="0"/>
              <a:t>Besondere Ausnahmesituation</a:t>
            </a:r>
          </a:p>
          <a:p>
            <a:pPr lvl="1"/>
            <a:r>
              <a:rPr lang="de-DE" dirty="0"/>
              <a:t>Änderungskündigung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199A47-FBB4-DA6B-DFC7-01CFB117FA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89A79B-2B79-117C-E866-05DF21A4E0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288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6FBD6-3829-612C-58B0-95AE57C2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Einseitige Beendigung des Arbeitsverhältnisses</a:t>
            </a:r>
            <a:br>
              <a:rPr lang="de-DE" dirty="0"/>
            </a:br>
            <a:r>
              <a:rPr lang="de-DE" b="0" dirty="0"/>
              <a:t>Anfechtung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5D3B4B-BCF3-0B2A-7177-743400078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Gründe für eine Anfechtung</a:t>
            </a:r>
          </a:p>
          <a:p>
            <a:pPr lvl="1"/>
            <a:r>
              <a:rPr lang="de-DE" dirty="0"/>
              <a:t>Irrtum</a:t>
            </a:r>
          </a:p>
          <a:p>
            <a:pPr lvl="1"/>
            <a:r>
              <a:rPr lang="de-DE" dirty="0"/>
              <a:t>Arglistige Täuschung</a:t>
            </a:r>
          </a:p>
          <a:p>
            <a:pPr lvl="1"/>
            <a:r>
              <a:rPr lang="de-DE" dirty="0"/>
              <a:t>Widerrechtliche Drohung</a:t>
            </a:r>
          </a:p>
          <a:p>
            <a:r>
              <a:rPr lang="de-DE" dirty="0"/>
              <a:t>Die Anfechtungserklärung ist eine empfangsbedürftige Willenserklärung</a:t>
            </a:r>
          </a:p>
          <a:p>
            <a:r>
              <a:rPr lang="de-DE" dirty="0"/>
              <a:t>Der Vertrag ist von Anfang an nichtig</a:t>
            </a:r>
          </a:p>
          <a:p>
            <a:r>
              <a:rPr lang="de-DE" dirty="0"/>
              <a:t>Bereits ausgetauschte Leistungen bleiben unangetastet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52B019-7CBF-2C24-22F0-AE6C5378F8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	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111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E37FF2-D26E-346D-7388-058A44150F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89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E4113-43A3-C5DB-C051-1019171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Anfechtung</a:t>
            </a:r>
            <a:br>
              <a:rPr lang="de-DE" dirty="0"/>
            </a:br>
            <a:r>
              <a:rPr lang="de-DE" b="0" dirty="0"/>
              <a:t>Praxisbeispiel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E52D7-CCDA-3095-C6D5-9F9BCA84C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Arbeitgeber fordert eigenhändig handgeschriebenen Lebenslauf</a:t>
            </a:r>
          </a:p>
          <a:p>
            <a:r>
              <a:rPr lang="de-DE" dirty="0"/>
              <a:t>Schwerbehinderter Bewerber schreibt seinen Lebenslauf nicht eigenständig</a:t>
            </a:r>
          </a:p>
          <a:p>
            <a:r>
              <a:rPr lang="de-DE" dirty="0"/>
              <a:t>Der Bewerber wird eingestellt</a:t>
            </a:r>
          </a:p>
          <a:p>
            <a:r>
              <a:rPr lang="de-DE" dirty="0"/>
              <a:t>Ein Schriftvergleichsgutachten deckt den Sachverhalt auf</a:t>
            </a:r>
          </a:p>
          <a:p>
            <a:r>
              <a:rPr lang="de-DE" dirty="0"/>
              <a:t>Was kann der Arbeitgeber tun?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C88C64-23E3-5B4D-718D-DDFEFBCD15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dirty="0"/>
              <a:t>Vgl. </a:t>
            </a:r>
            <a:r>
              <a:rPr lang="de-DE" dirty="0" err="1"/>
              <a:t>Reiserer</a:t>
            </a:r>
            <a:r>
              <a:rPr lang="de-DE" dirty="0"/>
              <a:t>, K. (2014), S. 10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6D4840-014B-580F-0972-1478381B3B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04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C93F0-C49E-FEF0-4C0E-47910E34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Anfechtung</a:t>
            </a:r>
            <a:br>
              <a:rPr lang="de-DE" dirty="0"/>
            </a:br>
            <a:r>
              <a:rPr lang="de-DE" b="0" dirty="0"/>
              <a:t>Praxisbeispiel - Lösung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92357A-3A25-F0F6-11EA-2F672EC2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Arbeitsvertrag kann vom Arbeitgeber angefochten werden</a:t>
            </a:r>
          </a:p>
          <a:p>
            <a:r>
              <a:rPr lang="de-DE" dirty="0"/>
              <a:t>Grund: Arglistige Täuschung</a:t>
            </a:r>
          </a:p>
          <a:p>
            <a:r>
              <a:rPr lang="de-DE" dirty="0"/>
              <a:t>Die Behinderung spielt für eine Anfechtung keine Rolle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DBD613-AA92-919D-1BC2-14729C18C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dirty="0"/>
              <a:t>Vgl. </a:t>
            </a:r>
            <a:r>
              <a:rPr lang="de-DE" dirty="0" err="1"/>
              <a:t>Reiserer</a:t>
            </a:r>
            <a:r>
              <a:rPr lang="de-DE" dirty="0"/>
              <a:t>, K. (2014), S. 10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A6492E-7704-1FC2-A842-F11F964B0F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20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4F0AD-C668-F246-66C9-8EAE7809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Einseitige Beendigung des Arbeitsverhältnisses</a:t>
            </a:r>
            <a:br>
              <a:rPr lang="de-DE" dirty="0"/>
            </a:br>
            <a:r>
              <a:rPr lang="de-DE" b="0" dirty="0"/>
              <a:t>Kündigung des Arbeitsvertrags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A7A60394-F006-1AA4-EB96-3F17F68C7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268716"/>
              </p:ext>
            </p:extLst>
          </p:nvPr>
        </p:nvGraphicFramePr>
        <p:xfrm>
          <a:off x="582613" y="1733550"/>
          <a:ext cx="8064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53">
                  <a:extLst>
                    <a:ext uri="{9D8B030D-6E8A-4147-A177-3AD203B41FA5}">
                      <a16:colId xmlns:a16="http://schemas.microsoft.com/office/drawing/2014/main" val="2593728100"/>
                    </a:ext>
                  </a:extLst>
                </a:gridCol>
                <a:gridCol w="2988679">
                  <a:extLst>
                    <a:ext uri="{9D8B030D-6E8A-4147-A177-3AD203B41FA5}">
                      <a16:colId xmlns:a16="http://schemas.microsoft.com/office/drawing/2014/main" val="1222230397"/>
                    </a:ext>
                  </a:extLst>
                </a:gridCol>
                <a:gridCol w="2688166">
                  <a:extLst>
                    <a:ext uri="{9D8B030D-6E8A-4147-A177-3AD203B41FA5}">
                      <a16:colId xmlns:a16="http://schemas.microsoft.com/office/drawing/2014/main" val="1890326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Regelfall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Ausnahme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95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ordentlich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außerordentlich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zu beachtende Frist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fristgemäß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fristlos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84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Wirkung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Beendigungskündigung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Änderungskündigung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63990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EA0A6C-4135-AEFD-9B9B-64C2589F97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sz="800" kern="0" dirty="0"/>
              <a:t>Vgl. </a:t>
            </a:r>
            <a:r>
              <a:rPr lang="de-DE" sz="800" kern="0" dirty="0" err="1"/>
              <a:t>Wolmerath</a:t>
            </a:r>
            <a:r>
              <a:rPr lang="de-DE" sz="800" kern="0" dirty="0"/>
              <a:t>, M. (2022), S. 112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0C115F-12AC-6440-D36B-330D8FF829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Unterschiedliche Arten, Bezeichnungen und Formen</a:t>
            </a:r>
          </a:p>
        </p:txBody>
      </p:sp>
    </p:spTree>
    <p:extLst>
      <p:ext uri="{BB962C8B-B14F-4D97-AF65-F5344CB8AC3E}">
        <p14:creationId xmlns:p14="http://schemas.microsoft.com/office/powerpoint/2010/main" val="277933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09A6C-9DA3-64A6-BC90-0617BF28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Einseitige Beendigung des Arbeitsverhältnisses</a:t>
            </a:r>
            <a:br>
              <a:rPr lang="de-DE" dirty="0"/>
            </a:br>
            <a:r>
              <a:rPr lang="de-DE" b="0" dirty="0"/>
              <a:t>Die ordentliche Kündigung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94786-B3FE-BBE2-EEFA-F4B5C5421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Wird in§622 BGB behandelt</a:t>
            </a:r>
          </a:p>
          <a:p>
            <a:r>
              <a:rPr lang="de-DE" dirty="0"/>
              <a:t>Kündigungsfristen sind zu beachten</a:t>
            </a:r>
          </a:p>
          <a:p>
            <a:r>
              <a:rPr lang="de-DE" dirty="0"/>
              <a:t>Längere Fristen durch z.B. Tarifverträge sind möglich</a:t>
            </a:r>
          </a:p>
          <a:p>
            <a:r>
              <a:rPr lang="de-DE" dirty="0"/>
              <a:t>Gestuftes Vorgehen</a:t>
            </a:r>
          </a:p>
          <a:p>
            <a:pPr lvl="1"/>
            <a:r>
              <a:rPr lang="de-DE" dirty="0"/>
              <a:t>Tarifvertrag</a:t>
            </a:r>
          </a:p>
          <a:p>
            <a:pPr lvl="1"/>
            <a:r>
              <a:rPr lang="de-DE" dirty="0"/>
              <a:t>Arbeitsvertrag</a:t>
            </a:r>
          </a:p>
          <a:p>
            <a:pPr lvl="1"/>
            <a:r>
              <a:rPr lang="de-DE" dirty="0"/>
              <a:t>§622 Abs. 1-3 BGB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32542A-A5AB-B02C-EEA8-E0BCBA3D1B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dirty="0"/>
              <a:t>Vgl. </a:t>
            </a:r>
            <a:r>
              <a:rPr lang="de-DE" dirty="0" err="1"/>
              <a:t>Reiserer</a:t>
            </a:r>
            <a:r>
              <a:rPr lang="de-DE" dirty="0"/>
              <a:t>, K. (2014), S. 43 f.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3A2BE8-1825-96BE-A7C5-C2ACBB3E7B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86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F7F23-040F-23B1-9D1D-8B6F1653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dirty="0"/>
              <a:t>Die ordentliche Kündigung</a:t>
            </a:r>
            <a:br>
              <a:rPr lang="de-DE" dirty="0"/>
            </a:br>
            <a:r>
              <a:rPr lang="de-DE" b="0" dirty="0"/>
              <a:t>Kündigungsfristen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628372A-2B8D-4FF0-2D31-DB7445EED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650310"/>
              </p:ext>
            </p:extLst>
          </p:nvPr>
        </p:nvGraphicFramePr>
        <p:xfrm>
          <a:off x="496889" y="1144407"/>
          <a:ext cx="8064498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166">
                  <a:extLst>
                    <a:ext uri="{9D8B030D-6E8A-4147-A177-3AD203B41FA5}">
                      <a16:colId xmlns:a16="http://schemas.microsoft.com/office/drawing/2014/main" val="1328409069"/>
                    </a:ext>
                  </a:extLst>
                </a:gridCol>
                <a:gridCol w="2688166">
                  <a:extLst>
                    <a:ext uri="{9D8B030D-6E8A-4147-A177-3AD203B41FA5}">
                      <a16:colId xmlns:a16="http://schemas.microsoft.com/office/drawing/2014/main" val="4275802711"/>
                    </a:ext>
                  </a:extLst>
                </a:gridCol>
                <a:gridCol w="2688166">
                  <a:extLst>
                    <a:ext uri="{9D8B030D-6E8A-4147-A177-3AD203B41FA5}">
                      <a16:colId xmlns:a16="http://schemas.microsoft.com/office/drawing/2014/main" val="3748577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Dauer des Arbeitsverhältnisses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Vom Arbeitgeber zu beachtende Frist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Vom Arbeitsnehmer zu beachtende Frist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6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Vereinbarte Probezeit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Zwei Wochen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Zwei Wochen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42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Nach Ablauf der Probezeit bzw. wenn keine Probezeit vereinbar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9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Zwei Jahre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Einen Monat zum Ende des Kalendermonats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9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Fünf Jahre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Zwei Monate zum Ende des Kalendermonats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1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Acht Jahre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Drei Monate zum Ende des Kalendermonats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Zehn Jahre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Vier Monate zum Ende des Kalendermonats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7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Zwölf Jahre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Fünf Monate zum Ende des Kalendermonats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Fünfzehn Jahre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Sechs Monate zum Ende des Kalendermonats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7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Zwanzig Jahre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Sieben Monate zum Ende des Kalendermonats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Wahl: vier Wochen zum 15. oder zum Ende des Monats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491619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1ED64D-795C-DBD5-9FD9-8C621FECB9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Robin Kierstein</a:t>
            </a:r>
          </a:p>
          <a:p>
            <a:r>
              <a:rPr lang="de-DE" dirty="0"/>
              <a:t>Vgl. §622 Abs. 2 BGB</a:t>
            </a:r>
          </a:p>
        </p:txBody>
      </p:sp>
    </p:spTree>
    <p:extLst>
      <p:ext uri="{BB962C8B-B14F-4D97-AF65-F5344CB8AC3E}">
        <p14:creationId xmlns:p14="http://schemas.microsoft.com/office/powerpoint/2010/main" val="420397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Leere Präsentation">
  <a:themeElements>
    <a:clrScheme name="Benutzerdefiniert 3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005EAD"/>
      </a:hlink>
      <a:folHlink>
        <a:srgbClr val="00549C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1228</Words>
  <Application>Microsoft Office PowerPoint</Application>
  <PresentationFormat>Bildschirmpräsentation (4:3)</PresentationFormat>
  <Paragraphs>183</Paragraphs>
  <Slides>21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  <vt:variant>
        <vt:lpstr>Zielgruppenorientierte Präsentationen</vt:lpstr>
      </vt:variant>
      <vt:variant>
        <vt:i4>1</vt:i4>
      </vt:variant>
    </vt:vector>
  </HeadingPairs>
  <TitlesOfParts>
    <vt:vector size="28" baseType="lpstr">
      <vt:lpstr>Arial</vt:lpstr>
      <vt:lpstr>Syntax</vt:lpstr>
      <vt:lpstr>Times</vt:lpstr>
      <vt:lpstr>Times New Roman</vt:lpstr>
      <vt:lpstr>Wingdings</vt:lpstr>
      <vt:lpstr>Leere Präsentation</vt:lpstr>
      <vt:lpstr>Fachhochschule Südwestfalen</vt:lpstr>
      <vt:lpstr>Wer sind wir? – Robin Kierstein</vt:lpstr>
      <vt:lpstr>Einseitige Beendigung des Arbeitsverhältnisses</vt:lpstr>
      <vt:lpstr>Einseitige Beendigung des Arbeitsverhältnisses Anfechtung</vt:lpstr>
      <vt:lpstr>Anfechtung Praxisbeispiel</vt:lpstr>
      <vt:lpstr>Anfechtung Praxisbeispiel - Lösung</vt:lpstr>
      <vt:lpstr>Einseitige Beendigung des Arbeitsverhältnisses Kündigung des Arbeitsvertrags</vt:lpstr>
      <vt:lpstr>Einseitige Beendigung des Arbeitsverhältnisses Die ordentliche Kündigung</vt:lpstr>
      <vt:lpstr>Die ordentliche Kündigung Kündigungsfristen</vt:lpstr>
      <vt:lpstr>Einseitige Beendigung des Arbeitsverhältnisses Die außerordentliche Kündigung</vt:lpstr>
      <vt:lpstr>Die außerordentliche Kündigung Wichtige Gründe</vt:lpstr>
      <vt:lpstr>Die außerordentliche Kündigung Praxisbeispiel</vt:lpstr>
      <vt:lpstr>Die außerordentliche Kündigung Praxisbeispiel - Lösung</vt:lpstr>
      <vt:lpstr>Einseitige Beendigung des Arbeitsverhältnisses Die Änderungskündigung</vt:lpstr>
      <vt:lpstr>Die Änderungskündigung Praxisbeispiel</vt:lpstr>
      <vt:lpstr>Die Änderungskündigung Praxisbeispiel - Lösung</vt:lpstr>
      <vt:lpstr>Die Änderungskündigung Praxisbeispiel 2</vt:lpstr>
      <vt:lpstr>Die Änderungskündigung Praxisbeispiel 2 - Lösung</vt:lpstr>
      <vt:lpstr>Die Änderungskündigung Möglichkeiten</vt:lpstr>
      <vt:lpstr>Quellen</vt:lpstr>
      <vt:lpstr>Brainstorming weitere Praxisfälle</vt:lpstr>
      <vt:lpstr>Mustermann1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</dc:title>
  <cp:lastModifiedBy>Robin Kierstein</cp:lastModifiedBy>
  <cp:revision>76</cp:revision>
  <cp:lastPrinted>2010-04-29T14:30:22Z</cp:lastPrinted>
  <dcterms:created xsi:type="dcterms:W3CDTF">2010-04-29T12:39:23Z</dcterms:created>
  <dcterms:modified xsi:type="dcterms:W3CDTF">2023-04-15T11:27:15Z</dcterms:modified>
</cp:coreProperties>
</file>