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2"/>
  </p:notesMasterIdLst>
  <p:handoutMasterIdLst>
    <p:handoutMasterId r:id="rId73"/>
  </p:handoutMasterIdLst>
  <p:sldIdLst>
    <p:sldId id="402" r:id="rId4"/>
    <p:sldId id="427" r:id="rId5"/>
    <p:sldId id="415" r:id="rId6"/>
    <p:sldId id="425" r:id="rId7"/>
    <p:sldId id="426" r:id="rId8"/>
    <p:sldId id="472" r:id="rId9"/>
    <p:sldId id="458" r:id="rId10"/>
    <p:sldId id="459" r:id="rId11"/>
    <p:sldId id="462" r:id="rId12"/>
    <p:sldId id="461" r:id="rId13"/>
    <p:sldId id="460" r:id="rId14"/>
    <p:sldId id="463" r:id="rId15"/>
    <p:sldId id="473" r:id="rId16"/>
    <p:sldId id="464" r:id="rId17"/>
    <p:sldId id="465" r:id="rId18"/>
    <p:sldId id="466" r:id="rId19"/>
    <p:sldId id="467" r:id="rId20"/>
    <p:sldId id="474" r:id="rId21"/>
    <p:sldId id="404" r:id="rId22"/>
    <p:sldId id="457" r:id="rId23"/>
    <p:sldId id="416" r:id="rId24"/>
    <p:sldId id="417" r:id="rId25"/>
    <p:sldId id="406" r:id="rId26"/>
    <p:sldId id="407" r:id="rId27"/>
    <p:sldId id="408" r:id="rId28"/>
    <p:sldId id="453" r:id="rId29"/>
    <p:sldId id="433" r:id="rId30"/>
    <p:sldId id="468" r:id="rId31"/>
    <p:sldId id="434" r:id="rId32"/>
    <p:sldId id="435" r:id="rId33"/>
    <p:sldId id="436" r:id="rId34"/>
    <p:sldId id="437" r:id="rId35"/>
    <p:sldId id="469" r:id="rId36"/>
    <p:sldId id="438" r:id="rId37"/>
    <p:sldId id="470" r:id="rId38"/>
    <p:sldId id="439" r:id="rId39"/>
    <p:sldId id="440" r:id="rId40"/>
    <p:sldId id="455" r:id="rId41"/>
    <p:sldId id="445" r:id="rId42"/>
    <p:sldId id="456" r:id="rId43"/>
    <p:sldId id="409" r:id="rId44"/>
    <p:sldId id="422" r:id="rId45"/>
    <p:sldId id="410" r:id="rId46"/>
    <p:sldId id="418" r:id="rId47"/>
    <p:sldId id="411" r:id="rId48"/>
    <p:sldId id="412" r:id="rId49"/>
    <p:sldId id="419" r:id="rId50"/>
    <p:sldId id="413" r:id="rId51"/>
    <p:sldId id="420" r:id="rId52"/>
    <p:sldId id="414" r:id="rId53"/>
    <p:sldId id="441" r:id="rId54"/>
    <p:sldId id="442" r:id="rId55"/>
    <p:sldId id="443" r:id="rId56"/>
    <p:sldId id="444" r:id="rId57"/>
    <p:sldId id="428" r:id="rId58"/>
    <p:sldId id="452" r:id="rId59"/>
    <p:sldId id="429" r:id="rId60"/>
    <p:sldId id="431" r:id="rId61"/>
    <p:sldId id="432" r:id="rId62"/>
    <p:sldId id="448" r:id="rId63"/>
    <p:sldId id="449" r:id="rId64"/>
    <p:sldId id="454" r:id="rId65"/>
    <p:sldId id="475" r:id="rId66"/>
    <p:sldId id="446" r:id="rId67"/>
    <p:sldId id="447" r:id="rId68"/>
    <p:sldId id="424" r:id="rId69"/>
    <p:sldId id="423" r:id="rId70"/>
    <p:sldId id="421" r:id="rId71"/>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6" autoAdjust="0"/>
    <p:restoredTop sz="75723" autoAdjust="0"/>
  </p:normalViewPr>
  <p:slideViewPr>
    <p:cSldViewPr snapToGrid="0">
      <p:cViewPr varScale="1">
        <p:scale>
          <a:sx n="85" d="100"/>
          <a:sy n="85" d="100"/>
        </p:scale>
        <p:origin x="1206" y="51"/>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6T13:44:18.231" v="2112" actId="729"/>
      <pc:docMkLst>
        <pc:docMk/>
      </pc:docMkLst>
      <pc:sldChg chg="modSp mod modTransition modNotesTx">
        <pc:chgData name="Dehbia Kouadria" userId="24cf8942edd75162" providerId="LiveId" clId="{17BADB32-C636-4716-B80D-93C22C39D57A}" dt="2023-04-16T13:25:40.321" v="2048" actId="20577"/>
        <pc:sldMkLst>
          <pc:docMk/>
          <pc:sldMk cId="0" sldId="402"/>
        </pc:sldMkLst>
        <pc:spChg chg="mod">
          <ac:chgData name="Dehbia Kouadria" userId="24cf8942edd75162" providerId="LiveId" clId="{17BADB32-C636-4716-B80D-93C22C39D57A}" dt="2023-04-16T13:25:40.321" v="2048" actId="20577"/>
          <ac:spMkLst>
            <pc:docMk/>
            <pc:sldMk cId="0" sldId="402"/>
            <ac:spMk id="4" creationId="{982081F1-7D89-552A-132F-757FF6756107}"/>
          </ac:spMkLst>
        </pc:spChg>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6T13:26:33.916" v="2056" actId="20577"/>
        <pc:sldMkLst>
          <pc:docMk/>
          <pc:sldMk cId="0" sldId="405"/>
        </pc:sldMkLst>
        <pc:spChg chg="mod">
          <ac:chgData name="Dehbia Kouadria" userId="24cf8942edd75162" providerId="LiveId" clId="{17BADB32-C636-4716-B80D-93C22C39D57A}" dt="2023-04-16T13:26:33.916" v="2056" actId="20577"/>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6T13:31:22.874" v="2064" actId="20577"/>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6T13:31:22.874" v="2064" actId="20577"/>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6T13:39:36.964" v="2091" actId="20577"/>
        <pc:sldMkLst>
          <pc:docMk/>
          <pc:sldMk cId="3356272354" sldId="414"/>
        </pc:sldMkLst>
        <pc:spChg chg="mod ord">
          <ac:chgData name="Dehbia Kouadria" userId="24cf8942edd75162" providerId="LiveId" clId="{17BADB32-C636-4716-B80D-93C22C39D57A}" dt="2023-04-16T13:39:36.964" v="2091" actId="20577"/>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modShow chgLayout">
        <pc:chgData name="Dehbia Kouadria" userId="24cf8942edd75162" providerId="LiveId" clId="{17BADB32-C636-4716-B80D-93C22C39D57A}" dt="2023-04-16T13:44:06.930" v="2111" actId="729"/>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6T13:26:20.278" v="2052" actId="5793"/>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pChg chg="mod">
          <ac:chgData name="Dehbia Kouadria" userId="24cf8942edd75162" providerId="LiveId" clId="{17BADB32-C636-4716-B80D-93C22C39D57A}" dt="2023-04-16T13:26:20.278" v="2052" actId="5793"/>
          <ac:spMkLst>
            <pc:docMk/>
            <pc:sldMk cId="2068099890" sldId="426"/>
            <ac:spMk id="7" creationId="{618D2CD6-DC79-B219-FD18-F00F80D35B5F}"/>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6T13:41:21.520" v="2107" actId="207"/>
        <pc:sldMkLst>
          <pc:docMk/>
          <pc:sldMk cId="3251355172" sldId="428"/>
        </pc:sldMkLst>
        <pc:spChg chg="add mod">
          <ac:chgData name="Dehbia Kouadria" userId="24cf8942edd75162" providerId="LiveId" clId="{17BADB32-C636-4716-B80D-93C22C39D57A}" dt="2023-04-16T13:41:21.520" v="2107"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6T13:41:43.407" v="2108" actId="113"/>
        <pc:sldMkLst>
          <pc:docMk/>
          <pc:sldMk cId="3259922607" sldId="431"/>
        </pc:sldMkLst>
        <pc:spChg chg="mod">
          <ac:chgData name="Dehbia Kouadria" userId="24cf8942edd75162" providerId="LiveId" clId="{17BADB32-C636-4716-B80D-93C22C39D57A}" dt="2023-04-16T13:41:43.407" v="2108" actId="113"/>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6T13:33:15.453" v="2068" actId="20577"/>
        <pc:sldMkLst>
          <pc:docMk/>
          <pc:sldMk cId="3703283005" sldId="434"/>
        </pc:sldMkLst>
        <pc:spChg chg="mod">
          <ac:chgData name="Dehbia Kouadria" userId="24cf8942edd75162" providerId="LiveId" clId="{17BADB32-C636-4716-B80D-93C22C39D57A}" dt="2023-04-16T13:33:15.453" v="2068" actId="20577"/>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6T13:35:27.783" v="2069" actId="20577"/>
        <pc:sldMkLst>
          <pc:docMk/>
          <pc:sldMk cId="2584712298" sldId="437"/>
        </pc:sldMkLst>
        <pc:spChg chg="mod">
          <ac:chgData name="Dehbia Kouadria" userId="24cf8942edd75162" providerId="LiveId" clId="{17BADB32-C636-4716-B80D-93C22C39D57A}" dt="2023-04-16T13:35:27.783" v="2069" actId="20577"/>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chgLayout">
        <pc:chgData name="Dehbia Kouadria" userId="24cf8942edd75162" providerId="LiveId" clId="{17BADB32-C636-4716-B80D-93C22C39D57A}" dt="2023-04-16T13:36:27.755" v="2072" actId="700"/>
        <pc:sldMkLst>
          <pc:docMk/>
          <pc:sldMk cId="3697746983" sldId="439"/>
        </pc:sldMkLst>
        <pc:spChg chg="mod ord">
          <ac:chgData name="Dehbia Kouadria" userId="24cf8942edd75162" providerId="LiveId" clId="{17BADB32-C636-4716-B80D-93C22C39D57A}" dt="2023-04-16T13:36:27.755" v="2072" actId="700"/>
          <ac:spMkLst>
            <pc:docMk/>
            <pc:sldMk cId="3697746983" sldId="439"/>
            <ac:spMk id="2" creationId="{0AB122C2-60AE-E9E8-D5F4-D870F1521161}"/>
          </ac:spMkLst>
        </pc:spChg>
        <pc:spChg chg="mod ord">
          <ac:chgData name="Dehbia Kouadria" userId="24cf8942edd75162" providerId="LiveId" clId="{17BADB32-C636-4716-B80D-93C22C39D57A}" dt="2023-04-16T13:36:27.755" v="2072" actId="700"/>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6T13:39:53.480" v="2092" actId="2711"/>
        <pc:sldMkLst>
          <pc:docMk/>
          <pc:sldMk cId="1010244102" sldId="441"/>
        </pc:sldMkLst>
        <pc:spChg chg="mod">
          <ac:chgData name="Dehbia Kouadria" userId="24cf8942edd75162" providerId="LiveId" clId="{17BADB32-C636-4716-B80D-93C22C39D57A}" dt="2023-04-16T13:39:53.480" v="2092" actId="2711"/>
          <ac:spMkLst>
            <pc:docMk/>
            <pc:sldMk cId="1010244102" sldId="441"/>
            <ac:spMk id="3" creationId="{BB111D3F-D02C-78BE-53D1-85EA07A12448}"/>
          </ac:spMkLst>
        </pc:spChg>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6T13:40:16.313" v="2094" actId="255"/>
        <pc:sldMkLst>
          <pc:docMk/>
          <pc:sldMk cId="442324643" sldId="442"/>
        </pc:sldMkLst>
        <pc:spChg chg="mod">
          <ac:chgData name="Dehbia Kouadria" userId="24cf8942edd75162" providerId="LiveId" clId="{17BADB32-C636-4716-B80D-93C22C39D57A}" dt="2023-04-16T13:40:16.313" v="2094" actId="255"/>
          <ac:spMkLst>
            <pc:docMk/>
            <pc:sldMk cId="442324643" sldId="442"/>
            <ac:spMk id="3" creationId="{BB111D3F-D02C-78BE-53D1-85EA07A12448}"/>
          </ac:spMkLst>
        </pc:spChg>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6T13:40:56.946" v="2105" actId="20577"/>
        <pc:sldMkLst>
          <pc:docMk/>
          <pc:sldMk cId="3936284417" sldId="443"/>
        </pc:sldMkLst>
        <pc:spChg chg="mod">
          <ac:chgData name="Dehbia Kouadria" userId="24cf8942edd75162" providerId="LiveId" clId="{17BADB32-C636-4716-B80D-93C22C39D57A}" dt="2023-04-16T13:40:56.946" v="2105" actId="20577"/>
          <ac:spMkLst>
            <pc:docMk/>
            <pc:sldMk cId="3936284417" sldId="443"/>
            <ac:spMk id="3" creationId="{BB111D3F-D02C-78BE-53D1-85EA07A12448}"/>
          </ac:spMkLst>
        </pc:spChg>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ord modTransition modShow">
        <pc:chgData name="Dehbia Kouadria" userId="24cf8942edd75162" providerId="LiveId" clId="{17BADB32-C636-4716-B80D-93C22C39D57A}" dt="2023-04-16T13:44:18.231" v="2112" actId="729"/>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ord modTransition modShow">
        <pc:chgData name="Dehbia Kouadria" userId="24cf8942edd75162" providerId="LiveId" clId="{17BADB32-C636-4716-B80D-93C22C39D57A}" dt="2023-04-16T13:44:18.231" v="2112" actId="729"/>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6T07:47:23.291" v="1890"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6T07:47:23.291" v="1890" actId="20577"/>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6T13:31:54.793" v="2065" actId="207"/>
        <pc:sldMkLst>
          <pc:docMk/>
          <pc:sldMk cId="564179793" sldId="453"/>
        </pc:sldMkLst>
        <pc:spChg chg="mod">
          <ac:chgData name="Dehbia Kouadria" userId="24cf8942edd75162" providerId="LiveId" clId="{17BADB32-C636-4716-B80D-93C22C39D57A}" dt="2023-04-16T13:31:54.793" v="2065"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modSp add mod modTransition">
        <pc:chgData name="Dehbia Kouadria" userId="24cf8942edd75162" providerId="LiveId" clId="{17BADB32-C636-4716-B80D-93C22C39D57A}" dt="2023-04-16T07:49:39.683" v="2044" actId="20577"/>
        <pc:sldMkLst>
          <pc:docMk/>
          <pc:sldMk cId="738913186" sldId="454"/>
        </pc:sldMkLst>
        <pc:spChg chg="mod">
          <ac:chgData name="Dehbia Kouadria" userId="24cf8942edd75162" providerId="LiveId" clId="{17BADB32-C636-4716-B80D-93C22C39D57A}" dt="2023-04-16T07:49:39.683" v="2044" actId="20577"/>
          <ac:spMkLst>
            <pc:docMk/>
            <pc:sldMk cId="738913186" sldId="454"/>
            <ac:spMk id="4" creationId="{3A39EE56-0AF8-BD80-460B-B2744ED9AFBA}"/>
          </ac:spMkLst>
        </pc:spChg>
      </pc:sldChg>
      <pc:sldChg chg="addSp modSp new mod ord modTransition chgLayout">
        <pc:chgData name="Dehbia Kouadria" userId="24cf8942edd75162" providerId="LiveId" clId="{17BADB32-C636-4716-B80D-93C22C39D57A}" dt="2023-04-16T13:36:53.479" v="2073" actId="700"/>
        <pc:sldMkLst>
          <pc:docMk/>
          <pc:sldMk cId="3282190075" sldId="455"/>
        </pc:sldMkLst>
        <pc:spChg chg="mod ord">
          <ac:chgData name="Dehbia Kouadria" userId="24cf8942edd75162" providerId="LiveId" clId="{17BADB32-C636-4716-B80D-93C22C39D57A}" dt="2023-04-16T13:36:53.479" v="2073" actId="700"/>
          <ac:spMkLst>
            <pc:docMk/>
            <pc:sldMk cId="3282190075" sldId="455"/>
            <ac:spMk id="2" creationId="{C29BD3A0-0D29-F524-2048-B8C1DE645580}"/>
          </ac:spMkLst>
        </pc:spChg>
        <pc:spChg chg="mod ord">
          <ac:chgData name="Dehbia Kouadria" userId="24cf8942edd75162" providerId="LiveId" clId="{17BADB32-C636-4716-B80D-93C22C39D57A}" dt="2023-04-16T13:36:53.479" v="2073" actId="700"/>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6T13:37:32.674" v="2075"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6T13:37:32.674" v="2075"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6T13:28:24.678" v="2058" actId="20577"/>
        <pc:sldMkLst>
          <pc:docMk/>
          <pc:sldMk cId="2533313304" sldId="460"/>
        </pc:sldMkLst>
        <pc:spChg chg="mod">
          <ac:chgData name="Dehbia Kouadria" userId="24cf8942edd75162" providerId="LiveId" clId="{17BADB32-C636-4716-B80D-93C22C39D57A}" dt="2023-04-16T13:28:24.678" v="2058" actId="20577"/>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chgLayout">
        <pc:chgData name="Dehbia Kouadria" userId="24cf8942edd75162" providerId="LiveId" clId="{17BADB32-C636-4716-B80D-93C22C39D57A}" dt="2023-04-16T13:36:03.382" v="2071" actId="700"/>
        <pc:sldMkLst>
          <pc:docMk/>
          <pc:sldMk cId="2182470191" sldId="469"/>
        </pc:sldMkLst>
        <pc:spChg chg="mod ord">
          <ac:chgData name="Dehbia Kouadria" userId="24cf8942edd75162" providerId="LiveId" clId="{17BADB32-C636-4716-B80D-93C22C39D57A}" dt="2023-04-16T13:36:03.382" v="2071" actId="700"/>
          <ac:spMkLst>
            <pc:docMk/>
            <pc:sldMk cId="2182470191" sldId="469"/>
            <ac:spMk id="2" creationId="{0AB122C2-60AE-E9E8-D5F4-D870F1521161}"/>
          </ac:spMkLst>
        </pc:spChg>
        <pc:spChg chg="mod ord">
          <ac:chgData name="Dehbia Kouadria" userId="24cf8942edd75162" providerId="LiveId" clId="{17BADB32-C636-4716-B80D-93C22C39D57A}" dt="2023-04-16T13:36:03.382" v="2071" actId="700"/>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Auftreten des Arbeitgebers bringt Max aus der Fassung</a:t>
            </a:r>
          </a:p>
          <a:p>
            <a:r>
              <a:rPr lang="de-DE" dirty="0"/>
              <a:t>-Max kann mit der Situation nicht umgehen</a:t>
            </a:r>
          </a:p>
          <a:p>
            <a:r>
              <a:rPr lang="de-DE" dirty="0"/>
              <a:t>-Max stimmt deswegen zu</a:t>
            </a:r>
          </a:p>
          <a:p>
            <a:r>
              <a:rPr lang="de-DE" dirty="0"/>
              <a:t>-aber Max kann seine Zustimmung wegen der Drohung anfechten</a:t>
            </a:r>
          </a:p>
          <a:p>
            <a:r>
              <a:rPr lang="de-DE" dirty="0"/>
              <a:t>-Anfechtung lernen wir nun als nächstes</a:t>
            </a:r>
          </a:p>
          <a:p>
            <a:endParaRPr lang="de-DE" dirty="0"/>
          </a:p>
        </p:txBody>
      </p:sp>
    </p:spTree>
    <p:extLst>
      <p:ext uri="{BB962C8B-B14F-4D97-AF65-F5344CB8AC3E}">
        <p14:creationId xmlns:p14="http://schemas.microsoft.com/office/powerpoint/2010/main" val="207575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-jede Vertragspartei kann den Arbeitsvertrag anfechten wenn es einen Grund gibt</a:t>
            </a:r>
          </a:p>
          <a:p>
            <a:r>
              <a:rPr lang="de-DE" dirty="0"/>
              <a:t>-Gründe sind: Irrtum, arglistige Täuschung. Widerrechtliche Drohung</a:t>
            </a:r>
          </a:p>
          <a:p>
            <a:r>
              <a:rPr lang="de-DE" dirty="0"/>
              <a:t>-die Erklärung zur Anfechtung ist eine empfangsbedürftige Willenserklärung</a:t>
            </a:r>
          </a:p>
          <a:p>
            <a:r>
              <a:rPr lang="de-DE" dirty="0"/>
              <a:t>-was genau das heißt sehen wir dann später</a:t>
            </a:r>
          </a:p>
          <a:p>
            <a:r>
              <a:rPr lang="de-DE" dirty="0"/>
              <a:t>-das Rechtsgeschäft bzw. der Vertrag sind dann von Anfang an nichtig</a:t>
            </a:r>
          </a:p>
          <a:p>
            <a:r>
              <a:rPr lang="de-DE" dirty="0"/>
              <a:t>-Leistungen werden nicht rückabgewickelt</a:t>
            </a:r>
          </a:p>
          <a:p>
            <a:r>
              <a:rPr lang="de-DE" dirty="0"/>
              <a:t>-heißt wenn schon gearbeitet und vergütet wurde bleibt dies unangetastet</a:t>
            </a:r>
          </a:p>
          <a:p>
            <a:endParaRPr lang="de-DE" dirty="0"/>
          </a:p>
        </p:txBody>
      </p:sp>
    </p:spTree>
    <p:extLst>
      <p:ext uri="{BB962C8B-B14F-4D97-AF65-F5344CB8AC3E}">
        <p14:creationId xmlns:p14="http://schemas.microsoft.com/office/powerpoint/2010/main" val="71451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Kündigung ist etwas komplizierter</a:t>
            </a:r>
          </a:p>
          <a:p>
            <a:r>
              <a:rPr lang="de-DE" dirty="0"/>
              <a:t>-beide Parteien haben das Recht zu Kündigung </a:t>
            </a:r>
          </a:p>
          <a:p>
            <a:r>
              <a:rPr lang="de-DE" dirty="0"/>
              <a:t>-wir unterscheiden dabei in: Regelfall und Ausnahme Situation</a:t>
            </a:r>
          </a:p>
          <a:p>
            <a:r>
              <a:rPr lang="de-DE" dirty="0"/>
              <a:t>-wir haben Motiv oder Anlass der Kündigung: ordentlich und außerordentlich</a:t>
            </a:r>
          </a:p>
          <a:p>
            <a:r>
              <a:rPr lang="de-DE" dirty="0"/>
              <a:t>-Unterschiede bei der Frist: fristgemäß und fristlos</a:t>
            </a:r>
          </a:p>
          <a:p>
            <a:r>
              <a:rPr lang="de-DE" dirty="0"/>
              <a:t>-Unterschiedliche Wirkung: Beendigungskündigung und Änderungskündigung</a:t>
            </a:r>
          </a:p>
          <a:p>
            <a:endParaRPr lang="de-DE" dirty="0"/>
          </a:p>
        </p:txBody>
      </p:sp>
    </p:spTree>
    <p:extLst>
      <p:ext uri="{BB962C8B-B14F-4D97-AF65-F5344CB8AC3E}">
        <p14:creationId xmlns:p14="http://schemas.microsoft.com/office/powerpoint/2010/main" val="70771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ordentliche Kündigung ist der Normalfall</a:t>
            </a:r>
          </a:p>
          <a:p>
            <a:r>
              <a:rPr lang="de-DE" dirty="0"/>
              <a:t>-nach § 622 BGB</a:t>
            </a:r>
          </a:p>
          <a:p>
            <a:r>
              <a:rPr lang="de-DE" dirty="0"/>
              <a:t>-Kündigungsfristen sind relevant</a:t>
            </a:r>
          </a:p>
          <a:p>
            <a:r>
              <a:rPr lang="de-DE" dirty="0"/>
              <a:t>-Fristen sind durch den Paragraphen vorgegeben können aber durch Tarifverträge auch länger sein</a:t>
            </a:r>
          </a:p>
          <a:p>
            <a:r>
              <a:rPr lang="de-DE" dirty="0"/>
              <a:t>-um zu wissen welche Frist relevant ist wird gestuft vorgegangen</a:t>
            </a:r>
          </a:p>
          <a:p>
            <a:pPr marL="228600" indent="-228600">
              <a:buAutoNum type="arabicPeriod"/>
            </a:pPr>
            <a:r>
              <a:rPr lang="de-DE" dirty="0"/>
              <a:t>Tarifverträge</a:t>
            </a:r>
          </a:p>
          <a:p>
            <a:pPr marL="228600" indent="-228600">
              <a:buAutoNum type="arabicPeriod"/>
            </a:pPr>
            <a:r>
              <a:rPr lang="de-DE" dirty="0"/>
              <a:t>Arbeitsvertrag</a:t>
            </a:r>
          </a:p>
          <a:p>
            <a:pPr marL="228600" indent="-228600">
              <a:buAutoNum type="arabicPeriod"/>
            </a:pPr>
            <a:r>
              <a:rPr lang="de-DE" dirty="0"/>
              <a:t>§ 622 </a:t>
            </a:r>
          </a:p>
          <a:p>
            <a:endParaRPr lang="de-DE" dirty="0"/>
          </a:p>
        </p:txBody>
      </p:sp>
    </p:spTree>
    <p:extLst>
      <p:ext uri="{BB962C8B-B14F-4D97-AF65-F5344CB8AC3E}">
        <p14:creationId xmlns:p14="http://schemas.microsoft.com/office/powerpoint/2010/main" val="405135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-Tabelle zu den Kündigungsfristen nach § 622 BGB</a:t>
            </a:r>
          </a:p>
          <a:p>
            <a:r>
              <a:rPr lang="de-DE" dirty="0"/>
              <a:t>-Unterscheidung zwischen Arbeitnehmer und Arbeitgeber</a:t>
            </a:r>
          </a:p>
          <a:p>
            <a:r>
              <a:rPr lang="de-DE" dirty="0"/>
              <a:t>-zunächst bei einer Probezeit für beide zwei Wochen</a:t>
            </a:r>
          </a:p>
          <a:p>
            <a:r>
              <a:rPr lang="de-DE" dirty="0"/>
              <a:t>-nach Probezeit oder wenn es keine Probezeit gibt für beide 4 Wochen zum 15. oder zum Ende vom Monat</a:t>
            </a:r>
          </a:p>
          <a:p>
            <a:r>
              <a:rPr lang="de-DE" dirty="0"/>
              <a:t>-diese Frist gilt beim Arbeitnehmer im folgenden immer</a:t>
            </a:r>
          </a:p>
          <a:p>
            <a:r>
              <a:rPr lang="de-DE" dirty="0"/>
              <a:t>-nach 2 Jahren des Arbeitsverhältnisses haben wir einen Monat zum Monatsende auf Arbeitgeber Seite</a:t>
            </a:r>
          </a:p>
          <a:p>
            <a:pPr marL="0" indent="0">
              <a:buFontTx/>
              <a:buNone/>
            </a:pPr>
            <a:r>
              <a:rPr lang="de-DE" dirty="0"/>
              <a:t>-Das steigt im Folgenden immer um einen Monat</a:t>
            </a:r>
          </a:p>
          <a:p>
            <a:pPr marL="0" indent="0">
              <a:buFontTx/>
              <a:buNone/>
            </a:pPr>
            <a:r>
              <a:rPr lang="de-DE" dirty="0"/>
              <a:t>-in Schritten von 5, 8, 10, 12, 15, 20</a:t>
            </a:r>
          </a:p>
          <a:p>
            <a:pPr marL="0" indent="0">
              <a:buFontTx/>
              <a:buNone/>
            </a:pPr>
            <a:r>
              <a:rPr lang="de-DE" dirty="0"/>
              <a:t>-am Ende nach 20 Jahren bei 7 Monaten Frist</a:t>
            </a:r>
          </a:p>
          <a:p>
            <a:endParaRPr lang="de-DE" dirty="0"/>
          </a:p>
        </p:txBody>
      </p:sp>
    </p:spTree>
    <p:extLst>
      <p:ext uri="{BB962C8B-B14F-4D97-AF65-F5344CB8AC3E}">
        <p14:creationId xmlns:p14="http://schemas.microsoft.com/office/powerpoint/2010/main" val="332014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-Beendigung des Arbeitsverhältnisses ohne Handlung von Vertragsparteien</a:t>
            </a:r>
          </a:p>
          <a:p>
            <a:r>
              <a:rPr lang="de-DE" dirty="0"/>
              <a:t>-Die Beendigung ist nur die automatische Folge von bestimmten Umständen</a:t>
            </a:r>
          </a:p>
          <a:p>
            <a:r>
              <a:rPr lang="de-DE" dirty="0"/>
              <a:t>-2 Fälle und eine zusätzliche Information am Rande</a:t>
            </a:r>
          </a:p>
          <a:p>
            <a:endParaRPr lang="de-DE" dirty="0"/>
          </a:p>
        </p:txBody>
      </p:sp>
    </p:spTree>
    <p:extLst>
      <p:ext uri="{BB962C8B-B14F-4D97-AF65-F5344CB8AC3E}">
        <p14:creationId xmlns:p14="http://schemas.microsoft.com/office/powerpoint/2010/main" val="2816911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außerordentliche Kündigung ist die Ausnahme</a:t>
            </a:r>
          </a:p>
          <a:p>
            <a:r>
              <a:rPr lang="de-DE" dirty="0"/>
              <a:t>-aus dem Kündigungsschutzgesetz geht nur eine 3 Wochen Frist zu Klageerhebung vor</a:t>
            </a:r>
          </a:p>
          <a:p>
            <a:r>
              <a:rPr lang="de-DE" dirty="0"/>
              <a:t>-keine gesetzlichen Kündigungsfristen daher auch fristlose Kündigung</a:t>
            </a:r>
          </a:p>
          <a:p>
            <a:r>
              <a:rPr lang="de-DE" dirty="0"/>
              <a:t>-strenge Anforderungen für die außerordentliche Kündigung</a:t>
            </a:r>
          </a:p>
          <a:p>
            <a:pPr marL="228600" indent="-228600">
              <a:buAutoNum type="arabicPeriod"/>
            </a:pPr>
            <a:r>
              <a:rPr lang="de-DE" dirty="0"/>
              <a:t>Wichtiger Grund weshalb bei Abwägung der Interessen der beiden Parteien der Regelfall nicht zumutbar ist</a:t>
            </a:r>
          </a:p>
          <a:p>
            <a:pPr marL="228600" indent="-228600">
              <a:buAutoNum type="arabicPeriod"/>
            </a:pPr>
            <a:r>
              <a:rPr lang="de-DE" dirty="0"/>
              <a:t>Zwei Wochen Frist zur Kündigung, ab dem Zeitpunkt indem der Arbeitgeber von dem Grund erfährt</a:t>
            </a:r>
          </a:p>
          <a:p>
            <a:endParaRPr lang="de-DE" dirty="0"/>
          </a:p>
        </p:txBody>
      </p:sp>
    </p:spTree>
    <p:extLst>
      <p:ext uri="{BB962C8B-B14F-4D97-AF65-F5344CB8AC3E}">
        <p14:creationId xmlns:p14="http://schemas.microsoft.com/office/powerpoint/2010/main" val="181133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sehen die wichtigen Gründe aus</a:t>
            </a:r>
          </a:p>
          <a:p>
            <a:r>
              <a:rPr lang="de-DE" dirty="0"/>
              <a:t>-Alkohol bei der Arbeit</a:t>
            </a:r>
          </a:p>
          <a:p>
            <a:r>
              <a:rPr lang="de-DE" dirty="0"/>
              <a:t>-Arbeitsverweigerung</a:t>
            </a:r>
          </a:p>
          <a:p>
            <a:r>
              <a:rPr lang="de-DE" dirty="0"/>
              <a:t>-Nebentätigkeiten von denen der Arbeitgeber nichts weiß bzw. nicht zugestimmt hat</a:t>
            </a:r>
          </a:p>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-Absichtliche falsch Erfassung von Arbeitszeiten</a:t>
            </a:r>
          </a:p>
          <a:p>
            <a:r>
              <a:rPr lang="de-DE" dirty="0"/>
              <a:t>-Internet und Telefonnutzung während der Arbeit</a:t>
            </a:r>
          </a:p>
          <a:p>
            <a:r>
              <a:rPr lang="de-DE" dirty="0"/>
              <a:t>-Unpünktlichkeit</a:t>
            </a:r>
          </a:p>
          <a:p>
            <a:r>
              <a:rPr lang="de-DE" dirty="0"/>
              <a:t>-Belästigung oder Beleidigung während der Arbeit</a:t>
            </a:r>
          </a:p>
          <a:p>
            <a:endParaRPr lang="de-DE" dirty="0"/>
          </a:p>
        </p:txBody>
      </p:sp>
    </p:spTree>
    <p:extLst>
      <p:ext uri="{BB962C8B-B14F-4D97-AF65-F5344CB8AC3E}">
        <p14:creationId xmlns:p14="http://schemas.microsoft.com/office/powerpoint/2010/main" val="298105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-Fritz Fischer arbeitet im Home Office</a:t>
            </a:r>
          </a:p>
          <a:p>
            <a:r>
              <a:rPr lang="de-DE" dirty="0"/>
              <a:t>-seine Arbeitszeiten erfasst er mit einem Formular wo er Anfang und Ende sowie Pausen einträgt</a:t>
            </a:r>
          </a:p>
          <a:p>
            <a:r>
              <a:rPr lang="de-DE" dirty="0"/>
              <a:t>-mit seiner Unterschrift bestätigt er die Richtigkeit seiner Angaben</a:t>
            </a:r>
          </a:p>
          <a:p>
            <a:r>
              <a:rPr lang="de-DE" dirty="0"/>
              <a:t>-bei einer Überprüfung werden 400 Überstunden in den letzten 3 Jahren festgestellt die nachweislich nicht geleistet wurden</a:t>
            </a:r>
          </a:p>
          <a:p>
            <a:endParaRPr lang="de-DE" dirty="0"/>
          </a:p>
          <a:p>
            <a:endParaRPr lang="de-DE" dirty="0"/>
          </a:p>
        </p:txBody>
      </p:sp>
    </p:spTree>
    <p:extLst>
      <p:ext uri="{BB962C8B-B14F-4D97-AF65-F5344CB8AC3E}">
        <p14:creationId xmlns:p14="http://schemas.microsoft.com/office/powerpoint/2010/main" val="134637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-Fritz ist uneinsichtig als er darauf angesprochen wird</a:t>
            </a:r>
          </a:p>
          <a:p>
            <a:r>
              <a:rPr lang="de-DE" dirty="0"/>
              <a:t>-der Arbeitgeber kündigt Fritz fristlos</a:t>
            </a:r>
          </a:p>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-Grund: Absichtliche falsch Erfassung von Arbeitszeiten</a:t>
            </a:r>
          </a:p>
          <a:p>
            <a:endParaRPr lang="de-DE" dirty="0"/>
          </a:p>
          <a:p>
            <a:endParaRPr lang="de-DE" dirty="0"/>
          </a:p>
        </p:txBody>
      </p:sp>
    </p:spTree>
    <p:extLst>
      <p:ext uri="{BB962C8B-B14F-4D97-AF65-F5344CB8AC3E}">
        <p14:creationId xmlns:p14="http://schemas.microsoft.com/office/powerpoint/2010/main" val="114999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-bisher immer Beendigung des Arbeitsverhältnisses </a:t>
            </a:r>
          </a:p>
          <a:p>
            <a:r>
              <a:rPr lang="de-DE" dirty="0"/>
              <a:t>-jetzt Änderung von Arbeitskonditionen</a:t>
            </a:r>
          </a:p>
          <a:p>
            <a:r>
              <a:rPr lang="de-DE" dirty="0"/>
              <a:t>-die Kündigung beinhaltet ein Angebot</a:t>
            </a:r>
          </a:p>
          <a:p>
            <a:r>
              <a:rPr lang="de-DE" dirty="0"/>
              <a:t>-die gekündigte Partei entscheidet ob das Verhältnis zu neuen Konditionen zustande kommt</a:t>
            </a:r>
          </a:p>
          <a:p>
            <a:r>
              <a:rPr lang="de-DE" dirty="0"/>
              <a:t>-fast ausschließlich von Arbeitgeber genutzt</a:t>
            </a:r>
          </a:p>
          <a:p>
            <a:r>
              <a:rPr lang="de-DE" dirty="0"/>
              <a:t>-wird genutzt wenn Arbeit zu gewissen werden soll die nicht zu dem Weisungsrecht passt</a:t>
            </a:r>
          </a:p>
          <a:p>
            <a:r>
              <a:rPr lang="de-DE" dirty="0"/>
              <a:t>-Beispiele: Inhalt oder Ort der Arbeitsleistung, Arbeitszeiten</a:t>
            </a:r>
          </a:p>
          <a:p>
            <a:endParaRPr lang="de-DE" dirty="0"/>
          </a:p>
        </p:txBody>
      </p:sp>
    </p:spTree>
    <p:extLst>
      <p:ext uri="{BB962C8B-B14F-4D97-AF65-F5344CB8AC3E}">
        <p14:creationId xmlns:p14="http://schemas.microsoft.com/office/powerpoint/2010/main" val="2037940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-Bärbel Bunt verwaltet den Fuhrpark</a:t>
            </a:r>
          </a:p>
          <a:p>
            <a:r>
              <a:rPr lang="de-DE" dirty="0"/>
              <a:t>-das Unternehmen reduziert den Fuhrpark auf wenige Fahrzeuge</a:t>
            </a:r>
          </a:p>
          <a:p>
            <a:r>
              <a:rPr lang="de-DE" dirty="0"/>
              <a:t>-damit fällt auch der Arbeitsplatz von Bärbel weg</a:t>
            </a:r>
          </a:p>
          <a:p>
            <a:r>
              <a:rPr lang="de-DE" dirty="0"/>
              <a:t>-zeitlich muss im Einkauf eine Stelle besetzt werden</a:t>
            </a:r>
          </a:p>
          <a:p>
            <a:r>
              <a:rPr lang="de-DE" dirty="0"/>
              <a:t>-Welche Möglichkeiten hat der Arbeitsgeber</a:t>
            </a:r>
          </a:p>
          <a:p>
            <a:endParaRPr lang="de-DE" dirty="0"/>
          </a:p>
        </p:txBody>
      </p:sp>
    </p:spTree>
    <p:extLst>
      <p:ext uri="{BB962C8B-B14F-4D97-AF65-F5344CB8AC3E}">
        <p14:creationId xmlns:p14="http://schemas.microsoft.com/office/powerpoint/2010/main" val="297381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Möglichkeit ist die Änderungskündigung mit dem Angebot im Einkauf zu arbeiten</a:t>
            </a:r>
          </a:p>
          <a:p>
            <a:r>
              <a:rPr lang="de-DE" dirty="0"/>
              <a:t>-Annahme: die benötigten Qualifikationen sind vorhanden</a:t>
            </a:r>
          </a:p>
          <a:p>
            <a:endParaRPr lang="de-DE" dirty="0"/>
          </a:p>
        </p:txBody>
      </p:sp>
    </p:spTree>
    <p:extLst>
      <p:ext uri="{BB962C8B-B14F-4D97-AF65-F5344CB8AC3E}">
        <p14:creationId xmlns:p14="http://schemas.microsoft.com/office/powerpoint/2010/main" val="1494763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neue Geschäftsführer kommt mit Martina Meier nicht zurecht</a:t>
            </a:r>
          </a:p>
          <a:p>
            <a:r>
              <a:rPr lang="de-DE" dirty="0"/>
              <a:t>-diese ist als Assistentin der Geschäftsführung eingestellt</a:t>
            </a:r>
          </a:p>
          <a:p>
            <a:r>
              <a:rPr lang="de-DE" dirty="0"/>
              <a:t>-die Zusammenarbeit mit Martina soll weiterhin bestehen</a:t>
            </a:r>
          </a:p>
          <a:p>
            <a:r>
              <a:rPr lang="de-DE" dirty="0"/>
              <a:t>-Martina soll Teil der Teamleitung einer Abteilung werden</a:t>
            </a:r>
          </a:p>
          <a:p>
            <a:endParaRPr lang="de-DE" dirty="0"/>
          </a:p>
        </p:txBody>
      </p:sp>
    </p:spTree>
    <p:extLst>
      <p:ext uri="{BB962C8B-B14F-4D97-AF65-F5344CB8AC3E}">
        <p14:creationId xmlns:p14="http://schemas.microsoft.com/office/powerpoint/2010/main" val="2138832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das Weisungsrecht als Assistentin der Geschäftsführung ist die Änderung zur Teamleitung nicht so einfach möglich</a:t>
            </a:r>
          </a:p>
          <a:p>
            <a:r>
              <a:rPr lang="de-DE" dirty="0"/>
              <a:t>-stimmt Martina direkt zu kann ihr Vertrag geändert werden</a:t>
            </a:r>
          </a:p>
          <a:p>
            <a:r>
              <a:rPr lang="de-DE" dirty="0"/>
              <a:t>-ansonsten bedarf es der Änderungskündigung</a:t>
            </a:r>
          </a:p>
          <a:p>
            <a:endParaRPr lang="de-DE" dirty="0"/>
          </a:p>
        </p:txBody>
      </p:sp>
    </p:spTree>
    <p:extLst>
      <p:ext uri="{BB962C8B-B14F-4D97-AF65-F5344CB8AC3E}">
        <p14:creationId xmlns:p14="http://schemas.microsoft.com/office/powerpoint/2010/main" val="955736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3 mögliche Reaktionen auf eine Änderungskündigung</a:t>
            </a:r>
          </a:p>
          <a:p>
            <a:pPr marL="228600" indent="-228600">
              <a:buAutoNum type="arabicPeriod"/>
            </a:pPr>
            <a:r>
              <a:rPr lang="de-DE" dirty="0"/>
              <a:t>Annehmen des Angebotes und Fortsetzen des Arbeitsverhältnisses mit geänderten Konditionen</a:t>
            </a:r>
          </a:p>
          <a:p>
            <a:pPr marL="228600" indent="-228600">
              <a:buAutoNum type="arabicPeriod"/>
            </a:pPr>
            <a:r>
              <a:rPr lang="de-DE" dirty="0"/>
              <a:t>Ablehnen des Angebotes und aus scheiden aus dem Arbeitsverhältnis</a:t>
            </a:r>
          </a:p>
          <a:p>
            <a:pPr marL="228600" indent="-228600">
              <a:buAutoNum type="arabicPeriod"/>
            </a:pPr>
            <a:r>
              <a:rPr lang="de-DE" dirty="0"/>
              <a:t>Annehmen unter Vorbehalt: Zunächst zu geänderten Konditionen arbeiten und währenddessen wird geprüft ob die Kündigung sozial gerechtfertigt ist</a:t>
            </a:r>
          </a:p>
          <a:p>
            <a:pPr marL="0" indent="0">
              <a:buNone/>
            </a:pPr>
            <a:r>
              <a:rPr lang="de-DE" dirty="0"/>
              <a:t>-sozial gerecht: die neuen Konditionen bleiben bestehen</a:t>
            </a:r>
          </a:p>
          <a:p>
            <a:pPr marL="0" indent="0">
              <a:buNone/>
            </a:pPr>
            <a:r>
              <a:rPr lang="de-DE" dirty="0"/>
              <a:t>-sozial nicht gerecht: die alten Konditionen werden wieder hergestellt</a:t>
            </a:r>
          </a:p>
          <a:p>
            <a:endParaRPr lang="de-DE" dirty="0"/>
          </a:p>
        </p:txBody>
      </p:sp>
    </p:spTree>
    <p:extLst>
      <p:ext uri="{BB962C8B-B14F-4D97-AF65-F5344CB8AC3E}">
        <p14:creationId xmlns:p14="http://schemas.microsoft.com/office/powerpoint/2010/main" val="218423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-Arbeitspflicht ist eine an die Person gebundene Leistungspflicht</a:t>
            </a:r>
          </a:p>
          <a:p>
            <a:r>
              <a:rPr lang="de-DE" dirty="0"/>
              <a:t>-bei Tod des Arbeitnehmers endet das Arbeitsverhältnis automatisch</a:t>
            </a:r>
          </a:p>
          <a:p>
            <a:r>
              <a:rPr lang="de-DE" dirty="0"/>
              <a:t>-Ansprüche von Erben gegenüber des Arbeitgebers können geltend gemacht werden</a:t>
            </a:r>
          </a:p>
          <a:p>
            <a:r>
              <a:rPr lang="de-DE" dirty="0"/>
              <a:t>-Beispiele: Aushändigung persönlicher Gegenstände, Abgeltung von Urlaub, Zahlung von Abfindung</a:t>
            </a:r>
          </a:p>
          <a:p>
            <a:endParaRPr lang="de-DE" dirty="0"/>
          </a:p>
        </p:txBody>
      </p:sp>
    </p:spTree>
    <p:extLst>
      <p:ext uri="{BB962C8B-B14F-4D97-AF65-F5344CB8AC3E}">
        <p14:creationId xmlns:p14="http://schemas.microsoft.com/office/powerpoint/2010/main" val="2454823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-Max Müller verstirbt</a:t>
            </a:r>
          </a:p>
          <a:p>
            <a:r>
              <a:rPr lang="de-DE" dirty="0"/>
              <a:t>-Auf seinem Urlaubskonto sind noch 8 Tage die er hätte nehmen können</a:t>
            </a:r>
          </a:p>
          <a:p>
            <a:r>
              <a:rPr lang="de-DE" dirty="0"/>
              <a:t>-Diese 8 Tage sind dann abzugelten</a:t>
            </a:r>
          </a:p>
          <a:p>
            <a:r>
              <a:rPr lang="de-DE" dirty="0"/>
              <a:t>-Der entsprechende Geldbetrag ist an die Erben auszuzahlen</a:t>
            </a:r>
          </a:p>
          <a:p>
            <a:endParaRPr lang="de-DE" dirty="0"/>
          </a:p>
        </p:txBody>
      </p:sp>
    </p:spTree>
    <p:extLst>
      <p:ext uri="{BB962C8B-B14F-4D97-AF65-F5344CB8AC3E}">
        <p14:creationId xmlns:p14="http://schemas.microsoft.com/office/powerpoint/2010/main" val="161739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-eigentlich kein Fall von automatischer Beendigung des Arbeitsverhältnisses aber als Information am Rand</a:t>
            </a:r>
          </a:p>
          <a:p>
            <a:r>
              <a:rPr lang="de-DE" dirty="0"/>
              <a:t>-Annahme: Arbeitgeber ist eine natürliche Person</a:t>
            </a:r>
          </a:p>
          <a:p>
            <a:r>
              <a:rPr lang="de-DE" dirty="0"/>
              <a:t>-der Tod vom Arbeitgeber hat keine Auswirkung auf das Arbeitsverhältnis</a:t>
            </a:r>
          </a:p>
          <a:p>
            <a:r>
              <a:rPr lang="de-DE" dirty="0"/>
              <a:t>-es gibt keine Vergleichbare Regelung oder Gesetze wie gerade beim Tod von Arbeitnehmer</a:t>
            </a:r>
          </a:p>
          <a:p>
            <a:r>
              <a:rPr lang="de-DE" dirty="0"/>
              <a:t>-das Unternehmen fällt an die Erben</a:t>
            </a:r>
          </a:p>
          <a:p>
            <a:r>
              <a:rPr lang="de-DE" dirty="0"/>
              <a:t>-Erben sind dann die Arbeitgeber</a:t>
            </a:r>
          </a:p>
          <a:p>
            <a:r>
              <a:rPr lang="de-DE" dirty="0"/>
              <a:t>-Arbeitsverhältnis bleibt bestehen</a:t>
            </a:r>
          </a:p>
          <a:p>
            <a:endParaRPr lang="de-DE" dirty="0"/>
          </a:p>
        </p:txBody>
      </p:sp>
    </p:spTree>
    <p:extLst>
      <p:ext uri="{BB962C8B-B14F-4D97-AF65-F5344CB8AC3E}">
        <p14:creationId xmlns:p14="http://schemas.microsoft.com/office/powerpoint/2010/main" val="28898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Arbeitsverhältnis endet nach einem vereinbarten Zeitraum</a:t>
            </a:r>
          </a:p>
          <a:p>
            <a:r>
              <a:rPr lang="de-DE" dirty="0"/>
              <a:t>-sehr verbreiteter Fall und viele Arbeitsverhältnisse sind kalendermäßig befristet</a:t>
            </a:r>
          </a:p>
          <a:p>
            <a:r>
              <a:rPr lang="de-DE" dirty="0"/>
              <a:t>-z.B. Schüler/Studenten die in den Ferien irgendwo nur für x Wochen arbeiten</a:t>
            </a:r>
          </a:p>
          <a:p>
            <a:r>
              <a:rPr lang="de-DE" dirty="0"/>
              <a:t>-bedarf keiner Handlung zur Beendigung</a:t>
            </a:r>
          </a:p>
          <a:p>
            <a:r>
              <a:rPr lang="de-DE" dirty="0"/>
              <a:t>-Arbeitgeber muss vor dem Ende darauf hinweisen</a:t>
            </a:r>
          </a:p>
          <a:p>
            <a:endParaRPr lang="de-DE" dirty="0"/>
          </a:p>
        </p:txBody>
      </p:sp>
    </p:spTree>
    <p:extLst>
      <p:ext uri="{BB962C8B-B14F-4D97-AF65-F5344CB8AC3E}">
        <p14:creationId xmlns:p14="http://schemas.microsoft.com/office/powerpoint/2010/main" val="266118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besteht immer das Recht den Arbeitsvertrag mit Auflösungsvertrag zu beenden</a:t>
            </a:r>
          </a:p>
          <a:p>
            <a:r>
              <a:rPr lang="de-DE" dirty="0"/>
              <a:t>-Einvernehmlich heißt dann das beide Parteien verhandeln und zustimmen</a:t>
            </a:r>
          </a:p>
          <a:p>
            <a:r>
              <a:rPr lang="de-DE" dirty="0"/>
              <a:t>-dabei kann das Ende frei bestimmt werden</a:t>
            </a:r>
          </a:p>
          <a:p>
            <a:r>
              <a:rPr lang="de-DE" dirty="0"/>
              <a:t>-der Arbeitnehmer hat für 3 Monate keinen Anspruch auf Arbeitslosengeld weil er der Beendigung zugestimmt hat</a:t>
            </a:r>
          </a:p>
          <a:p>
            <a:endParaRPr lang="de-DE" dirty="0"/>
          </a:p>
          <a:p>
            <a:endParaRPr lang="de-DE" dirty="0"/>
          </a:p>
        </p:txBody>
      </p:sp>
    </p:spTree>
    <p:extLst>
      <p:ext uri="{BB962C8B-B14F-4D97-AF65-F5344CB8AC3E}">
        <p14:creationId xmlns:p14="http://schemas.microsoft.com/office/powerpoint/2010/main" val="3791454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-Max Müller arbeitet bei der Schnell und Gut GmbH</a:t>
            </a:r>
          </a:p>
          <a:p>
            <a:r>
              <a:rPr lang="de-DE" dirty="0"/>
              <a:t>-das Unternehmen befindet sich in einer wirtschaftlich schwierigen Phase</a:t>
            </a:r>
          </a:p>
          <a:p>
            <a:r>
              <a:rPr lang="de-DE" dirty="0"/>
              <a:t>-Max kriegt ein Angebot von einem anderen Unternehmen</a:t>
            </a:r>
          </a:p>
          <a:p>
            <a:r>
              <a:rPr lang="de-DE" dirty="0"/>
              <a:t>-er will das Angebot möglichst schnell antreten</a:t>
            </a:r>
          </a:p>
          <a:p>
            <a:r>
              <a:rPr lang="de-DE" dirty="0"/>
              <a:t>-er wendet sich an seinen Arbeitsgeber</a:t>
            </a:r>
          </a:p>
          <a:p>
            <a:r>
              <a:rPr lang="de-DE" dirty="0"/>
              <a:t>-dieser will nur ungern auf Max verzichten stimmt aber zu</a:t>
            </a:r>
          </a:p>
          <a:p>
            <a:r>
              <a:rPr lang="de-DE" dirty="0"/>
              <a:t>-im beidseitigen Einvernehmen endet das Arbeitsverhältnis zum Ende des Monats</a:t>
            </a:r>
          </a:p>
          <a:p>
            <a:endParaRPr lang="de-DE" dirty="0"/>
          </a:p>
        </p:txBody>
      </p:sp>
    </p:spTree>
    <p:extLst>
      <p:ext uri="{BB962C8B-B14F-4D97-AF65-F5344CB8AC3E}">
        <p14:creationId xmlns:p14="http://schemas.microsoft.com/office/powerpoint/2010/main" val="18094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Beispiel geht weiter</a:t>
            </a:r>
          </a:p>
          <a:p>
            <a:r>
              <a:rPr lang="de-DE" dirty="0"/>
              <a:t>-in der letzten Woche kommt Max einmal 5 Minuten zu spät</a:t>
            </a:r>
          </a:p>
          <a:p>
            <a:r>
              <a:rPr lang="de-DE" dirty="0"/>
              <a:t>-der Arbeitgeber spricht ihn sofort darauf an</a:t>
            </a:r>
          </a:p>
          <a:p>
            <a:r>
              <a:rPr lang="de-DE" dirty="0"/>
              <a:t>-bezichtigt ihn des Arbeitszeitbetrugs </a:t>
            </a:r>
          </a:p>
          <a:p>
            <a:r>
              <a:rPr lang="de-DE" dirty="0"/>
              <a:t>-Strafanzeige, fristlose Kündigung und schlechtes Arbeitszeugnis</a:t>
            </a:r>
          </a:p>
          <a:p>
            <a:r>
              <a:rPr lang="de-DE" dirty="0"/>
              <a:t>-Max soll der sofortigen Freistellung zustimmen</a:t>
            </a:r>
          </a:p>
          <a:p>
            <a:r>
              <a:rPr lang="de-DE" dirty="0"/>
              <a:t>-Situation nochmal </a:t>
            </a:r>
            <a:r>
              <a:rPr lang="de-DE" dirty="0" err="1"/>
              <a:t>zsm</a:t>
            </a:r>
            <a:r>
              <a:rPr lang="de-DE" dirty="0"/>
              <a:t> fassen</a:t>
            </a:r>
          </a:p>
        </p:txBody>
      </p:sp>
    </p:spTree>
    <p:extLst>
      <p:ext uri="{BB962C8B-B14F-4D97-AF65-F5344CB8AC3E}">
        <p14:creationId xmlns:p14="http://schemas.microsoft.com/office/powerpoint/2010/main" val="528302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Rechtliche Grundlagen zum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weist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 Tarifvertrag</a:t>
            </a:r>
          </a:p>
          <a:p>
            <a:pPr lvl="1"/>
            <a:r>
              <a:rPr lang="de-DE" sz="1800" dirty="0"/>
              <a:t> 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2675100016"/>
              </p:ext>
            </p:extLst>
          </p:nvPr>
        </p:nvGraphicFramePr>
        <p:xfrm>
          <a:off x="582615" y="1408388"/>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AN ist über einen sehr langen Zeitraum krank</a:t>
            </a:r>
          </a:p>
          <a:p>
            <a:pPr marL="855663" lvl="2" indent="0">
              <a:buNone/>
            </a:pPr>
            <a:endParaRPr lang="de-DE" sz="1800" dirty="0"/>
          </a:p>
          <a:p>
            <a:pPr marL="0" indent="0">
              <a:buNone/>
            </a:pPr>
            <a:r>
              <a:rPr lang="de-DE" sz="1800" b="1" dirty="0"/>
              <a:t>Weitere Gründe:</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Störungen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906122435"/>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Betriebs-zugehörigkeit</a:t>
                      </a:r>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Schwer-behinderung</a:t>
                      </a:r>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Falsche Erfassung von Arbeitszeiten</a:t>
            </a:r>
          </a:p>
          <a:p>
            <a:r>
              <a:rPr lang="de-DE" sz="1800" dirty="0"/>
              <a:t>Internet- und Telefonnutzung</a:t>
            </a:r>
          </a:p>
          <a:p>
            <a:r>
              <a:rPr lang="de-DE" sz="1800" dirty="0"/>
              <a:t>Unpünktlichkeit</a:t>
            </a:r>
          </a:p>
          <a:p>
            <a:r>
              <a:rPr lang="de-DE" sz="1800" dirty="0"/>
              <a:t>Belästigung/Beleidung</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Fritz Fischer ist uneinsichtig</a:t>
            </a:r>
          </a:p>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Warum ist die Änderungskündigung hier nötig</a:t>
            </a:r>
            <a:r>
              <a:rPr lang="de-DE" dirty="0"/>
              <a:t>?</a:t>
            </a:r>
            <a:endParaRPr lang="de-DE" sz="1800" dirty="0"/>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a:xfrm>
            <a:off x="573088" y="188913"/>
            <a:ext cx="8074025" cy="738664"/>
          </a:xfrm>
        </p:spPr>
        <p:txBody>
          <a:bodyPr/>
          <a:lstStyle/>
          <a:p>
            <a:r>
              <a:rPr lang="de-DE" dirty="0"/>
              <a:t>Die Änderungskündigung</a:t>
            </a:r>
            <a:br>
              <a:rPr lang="de-DE" dirty="0"/>
            </a:br>
            <a:r>
              <a:rPr lang="de-DE" b="0" dirty="0"/>
              <a:t>Mögliche Reaktion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mj-lt"/>
                <a:ea typeface="Calibri" panose="020F0502020204030204" pitchFamily="34" charset="0"/>
                <a:cs typeface="Times New Roman" panose="02020603050405020304" pitchFamily="18" charset="0"/>
              </a:rPr>
              <a:t>Beteiligungsrechte</a:t>
            </a:r>
            <a:r>
              <a:rPr lang="de-DE" sz="1800" dirty="0">
                <a:solidFill>
                  <a:srgbClr val="000000"/>
                </a:solidFill>
                <a:effectLst/>
                <a:latin typeface="+mj-lt"/>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mj-lt"/>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mj-lt"/>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Ist nach §102 Abs. 1 S. 1,2 BetrVG vor dem Ausspruch einer Kündigung anzuhören</a:t>
            </a:r>
          </a:p>
          <a:p>
            <a:pPr lvl="1"/>
            <a:r>
              <a:rPr lang="de-DE" sz="1800" dirty="0">
                <a:latin typeface="+mj-lt"/>
              </a:rPr>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mj-lt"/>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mj-lt"/>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mj-lt"/>
                <a:ea typeface="Calibri" panose="020F0502020204030204" pitchFamily="34" charset="0"/>
                <a:cs typeface="Times New Roman" panose="02020603050405020304" pitchFamily="18" charset="0"/>
              </a:rPr>
              <a:t>Versäumt ein AN die rechtzeitige, fristgemäße Anrufung des Arbeitsgerichts (§ 4 KSchG) so gilt die Kündigung als rechtswirksam</a:t>
            </a:r>
            <a:endParaRPr lang="de-DE" sz="1800"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Schwerbehindert §151 SGB IX</a:t>
            </a:r>
          </a:p>
          <a:p>
            <a:pPr>
              <a:lnSpc>
                <a:spcPct val="107000"/>
              </a:lnSpc>
              <a:spcAft>
                <a:spcPts val="800"/>
              </a:spcAft>
            </a:pPr>
            <a:r>
              <a:rPr lang="de-DE" sz="1800" kern="100" dirty="0">
                <a:solidFill>
                  <a:srgbClr val="000000"/>
                </a:solidFill>
                <a:effectLst/>
                <a:latin typeface="+mj-lt"/>
                <a:ea typeface="Calibri" panose="020F0502020204030204" pitchFamily="34" charset="0"/>
                <a:cs typeface="Times New Roman" panose="02020603050405020304" pitchFamily="18" charset="0"/>
              </a:rPr>
              <a:t>Kündigung bedarf der vorherigen Zustimmung des Integrationsamtes </a:t>
            </a:r>
          </a:p>
          <a:p>
            <a:pPr marL="0" indent="0">
              <a:lnSpc>
                <a:spcPct val="107000"/>
              </a:lnSpc>
              <a:spcAft>
                <a:spcPts val="800"/>
              </a:spcAft>
              <a:buNone/>
            </a:pPr>
            <a:r>
              <a:rPr lang="de-DE" sz="1800" kern="100" dirty="0">
                <a:solidFill>
                  <a:srgbClr val="000000"/>
                </a:solidFill>
                <a:latin typeface="+mj-lt"/>
                <a:ea typeface="Calibri" panose="020F0502020204030204" pitchFamily="34" charset="0"/>
                <a:cs typeface="Times New Roman" panose="02020603050405020304" pitchFamily="18" charset="0"/>
              </a:rPr>
              <a:t>   </a:t>
            </a:r>
            <a:r>
              <a:rPr lang="de-DE" sz="1800" kern="100" dirty="0">
                <a:solidFill>
                  <a:srgbClr val="000000"/>
                </a:solidFill>
                <a:effectLst/>
                <a:latin typeface="+mj-lt"/>
                <a:ea typeface="Calibri" panose="020F0502020204030204" pitchFamily="34" charset="0"/>
                <a:cs typeface="Times New Roman" panose="02020603050405020304" pitchFamily="18" charset="0"/>
              </a:rPr>
              <a:t>§ 168 SGB IX</a:t>
            </a:r>
          </a:p>
          <a:p>
            <a:pPr>
              <a:lnSpc>
                <a:spcPct val="107000"/>
              </a:lnSpc>
              <a:spcAft>
                <a:spcPts val="800"/>
              </a:spcAft>
            </a:pPr>
            <a:endParaRPr lang="de-DE" sz="1800" kern="100" dirty="0">
              <a:solidFill>
                <a:srgbClr val="000000"/>
              </a:solidFill>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mj-lt"/>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Kündigung ist unwirksam, wenn der AG die Schwerbehindertenvertretung nicht beteiligt §178 Abs. 2 S. 1 SGB IX</a:t>
            </a:r>
          </a:p>
          <a:p>
            <a:pPr lvl="1">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Versäumt ein AN die rechtzeitige, fristgemäße Anrufung des Arbeitsgerichts (§ 7 KSchG) so gilt die Kündigung als unwirksam </a:t>
            </a:r>
          </a:p>
          <a:p>
            <a:pPr marL="0" indent="0">
              <a:lnSpc>
                <a:spcPct val="107000"/>
              </a:lnSpc>
              <a:spcAft>
                <a:spcPts val="800"/>
              </a:spcAft>
              <a:buNone/>
            </a:pPr>
            <a:endParaRPr lang="de-DE" sz="1800" b="1"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b="1"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Inwiefern kann Tim Tischler jetzt noch Einspruch erheben?</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r>
              <a:rPr lang="de-DE" dirty="0"/>
              <a:t>§130 Abs. 1 S. 1 BGB – Zugang unter Abwesenden</a:t>
            </a:r>
          </a:p>
          <a:p>
            <a:r>
              <a:rPr lang="de-DE" dirty="0"/>
              <a:t>Fristwahrende Klageerhebung nach §4 S. 1 KSchG nicht möglich</a:t>
            </a:r>
          </a:p>
          <a:p>
            <a:r>
              <a:rPr lang="de-DE" dirty="0"/>
              <a:t>Verspätete Klage nach §5 Abs. </a:t>
            </a:r>
            <a:r>
              <a:rPr lang="de-DE"/>
              <a:t>1 KSchG</a:t>
            </a:r>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4611</Words>
  <Application>Microsoft Office PowerPoint</Application>
  <PresentationFormat>Bildschirmpräsentation (4:3)</PresentationFormat>
  <Paragraphs>679</Paragraphs>
  <Slides>68</Slides>
  <Notes>36</Notes>
  <HiddenSlides>4</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68</vt:i4>
      </vt:variant>
      <vt:variant>
        <vt:lpstr>Zielgruppenorientierte Präsentationen</vt:lpstr>
      </vt:variant>
      <vt:variant>
        <vt:i4>1</vt:i4>
      </vt:variant>
    </vt:vector>
  </HeadingPairs>
  <TitlesOfParts>
    <vt:vector size="81"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Wer sind wir? – Dehbia Kouadria</vt:lpstr>
      <vt:lpstr>Wer sind wir? – Robin Kierstein</vt:lpstr>
      <vt:lpstr>Workshop – „Kündigung“</vt:lpstr>
      <vt:lpstr>Workshop – „Kündigung“ </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Mögliche Reaktion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Ausscheiden aus dem Arbeitsverhältnis Rechte und Pflichten des Arbeitnehmers</vt:lpstr>
      <vt:lpstr>Ausscheiden aus dem Arbeitsverhältnis Rechte und Pflichten des Arbeitgebers</vt:lpstr>
      <vt:lpstr>PowerPoint-Präsentation</vt:lpstr>
      <vt:lpstr>Quellen</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Robin Kierstein</cp:lastModifiedBy>
  <cp:revision>422</cp:revision>
  <cp:lastPrinted>2010-04-29T14:30:22Z</cp:lastPrinted>
  <dcterms:created xsi:type="dcterms:W3CDTF">2010-04-29T12:39:23Z</dcterms:created>
  <dcterms:modified xsi:type="dcterms:W3CDTF">2023-06-06T18:22:55Z</dcterms:modified>
</cp:coreProperties>
</file>