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4"/>
  </p:notesMasterIdLst>
  <p:handoutMasterIdLst>
    <p:handoutMasterId r:id="rId15"/>
  </p:handoutMasterIdLst>
  <p:sldIdLst>
    <p:sldId id="402" r:id="rId2"/>
    <p:sldId id="404" r:id="rId3"/>
    <p:sldId id="405" r:id="rId4"/>
    <p:sldId id="406" r:id="rId5"/>
    <p:sldId id="407" r:id="rId6"/>
    <p:sldId id="408" r:id="rId7"/>
    <p:sldId id="409" r:id="rId8"/>
    <p:sldId id="410" r:id="rId9"/>
    <p:sldId id="411" r:id="rId10"/>
    <p:sldId id="412" r:id="rId11"/>
    <p:sldId id="413" r:id="rId12"/>
    <p:sldId id="414" r:id="rId13"/>
  </p:sldIdLst>
  <p:sldSz cx="9144000" cy="6858000" type="screen4x3"/>
  <p:notesSz cx="6858000" cy="9661525"/>
  <p:custShowLst>
    <p:custShow name="Mustermann1" id="0">
      <p:sldLst/>
    </p:custShow>
  </p:custShowLst>
  <p:defaultTextStyle>
    <a:defPPr>
      <a:defRPr lang="en-US"/>
    </a:defPPr>
    <a:lvl1pPr algn="ctr" rtl="0" eaLnBrk="0" fontAlgn="base" hangingPunct="0">
      <a:spcBef>
        <a:spcPct val="0"/>
      </a:spcBef>
      <a:spcAft>
        <a:spcPct val="0"/>
      </a:spcAft>
      <a:defRPr sz="2500" kern="1200">
        <a:solidFill>
          <a:srgbClr val="0028AD"/>
        </a:solidFill>
        <a:latin typeface="Arial" panose="020B0604020202020204" pitchFamily="34" charset="0"/>
        <a:ea typeface="MS PGothic" panose="020B0600070205080204" pitchFamily="34" charset="-128"/>
        <a:cs typeface="+mn-cs"/>
      </a:defRPr>
    </a:lvl1pPr>
    <a:lvl2pPr marL="457200" algn="ctr" rtl="0" eaLnBrk="0" fontAlgn="base" hangingPunct="0">
      <a:spcBef>
        <a:spcPct val="0"/>
      </a:spcBef>
      <a:spcAft>
        <a:spcPct val="0"/>
      </a:spcAft>
      <a:defRPr sz="2500" kern="1200">
        <a:solidFill>
          <a:srgbClr val="0028AD"/>
        </a:solidFill>
        <a:latin typeface="Arial" panose="020B0604020202020204" pitchFamily="34" charset="0"/>
        <a:ea typeface="MS PGothic" panose="020B0600070205080204" pitchFamily="34" charset="-128"/>
        <a:cs typeface="+mn-cs"/>
      </a:defRPr>
    </a:lvl2pPr>
    <a:lvl3pPr marL="914400" algn="ctr" rtl="0" eaLnBrk="0" fontAlgn="base" hangingPunct="0">
      <a:spcBef>
        <a:spcPct val="0"/>
      </a:spcBef>
      <a:spcAft>
        <a:spcPct val="0"/>
      </a:spcAft>
      <a:defRPr sz="2500" kern="1200">
        <a:solidFill>
          <a:srgbClr val="0028AD"/>
        </a:solidFill>
        <a:latin typeface="Arial" panose="020B0604020202020204" pitchFamily="34" charset="0"/>
        <a:ea typeface="MS PGothic" panose="020B0600070205080204" pitchFamily="34" charset="-128"/>
        <a:cs typeface="+mn-cs"/>
      </a:defRPr>
    </a:lvl3pPr>
    <a:lvl4pPr marL="1371600" algn="ctr" rtl="0" eaLnBrk="0" fontAlgn="base" hangingPunct="0">
      <a:spcBef>
        <a:spcPct val="0"/>
      </a:spcBef>
      <a:spcAft>
        <a:spcPct val="0"/>
      </a:spcAft>
      <a:defRPr sz="2500" kern="1200">
        <a:solidFill>
          <a:srgbClr val="0028AD"/>
        </a:solidFill>
        <a:latin typeface="Arial" panose="020B0604020202020204" pitchFamily="34" charset="0"/>
        <a:ea typeface="MS PGothic" panose="020B0600070205080204" pitchFamily="34" charset="-128"/>
        <a:cs typeface="+mn-cs"/>
      </a:defRPr>
    </a:lvl4pPr>
    <a:lvl5pPr marL="1828800" algn="ctr" rtl="0" eaLnBrk="0" fontAlgn="base" hangingPunct="0">
      <a:spcBef>
        <a:spcPct val="0"/>
      </a:spcBef>
      <a:spcAft>
        <a:spcPct val="0"/>
      </a:spcAft>
      <a:defRPr sz="2500" kern="1200">
        <a:solidFill>
          <a:srgbClr val="0028AD"/>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500" kern="1200">
        <a:solidFill>
          <a:srgbClr val="0028AD"/>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500" kern="1200">
        <a:solidFill>
          <a:srgbClr val="0028AD"/>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500" kern="1200">
        <a:solidFill>
          <a:srgbClr val="0028AD"/>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500" kern="1200">
        <a:solidFill>
          <a:srgbClr val="0028AD"/>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19">
          <p15:clr>
            <a:srgbClr val="A4A3A4"/>
          </p15:clr>
        </p15:guide>
        <p15:guide id="2" orient="horz" pos="3867">
          <p15:clr>
            <a:srgbClr val="A4A3A4"/>
          </p15:clr>
        </p15:guide>
        <p15:guide id="3" orient="horz" pos="801">
          <p15:clr>
            <a:srgbClr val="A4A3A4"/>
          </p15:clr>
        </p15:guide>
        <p15:guide id="4" orient="horz" pos="534">
          <p15:clr>
            <a:srgbClr val="A4A3A4"/>
          </p15:clr>
        </p15:guide>
        <p15:guide id="5" orient="horz" pos="703">
          <p15:clr>
            <a:srgbClr val="A4A3A4"/>
          </p15:clr>
        </p15:guide>
        <p15:guide id="6" orient="horz" pos="4121">
          <p15:clr>
            <a:srgbClr val="A4A3A4"/>
          </p15:clr>
        </p15:guide>
        <p15:guide id="7" orient="horz" pos="702">
          <p15:clr>
            <a:srgbClr val="A4A3A4"/>
          </p15:clr>
        </p15:guide>
        <p15:guide id="8" orient="horz" pos="1092">
          <p15:clr>
            <a:srgbClr val="A4A3A4"/>
          </p15:clr>
        </p15:guide>
        <p15:guide id="9" pos="5447">
          <p15:clr>
            <a:srgbClr val="A4A3A4"/>
          </p15:clr>
        </p15:guide>
        <p15:guide id="10" pos="2955">
          <p15:clr>
            <a:srgbClr val="A4A3A4"/>
          </p15:clr>
        </p15:guide>
        <p15:guide id="11" pos="367">
          <p15:clr>
            <a:srgbClr val="A4A3A4"/>
          </p15:clr>
        </p15:guide>
        <p15:guide id="12" pos="1394">
          <p15:clr>
            <a:srgbClr val="A4A3A4"/>
          </p15:clr>
        </p15:guide>
        <p15:guide id="13" pos="1303">
          <p15:clr>
            <a:srgbClr val="A4A3A4"/>
          </p15:clr>
        </p15:guide>
      </p15:sldGuideLst>
    </p:ext>
    <p:ext uri="{2D200454-40CA-4A62-9FC3-DE9A4176ACB9}">
      <p15:notesGuideLst xmlns:p15="http://schemas.microsoft.com/office/powerpoint/2012/main">
        <p15:guide id="1" orient="horz" pos="304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a:srgbClr val="800000"/>
    <a:srgbClr val="990000"/>
    <a:srgbClr val="CC0000"/>
    <a:srgbClr val="FFCC00"/>
    <a:srgbClr val="005EAD"/>
    <a:srgbClr val="002F52"/>
    <a:srgbClr val="0037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1" autoAdjust="0"/>
    <p:restoredTop sz="97404" autoAdjust="0"/>
  </p:normalViewPr>
  <p:slideViewPr>
    <p:cSldViewPr snapToGrid="0">
      <p:cViewPr varScale="1">
        <p:scale>
          <a:sx n="156" d="100"/>
          <a:sy n="156" d="100"/>
        </p:scale>
        <p:origin x="2328" y="138"/>
      </p:cViewPr>
      <p:guideLst>
        <p:guide orient="horz" pos="119"/>
        <p:guide orient="horz" pos="3867"/>
        <p:guide orient="horz" pos="801"/>
        <p:guide orient="horz" pos="534"/>
        <p:guide orient="horz" pos="703"/>
        <p:guide orient="horz" pos="4121"/>
        <p:guide orient="horz" pos="702"/>
        <p:guide orient="horz" pos="1092"/>
        <p:guide pos="5447"/>
        <p:guide pos="2955"/>
        <p:guide pos="367"/>
        <p:guide pos="1394"/>
        <p:guide pos="1303"/>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115" d="100"/>
          <a:sy n="115" d="100"/>
        </p:scale>
        <p:origin x="5154" y="114"/>
      </p:cViewPr>
      <p:guideLst>
        <p:guide orient="horz" pos="3043"/>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84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a:defRPr sz="1200" smtClean="0">
                <a:solidFill>
                  <a:schemeClr val="tx1"/>
                </a:solidFill>
                <a:latin typeface="Times" charset="0"/>
                <a:ea typeface="ＭＳ Ｐゴシック" charset="0"/>
              </a:defRPr>
            </a:lvl1pPr>
          </a:lstStyle>
          <a:p>
            <a:pPr>
              <a:defRPr/>
            </a:pPr>
            <a:endParaRPr lang="de-DE"/>
          </a:p>
        </p:txBody>
      </p:sp>
      <p:sp>
        <p:nvSpPr>
          <p:cNvPr id="6147" name="Rectangle 3"/>
          <p:cNvSpPr>
            <a:spLocks noGrp="1" noChangeArrowheads="1"/>
          </p:cNvSpPr>
          <p:nvPr>
            <p:ph type="dt" sz="quarter" idx="1"/>
          </p:nvPr>
        </p:nvSpPr>
        <p:spPr bwMode="auto">
          <a:xfrm>
            <a:off x="3886200" y="0"/>
            <a:ext cx="2971800" cy="484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smtClean="0">
                <a:solidFill>
                  <a:schemeClr val="tx1"/>
                </a:solidFill>
                <a:latin typeface="Times" charset="0"/>
                <a:ea typeface="ＭＳ Ｐゴシック" charset="0"/>
              </a:defRPr>
            </a:lvl1pPr>
          </a:lstStyle>
          <a:p>
            <a:pPr>
              <a:defRPr/>
            </a:pPr>
            <a:endParaRPr lang="de-DE"/>
          </a:p>
        </p:txBody>
      </p:sp>
      <p:sp>
        <p:nvSpPr>
          <p:cNvPr id="6148" name="Rectangle 4"/>
          <p:cNvSpPr>
            <a:spLocks noGrp="1" noChangeArrowheads="1"/>
          </p:cNvSpPr>
          <p:nvPr>
            <p:ph type="ftr" sz="quarter" idx="2"/>
          </p:nvPr>
        </p:nvSpPr>
        <p:spPr bwMode="auto">
          <a:xfrm>
            <a:off x="0" y="9177338"/>
            <a:ext cx="2971800" cy="484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a:defRPr sz="1200" smtClean="0">
                <a:solidFill>
                  <a:schemeClr val="tx1"/>
                </a:solidFill>
                <a:latin typeface="Times" charset="0"/>
                <a:ea typeface="ＭＳ Ｐゴシック" charset="0"/>
              </a:defRPr>
            </a:lvl1pPr>
          </a:lstStyle>
          <a:p>
            <a:pPr>
              <a:defRPr/>
            </a:pPr>
            <a:endParaRPr lang="de-DE"/>
          </a:p>
        </p:txBody>
      </p:sp>
      <p:sp>
        <p:nvSpPr>
          <p:cNvPr id="6149" name="Rectangle 5"/>
          <p:cNvSpPr>
            <a:spLocks noGrp="1" noChangeArrowheads="1"/>
          </p:cNvSpPr>
          <p:nvPr>
            <p:ph type="sldNum" sz="quarter" idx="3"/>
          </p:nvPr>
        </p:nvSpPr>
        <p:spPr bwMode="auto">
          <a:xfrm>
            <a:off x="3886200" y="9177338"/>
            <a:ext cx="2971800" cy="484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panose="02020603050405020304" pitchFamily="18" charset="0"/>
              </a:defRPr>
            </a:lvl1pPr>
          </a:lstStyle>
          <a:p>
            <a:fld id="{A158F388-554B-4D35-A171-7B8B08793D30}" type="slidenum">
              <a:rPr lang="de-DE"/>
              <a:pPr/>
              <a:t>‹Nr.›</a:t>
            </a:fld>
            <a:endParaRPr lang="de-DE"/>
          </a:p>
        </p:txBody>
      </p:sp>
    </p:spTree>
    <p:extLst>
      <p:ext uri="{BB962C8B-B14F-4D97-AF65-F5344CB8AC3E}">
        <p14:creationId xmlns:p14="http://schemas.microsoft.com/office/powerpoint/2010/main" val="17554426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6" name="Rectangle 1028"/>
          <p:cNvSpPr>
            <a:spLocks noGrp="1" noRot="1" noChangeAspect="1" noChangeArrowheads="1" noTextEdit="1"/>
          </p:cNvSpPr>
          <p:nvPr>
            <p:ph type="sldImg" idx="2"/>
          </p:nvPr>
        </p:nvSpPr>
        <p:spPr bwMode="auto">
          <a:xfrm>
            <a:off x="-2081213" y="536575"/>
            <a:ext cx="11022013" cy="8266113"/>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8197" name="Rectangle 1029"/>
          <p:cNvSpPr>
            <a:spLocks noGrp="1" noChangeArrowheads="1"/>
          </p:cNvSpPr>
          <p:nvPr>
            <p:ph type="body" sz="quarter" idx="3"/>
          </p:nvPr>
        </p:nvSpPr>
        <p:spPr bwMode="auto">
          <a:xfrm>
            <a:off x="285750" y="8910638"/>
            <a:ext cx="6286500" cy="430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de-DE" noProof="0"/>
              <a:t>Klicken Sie, um die Textformatierung des Masters zu bearbeiten.</a:t>
            </a:r>
          </a:p>
        </p:txBody>
      </p:sp>
    </p:spTree>
    <p:extLst>
      <p:ext uri="{BB962C8B-B14F-4D97-AF65-F5344CB8AC3E}">
        <p14:creationId xmlns:p14="http://schemas.microsoft.com/office/powerpoint/2010/main" val="3447426577"/>
      </p:ext>
    </p:extLst>
  </p:cSld>
  <p:clrMap bg1="lt1" tx1="dk1" bg2="lt2" tx2="dk2" accent1="accent1" accent2="accent2" accent3="accent3" accent4="accent4" accent5="accent5" accent6="accent6" hlink="hlink" folHlink="folHlink"/>
  <p:notesStyle>
    <a:lvl1pPr algn="ctr" rtl="0" eaLnBrk="0" fontAlgn="base" hangingPunct="0">
      <a:spcBef>
        <a:spcPct val="30000"/>
      </a:spcBef>
      <a:spcAft>
        <a:spcPct val="0"/>
      </a:spcAft>
      <a:defRPr sz="1200" kern="1200">
        <a:solidFill>
          <a:schemeClr val="tx1"/>
        </a:solidFill>
        <a:latin typeface="Syntax" charset="0"/>
        <a:ea typeface="MS PGothic" panose="020B0600070205080204" pitchFamily="34" charset="-128"/>
        <a:cs typeface="+mn-cs"/>
      </a:defRPr>
    </a:lvl1pPr>
    <a:lvl2pPr marL="742950" indent="-285750" algn="ctr" rtl="0" eaLnBrk="0" fontAlgn="base" hangingPunct="0">
      <a:spcBef>
        <a:spcPct val="30000"/>
      </a:spcBef>
      <a:spcAft>
        <a:spcPct val="0"/>
      </a:spcAft>
      <a:defRPr sz="1200" kern="1200">
        <a:solidFill>
          <a:schemeClr val="tx1"/>
        </a:solidFill>
        <a:latin typeface="Syntax" charset="0"/>
        <a:ea typeface="MS PGothic" panose="020B0600070205080204" pitchFamily="34" charset="-128"/>
        <a:cs typeface="+mn-cs"/>
      </a:defRPr>
    </a:lvl2pPr>
    <a:lvl3pPr marL="1143000" indent="-228600" algn="ctr" rtl="0" eaLnBrk="0" fontAlgn="base" hangingPunct="0">
      <a:spcBef>
        <a:spcPct val="30000"/>
      </a:spcBef>
      <a:spcAft>
        <a:spcPct val="0"/>
      </a:spcAft>
      <a:defRPr sz="1200" kern="1200">
        <a:solidFill>
          <a:schemeClr val="tx1"/>
        </a:solidFill>
        <a:latin typeface="Syntax" charset="0"/>
        <a:ea typeface="MS PGothic" panose="020B0600070205080204" pitchFamily="34" charset="-128"/>
        <a:cs typeface="+mn-cs"/>
      </a:defRPr>
    </a:lvl3pPr>
    <a:lvl4pPr marL="1600200" indent="-228600" algn="ctr" rtl="0" eaLnBrk="0" fontAlgn="base" hangingPunct="0">
      <a:spcBef>
        <a:spcPct val="30000"/>
      </a:spcBef>
      <a:spcAft>
        <a:spcPct val="0"/>
      </a:spcAft>
      <a:defRPr sz="1200" kern="1200">
        <a:solidFill>
          <a:schemeClr val="tx1"/>
        </a:solidFill>
        <a:latin typeface="Syntax" charset="0"/>
        <a:ea typeface="MS PGothic" panose="020B0600070205080204" pitchFamily="34" charset="-128"/>
        <a:cs typeface="+mn-cs"/>
      </a:defRPr>
    </a:lvl4pPr>
    <a:lvl5pPr marL="2057400" indent="-228600" algn="ctr" rtl="0" eaLnBrk="0" fontAlgn="base" hangingPunct="0">
      <a:spcBef>
        <a:spcPct val="30000"/>
      </a:spcBef>
      <a:spcAft>
        <a:spcPct val="0"/>
      </a:spcAft>
      <a:defRPr sz="1200" kern="1200">
        <a:solidFill>
          <a:schemeClr val="tx1"/>
        </a:solidFill>
        <a:latin typeface="Syntax"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703491" name="Rectangle 3"/>
          <p:cNvSpPr>
            <a:spLocks noGrp="1" noChangeArrowheads="1"/>
          </p:cNvSpPr>
          <p:nvPr>
            <p:ph type="body" idx="1"/>
          </p:nvPr>
        </p:nvSpPr>
        <p:spPr/>
        <p:txBody>
          <a:bodyPr/>
          <a:lstStyle/>
          <a:p>
            <a:pPr eaLnBrk="1" hangingPunct="1">
              <a:defRPr/>
            </a:pPr>
            <a:endParaRPr lang="de-DE">
              <a:ea typeface="ＭＳ Ｐゴシック" charset="0"/>
            </a:endParaRPr>
          </a:p>
        </p:txBody>
      </p:sp>
    </p:spTree>
    <p:extLst>
      <p:ext uri="{BB962C8B-B14F-4D97-AF65-F5344CB8AC3E}">
        <p14:creationId xmlns:p14="http://schemas.microsoft.com/office/powerpoint/2010/main" val="27350145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3.jpe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3" name="Picture 64" descr="Fotolia_2596290_XL duplex"/>
          <p:cNvPicPr>
            <a:picLocks noChangeAspect="1" noChangeArrowheads="1"/>
          </p:cNvPicPr>
          <p:nvPr userDrawn="1"/>
        </p:nvPicPr>
        <p:blipFill>
          <a:blip r:embed="rId2">
            <a:extLst>
              <a:ext uri="{28A0092B-C50C-407E-A947-70E740481C1C}">
                <a14:useLocalDpi xmlns:a14="http://schemas.microsoft.com/office/drawing/2010/main" val="0"/>
              </a:ext>
            </a:extLst>
          </a:blip>
          <a:srcRect t="607" b="11909"/>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2" descr="Kästchen-blau-breit"/>
          <p:cNvPicPr>
            <a:picLocks noChangeAspect="1" noChangeArrowheads="1"/>
          </p:cNvPicPr>
          <p:nvPr userDrawn="1"/>
        </p:nvPicPr>
        <p:blipFill>
          <a:blip r:embed="rId3">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9" descr="Kästchen-weiss"/>
          <p:cNvPicPr>
            <a:picLocks noChangeAspect="1" noChangeArrowheads="1"/>
          </p:cNvPicPr>
          <p:nvPr userDrawn="1"/>
        </p:nvPicPr>
        <p:blipFill>
          <a:blip r:embed="rId4">
            <a:extLst>
              <a:ext uri="{28A0092B-C50C-407E-A947-70E740481C1C}">
                <a14:useLocalDpi xmlns:a14="http://schemas.microsoft.com/office/drawing/2010/main" val="0"/>
              </a:ext>
            </a:extLst>
          </a:blip>
          <a:srcRect r="26407" b="68468"/>
          <a:stretch>
            <a:fillRect/>
          </a:stretch>
        </p:blipFill>
        <p:spPr bwMode="auto">
          <a:xfrm>
            <a:off x="7024688" y="5949950"/>
            <a:ext cx="2119312"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7" name="Rectangle 21"/>
          <p:cNvSpPr>
            <a:spLocks noGrp="1" noChangeArrowheads="1"/>
          </p:cNvSpPr>
          <p:nvPr>
            <p:ph type="ctrTitle" sz="quarter"/>
          </p:nvPr>
        </p:nvSpPr>
        <p:spPr>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9525">
                <a:solidFill>
                  <a:schemeClr val="accent2"/>
                </a:solidFill>
                <a:miter lim="800000"/>
                <a:headEnd/>
                <a:tailEnd/>
              </a14:hiddenLine>
            </a:ext>
          </a:extLst>
        </p:spPr>
        <p:txBody>
          <a:bodyPr/>
          <a:lstStyle>
            <a:lvl1pPr>
              <a:defRPr/>
            </a:lvl1pPr>
          </a:lstStyle>
          <a:p>
            <a:pPr lvl="0"/>
            <a:r>
              <a:rPr lang="de-DE" noProof="0"/>
              <a:t>Mastertitelformat bearbeiten</a:t>
            </a:r>
          </a:p>
        </p:txBody>
      </p:sp>
      <p:pic>
        <p:nvPicPr>
          <p:cNvPr id="8" name="Picture 153" descr="Logo-RGB"/>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323138" y="6205538"/>
            <a:ext cx="13239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46537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a:xfrm>
            <a:off x="582613" y="1733550"/>
            <a:ext cx="8064500" cy="440531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p>
            <a:r>
              <a:rPr lang="de-DE"/>
              <a:t>Fußzeile bearbeiten über: "Einfügen" &gt; "Kopf- und Fußzeile"</a:t>
            </a:r>
            <a:endParaRPr lang="de-DE" dirty="0"/>
          </a:p>
        </p:txBody>
      </p:sp>
      <p:sp>
        <p:nvSpPr>
          <p:cNvPr id="6" name="Textplatzhalter 5"/>
          <p:cNvSpPr>
            <a:spLocks noGrp="1"/>
          </p:cNvSpPr>
          <p:nvPr>
            <p:ph type="body" sz="quarter" idx="11" hasCustomPrompt="1"/>
          </p:nvPr>
        </p:nvSpPr>
        <p:spPr>
          <a:xfrm>
            <a:off x="582613" y="6278880"/>
            <a:ext cx="6618287" cy="146263"/>
          </a:xfrm>
        </p:spPr>
        <p:txBody>
          <a:bodyPr anchor="b"/>
          <a:lstStyle>
            <a:lvl1pPr marL="0" indent="0">
              <a:buNone/>
              <a:defRPr sz="800"/>
            </a:lvl1pPr>
          </a:lstStyle>
          <a:p>
            <a:pPr lvl="0"/>
            <a:r>
              <a:rPr lang="de-DE" dirty="0"/>
              <a:t>Quelle, Kommentar, Fußnote (optional)</a:t>
            </a:r>
          </a:p>
        </p:txBody>
      </p:sp>
      <p:sp>
        <p:nvSpPr>
          <p:cNvPr id="9" name="Textplatzhalter 8"/>
          <p:cNvSpPr>
            <a:spLocks noGrp="1"/>
          </p:cNvSpPr>
          <p:nvPr>
            <p:ph type="body" sz="quarter" idx="12" hasCustomPrompt="1"/>
          </p:nvPr>
        </p:nvSpPr>
        <p:spPr>
          <a:xfrm>
            <a:off x="582613" y="1271588"/>
            <a:ext cx="8064500" cy="273600"/>
          </a:xfrm>
        </p:spPr>
        <p:txBody>
          <a:bodyPr/>
          <a:lstStyle>
            <a:lvl1pPr marL="0" indent="0">
              <a:buNone/>
              <a:defRPr lang="de-DE" sz="1800" b="1" kern="1200" dirty="0" smtClean="0">
                <a:solidFill>
                  <a:srgbClr val="00377D"/>
                </a:solidFill>
                <a:latin typeface="Arial" charset="0"/>
                <a:ea typeface="ＭＳ Ｐゴシック" charset="0"/>
                <a:cs typeface="+mn-cs"/>
              </a:defRPr>
            </a:lvl1pPr>
          </a:lstStyle>
          <a:p>
            <a:pPr lvl="0"/>
            <a:r>
              <a:rPr lang="de-DE" dirty="0"/>
              <a:t>Überschrift 2. Ordnung (optional)</a:t>
            </a:r>
          </a:p>
        </p:txBody>
      </p:sp>
    </p:spTree>
    <p:extLst>
      <p:ext uri="{BB962C8B-B14F-4D97-AF65-F5344CB8AC3E}">
        <p14:creationId xmlns:p14="http://schemas.microsoft.com/office/powerpoint/2010/main" val="6185557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a:t>Mastertitelformat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8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a:t>Mastertextformat bearbeiten</a:t>
            </a:r>
          </a:p>
        </p:txBody>
      </p:sp>
      <p:sp>
        <p:nvSpPr>
          <p:cNvPr id="4" name="Fußzeilenplatzhalter 3"/>
          <p:cNvSpPr>
            <a:spLocks noGrp="1"/>
          </p:cNvSpPr>
          <p:nvPr>
            <p:ph type="ftr" sz="quarter" idx="10"/>
          </p:nvPr>
        </p:nvSpPr>
        <p:spPr/>
        <p:txBody>
          <a:bodyPr/>
          <a:lstStyle/>
          <a:p>
            <a:r>
              <a:rPr lang="de-DE"/>
              <a:t>Fußzeile bearbeiten über: "Einfügen" &gt; "Kopf- und Fußzeile"</a:t>
            </a:r>
            <a:endParaRPr lang="de-DE" dirty="0"/>
          </a:p>
        </p:txBody>
      </p:sp>
    </p:spTree>
    <p:extLst>
      <p:ext uri="{BB962C8B-B14F-4D97-AF65-F5344CB8AC3E}">
        <p14:creationId xmlns:p14="http://schemas.microsoft.com/office/powerpoint/2010/main" val="1530812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58261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9106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0"/>
          </p:nvPr>
        </p:nvSpPr>
        <p:spPr/>
        <p:txBody>
          <a:bodyPr/>
          <a:lstStyle/>
          <a:p>
            <a:r>
              <a:rPr lang="de-DE"/>
              <a:t>Fußzeile bearbeiten über: "Einfügen" &gt; "Kopf- und Fußzeile"</a:t>
            </a:r>
            <a:endParaRPr lang="de-DE" dirty="0"/>
          </a:p>
        </p:txBody>
      </p:sp>
      <p:sp>
        <p:nvSpPr>
          <p:cNvPr id="6" name="Textplatzhalter 5"/>
          <p:cNvSpPr>
            <a:spLocks noGrp="1"/>
          </p:cNvSpPr>
          <p:nvPr>
            <p:ph type="body" sz="quarter" idx="11" hasCustomPrompt="1"/>
          </p:nvPr>
        </p:nvSpPr>
        <p:spPr>
          <a:xfrm>
            <a:off x="582613" y="6278880"/>
            <a:ext cx="6618287" cy="146263"/>
          </a:xfrm>
        </p:spPr>
        <p:txBody>
          <a:bodyPr anchor="b"/>
          <a:lstStyle>
            <a:lvl1pPr marL="0" indent="0">
              <a:buNone/>
              <a:defRPr sz="800"/>
            </a:lvl1pPr>
          </a:lstStyle>
          <a:p>
            <a:pPr lvl="0"/>
            <a:r>
              <a:rPr lang="de-DE" dirty="0"/>
              <a:t>Quelle, Kommentar, Fußnote</a:t>
            </a:r>
          </a:p>
        </p:txBody>
      </p:sp>
    </p:spTree>
    <p:extLst>
      <p:ext uri="{BB962C8B-B14F-4D97-AF65-F5344CB8AC3E}">
        <p14:creationId xmlns:p14="http://schemas.microsoft.com/office/powerpoint/2010/main" val="393900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Fußzeilenplatzhalter 6"/>
          <p:cNvSpPr>
            <a:spLocks noGrp="1"/>
          </p:cNvSpPr>
          <p:nvPr>
            <p:ph type="ftr" sz="quarter" idx="10"/>
          </p:nvPr>
        </p:nvSpPr>
        <p:spPr/>
        <p:txBody>
          <a:bodyPr/>
          <a:lstStyle/>
          <a:p>
            <a:r>
              <a:rPr lang="de-DE"/>
              <a:t>Fußzeile bearbeiten über: "Einfügen" &gt; "Kopf- und Fußzeile"</a:t>
            </a:r>
            <a:endParaRPr lang="de-DE" dirty="0"/>
          </a:p>
        </p:txBody>
      </p:sp>
      <p:sp>
        <p:nvSpPr>
          <p:cNvPr id="8" name="Textplatzhalter 5"/>
          <p:cNvSpPr>
            <a:spLocks noGrp="1"/>
          </p:cNvSpPr>
          <p:nvPr>
            <p:ph type="body" sz="quarter" idx="11" hasCustomPrompt="1"/>
          </p:nvPr>
        </p:nvSpPr>
        <p:spPr>
          <a:xfrm>
            <a:off x="582613" y="6278880"/>
            <a:ext cx="6618287" cy="146263"/>
          </a:xfrm>
        </p:spPr>
        <p:txBody>
          <a:bodyPr anchor="b"/>
          <a:lstStyle>
            <a:lvl1pPr marL="0" indent="0">
              <a:buNone/>
              <a:defRPr sz="800"/>
            </a:lvl1pPr>
          </a:lstStyle>
          <a:p>
            <a:pPr lvl="0"/>
            <a:r>
              <a:rPr lang="de-DE" dirty="0"/>
              <a:t>Quelle, Kommentar, Fußnote</a:t>
            </a:r>
          </a:p>
        </p:txBody>
      </p:sp>
    </p:spTree>
    <p:extLst>
      <p:ext uri="{BB962C8B-B14F-4D97-AF65-F5344CB8AC3E}">
        <p14:creationId xmlns:p14="http://schemas.microsoft.com/office/powerpoint/2010/main" val="561701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Fußzeilenplatzhalter 2"/>
          <p:cNvSpPr>
            <a:spLocks noGrp="1"/>
          </p:cNvSpPr>
          <p:nvPr>
            <p:ph type="ftr" sz="quarter" idx="10"/>
          </p:nvPr>
        </p:nvSpPr>
        <p:spPr/>
        <p:txBody>
          <a:bodyPr/>
          <a:lstStyle/>
          <a:p>
            <a:r>
              <a:rPr lang="de-DE"/>
              <a:t>Fußzeile bearbeiten über: "Einfügen" &gt; "Kopf- und Fußzeile"</a:t>
            </a:r>
            <a:endParaRPr lang="de-DE" dirty="0"/>
          </a:p>
        </p:txBody>
      </p:sp>
      <p:sp>
        <p:nvSpPr>
          <p:cNvPr id="4" name="Textplatzhalter 5"/>
          <p:cNvSpPr>
            <a:spLocks noGrp="1"/>
          </p:cNvSpPr>
          <p:nvPr>
            <p:ph type="body" sz="quarter" idx="11" hasCustomPrompt="1"/>
          </p:nvPr>
        </p:nvSpPr>
        <p:spPr>
          <a:xfrm>
            <a:off x="582613" y="6278880"/>
            <a:ext cx="6618287" cy="146263"/>
          </a:xfrm>
        </p:spPr>
        <p:txBody>
          <a:bodyPr anchor="b"/>
          <a:lstStyle>
            <a:lvl1pPr marL="0" indent="0">
              <a:buNone/>
              <a:defRPr sz="800"/>
            </a:lvl1pPr>
          </a:lstStyle>
          <a:p>
            <a:pPr lvl="0"/>
            <a:r>
              <a:rPr lang="de-DE" dirty="0"/>
              <a:t>Quelle, Kommentar, Fußnote</a:t>
            </a:r>
          </a:p>
        </p:txBody>
      </p:sp>
    </p:spTree>
    <p:extLst>
      <p:ext uri="{BB962C8B-B14F-4D97-AF65-F5344CB8AC3E}">
        <p14:creationId xmlns:p14="http://schemas.microsoft.com/office/powerpoint/2010/main" val="37460320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r Titel Ohne Logo">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Fußzeilenplatzhalter 2"/>
          <p:cNvSpPr>
            <a:spLocks noGrp="1"/>
          </p:cNvSpPr>
          <p:nvPr>
            <p:ph type="ftr" sz="quarter" idx="10"/>
          </p:nvPr>
        </p:nvSpPr>
        <p:spPr/>
        <p:txBody>
          <a:bodyPr/>
          <a:lstStyle/>
          <a:p>
            <a:r>
              <a:rPr lang="de-DE"/>
              <a:t>Fußzeile bearbeiten über: "Einfügen" &gt; "Kopf- und Fußzeile"</a:t>
            </a:r>
            <a:endParaRPr lang="de-DE" dirty="0"/>
          </a:p>
        </p:txBody>
      </p:sp>
      <p:sp>
        <p:nvSpPr>
          <p:cNvPr id="4" name="Rechteck 3"/>
          <p:cNvSpPr/>
          <p:nvPr userDrawn="1"/>
        </p:nvSpPr>
        <p:spPr bwMode="auto">
          <a:xfrm>
            <a:off x="7289800" y="6157963"/>
            <a:ext cx="1404000" cy="468000"/>
          </a:xfrm>
          <a:prstGeom prst="rect">
            <a:avLst/>
          </a:prstGeom>
          <a:solidFill>
            <a:schemeClr val="bg1"/>
          </a:solidFill>
          <a:ln w="127000" cap="flat" cmpd="sng" algn="ctr">
            <a:noFill/>
            <a:prstDash val="solid"/>
            <a:round/>
            <a:headEnd type="none" w="med" len="med"/>
            <a:tailEnd type="none" w="med" len="med"/>
          </a:ln>
          <a:effectLst/>
          <a:extLst>
            <a:ext uri="{909E8E84-426E-40dd-AFC4-6F175D3DCCD1}">
              <a14:hiddenFill xmlns="" xmlns:a14="http://schemas.microsoft.com/office/drawing/2010/main">
                <a:solidFill>
                  <a:schemeClr val="accent2"/>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charset="0"/>
            </a:endParaRPr>
          </a:p>
        </p:txBody>
      </p:sp>
      <p:sp>
        <p:nvSpPr>
          <p:cNvPr id="5" name="Textplatzhalter 5"/>
          <p:cNvSpPr>
            <a:spLocks noGrp="1"/>
          </p:cNvSpPr>
          <p:nvPr>
            <p:ph type="body" sz="quarter" idx="11" hasCustomPrompt="1"/>
          </p:nvPr>
        </p:nvSpPr>
        <p:spPr>
          <a:xfrm>
            <a:off x="582613" y="6278880"/>
            <a:ext cx="6618287" cy="146263"/>
          </a:xfrm>
        </p:spPr>
        <p:txBody>
          <a:bodyPr anchor="b"/>
          <a:lstStyle>
            <a:lvl1pPr marL="0" indent="0">
              <a:buNone/>
              <a:defRPr sz="800"/>
            </a:lvl1pPr>
          </a:lstStyle>
          <a:p>
            <a:pPr lvl="0"/>
            <a:r>
              <a:rPr lang="de-DE" dirty="0"/>
              <a:t>Quelle, Kommentar, Fußnote</a:t>
            </a:r>
          </a:p>
        </p:txBody>
      </p:sp>
    </p:spTree>
    <p:extLst>
      <p:ext uri="{BB962C8B-B14F-4D97-AF65-F5344CB8AC3E}">
        <p14:creationId xmlns:p14="http://schemas.microsoft.com/office/powerpoint/2010/main" val="30994755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jpe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54" descr="Kästchen-blau-breit"/>
          <p:cNvPicPr>
            <a:picLocks noChangeAspect="1" noChangeArrowheads="1"/>
          </p:cNvPicPr>
          <p:nvPr userDrawn="1"/>
        </p:nvPicPr>
        <p:blipFill>
          <a:blip r:embed="rId9">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2" name="Rectangle 88"/>
          <p:cNvSpPr>
            <a:spLocks noGrp="1" noChangeArrowheads="1"/>
          </p:cNvSpPr>
          <p:nvPr>
            <p:ph type="title"/>
          </p:nvPr>
        </p:nvSpPr>
        <p:spPr bwMode="auto">
          <a:xfrm>
            <a:off x="573088" y="188913"/>
            <a:ext cx="8074025" cy="365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p>
            <a:pPr lvl="0"/>
            <a:r>
              <a:rPr lang="de-DE"/>
              <a:t>Mastertitelformat bearbeiten</a:t>
            </a:r>
          </a:p>
        </p:txBody>
      </p:sp>
      <p:sp>
        <p:nvSpPr>
          <p:cNvPr id="1173" name="Text Box 149"/>
          <p:cNvSpPr txBox="1">
            <a:spLocks noChangeArrowheads="1"/>
          </p:cNvSpPr>
          <p:nvPr userDrawn="1"/>
        </p:nvSpPr>
        <p:spPr bwMode="auto">
          <a:xfrm>
            <a:off x="582613" y="6450013"/>
            <a:ext cx="360000" cy="1231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lvl1pPr>
              <a:defRPr sz="2500">
                <a:solidFill>
                  <a:srgbClr val="0028AD"/>
                </a:solidFill>
                <a:latin typeface="Arial" panose="020B0604020202020204" pitchFamily="34" charset="0"/>
                <a:ea typeface="MS PGothic" panose="020B0600070205080204" pitchFamily="34" charset="-128"/>
              </a:defRPr>
            </a:lvl1pPr>
            <a:lvl2pPr marL="742950" indent="-285750">
              <a:defRPr sz="2500">
                <a:solidFill>
                  <a:srgbClr val="0028AD"/>
                </a:solidFill>
                <a:latin typeface="Arial" panose="020B0604020202020204" pitchFamily="34" charset="0"/>
                <a:ea typeface="MS PGothic" panose="020B0600070205080204" pitchFamily="34" charset="-128"/>
              </a:defRPr>
            </a:lvl2pPr>
            <a:lvl3pPr marL="1143000" indent="-228600">
              <a:defRPr sz="2500">
                <a:solidFill>
                  <a:srgbClr val="0028AD"/>
                </a:solidFill>
                <a:latin typeface="Arial" panose="020B0604020202020204" pitchFamily="34" charset="0"/>
                <a:ea typeface="MS PGothic" panose="020B0600070205080204" pitchFamily="34" charset="-128"/>
              </a:defRPr>
            </a:lvl3pPr>
            <a:lvl4pPr marL="1600200" indent="-228600">
              <a:defRPr sz="2500">
                <a:solidFill>
                  <a:srgbClr val="0028AD"/>
                </a:solidFill>
                <a:latin typeface="Arial" panose="020B0604020202020204" pitchFamily="34" charset="0"/>
                <a:ea typeface="MS PGothic" panose="020B0600070205080204" pitchFamily="34" charset="-128"/>
              </a:defRPr>
            </a:lvl4pPr>
            <a:lvl5pPr marL="2057400" indent="-228600">
              <a:defRPr sz="2500">
                <a:solidFill>
                  <a:srgbClr val="0028AD"/>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500">
                <a:solidFill>
                  <a:srgbClr val="0028AD"/>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500">
                <a:solidFill>
                  <a:srgbClr val="0028AD"/>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500">
                <a:solidFill>
                  <a:srgbClr val="0028AD"/>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500">
                <a:solidFill>
                  <a:srgbClr val="0028AD"/>
                </a:solidFill>
                <a:latin typeface="Arial" panose="020B0604020202020204" pitchFamily="34" charset="0"/>
                <a:ea typeface="MS PGothic" panose="020B0600070205080204" pitchFamily="34" charset="-128"/>
              </a:defRPr>
            </a:lvl9pPr>
          </a:lstStyle>
          <a:p>
            <a:pPr algn="l">
              <a:spcBef>
                <a:spcPct val="50000"/>
              </a:spcBef>
            </a:pPr>
            <a:fld id="{F799D93C-EBB9-483F-B6F8-E040C70EF213}" type="slidenum">
              <a:rPr lang="de-DE" sz="800" smtClean="0">
                <a:solidFill>
                  <a:schemeClr val="tx1"/>
                </a:solidFill>
              </a:rPr>
              <a:pPr algn="l">
                <a:spcBef>
                  <a:spcPct val="50000"/>
                </a:spcBef>
              </a:pPr>
              <a:t>‹Nr.›</a:t>
            </a:fld>
            <a:endParaRPr lang="de-DE" sz="800" dirty="0">
              <a:solidFill>
                <a:schemeClr val="tx1"/>
              </a:solidFill>
            </a:endParaRPr>
          </a:p>
        </p:txBody>
      </p:sp>
      <p:grpSp>
        <p:nvGrpSpPr>
          <p:cNvPr id="1029" name="Group 151"/>
          <p:cNvGrpSpPr>
            <a:grpSpLocks/>
          </p:cNvGrpSpPr>
          <p:nvPr userDrawn="1"/>
        </p:nvGrpSpPr>
        <p:grpSpPr bwMode="auto">
          <a:xfrm>
            <a:off x="7024688" y="5949950"/>
            <a:ext cx="2119312" cy="908050"/>
            <a:chOff x="4425" y="3748"/>
            <a:chExt cx="1335" cy="572"/>
          </a:xfrm>
        </p:grpSpPr>
        <p:pic>
          <p:nvPicPr>
            <p:cNvPr id="1031" name="Picture 152" descr="Kästchen-weiss"/>
            <p:cNvPicPr>
              <a:picLocks noChangeAspect="1" noChangeArrowheads="1"/>
            </p:cNvPicPr>
            <p:nvPr userDrawn="1"/>
          </p:nvPicPr>
          <p:blipFill>
            <a:blip r:embed="rId10">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153" descr="Logo-RGB"/>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613" y="3909"/>
              <a:ext cx="834"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79" name="Rectangle 155"/>
          <p:cNvSpPr>
            <a:spLocks noGrp="1" noChangeArrowheads="1"/>
          </p:cNvSpPr>
          <p:nvPr>
            <p:ph type="body" idx="1"/>
          </p:nvPr>
        </p:nvSpPr>
        <p:spPr bwMode="auto">
          <a:xfrm>
            <a:off x="582613" y="1733550"/>
            <a:ext cx="8064500" cy="4405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de-DE"/>
              <a:t>Hier klicken, um Master-Textformat zu bearbeiten</a:t>
            </a:r>
          </a:p>
          <a:p>
            <a:pPr lvl="1"/>
            <a:r>
              <a:rPr lang="de-DE"/>
              <a:t>Zweite Ebene</a:t>
            </a:r>
          </a:p>
          <a:p>
            <a:pPr lvl="2"/>
            <a:r>
              <a:rPr lang="de-DE"/>
              <a:t>Dritte Ebene</a:t>
            </a:r>
          </a:p>
          <a:p>
            <a:pPr lvl="3"/>
            <a:r>
              <a:rPr lang="de-DE"/>
              <a:t>Vierte Ebene</a:t>
            </a:r>
          </a:p>
          <a:p>
            <a:pPr lvl="4"/>
            <a:r>
              <a:rPr lang="de-DE"/>
              <a:t>Fünfte Ebene</a:t>
            </a:r>
          </a:p>
        </p:txBody>
      </p:sp>
      <p:sp>
        <p:nvSpPr>
          <p:cNvPr id="2" name="Fußzeilenplatzhalter 1"/>
          <p:cNvSpPr>
            <a:spLocks noGrp="1"/>
          </p:cNvSpPr>
          <p:nvPr>
            <p:ph type="ftr" sz="quarter" idx="3"/>
          </p:nvPr>
        </p:nvSpPr>
        <p:spPr>
          <a:xfrm>
            <a:off x="1211580" y="6450013"/>
            <a:ext cx="5989320" cy="216000"/>
          </a:xfrm>
          <a:prstGeom prst="rect">
            <a:avLst/>
          </a:prstGeom>
        </p:spPr>
        <p:txBody>
          <a:bodyPr vert="horz" lIns="91440" tIns="45720" rIns="91440" bIns="45720" rtlCol="0" anchor="t"/>
          <a:lstStyle>
            <a:lvl1pPr algn="ctr">
              <a:defRPr sz="800">
                <a:solidFill>
                  <a:schemeClr val="tx1"/>
                </a:solidFill>
              </a:defRPr>
            </a:lvl1pPr>
          </a:lstStyle>
          <a:p>
            <a:r>
              <a:rPr lang="de-DE"/>
              <a:t>Fußzeile bearbeiten über: "Einfügen" &gt; "Kopf- und Fußzeile"</a:t>
            </a:r>
            <a:endParaRPr lang="de-DE" dirty="0"/>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72" r:id="rId7"/>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rtl="0" eaLnBrk="0" fontAlgn="base" hangingPunct="0">
        <a:spcBef>
          <a:spcPct val="0"/>
        </a:spcBef>
        <a:spcAft>
          <a:spcPct val="0"/>
        </a:spcAft>
        <a:defRPr sz="2400" b="1">
          <a:solidFill>
            <a:schemeClr val="bg1"/>
          </a:solidFill>
          <a:latin typeface="+mj-lt"/>
          <a:ea typeface="MS PGothic" panose="020B0600070205080204" pitchFamily="34" charset="-128"/>
          <a:cs typeface="+mj-cs"/>
        </a:defRPr>
      </a:lvl1pPr>
      <a:lvl2pPr algn="l" rtl="0" eaLnBrk="0" fontAlgn="base" hangingPunct="0">
        <a:spcBef>
          <a:spcPct val="0"/>
        </a:spcBef>
        <a:spcAft>
          <a:spcPct val="0"/>
        </a:spcAft>
        <a:defRPr sz="2400" b="1">
          <a:solidFill>
            <a:schemeClr val="bg1"/>
          </a:solidFill>
          <a:latin typeface="Arial" charset="0"/>
          <a:ea typeface="MS PGothic" panose="020B0600070205080204" pitchFamily="34" charset="-128"/>
        </a:defRPr>
      </a:lvl2pPr>
      <a:lvl3pPr algn="l" rtl="0" eaLnBrk="0" fontAlgn="base" hangingPunct="0">
        <a:spcBef>
          <a:spcPct val="0"/>
        </a:spcBef>
        <a:spcAft>
          <a:spcPct val="0"/>
        </a:spcAft>
        <a:defRPr sz="2400" b="1">
          <a:solidFill>
            <a:schemeClr val="bg1"/>
          </a:solidFill>
          <a:latin typeface="Arial" charset="0"/>
          <a:ea typeface="MS PGothic" panose="020B0600070205080204" pitchFamily="34" charset="-128"/>
        </a:defRPr>
      </a:lvl3pPr>
      <a:lvl4pPr algn="l" rtl="0" eaLnBrk="0" fontAlgn="base" hangingPunct="0">
        <a:spcBef>
          <a:spcPct val="0"/>
        </a:spcBef>
        <a:spcAft>
          <a:spcPct val="0"/>
        </a:spcAft>
        <a:defRPr sz="2400" b="1">
          <a:solidFill>
            <a:schemeClr val="bg1"/>
          </a:solidFill>
          <a:latin typeface="Arial" charset="0"/>
          <a:ea typeface="MS PGothic" panose="020B0600070205080204" pitchFamily="34" charset="-128"/>
        </a:defRPr>
      </a:lvl4pPr>
      <a:lvl5pPr algn="l" rtl="0" eaLnBrk="0" fontAlgn="base" hangingPunct="0">
        <a:spcBef>
          <a:spcPct val="0"/>
        </a:spcBef>
        <a:spcAft>
          <a:spcPct val="0"/>
        </a:spcAft>
        <a:defRPr sz="2400" b="1">
          <a:solidFill>
            <a:schemeClr val="bg1"/>
          </a:solidFill>
          <a:latin typeface="Arial" charset="0"/>
          <a:ea typeface="MS PGothic" panose="020B0600070205080204" pitchFamily="34" charset="-128"/>
        </a:defRPr>
      </a:lvl5pPr>
      <a:lvl6pPr marL="457200" algn="l" rtl="0" eaLnBrk="0" fontAlgn="base" hangingPunct="0">
        <a:spcBef>
          <a:spcPct val="0"/>
        </a:spcBef>
        <a:spcAft>
          <a:spcPct val="0"/>
        </a:spcAft>
        <a:defRPr sz="2400" b="1">
          <a:solidFill>
            <a:schemeClr val="bg1"/>
          </a:solidFill>
          <a:latin typeface="Arial" charset="0"/>
          <a:ea typeface="ＭＳ Ｐゴシック" charset="0"/>
        </a:defRPr>
      </a:lvl6pPr>
      <a:lvl7pPr marL="914400" algn="l" rtl="0" eaLnBrk="0" fontAlgn="base" hangingPunct="0">
        <a:spcBef>
          <a:spcPct val="0"/>
        </a:spcBef>
        <a:spcAft>
          <a:spcPct val="0"/>
        </a:spcAft>
        <a:defRPr sz="2400" b="1">
          <a:solidFill>
            <a:schemeClr val="bg1"/>
          </a:solidFill>
          <a:latin typeface="Arial" charset="0"/>
          <a:ea typeface="ＭＳ Ｐゴシック" charset="0"/>
        </a:defRPr>
      </a:lvl7pPr>
      <a:lvl8pPr marL="1371600" algn="l" rtl="0" eaLnBrk="0" fontAlgn="base" hangingPunct="0">
        <a:spcBef>
          <a:spcPct val="0"/>
        </a:spcBef>
        <a:spcAft>
          <a:spcPct val="0"/>
        </a:spcAft>
        <a:defRPr sz="2400" b="1">
          <a:solidFill>
            <a:schemeClr val="bg1"/>
          </a:solidFill>
          <a:latin typeface="Arial" charset="0"/>
          <a:ea typeface="ＭＳ Ｐゴシック" charset="0"/>
        </a:defRPr>
      </a:lvl8pPr>
      <a:lvl9pPr marL="1828800" algn="l" rtl="0" eaLnBrk="0" fontAlgn="base" hangingPunct="0">
        <a:spcBef>
          <a:spcPct val="0"/>
        </a:spcBef>
        <a:spcAft>
          <a:spcPct val="0"/>
        </a:spcAft>
        <a:defRPr sz="2400" b="1">
          <a:solidFill>
            <a:schemeClr val="bg1"/>
          </a:solidFill>
          <a:latin typeface="Arial" charset="0"/>
          <a:ea typeface="ＭＳ Ｐゴシック" charset="0"/>
        </a:defRPr>
      </a:lvl9pPr>
    </p:titleStyle>
    <p:bodyStyle>
      <a:lvl1pPr marL="188913" indent="-188913" algn="l" rtl="0" eaLnBrk="0" fontAlgn="base" hangingPunct="0">
        <a:spcBef>
          <a:spcPct val="0"/>
        </a:spcBef>
        <a:spcAft>
          <a:spcPct val="30000"/>
        </a:spcAft>
        <a:buClr>
          <a:srgbClr val="00377D"/>
        </a:buClr>
        <a:buFont typeface="Wingdings" panose="05000000000000000000" pitchFamily="2" charset="2"/>
        <a:buChar char="§"/>
        <a:defRPr sz="1600">
          <a:solidFill>
            <a:schemeClr val="tx1"/>
          </a:solidFill>
          <a:latin typeface="+mn-lt"/>
          <a:ea typeface="MS PGothic" panose="020B0600070205080204" pitchFamily="34" charset="-128"/>
          <a:cs typeface="+mn-cs"/>
        </a:defRPr>
      </a:lvl1pPr>
      <a:lvl2pPr marL="665163" indent="-285750" algn="l" rtl="0" eaLnBrk="0" fontAlgn="base" hangingPunct="0">
        <a:spcBef>
          <a:spcPct val="0"/>
        </a:spcBef>
        <a:spcAft>
          <a:spcPct val="30000"/>
        </a:spcAft>
        <a:buClr>
          <a:srgbClr val="00377D"/>
        </a:buClr>
        <a:buFont typeface="Wingdings" panose="05000000000000000000" pitchFamily="2" charset="2"/>
        <a:buChar char="§"/>
        <a:defRPr sz="1600">
          <a:solidFill>
            <a:schemeClr val="tx1"/>
          </a:solidFill>
          <a:latin typeface="+mn-lt"/>
          <a:ea typeface="MS PGothic" panose="020B0600070205080204" pitchFamily="34" charset="-128"/>
        </a:defRPr>
      </a:lvl2pPr>
      <a:lvl3pPr marL="1084263" indent="-228600" algn="l" rtl="0" eaLnBrk="0" fontAlgn="base" hangingPunct="0">
        <a:spcBef>
          <a:spcPct val="0"/>
        </a:spcBef>
        <a:spcAft>
          <a:spcPct val="30000"/>
        </a:spcAft>
        <a:buClr>
          <a:srgbClr val="00377D"/>
        </a:buClr>
        <a:buFont typeface="Wingdings" panose="05000000000000000000" pitchFamily="2" charset="2"/>
        <a:buChar char="§"/>
        <a:defRPr sz="1600">
          <a:solidFill>
            <a:schemeClr val="tx1"/>
          </a:solidFill>
          <a:latin typeface="+mn-lt"/>
          <a:ea typeface="MS PGothic" panose="020B0600070205080204" pitchFamily="34" charset="-128"/>
        </a:defRPr>
      </a:lvl3pPr>
      <a:lvl4pPr marL="1503363" indent="-228600" algn="l" rtl="0" eaLnBrk="0" fontAlgn="base" hangingPunct="0">
        <a:spcBef>
          <a:spcPct val="0"/>
        </a:spcBef>
        <a:spcAft>
          <a:spcPct val="30000"/>
        </a:spcAft>
        <a:buClr>
          <a:srgbClr val="00377D"/>
        </a:buClr>
        <a:buFont typeface="Wingdings" panose="05000000000000000000" pitchFamily="2" charset="2"/>
        <a:buChar char="§"/>
        <a:defRPr sz="1600">
          <a:solidFill>
            <a:schemeClr val="tx1"/>
          </a:solidFill>
          <a:latin typeface="+mn-lt"/>
          <a:ea typeface="MS PGothic" panose="020B0600070205080204" pitchFamily="34" charset="-128"/>
        </a:defRPr>
      </a:lvl4pPr>
      <a:lvl5pPr marL="1922463" indent="-228600" algn="l" rtl="0" eaLnBrk="0" fontAlgn="base" hangingPunct="0">
        <a:spcBef>
          <a:spcPct val="0"/>
        </a:spcBef>
        <a:spcAft>
          <a:spcPct val="30000"/>
        </a:spcAft>
        <a:buClr>
          <a:srgbClr val="00377D"/>
        </a:buClr>
        <a:buFont typeface="Wingdings" panose="05000000000000000000" pitchFamily="2" charset="2"/>
        <a:buChar char="§"/>
        <a:defRPr sz="1600">
          <a:solidFill>
            <a:schemeClr val="tx1"/>
          </a:solidFill>
          <a:latin typeface="+mn-lt"/>
          <a:ea typeface="MS PGothic" panose="020B0600070205080204" pitchFamily="34" charset="-128"/>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70" name="Text Box 6"/>
          <p:cNvSpPr txBox="1">
            <a:spLocks noChangeArrowheads="1"/>
          </p:cNvSpPr>
          <p:nvPr/>
        </p:nvSpPr>
        <p:spPr bwMode="auto">
          <a:xfrm>
            <a:off x="573088" y="573088"/>
            <a:ext cx="8074025" cy="274637"/>
          </a:xfrm>
          <a:prstGeom prst="rect">
            <a:avLst/>
          </a:prstGeom>
          <a:noFill/>
          <a:ln>
            <a:noFill/>
          </a:ln>
          <a:effectLst/>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l">
              <a:defRPr/>
            </a:pPr>
            <a:r>
              <a:rPr lang="de-DE" sz="1800" dirty="0">
                <a:solidFill>
                  <a:schemeClr val="bg1"/>
                </a:solidFill>
                <a:latin typeface="Arial" charset="0"/>
                <a:ea typeface="ＭＳ Ｐゴシック" charset="0"/>
              </a:rPr>
              <a:t>Wir geben Impulse</a:t>
            </a:r>
          </a:p>
        </p:txBody>
      </p:sp>
      <p:sp>
        <p:nvSpPr>
          <p:cNvPr id="702482" name="Rectangle 18"/>
          <p:cNvSpPr>
            <a:spLocks noGrp="1" noChangeArrowheads="1"/>
          </p:cNvSpPr>
          <p:nvPr>
            <p:ph type="ctrTitle"/>
          </p:nvPr>
        </p:nvSpPr>
        <p:spPr>
          <a:xfrm>
            <a:off x="573088" y="188913"/>
            <a:ext cx="8074025" cy="369887"/>
          </a:xfrm>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9525">
                <a:solidFill>
                  <a:schemeClr val="accent2"/>
                </a:solidFill>
                <a:miter lim="800000"/>
                <a:headEnd/>
                <a:tailEnd/>
              </a14:hiddenLine>
            </a:ext>
          </a:extLst>
        </p:spPr>
        <p:txBody>
          <a:bodyPr/>
          <a:lstStyle/>
          <a:p>
            <a:r>
              <a:rPr lang="de-DE" dirty="0"/>
              <a:t>Fachhochschule Südwestfalen</a:t>
            </a:r>
          </a:p>
        </p:txBody>
      </p:sp>
      <p:sp>
        <p:nvSpPr>
          <p:cNvPr id="8" name="Rectangle 4"/>
          <p:cNvSpPr txBox="1">
            <a:spLocks noChangeArrowheads="1"/>
          </p:cNvSpPr>
          <p:nvPr/>
        </p:nvSpPr>
        <p:spPr bwMode="auto">
          <a:xfrm>
            <a:off x="1751909" y="1829738"/>
            <a:ext cx="6171236" cy="553998"/>
          </a:xfrm>
          <a:prstGeom prst="rect">
            <a:avLst/>
          </a:prstGeom>
          <a:solidFill>
            <a:schemeClr val="bg1">
              <a:alpha val="60000"/>
            </a:schemeClr>
          </a:solidFill>
          <a:ln w="9525">
            <a:noFill/>
            <a:miter lim="800000"/>
            <a:headEnd/>
            <a:tailEnd/>
          </a:ln>
          <a:scene3d>
            <a:camera prst="orthographicFront"/>
            <a:lightRig rig="threePt" dir="t"/>
          </a:scene3d>
          <a:sp3d>
            <a:bevelT w="25400" h="0"/>
            <a:bevelB w="0" h="0"/>
          </a:sp3d>
        </p:spPr>
        <p:txBody>
          <a:bodyPr lIns="0" tIns="0" rIns="0" bIns="0">
            <a:spAutoFit/>
          </a:bodyPr>
          <a:lstStyle/>
          <a:p>
            <a:pPr>
              <a:defRPr/>
            </a:pPr>
            <a:endParaRPr lang="de-DE" altLang="de-DE" sz="3600" b="1" kern="0" dirty="0">
              <a:solidFill>
                <a:srgbClr val="002060"/>
              </a:solidFill>
              <a:latin typeface="+mj-lt"/>
              <a:ea typeface="+mj-ea"/>
              <a:cs typeface="+mj-cs"/>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9DB72B-C4EB-7DFB-FCE5-B18DEAD14B02}"/>
              </a:ext>
            </a:extLst>
          </p:cNvPr>
          <p:cNvSpPr>
            <a:spLocks noGrp="1"/>
          </p:cNvSpPr>
          <p:nvPr>
            <p:ph type="title"/>
          </p:nvPr>
        </p:nvSpPr>
        <p:spPr>
          <a:xfrm>
            <a:off x="573088" y="188913"/>
            <a:ext cx="8074025" cy="369332"/>
          </a:xfrm>
        </p:spPr>
        <p:txBody>
          <a:bodyPr/>
          <a:lstStyle/>
          <a:p>
            <a:r>
              <a:rPr lang="de-DE" dirty="0"/>
              <a:t>Praxisbeispiel Änderungskündigung</a:t>
            </a:r>
          </a:p>
        </p:txBody>
      </p:sp>
      <p:sp>
        <p:nvSpPr>
          <p:cNvPr id="3" name="Inhaltsplatzhalter 2">
            <a:extLst>
              <a:ext uri="{FF2B5EF4-FFF2-40B4-BE49-F238E27FC236}">
                <a16:creationId xmlns:a16="http://schemas.microsoft.com/office/drawing/2014/main" id="{826EED29-EBDF-7B9C-DFE7-759CD3AACE51}"/>
              </a:ext>
            </a:extLst>
          </p:cNvPr>
          <p:cNvSpPr>
            <a:spLocks noGrp="1"/>
          </p:cNvSpPr>
          <p:nvPr>
            <p:ph idx="1"/>
          </p:nvPr>
        </p:nvSpPr>
        <p:spPr/>
        <p:txBody>
          <a:bodyPr/>
          <a:lstStyle/>
          <a:p>
            <a:pPr marL="0" indent="0">
              <a:buNone/>
            </a:pPr>
            <a:r>
              <a:rPr lang="de-DE" sz="2000" dirty="0"/>
              <a:t>Der Arbeitgeber beschließt, den Fuhrpark auf wenige, unverzichtbare Fahrzeuge zu reduzieren. Damit verbunden ist der Wegfall des Arbeitsplatzes von Bärbel Bunt, die den Fuhrpark bislang verwaltet hat. Da in der Abteilung Einkauf eine Stelle nachbesetzt werden muss, verbindet der Arbeitgeber die Kündigung der Bärbel Bunt mit dem Angebot, das Arbeitsverhältnis zu geänderten Arbeitsbedingungen in der Abteilung Einkauf fortzusetzen.</a:t>
            </a:r>
          </a:p>
        </p:txBody>
      </p:sp>
      <p:sp>
        <p:nvSpPr>
          <p:cNvPr id="4" name="Textplatzhalter 3">
            <a:extLst>
              <a:ext uri="{FF2B5EF4-FFF2-40B4-BE49-F238E27FC236}">
                <a16:creationId xmlns:a16="http://schemas.microsoft.com/office/drawing/2014/main" id="{18AEF6BA-FC40-F87B-282A-659F653A0FFD}"/>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39404A89-BCB6-ABD8-54D2-69CD120A00F0}"/>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734032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33E5F4-4FBB-7220-E68C-B067FC3F35EF}"/>
              </a:ext>
            </a:extLst>
          </p:cNvPr>
          <p:cNvSpPr>
            <a:spLocks noGrp="1"/>
          </p:cNvSpPr>
          <p:nvPr>
            <p:ph type="title"/>
          </p:nvPr>
        </p:nvSpPr>
        <p:spPr>
          <a:xfrm>
            <a:off x="573088" y="188913"/>
            <a:ext cx="8074025" cy="369332"/>
          </a:xfrm>
        </p:spPr>
        <p:txBody>
          <a:bodyPr/>
          <a:lstStyle/>
          <a:p>
            <a:r>
              <a:rPr lang="de-DE" dirty="0"/>
              <a:t>Praxisbeispiel Änderungskündigung</a:t>
            </a:r>
          </a:p>
        </p:txBody>
      </p:sp>
      <p:sp>
        <p:nvSpPr>
          <p:cNvPr id="3" name="Inhaltsplatzhalter 2">
            <a:extLst>
              <a:ext uri="{FF2B5EF4-FFF2-40B4-BE49-F238E27FC236}">
                <a16:creationId xmlns:a16="http://schemas.microsoft.com/office/drawing/2014/main" id="{E8B3C4E7-E9B2-C6AB-182C-CE287B000958}"/>
              </a:ext>
            </a:extLst>
          </p:cNvPr>
          <p:cNvSpPr>
            <a:spLocks noGrp="1"/>
          </p:cNvSpPr>
          <p:nvPr>
            <p:ph idx="1"/>
          </p:nvPr>
        </p:nvSpPr>
        <p:spPr/>
        <p:txBody>
          <a:bodyPr/>
          <a:lstStyle/>
          <a:p>
            <a:pPr marL="0" indent="0">
              <a:buNone/>
            </a:pPr>
            <a:r>
              <a:rPr lang="de-DE" sz="2000" dirty="0"/>
              <a:t>Der neue Geschäftsführer kommt mit Martina Meier nicht zurecht, die als Assistentin der Geschäftsführung eingestellt wurde. So steht es auch in ihrem Arbeitsvertrag. Wenn der Geschäftsführer auf eine weitere Zusammenarbeit mit Frau Meier verzichten und sie stattdessen etwa als Teamleiterin in die Abteilung Einkauf versetzen möchte, dann kann er dies nicht im Wege der Ausübung des ihm übertragenen Weisungsrecht nach §106 S. 1 GewO bewirken. Der Arbeitsvertrag steht diesem Ansinnen im Wege, so dass er eine Änderungskündigung aussprechen muss, sofern sich Martina Meier nicht zu einer Änderung ihres Arbeitsvertrages einverstanden erklärt.</a:t>
            </a:r>
          </a:p>
        </p:txBody>
      </p:sp>
      <p:sp>
        <p:nvSpPr>
          <p:cNvPr id="4" name="Textplatzhalter 3">
            <a:extLst>
              <a:ext uri="{FF2B5EF4-FFF2-40B4-BE49-F238E27FC236}">
                <a16:creationId xmlns:a16="http://schemas.microsoft.com/office/drawing/2014/main" id="{B701CF87-F836-3F89-F0E1-40851D44682F}"/>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ED2335F2-110A-EA59-7323-9C05301362D1}"/>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1468412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588928-102E-0A0F-7C5C-0A04408E9452}"/>
              </a:ext>
            </a:extLst>
          </p:cNvPr>
          <p:cNvSpPr>
            <a:spLocks noGrp="1"/>
          </p:cNvSpPr>
          <p:nvPr>
            <p:ph type="title"/>
          </p:nvPr>
        </p:nvSpPr>
        <p:spPr>
          <a:xfrm>
            <a:off x="573088" y="188913"/>
            <a:ext cx="8074025" cy="369332"/>
          </a:xfrm>
        </p:spPr>
        <p:txBody>
          <a:bodyPr/>
          <a:lstStyle/>
          <a:p>
            <a:r>
              <a:rPr lang="de-DE" dirty="0"/>
              <a:t>Die Änderungskündigung</a:t>
            </a:r>
          </a:p>
        </p:txBody>
      </p:sp>
      <p:sp>
        <p:nvSpPr>
          <p:cNvPr id="3" name="Inhaltsplatzhalter 2">
            <a:extLst>
              <a:ext uri="{FF2B5EF4-FFF2-40B4-BE49-F238E27FC236}">
                <a16:creationId xmlns:a16="http://schemas.microsoft.com/office/drawing/2014/main" id="{EF47B19D-DCAF-21C9-364C-EF222DC1BDFD}"/>
              </a:ext>
            </a:extLst>
          </p:cNvPr>
          <p:cNvSpPr>
            <a:spLocks noGrp="1"/>
          </p:cNvSpPr>
          <p:nvPr>
            <p:ph idx="1"/>
          </p:nvPr>
        </p:nvSpPr>
        <p:spPr/>
        <p:txBody>
          <a:bodyPr/>
          <a:lstStyle/>
          <a:p>
            <a:r>
              <a:rPr lang="de-DE" dirty="0"/>
              <a:t>Drei mögliche Reaktionen</a:t>
            </a:r>
          </a:p>
          <a:p>
            <a:pPr lvl="1"/>
            <a:r>
              <a:rPr lang="de-DE" dirty="0"/>
              <a:t>Annehmen des Angebotes: das Arbeitsverhältnis wird mit geänderten Arbeitsbedingungen fortgesetzt</a:t>
            </a:r>
          </a:p>
          <a:p>
            <a:pPr lvl="1"/>
            <a:r>
              <a:rPr lang="de-DE" dirty="0"/>
              <a:t>Ablehnen des Angebotes: Ausscheiden aus dem Arbeitsverhältnis</a:t>
            </a:r>
          </a:p>
          <a:p>
            <a:pPr lvl="1"/>
            <a:r>
              <a:rPr lang="de-DE" dirty="0"/>
              <a:t>Annehmen unter Vorbehalt: Arbeiten zu geänderten Arbeitsbedingungen während geprüft wird, ob die Kündigung sozial gerechtfertigt ist</a:t>
            </a:r>
          </a:p>
          <a:p>
            <a:pPr lvl="2"/>
            <a:r>
              <a:rPr lang="de-DE" dirty="0"/>
              <a:t>Mögliche Ausgänge:</a:t>
            </a:r>
          </a:p>
          <a:p>
            <a:pPr lvl="2"/>
            <a:r>
              <a:rPr lang="de-DE" dirty="0"/>
              <a:t>Neue Bedingungen bleiben bestehen</a:t>
            </a:r>
          </a:p>
          <a:p>
            <a:pPr lvl="2"/>
            <a:r>
              <a:rPr lang="de-DE" dirty="0"/>
              <a:t>Alte Bedingungen werden wieder wirksam</a:t>
            </a:r>
          </a:p>
          <a:p>
            <a:pPr lvl="2"/>
            <a:endParaRPr lang="de-DE" dirty="0"/>
          </a:p>
        </p:txBody>
      </p:sp>
      <p:sp>
        <p:nvSpPr>
          <p:cNvPr id="4" name="Textplatzhalter 3">
            <a:extLst>
              <a:ext uri="{FF2B5EF4-FFF2-40B4-BE49-F238E27FC236}">
                <a16:creationId xmlns:a16="http://schemas.microsoft.com/office/drawing/2014/main" id="{0868F7BA-AD5E-38C0-65E0-55696DCE73F3}"/>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9F94B425-41AA-57A4-87F7-068422F0F79C}"/>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356272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986499-ADB5-AD72-E654-6DA44650BA35}"/>
              </a:ext>
            </a:extLst>
          </p:cNvPr>
          <p:cNvSpPr>
            <a:spLocks noGrp="1"/>
          </p:cNvSpPr>
          <p:nvPr>
            <p:ph type="title"/>
          </p:nvPr>
        </p:nvSpPr>
        <p:spPr>
          <a:xfrm>
            <a:off x="573088" y="188913"/>
            <a:ext cx="8074025" cy="369332"/>
          </a:xfrm>
        </p:spPr>
        <p:txBody>
          <a:bodyPr/>
          <a:lstStyle/>
          <a:p>
            <a:r>
              <a:rPr lang="de-DE" dirty="0"/>
              <a:t>Einseitige Beendigung des Arbeitsverhältnisses</a:t>
            </a:r>
          </a:p>
        </p:txBody>
      </p:sp>
      <p:sp>
        <p:nvSpPr>
          <p:cNvPr id="3" name="Inhaltsplatzhalter 2">
            <a:extLst>
              <a:ext uri="{FF2B5EF4-FFF2-40B4-BE49-F238E27FC236}">
                <a16:creationId xmlns:a16="http://schemas.microsoft.com/office/drawing/2014/main" id="{878F6DA1-B155-4AF2-536B-D768C3CB4D32}"/>
              </a:ext>
            </a:extLst>
          </p:cNvPr>
          <p:cNvSpPr>
            <a:spLocks noGrp="1"/>
          </p:cNvSpPr>
          <p:nvPr>
            <p:ph idx="1"/>
          </p:nvPr>
        </p:nvSpPr>
        <p:spPr/>
        <p:txBody>
          <a:bodyPr/>
          <a:lstStyle/>
          <a:p>
            <a:r>
              <a:rPr lang="de-DE" dirty="0"/>
              <a:t>Anfechtung</a:t>
            </a:r>
          </a:p>
          <a:p>
            <a:r>
              <a:rPr lang="de-DE" dirty="0"/>
              <a:t>Kündigung des Arbeitsvertrags</a:t>
            </a:r>
          </a:p>
          <a:p>
            <a:pPr lvl="1"/>
            <a:r>
              <a:rPr lang="de-DE" dirty="0"/>
              <a:t>Regelfall</a:t>
            </a:r>
          </a:p>
          <a:p>
            <a:pPr lvl="1"/>
            <a:r>
              <a:rPr lang="de-DE" dirty="0"/>
              <a:t>Besondere Ausnahmesituation</a:t>
            </a:r>
          </a:p>
          <a:p>
            <a:pPr lvl="1"/>
            <a:r>
              <a:rPr lang="de-DE" dirty="0"/>
              <a:t>Änderungskündigung</a:t>
            </a:r>
          </a:p>
        </p:txBody>
      </p:sp>
      <p:sp>
        <p:nvSpPr>
          <p:cNvPr id="4" name="Textplatzhalter 3">
            <a:extLst>
              <a:ext uri="{FF2B5EF4-FFF2-40B4-BE49-F238E27FC236}">
                <a16:creationId xmlns:a16="http://schemas.microsoft.com/office/drawing/2014/main" id="{44199A47-FBB4-DA6B-DFC7-01CFB117FA86}"/>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ED89A79B-2B79-117C-E866-05DF21A4E062}"/>
              </a:ext>
            </a:extLst>
          </p:cNvPr>
          <p:cNvSpPr>
            <a:spLocks noGrp="1"/>
          </p:cNvSpPr>
          <p:nvPr>
            <p:ph type="body" sz="quarter" idx="12"/>
          </p:nvPr>
        </p:nvSpPr>
        <p:spPr/>
        <p:txBody>
          <a:bodyPr/>
          <a:lstStyle/>
          <a:p>
            <a:endParaRPr lang="de-DE" dirty="0"/>
          </a:p>
        </p:txBody>
      </p:sp>
    </p:spTree>
    <p:extLst>
      <p:ext uri="{BB962C8B-B14F-4D97-AF65-F5344CB8AC3E}">
        <p14:creationId xmlns:p14="http://schemas.microsoft.com/office/powerpoint/2010/main" val="3692886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56FBD6-3829-612C-58B0-95AE57C2D902}"/>
              </a:ext>
            </a:extLst>
          </p:cNvPr>
          <p:cNvSpPr>
            <a:spLocks noGrp="1"/>
          </p:cNvSpPr>
          <p:nvPr>
            <p:ph type="title"/>
          </p:nvPr>
        </p:nvSpPr>
        <p:spPr>
          <a:xfrm>
            <a:off x="573088" y="188913"/>
            <a:ext cx="8074025" cy="369332"/>
          </a:xfrm>
        </p:spPr>
        <p:txBody>
          <a:bodyPr/>
          <a:lstStyle/>
          <a:p>
            <a:r>
              <a:rPr lang="de-DE" dirty="0"/>
              <a:t>Anfechtung</a:t>
            </a:r>
          </a:p>
        </p:txBody>
      </p:sp>
      <p:sp>
        <p:nvSpPr>
          <p:cNvPr id="3" name="Inhaltsplatzhalter 2">
            <a:extLst>
              <a:ext uri="{FF2B5EF4-FFF2-40B4-BE49-F238E27FC236}">
                <a16:creationId xmlns:a16="http://schemas.microsoft.com/office/drawing/2014/main" id="{CB5D3B4B-BCF3-0B2A-7177-74340007813C}"/>
              </a:ext>
            </a:extLst>
          </p:cNvPr>
          <p:cNvSpPr>
            <a:spLocks noGrp="1"/>
          </p:cNvSpPr>
          <p:nvPr>
            <p:ph idx="1"/>
          </p:nvPr>
        </p:nvSpPr>
        <p:spPr/>
        <p:txBody>
          <a:bodyPr/>
          <a:lstStyle/>
          <a:p>
            <a:r>
              <a:rPr lang="de-DE" dirty="0"/>
              <a:t>Gründe für eine Anfechtung</a:t>
            </a:r>
          </a:p>
          <a:p>
            <a:pPr lvl="1"/>
            <a:r>
              <a:rPr lang="de-DE" dirty="0"/>
              <a:t>Irrtum</a:t>
            </a:r>
          </a:p>
          <a:p>
            <a:pPr lvl="1"/>
            <a:r>
              <a:rPr lang="de-DE" dirty="0"/>
              <a:t>Arglistige Täuschung</a:t>
            </a:r>
          </a:p>
          <a:p>
            <a:pPr lvl="1"/>
            <a:r>
              <a:rPr lang="de-DE" dirty="0"/>
              <a:t>Widerrechtliche Drohung</a:t>
            </a:r>
          </a:p>
          <a:p>
            <a:r>
              <a:rPr lang="de-DE" dirty="0"/>
              <a:t>Die Anfechtungserklärung ist eine empfangsbedürftige Willenserklärung</a:t>
            </a:r>
          </a:p>
          <a:p>
            <a:r>
              <a:rPr lang="de-DE" dirty="0"/>
              <a:t>Der Vertrag ist von Anfang an nichtig</a:t>
            </a:r>
          </a:p>
          <a:p>
            <a:r>
              <a:rPr lang="de-DE" dirty="0"/>
              <a:t>Bereits ausgetauschte Leistungen bleiben unangetastet</a:t>
            </a:r>
          </a:p>
          <a:p>
            <a:endParaRPr lang="de-DE" dirty="0"/>
          </a:p>
        </p:txBody>
      </p:sp>
      <p:sp>
        <p:nvSpPr>
          <p:cNvPr id="4" name="Textplatzhalter 3">
            <a:extLst>
              <a:ext uri="{FF2B5EF4-FFF2-40B4-BE49-F238E27FC236}">
                <a16:creationId xmlns:a16="http://schemas.microsoft.com/office/drawing/2014/main" id="{F452B019-7CBF-2C24-22F0-AE6C5378F888}"/>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B7E37FF2-D26E-346D-7388-058A44150F7E}"/>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1938956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A4F0AD-C668-F246-66C9-8EAE78096972}"/>
              </a:ext>
            </a:extLst>
          </p:cNvPr>
          <p:cNvSpPr>
            <a:spLocks noGrp="1"/>
          </p:cNvSpPr>
          <p:nvPr>
            <p:ph type="title"/>
          </p:nvPr>
        </p:nvSpPr>
        <p:spPr>
          <a:xfrm>
            <a:off x="573088" y="188913"/>
            <a:ext cx="8074025" cy="369332"/>
          </a:xfrm>
        </p:spPr>
        <p:txBody>
          <a:bodyPr/>
          <a:lstStyle/>
          <a:p>
            <a:r>
              <a:rPr lang="de-DE" dirty="0"/>
              <a:t>Kündigung des Arbeitsvertrags</a:t>
            </a:r>
          </a:p>
        </p:txBody>
      </p:sp>
      <p:graphicFrame>
        <p:nvGraphicFramePr>
          <p:cNvPr id="6" name="Tabelle 6">
            <a:extLst>
              <a:ext uri="{FF2B5EF4-FFF2-40B4-BE49-F238E27FC236}">
                <a16:creationId xmlns:a16="http://schemas.microsoft.com/office/drawing/2014/main" id="{A7A60394-F006-1AA4-EB96-3F17F68C788C}"/>
              </a:ext>
            </a:extLst>
          </p:cNvPr>
          <p:cNvGraphicFramePr>
            <a:graphicFrameLocks noGrp="1"/>
          </p:cNvGraphicFramePr>
          <p:nvPr>
            <p:ph idx="1"/>
            <p:extLst>
              <p:ext uri="{D42A27DB-BD31-4B8C-83A1-F6EECF244321}">
                <p14:modId xmlns:p14="http://schemas.microsoft.com/office/powerpoint/2010/main" val="2893268716"/>
              </p:ext>
            </p:extLst>
          </p:nvPr>
        </p:nvGraphicFramePr>
        <p:xfrm>
          <a:off x="582613" y="1733550"/>
          <a:ext cx="8064498" cy="1483360"/>
        </p:xfrm>
        <a:graphic>
          <a:graphicData uri="http://schemas.openxmlformats.org/drawingml/2006/table">
            <a:tbl>
              <a:tblPr firstRow="1" bandRow="1">
                <a:tableStyleId>{5C22544A-7EE6-4342-B048-85BDC9FD1C3A}</a:tableStyleId>
              </a:tblPr>
              <a:tblGrid>
                <a:gridCol w="2387653">
                  <a:extLst>
                    <a:ext uri="{9D8B030D-6E8A-4147-A177-3AD203B41FA5}">
                      <a16:colId xmlns:a16="http://schemas.microsoft.com/office/drawing/2014/main" val="2593728100"/>
                    </a:ext>
                  </a:extLst>
                </a:gridCol>
                <a:gridCol w="2988679">
                  <a:extLst>
                    <a:ext uri="{9D8B030D-6E8A-4147-A177-3AD203B41FA5}">
                      <a16:colId xmlns:a16="http://schemas.microsoft.com/office/drawing/2014/main" val="1222230397"/>
                    </a:ext>
                  </a:extLst>
                </a:gridCol>
                <a:gridCol w="2688166">
                  <a:extLst>
                    <a:ext uri="{9D8B030D-6E8A-4147-A177-3AD203B41FA5}">
                      <a16:colId xmlns:a16="http://schemas.microsoft.com/office/drawing/2014/main" val="1890326655"/>
                    </a:ext>
                  </a:extLst>
                </a:gridCol>
              </a:tblGrid>
              <a:tr h="370840">
                <a:tc>
                  <a:txBody>
                    <a:bodyPr/>
                    <a:lstStyle/>
                    <a:p>
                      <a:endParaRPr lang="de-DE"/>
                    </a:p>
                  </a:txBody>
                  <a:tcPr/>
                </a:tc>
                <a:tc>
                  <a:txBody>
                    <a:bodyPr/>
                    <a:lstStyle/>
                    <a:p>
                      <a:r>
                        <a:rPr lang="de-DE" dirty="0"/>
                        <a:t>Regelfall</a:t>
                      </a:r>
                    </a:p>
                  </a:txBody>
                  <a:tcPr/>
                </a:tc>
                <a:tc>
                  <a:txBody>
                    <a:bodyPr/>
                    <a:lstStyle/>
                    <a:p>
                      <a:r>
                        <a:rPr lang="de-DE" dirty="0"/>
                        <a:t>Ausnahme</a:t>
                      </a:r>
                    </a:p>
                  </a:txBody>
                  <a:tcPr/>
                </a:tc>
                <a:extLst>
                  <a:ext uri="{0D108BD9-81ED-4DB2-BD59-A6C34878D82A}">
                    <a16:rowId xmlns:a16="http://schemas.microsoft.com/office/drawing/2014/main" val="1568951938"/>
                  </a:ext>
                </a:extLst>
              </a:tr>
              <a:tr h="370840">
                <a:tc>
                  <a:txBody>
                    <a:bodyPr/>
                    <a:lstStyle/>
                    <a:p>
                      <a:r>
                        <a:rPr lang="de-DE" dirty="0"/>
                        <a:t>Motiv</a:t>
                      </a:r>
                    </a:p>
                  </a:txBody>
                  <a:tcPr/>
                </a:tc>
                <a:tc>
                  <a:txBody>
                    <a:bodyPr/>
                    <a:lstStyle/>
                    <a:p>
                      <a:r>
                        <a:rPr lang="de-DE" dirty="0"/>
                        <a:t>ordentlich</a:t>
                      </a:r>
                    </a:p>
                  </a:txBody>
                  <a:tcPr/>
                </a:tc>
                <a:tc>
                  <a:txBody>
                    <a:bodyPr/>
                    <a:lstStyle/>
                    <a:p>
                      <a:r>
                        <a:rPr lang="de-DE" dirty="0"/>
                        <a:t>außerordentlich</a:t>
                      </a:r>
                    </a:p>
                  </a:txBody>
                  <a:tcPr/>
                </a:tc>
                <a:extLst>
                  <a:ext uri="{0D108BD9-81ED-4DB2-BD59-A6C34878D82A}">
                    <a16:rowId xmlns:a16="http://schemas.microsoft.com/office/drawing/2014/main" val="1657439229"/>
                  </a:ext>
                </a:extLst>
              </a:tr>
              <a:tr h="370840">
                <a:tc>
                  <a:txBody>
                    <a:bodyPr/>
                    <a:lstStyle/>
                    <a:p>
                      <a:r>
                        <a:rPr lang="de-DE" dirty="0"/>
                        <a:t>zu beachtende Frist</a:t>
                      </a:r>
                    </a:p>
                  </a:txBody>
                  <a:tcPr/>
                </a:tc>
                <a:tc>
                  <a:txBody>
                    <a:bodyPr/>
                    <a:lstStyle/>
                    <a:p>
                      <a:r>
                        <a:rPr lang="de-DE" dirty="0"/>
                        <a:t>fristgemäß</a:t>
                      </a:r>
                    </a:p>
                  </a:txBody>
                  <a:tcPr/>
                </a:tc>
                <a:tc>
                  <a:txBody>
                    <a:bodyPr/>
                    <a:lstStyle/>
                    <a:p>
                      <a:r>
                        <a:rPr lang="de-DE" dirty="0"/>
                        <a:t>fristlos</a:t>
                      </a:r>
                    </a:p>
                  </a:txBody>
                  <a:tcPr/>
                </a:tc>
                <a:extLst>
                  <a:ext uri="{0D108BD9-81ED-4DB2-BD59-A6C34878D82A}">
                    <a16:rowId xmlns:a16="http://schemas.microsoft.com/office/drawing/2014/main" val="4230849021"/>
                  </a:ext>
                </a:extLst>
              </a:tr>
              <a:tr h="370840">
                <a:tc>
                  <a:txBody>
                    <a:bodyPr/>
                    <a:lstStyle/>
                    <a:p>
                      <a:r>
                        <a:rPr lang="de-DE" dirty="0"/>
                        <a:t>Wirkung</a:t>
                      </a:r>
                    </a:p>
                  </a:txBody>
                  <a:tcPr/>
                </a:tc>
                <a:tc>
                  <a:txBody>
                    <a:bodyPr/>
                    <a:lstStyle/>
                    <a:p>
                      <a:r>
                        <a:rPr lang="de-DE" dirty="0"/>
                        <a:t>Beendigungskündigung</a:t>
                      </a:r>
                    </a:p>
                  </a:txBody>
                  <a:tcPr/>
                </a:tc>
                <a:tc>
                  <a:txBody>
                    <a:bodyPr/>
                    <a:lstStyle/>
                    <a:p>
                      <a:r>
                        <a:rPr lang="de-DE" dirty="0"/>
                        <a:t>Änderungskündigung</a:t>
                      </a:r>
                    </a:p>
                  </a:txBody>
                  <a:tcPr/>
                </a:tc>
                <a:extLst>
                  <a:ext uri="{0D108BD9-81ED-4DB2-BD59-A6C34878D82A}">
                    <a16:rowId xmlns:a16="http://schemas.microsoft.com/office/drawing/2014/main" val="2859663990"/>
                  </a:ext>
                </a:extLst>
              </a:tr>
            </a:tbl>
          </a:graphicData>
        </a:graphic>
      </p:graphicFrame>
      <p:sp>
        <p:nvSpPr>
          <p:cNvPr id="4" name="Textplatzhalter 3">
            <a:extLst>
              <a:ext uri="{FF2B5EF4-FFF2-40B4-BE49-F238E27FC236}">
                <a16:creationId xmlns:a16="http://schemas.microsoft.com/office/drawing/2014/main" id="{5FEA0A6C-4135-AEFD-9B9B-64C2589F97E9}"/>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430C115F-12AC-6440-D36B-330D8FF829A3}"/>
              </a:ext>
            </a:extLst>
          </p:cNvPr>
          <p:cNvSpPr>
            <a:spLocks noGrp="1"/>
          </p:cNvSpPr>
          <p:nvPr>
            <p:ph type="body" sz="quarter" idx="12"/>
          </p:nvPr>
        </p:nvSpPr>
        <p:spPr/>
        <p:txBody>
          <a:bodyPr/>
          <a:lstStyle/>
          <a:p>
            <a:r>
              <a:rPr lang="de-DE" dirty="0"/>
              <a:t>Unterschiedliche Arten, Bezeichnungen und Formen</a:t>
            </a:r>
          </a:p>
        </p:txBody>
      </p:sp>
    </p:spTree>
    <p:extLst>
      <p:ext uri="{BB962C8B-B14F-4D97-AF65-F5344CB8AC3E}">
        <p14:creationId xmlns:p14="http://schemas.microsoft.com/office/powerpoint/2010/main" val="27793382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509A6C-9DA3-64A6-BC90-0617BF28E402}"/>
              </a:ext>
            </a:extLst>
          </p:cNvPr>
          <p:cNvSpPr>
            <a:spLocks noGrp="1"/>
          </p:cNvSpPr>
          <p:nvPr>
            <p:ph type="title"/>
          </p:nvPr>
        </p:nvSpPr>
        <p:spPr>
          <a:xfrm>
            <a:off x="573088" y="188913"/>
            <a:ext cx="8074025" cy="369332"/>
          </a:xfrm>
        </p:spPr>
        <p:txBody>
          <a:bodyPr/>
          <a:lstStyle/>
          <a:p>
            <a:r>
              <a:rPr lang="de-DE" dirty="0"/>
              <a:t>Die ordentliche Kündigung</a:t>
            </a:r>
          </a:p>
        </p:txBody>
      </p:sp>
      <p:sp>
        <p:nvSpPr>
          <p:cNvPr id="3" name="Inhaltsplatzhalter 2">
            <a:extLst>
              <a:ext uri="{FF2B5EF4-FFF2-40B4-BE49-F238E27FC236}">
                <a16:creationId xmlns:a16="http://schemas.microsoft.com/office/drawing/2014/main" id="{5C194786-B3FE-BBE2-EEFA-F4B5C542140C}"/>
              </a:ext>
            </a:extLst>
          </p:cNvPr>
          <p:cNvSpPr>
            <a:spLocks noGrp="1"/>
          </p:cNvSpPr>
          <p:nvPr>
            <p:ph idx="1"/>
          </p:nvPr>
        </p:nvSpPr>
        <p:spPr/>
        <p:txBody>
          <a:bodyPr/>
          <a:lstStyle/>
          <a:p>
            <a:r>
              <a:rPr lang="de-DE" dirty="0"/>
              <a:t>Wird in §622 BGB behandelt</a:t>
            </a:r>
          </a:p>
          <a:p>
            <a:r>
              <a:rPr lang="de-DE" dirty="0"/>
              <a:t>Kündigungsfristen sind zu beachten</a:t>
            </a:r>
          </a:p>
          <a:p>
            <a:r>
              <a:rPr lang="de-DE" dirty="0"/>
              <a:t>Abweichende Fristen durch z.B. Tarifverträge sind möglich</a:t>
            </a:r>
          </a:p>
          <a:p>
            <a:r>
              <a:rPr lang="de-DE" dirty="0"/>
              <a:t>Gestuftes Vorgehen</a:t>
            </a:r>
          </a:p>
          <a:p>
            <a:pPr lvl="1"/>
            <a:r>
              <a:rPr lang="de-DE" dirty="0"/>
              <a:t>Tarifvertrag</a:t>
            </a:r>
          </a:p>
          <a:p>
            <a:pPr lvl="1"/>
            <a:r>
              <a:rPr lang="de-DE" dirty="0"/>
              <a:t>Arbeitsvertrag</a:t>
            </a:r>
          </a:p>
          <a:p>
            <a:pPr lvl="1"/>
            <a:r>
              <a:rPr lang="de-DE" dirty="0"/>
              <a:t>§622 Abs. 1-3 BGB</a:t>
            </a:r>
          </a:p>
        </p:txBody>
      </p:sp>
      <p:sp>
        <p:nvSpPr>
          <p:cNvPr id="4" name="Textplatzhalter 3">
            <a:extLst>
              <a:ext uri="{FF2B5EF4-FFF2-40B4-BE49-F238E27FC236}">
                <a16:creationId xmlns:a16="http://schemas.microsoft.com/office/drawing/2014/main" id="{6F32542A-A5AB-B02C-EEA8-E0BCBA3D1B58}"/>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413A2BE8-1825-96BE-A7C5-C2ACBB3E7B17}"/>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11928629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FF7F23-040F-23B1-9D1D-8B6F1653C5EE}"/>
              </a:ext>
            </a:extLst>
          </p:cNvPr>
          <p:cNvSpPr>
            <a:spLocks noGrp="1"/>
          </p:cNvSpPr>
          <p:nvPr>
            <p:ph type="title"/>
          </p:nvPr>
        </p:nvSpPr>
        <p:spPr>
          <a:xfrm>
            <a:off x="573088" y="188913"/>
            <a:ext cx="8074025" cy="369332"/>
          </a:xfrm>
        </p:spPr>
        <p:txBody>
          <a:bodyPr/>
          <a:lstStyle/>
          <a:p>
            <a:r>
              <a:rPr lang="de-DE" dirty="0"/>
              <a:t>Kündigungsfristen</a:t>
            </a:r>
          </a:p>
        </p:txBody>
      </p:sp>
      <p:graphicFrame>
        <p:nvGraphicFramePr>
          <p:cNvPr id="6" name="Tabelle 6">
            <a:extLst>
              <a:ext uri="{FF2B5EF4-FFF2-40B4-BE49-F238E27FC236}">
                <a16:creationId xmlns:a16="http://schemas.microsoft.com/office/drawing/2014/main" id="{E628372A-2B8D-4FF0-2D31-DB7445EED829}"/>
              </a:ext>
            </a:extLst>
          </p:cNvPr>
          <p:cNvGraphicFramePr>
            <a:graphicFrameLocks noGrp="1"/>
          </p:cNvGraphicFramePr>
          <p:nvPr>
            <p:ph idx="1"/>
            <p:extLst>
              <p:ext uri="{D42A27DB-BD31-4B8C-83A1-F6EECF244321}">
                <p14:modId xmlns:p14="http://schemas.microsoft.com/office/powerpoint/2010/main" val="3706650310"/>
              </p:ext>
            </p:extLst>
          </p:nvPr>
        </p:nvGraphicFramePr>
        <p:xfrm>
          <a:off x="496889" y="1144407"/>
          <a:ext cx="8064498" cy="4668520"/>
        </p:xfrm>
        <a:graphic>
          <a:graphicData uri="http://schemas.openxmlformats.org/drawingml/2006/table">
            <a:tbl>
              <a:tblPr firstRow="1" bandRow="1">
                <a:tableStyleId>{5C22544A-7EE6-4342-B048-85BDC9FD1C3A}</a:tableStyleId>
              </a:tblPr>
              <a:tblGrid>
                <a:gridCol w="2688166">
                  <a:extLst>
                    <a:ext uri="{9D8B030D-6E8A-4147-A177-3AD203B41FA5}">
                      <a16:colId xmlns:a16="http://schemas.microsoft.com/office/drawing/2014/main" val="1328409069"/>
                    </a:ext>
                  </a:extLst>
                </a:gridCol>
                <a:gridCol w="2688166">
                  <a:extLst>
                    <a:ext uri="{9D8B030D-6E8A-4147-A177-3AD203B41FA5}">
                      <a16:colId xmlns:a16="http://schemas.microsoft.com/office/drawing/2014/main" val="4275802711"/>
                    </a:ext>
                  </a:extLst>
                </a:gridCol>
                <a:gridCol w="2688166">
                  <a:extLst>
                    <a:ext uri="{9D8B030D-6E8A-4147-A177-3AD203B41FA5}">
                      <a16:colId xmlns:a16="http://schemas.microsoft.com/office/drawing/2014/main" val="3748577390"/>
                    </a:ext>
                  </a:extLst>
                </a:gridCol>
              </a:tblGrid>
              <a:tr h="370840">
                <a:tc>
                  <a:txBody>
                    <a:bodyPr/>
                    <a:lstStyle/>
                    <a:p>
                      <a:r>
                        <a:rPr lang="de-DE" b="1" dirty="0"/>
                        <a:t>Dauer des Arbeitsverhältnisses</a:t>
                      </a:r>
                    </a:p>
                  </a:txBody>
                  <a:tcPr/>
                </a:tc>
                <a:tc>
                  <a:txBody>
                    <a:bodyPr/>
                    <a:lstStyle/>
                    <a:p>
                      <a:r>
                        <a:rPr lang="de-DE" dirty="0"/>
                        <a:t>Vom Arbeitgeber zu beachtende Frist</a:t>
                      </a:r>
                    </a:p>
                  </a:txBody>
                  <a:tcPr/>
                </a:tc>
                <a:tc>
                  <a:txBody>
                    <a:bodyPr/>
                    <a:lstStyle/>
                    <a:p>
                      <a:r>
                        <a:rPr lang="de-DE" dirty="0"/>
                        <a:t>Vom Arbeitsnehmer zu beachtende Frist</a:t>
                      </a:r>
                    </a:p>
                  </a:txBody>
                  <a:tcPr/>
                </a:tc>
                <a:extLst>
                  <a:ext uri="{0D108BD9-81ED-4DB2-BD59-A6C34878D82A}">
                    <a16:rowId xmlns:a16="http://schemas.microsoft.com/office/drawing/2014/main" val="685466298"/>
                  </a:ext>
                </a:extLst>
              </a:tr>
              <a:tr h="370840">
                <a:tc>
                  <a:txBody>
                    <a:bodyPr/>
                    <a:lstStyle/>
                    <a:p>
                      <a:r>
                        <a:rPr lang="de-DE" sz="1200" dirty="0"/>
                        <a:t>Vereinbarte Probezeit</a:t>
                      </a:r>
                    </a:p>
                  </a:txBody>
                  <a:tcPr/>
                </a:tc>
                <a:tc>
                  <a:txBody>
                    <a:bodyPr/>
                    <a:lstStyle/>
                    <a:p>
                      <a:r>
                        <a:rPr lang="de-DE" sz="1200" dirty="0"/>
                        <a:t>Zwei Wochen</a:t>
                      </a:r>
                    </a:p>
                  </a:txBody>
                  <a:tcPr/>
                </a:tc>
                <a:tc>
                  <a:txBody>
                    <a:bodyPr/>
                    <a:lstStyle/>
                    <a:p>
                      <a:r>
                        <a:rPr lang="de-DE" sz="1200" dirty="0"/>
                        <a:t>Zwei Wochen</a:t>
                      </a:r>
                    </a:p>
                  </a:txBody>
                  <a:tcPr/>
                </a:tc>
                <a:extLst>
                  <a:ext uri="{0D108BD9-81ED-4DB2-BD59-A6C34878D82A}">
                    <a16:rowId xmlns:a16="http://schemas.microsoft.com/office/drawing/2014/main" val="3072428047"/>
                  </a:ext>
                </a:extLst>
              </a:tr>
              <a:tr h="370840">
                <a:tc>
                  <a:txBody>
                    <a:bodyPr/>
                    <a:lstStyle/>
                    <a:p>
                      <a:r>
                        <a:rPr lang="de-DE" sz="1200" dirty="0"/>
                        <a:t>Nach Ablauf der Probezeit bzw. wenn keine Probezeit vereinbar ist</a:t>
                      </a:r>
                    </a:p>
                  </a:txBody>
                  <a:tcPr/>
                </a:tc>
                <a:tc>
                  <a:txBody>
                    <a:bodyPr/>
                    <a:lstStyle/>
                    <a:p>
                      <a:r>
                        <a:rPr lang="de-DE" sz="1200" dirty="0"/>
                        <a:t>Wahl: vier Wochen zum 15. oder zum Ende des 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1649291902"/>
                  </a:ext>
                </a:extLst>
              </a:tr>
              <a:tr h="370840">
                <a:tc>
                  <a:txBody>
                    <a:bodyPr/>
                    <a:lstStyle/>
                    <a:p>
                      <a:r>
                        <a:rPr lang="de-DE" sz="1200" dirty="0"/>
                        <a:t>Zwei Jahre</a:t>
                      </a:r>
                    </a:p>
                  </a:txBody>
                  <a:tcPr/>
                </a:tc>
                <a:tc>
                  <a:txBody>
                    <a:bodyPr/>
                    <a:lstStyle/>
                    <a:p>
                      <a:r>
                        <a:rPr lang="de-DE" sz="1200" dirty="0"/>
                        <a:t>Einen Monat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1393493919"/>
                  </a:ext>
                </a:extLst>
              </a:tr>
              <a:tr h="370840">
                <a:tc>
                  <a:txBody>
                    <a:bodyPr/>
                    <a:lstStyle/>
                    <a:p>
                      <a:r>
                        <a:rPr lang="de-DE" sz="1200" dirty="0"/>
                        <a:t>Fünf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Zwei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1992113923"/>
                  </a:ext>
                </a:extLst>
              </a:tr>
              <a:tr h="370840">
                <a:tc>
                  <a:txBody>
                    <a:bodyPr/>
                    <a:lstStyle/>
                    <a:p>
                      <a:r>
                        <a:rPr lang="de-DE" sz="1200" dirty="0"/>
                        <a:t>Acht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Drei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3716758422"/>
                  </a:ext>
                </a:extLst>
              </a:tr>
              <a:tr h="370840">
                <a:tc>
                  <a:txBody>
                    <a:bodyPr/>
                    <a:lstStyle/>
                    <a:p>
                      <a:r>
                        <a:rPr lang="de-DE" sz="1200" dirty="0"/>
                        <a:t>Zehn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Vier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2079470858"/>
                  </a:ext>
                </a:extLst>
              </a:tr>
              <a:tr h="370840">
                <a:tc>
                  <a:txBody>
                    <a:bodyPr/>
                    <a:lstStyle/>
                    <a:p>
                      <a:r>
                        <a:rPr lang="de-DE" sz="1200" dirty="0"/>
                        <a:t>Zwölf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Fünf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117068791"/>
                  </a:ext>
                </a:extLst>
              </a:tr>
              <a:tr h="370840">
                <a:tc>
                  <a:txBody>
                    <a:bodyPr/>
                    <a:lstStyle/>
                    <a:p>
                      <a:r>
                        <a:rPr lang="de-DE" sz="1200" dirty="0"/>
                        <a:t>Fünfzehn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Sechs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2398472364"/>
                  </a:ext>
                </a:extLst>
              </a:tr>
              <a:tr h="370840">
                <a:tc>
                  <a:txBody>
                    <a:bodyPr/>
                    <a:lstStyle/>
                    <a:p>
                      <a:r>
                        <a:rPr lang="de-DE" sz="1200" dirty="0"/>
                        <a:t>Zwanzig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Sieben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3796491619"/>
                  </a:ext>
                </a:extLst>
              </a:tr>
            </a:tbl>
          </a:graphicData>
        </a:graphic>
      </p:graphicFrame>
      <p:sp>
        <p:nvSpPr>
          <p:cNvPr id="4" name="Textplatzhalter 3">
            <a:extLst>
              <a:ext uri="{FF2B5EF4-FFF2-40B4-BE49-F238E27FC236}">
                <a16:creationId xmlns:a16="http://schemas.microsoft.com/office/drawing/2014/main" id="{EC1ED64D-795C-DBD5-9FD9-8C621FECB957}"/>
              </a:ext>
            </a:extLst>
          </p:cNvPr>
          <p:cNvSpPr>
            <a:spLocks noGrp="1"/>
          </p:cNvSpPr>
          <p:nvPr>
            <p:ph type="body" sz="quarter" idx="11"/>
          </p:nvPr>
        </p:nvSpPr>
        <p:spPr/>
        <p:txBody>
          <a:bodyPr/>
          <a:lstStyle/>
          <a:p>
            <a:endParaRPr lang="de-DE"/>
          </a:p>
        </p:txBody>
      </p:sp>
    </p:spTree>
    <p:extLst>
      <p:ext uri="{BB962C8B-B14F-4D97-AF65-F5344CB8AC3E}">
        <p14:creationId xmlns:p14="http://schemas.microsoft.com/office/powerpoint/2010/main" val="42039722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337542-1EC9-FFF1-B800-7F0AF9DEF063}"/>
              </a:ext>
            </a:extLst>
          </p:cNvPr>
          <p:cNvSpPr>
            <a:spLocks noGrp="1"/>
          </p:cNvSpPr>
          <p:nvPr>
            <p:ph type="title"/>
          </p:nvPr>
        </p:nvSpPr>
        <p:spPr>
          <a:xfrm>
            <a:off x="573088" y="188913"/>
            <a:ext cx="8074025" cy="369332"/>
          </a:xfrm>
        </p:spPr>
        <p:txBody>
          <a:bodyPr/>
          <a:lstStyle/>
          <a:p>
            <a:r>
              <a:rPr lang="de-DE" dirty="0"/>
              <a:t>Die außerordentliche Kündigung</a:t>
            </a:r>
          </a:p>
        </p:txBody>
      </p:sp>
      <p:sp>
        <p:nvSpPr>
          <p:cNvPr id="3" name="Inhaltsplatzhalter 2">
            <a:extLst>
              <a:ext uri="{FF2B5EF4-FFF2-40B4-BE49-F238E27FC236}">
                <a16:creationId xmlns:a16="http://schemas.microsoft.com/office/drawing/2014/main" id="{3EC28CAD-1760-126C-051D-69B192E95AD4}"/>
              </a:ext>
            </a:extLst>
          </p:cNvPr>
          <p:cNvSpPr>
            <a:spLocks noGrp="1"/>
          </p:cNvSpPr>
          <p:nvPr>
            <p:ph idx="1"/>
          </p:nvPr>
        </p:nvSpPr>
        <p:spPr/>
        <p:txBody>
          <a:bodyPr/>
          <a:lstStyle/>
          <a:p>
            <a:r>
              <a:rPr lang="de-DE" dirty="0"/>
              <a:t>Dreiwochenfrist zur Klageerhebung nach §4 S. 1 KSchG</a:t>
            </a:r>
          </a:p>
          <a:p>
            <a:r>
              <a:rPr lang="de-DE" dirty="0"/>
              <a:t>Keine Kündigungsfrist nach §626 Abs. 1 BGB</a:t>
            </a:r>
          </a:p>
          <a:p>
            <a:r>
              <a:rPr lang="de-DE" dirty="0"/>
              <a:t>Nur für Ausnahmefälle </a:t>
            </a:r>
          </a:p>
          <a:p>
            <a:r>
              <a:rPr lang="de-DE" dirty="0"/>
              <a:t>Anforderungen</a:t>
            </a:r>
          </a:p>
          <a:p>
            <a:pPr lvl="1"/>
            <a:r>
              <a:rPr lang="de-DE" dirty="0"/>
              <a:t>Wichtige Gründe aufgrund derer der Regelfall nicht zumutbar ist</a:t>
            </a:r>
          </a:p>
          <a:p>
            <a:pPr lvl="1"/>
            <a:r>
              <a:rPr lang="de-DE" dirty="0"/>
              <a:t>Muss innerhalb von zwei Wochen nach Kenntnisnahme erfolgen</a:t>
            </a:r>
          </a:p>
        </p:txBody>
      </p:sp>
      <p:sp>
        <p:nvSpPr>
          <p:cNvPr id="4" name="Textplatzhalter 3">
            <a:extLst>
              <a:ext uri="{FF2B5EF4-FFF2-40B4-BE49-F238E27FC236}">
                <a16:creationId xmlns:a16="http://schemas.microsoft.com/office/drawing/2014/main" id="{54EC0448-CE2D-5985-7764-ECD7171B00C2}"/>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F4311258-F132-0B51-55E2-3D8EB5D7FC17}"/>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2227973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4BF76C-D149-200F-6851-70577A9B201E}"/>
              </a:ext>
            </a:extLst>
          </p:cNvPr>
          <p:cNvSpPr>
            <a:spLocks noGrp="1"/>
          </p:cNvSpPr>
          <p:nvPr>
            <p:ph type="title"/>
          </p:nvPr>
        </p:nvSpPr>
        <p:spPr>
          <a:xfrm>
            <a:off x="573088" y="188913"/>
            <a:ext cx="8074025" cy="369332"/>
          </a:xfrm>
        </p:spPr>
        <p:txBody>
          <a:bodyPr/>
          <a:lstStyle/>
          <a:p>
            <a:r>
              <a:rPr lang="de-DE" dirty="0"/>
              <a:t>Praxisbeispiel zur außerordentlichen Kündigung </a:t>
            </a:r>
          </a:p>
        </p:txBody>
      </p:sp>
      <p:sp>
        <p:nvSpPr>
          <p:cNvPr id="3" name="Inhaltsplatzhalter 2">
            <a:extLst>
              <a:ext uri="{FF2B5EF4-FFF2-40B4-BE49-F238E27FC236}">
                <a16:creationId xmlns:a16="http://schemas.microsoft.com/office/drawing/2014/main" id="{FEB7943B-FDD4-5162-9A03-D3A0B1159440}"/>
              </a:ext>
            </a:extLst>
          </p:cNvPr>
          <p:cNvSpPr>
            <a:spLocks noGrp="1"/>
          </p:cNvSpPr>
          <p:nvPr>
            <p:ph idx="1"/>
          </p:nvPr>
        </p:nvSpPr>
        <p:spPr/>
        <p:txBody>
          <a:bodyPr/>
          <a:lstStyle/>
          <a:p>
            <a:pPr marL="0" indent="0">
              <a:buNone/>
            </a:pPr>
            <a:r>
              <a:rPr lang="de-DE" sz="2000" dirty="0"/>
              <a:t>Fritz Fischer arbeitet zu Hause im Home-Office. Seine Arbeitszeit erfasst er unter Verwendung eines Formulars, indem er dort den Beginn und das Ende seines jeweiligen Arbeitstages sowie die Pausen vermerkt. Mit seiner Unterschrift bestätigt er die Richtigkeit seiner Angaben. Bei einer Überprüfung der Arbeitszeiten wird festgestellt, dass Fritz Fischer über einen Zeitraum von drei Jahren 387 Überstunden vermerkt hat, die er nachweislich nicht geleistet hat. Auf den Arbeitszeitbetrug angesprochen zeigt er sich uneinsichtig und zuckt lediglich mit den Schultern. Daraufhin kündigt der Arbeitgeber das Arbeitsverhältnis fristlos gemäß §626 BGB.</a:t>
            </a:r>
          </a:p>
        </p:txBody>
      </p:sp>
      <p:sp>
        <p:nvSpPr>
          <p:cNvPr id="4" name="Textplatzhalter 3">
            <a:extLst>
              <a:ext uri="{FF2B5EF4-FFF2-40B4-BE49-F238E27FC236}">
                <a16:creationId xmlns:a16="http://schemas.microsoft.com/office/drawing/2014/main" id="{F36C306B-B48C-E425-2DCA-FBDA8707ECBC}"/>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95B34EED-C743-01E3-DB9E-687BAFAEFE5B}"/>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2227927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9F001F-8F34-E08B-4221-7B72D03A08C9}"/>
              </a:ext>
            </a:extLst>
          </p:cNvPr>
          <p:cNvSpPr>
            <a:spLocks noGrp="1"/>
          </p:cNvSpPr>
          <p:nvPr>
            <p:ph type="title"/>
          </p:nvPr>
        </p:nvSpPr>
        <p:spPr>
          <a:xfrm>
            <a:off x="573088" y="188913"/>
            <a:ext cx="8074025" cy="369332"/>
          </a:xfrm>
        </p:spPr>
        <p:txBody>
          <a:bodyPr/>
          <a:lstStyle/>
          <a:p>
            <a:r>
              <a:rPr lang="de-DE" dirty="0"/>
              <a:t>Die Änderungskündigung</a:t>
            </a:r>
          </a:p>
        </p:txBody>
      </p:sp>
      <p:sp>
        <p:nvSpPr>
          <p:cNvPr id="3" name="Inhaltsplatzhalter 2">
            <a:extLst>
              <a:ext uri="{FF2B5EF4-FFF2-40B4-BE49-F238E27FC236}">
                <a16:creationId xmlns:a16="http://schemas.microsoft.com/office/drawing/2014/main" id="{191D54B7-2DE4-9583-CBD2-EF375384ACCC}"/>
              </a:ext>
            </a:extLst>
          </p:cNvPr>
          <p:cNvSpPr>
            <a:spLocks noGrp="1"/>
          </p:cNvSpPr>
          <p:nvPr>
            <p:ph idx="1"/>
          </p:nvPr>
        </p:nvSpPr>
        <p:spPr/>
        <p:txBody>
          <a:bodyPr/>
          <a:lstStyle/>
          <a:p>
            <a:r>
              <a:rPr lang="de-DE" dirty="0"/>
              <a:t>Kündigung wird mit einem Angebot verbunden</a:t>
            </a:r>
          </a:p>
          <a:p>
            <a:r>
              <a:rPr lang="de-DE" dirty="0"/>
              <a:t>Arbeitsverhältnis kann zu geänderten Konditionen fortgesetzt werden</a:t>
            </a:r>
          </a:p>
          <a:p>
            <a:r>
              <a:rPr lang="de-DE" dirty="0"/>
              <a:t>Gekündigter hat die Wahl</a:t>
            </a:r>
          </a:p>
          <a:p>
            <a:r>
              <a:rPr lang="de-DE" dirty="0"/>
              <a:t>Meist von Arbeitgeber verwendet</a:t>
            </a:r>
          </a:p>
          <a:p>
            <a:r>
              <a:rPr lang="de-DE" dirty="0"/>
              <a:t>Nötig wenn zugewiesene Arbeit nicht mit Weisungsrecht übereinstimmt</a:t>
            </a:r>
          </a:p>
        </p:txBody>
      </p:sp>
      <p:sp>
        <p:nvSpPr>
          <p:cNvPr id="4" name="Textplatzhalter 3">
            <a:extLst>
              <a:ext uri="{FF2B5EF4-FFF2-40B4-BE49-F238E27FC236}">
                <a16:creationId xmlns:a16="http://schemas.microsoft.com/office/drawing/2014/main" id="{0AB1DAAC-D3E8-6919-1FDD-3A5CB2C3F336}"/>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B1E682C8-3859-4C8D-29D3-857A2681A671}"/>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2187927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Leere Präsentation">
  <a:themeElements>
    <a:clrScheme name="Benutzerdefiniert 3">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005EAD"/>
      </a:hlink>
      <a:folHlink>
        <a:srgbClr val="00549C"/>
      </a:folHlink>
    </a:clrScheme>
    <a:fontScheme name="Leere Prä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2"/>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2"/>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Leere Präsentation 1">
        <a:dk1>
          <a:srgbClr val="000000"/>
        </a:dk1>
        <a:lt1>
          <a:srgbClr val="FFFFFF"/>
        </a:lt1>
        <a:dk2>
          <a:srgbClr val="0033CC"/>
        </a:dk2>
        <a:lt2>
          <a:srgbClr val="000000"/>
        </a:lt2>
        <a:accent1>
          <a:srgbClr val="3399FF"/>
        </a:accent1>
        <a:accent2>
          <a:srgbClr val="0033CC"/>
        </a:accent2>
        <a:accent3>
          <a:srgbClr val="FFFFFF"/>
        </a:accent3>
        <a:accent4>
          <a:srgbClr val="000000"/>
        </a:accent4>
        <a:accent5>
          <a:srgbClr val="ADCAFF"/>
        </a:accent5>
        <a:accent6>
          <a:srgbClr val="002DB9"/>
        </a:accent6>
        <a:hlink>
          <a:srgbClr val="CC00CC"/>
        </a:hlink>
        <a:folHlink>
          <a:srgbClr val="0000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HD:PROGRAMME:Microsoft Office 98:Vorlagen:Leere Präsentation</Template>
  <TotalTime>0</TotalTime>
  <Words>697</Words>
  <Application>Microsoft Office PowerPoint</Application>
  <PresentationFormat>Bildschirmpräsentation (4:3)</PresentationFormat>
  <Paragraphs>95</Paragraphs>
  <Slides>12</Slides>
  <Notes>1</Notes>
  <HiddenSlides>0</HiddenSlides>
  <MMClips>0</MMClips>
  <ScaleCrop>false</ScaleCrop>
  <HeadingPairs>
    <vt:vector size="8" baseType="variant">
      <vt:variant>
        <vt:lpstr>Verwendete Schriftarten</vt:lpstr>
      </vt:variant>
      <vt:variant>
        <vt:i4>4</vt:i4>
      </vt:variant>
      <vt:variant>
        <vt:lpstr>Design</vt:lpstr>
      </vt:variant>
      <vt:variant>
        <vt:i4>1</vt:i4>
      </vt:variant>
      <vt:variant>
        <vt:lpstr>Folientitel</vt:lpstr>
      </vt:variant>
      <vt:variant>
        <vt:i4>12</vt:i4>
      </vt:variant>
      <vt:variant>
        <vt:lpstr>Zielgruppenorientierte Präsentationen</vt:lpstr>
      </vt:variant>
      <vt:variant>
        <vt:i4>1</vt:i4>
      </vt:variant>
    </vt:vector>
  </HeadingPairs>
  <TitlesOfParts>
    <vt:vector size="18" baseType="lpstr">
      <vt:lpstr>Arial</vt:lpstr>
      <vt:lpstr>Syntax</vt:lpstr>
      <vt:lpstr>Times</vt:lpstr>
      <vt:lpstr>Wingdings</vt:lpstr>
      <vt:lpstr>Leere Präsentation</vt:lpstr>
      <vt:lpstr>Fachhochschule Südwestfalen</vt:lpstr>
      <vt:lpstr>Einseitige Beendigung des Arbeitsverhältnisses</vt:lpstr>
      <vt:lpstr>Anfechtung</vt:lpstr>
      <vt:lpstr>Kündigung des Arbeitsvertrags</vt:lpstr>
      <vt:lpstr>Die ordentliche Kündigung</vt:lpstr>
      <vt:lpstr>Kündigungsfristen</vt:lpstr>
      <vt:lpstr>Die außerordentliche Kündigung</vt:lpstr>
      <vt:lpstr>Praxisbeispiel zur außerordentlichen Kündigung </vt:lpstr>
      <vt:lpstr>Die Änderungskündigung</vt:lpstr>
      <vt:lpstr>Praxisbeispiel Änderungskündigung</vt:lpstr>
      <vt:lpstr>Praxisbeispiel Änderungskündigung</vt:lpstr>
      <vt:lpstr>Die Änderungskündigung</vt:lpstr>
      <vt:lpstr>Mustermann1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GB</dc:title>
  <cp:lastModifiedBy>Robin Kierstein</cp:lastModifiedBy>
  <cp:revision>47</cp:revision>
  <cp:lastPrinted>2010-04-29T14:30:22Z</cp:lastPrinted>
  <dcterms:created xsi:type="dcterms:W3CDTF">2010-04-29T12:39:23Z</dcterms:created>
  <dcterms:modified xsi:type="dcterms:W3CDTF">2023-04-12T11:31:40Z</dcterms:modified>
</cp:coreProperties>
</file>