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7" r:id="rId5"/>
    <p:sldId id="264" r:id="rId6"/>
    <p:sldId id="289" r:id="rId7"/>
    <p:sldId id="290" r:id="rId8"/>
    <p:sldId id="291" r:id="rId9"/>
    <p:sldId id="292" r:id="rId10"/>
    <p:sldId id="288" r:id="rId11"/>
    <p:sldId id="29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FC04FE-09E8-431F-A18E-37F4F80E2578}" v="28" dt="2024-11-06T16:49:22.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52" autoAdjust="0"/>
  </p:normalViewPr>
  <p:slideViewPr>
    <p:cSldViewPr snapToGrid="0" showGuides="1">
      <p:cViewPr varScale="1">
        <p:scale>
          <a:sx n="78" d="100"/>
          <a:sy n="78" d="100"/>
        </p:scale>
        <p:origin x="192" y="62"/>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1/14/2025</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426200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1/14/2025</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1/14/2025</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4" name="TextBox 23">
            <a:extLst>
              <a:ext uri="{FF2B5EF4-FFF2-40B4-BE49-F238E27FC236}">
                <a16:creationId xmlns:a16="http://schemas.microsoft.com/office/drawing/2014/main" id="{C1165547-DF3A-4694-9097-2BDAF2003713}"/>
              </a:ext>
            </a:extLst>
          </p:cNvPr>
          <p:cNvSpPr txBox="1"/>
          <p:nvPr/>
        </p:nvSpPr>
        <p:spPr>
          <a:xfrm>
            <a:off x="116968" y="2492325"/>
            <a:ext cx="7866826" cy="2492990"/>
          </a:xfrm>
          <a:prstGeom prst="rect">
            <a:avLst/>
          </a:prstGeom>
          <a:noFill/>
        </p:spPr>
        <p:txBody>
          <a:bodyPr wrap="square" lIns="0" tIns="0" rIns="0" bIns="0" rtlCol="0">
            <a:spAutoFit/>
          </a:bodyPr>
          <a:lstStyle/>
          <a:p>
            <a:r>
              <a:rPr lang="en-US" sz="5400" dirty="0"/>
              <a:t>Bank Performance Insights: Data-Driven Analysis with Power BI</a:t>
            </a:r>
            <a:endParaRPr lang="en-US" sz="5400" b="1" dirty="0">
              <a:solidFill>
                <a:srgbClr val="002060"/>
              </a:solidFill>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6BBBCB2E-F413-4381-8378-02FDC20EA4F6}"/>
              </a:ext>
            </a:extLst>
          </p:cNvPr>
          <p:cNvSpPr/>
          <p:nvPr/>
        </p:nvSpPr>
        <p:spPr>
          <a:xfrm>
            <a:off x="206709" y="5372192"/>
            <a:ext cx="3536195" cy="307777"/>
          </a:xfrm>
          <a:prstGeom prst="rect">
            <a:avLst/>
          </a:prstGeom>
        </p:spPr>
        <p:txBody>
          <a:bodyPr wrap="square" lIns="0" tIns="0" rIns="0" bIns="0">
            <a:spAutoFit/>
          </a:bodyPr>
          <a:lstStyle/>
          <a:p>
            <a:r>
              <a:rPr lang="en-US" sz="1600" b="1" i="1" dirty="0">
                <a:solidFill>
                  <a:srgbClr val="002060"/>
                </a:solidFill>
                <a:latin typeface="+mj-lt"/>
                <a:cs typeface="Segoe UI" panose="020B0502040204020203" pitchFamily="34" charset="0"/>
              </a:rPr>
              <a:t>PRESENTED BY</a:t>
            </a:r>
            <a:r>
              <a:rPr lang="en-US" sz="1600" i="1" dirty="0">
                <a:solidFill>
                  <a:srgbClr val="002060"/>
                </a:solidFill>
                <a:latin typeface="+mj-lt"/>
                <a:cs typeface="Segoe UI" panose="020B0502040204020203" pitchFamily="34" charset="0"/>
              </a:rPr>
              <a:t>:- </a:t>
            </a:r>
            <a:r>
              <a:rPr lang="en-US" sz="2000" b="1" i="1" dirty="0">
                <a:solidFill>
                  <a:srgbClr val="002060"/>
                </a:solidFill>
                <a:latin typeface="+mj-lt"/>
                <a:cs typeface="Segoe UI" panose="020B0502040204020203" pitchFamily="34" charset="0"/>
              </a:rPr>
              <a:t>Sahil Mohal</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7001950" y="-4023168"/>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435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8619941" y="1107044"/>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2" name="TextBox 91">
            <a:extLst>
              <a:ext uri="{FF2B5EF4-FFF2-40B4-BE49-F238E27FC236}">
                <a16:creationId xmlns:a16="http://schemas.microsoft.com/office/drawing/2014/main" id="{D2CAE5E2-7861-F090-FFB8-BA58E3CFE848}"/>
              </a:ext>
            </a:extLst>
          </p:cNvPr>
          <p:cNvSpPr txBox="1"/>
          <p:nvPr/>
        </p:nvSpPr>
        <p:spPr>
          <a:xfrm>
            <a:off x="3634451" y="2002420"/>
            <a:ext cx="184731" cy="369332"/>
          </a:xfrm>
          <a:prstGeom prst="rect">
            <a:avLst/>
          </a:prstGeom>
          <a:noFill/>
        </p:spPr>
        <p:txBody>
          <a:bodyPr wrap="square" rtlCol="0">
            <a:spAutoFit/>
          </a:bodyPr>
          <a:lstStyle/>
          <a:p>
            <a:endParaRPr lang="en-IN" dirty="0"/>
          </a:p>
        </p:txBody>
      </p:sp>
      <p:sp>
        <p:nvSpPr>
          <p:cNvPr id="93" name="TextBox 92">
            <a:extLst>
              <a:ext uri="{FF2B5EF4-FFF2-40B4-BE49-F238E27FC236}">
                <a16:creationId xmlns:a16="http://schemas.microsoft.com/office/drawing/2014/main" id="{04E06A7E-CD01-0282-B1A7-177E1C00B587}"/>
              </a:ext>
            </a:extLst>
          </p:cNvPr>
          <p:cNvSpPr txBox="1"/>
          <p:nvPr/>
        </p:nvSpPr>
        <p:spPr>
          <a:xfrm>
            <a:off x="260989" y="1078549"/>
            <a:ext cx="9463113" cy="5262979"/>
          </a:xfrm>
          <a:prstGeom prst="rect">
            <a:avLst/>
          </a:prstGeom>
          <a:noFill/>
        </p:spPr>
        <p:txBody>
          <a:bodyPr wrap="square" rtlCol="0">
            <a:spAutoFit/>
          </a:bodyPr>
          <a:lstStyle/>
          <a:p>
            <a:r>
              <a:rPr lang="en-US" sz="2400" dirty="0"/>
              <a:t>This report analyzes various banking metrics using Power BI visualizations. The goal is to derive insights into account balances, transaction patterns, customer distribution, and branch performance. This analysis helps to make informed decisions on optimizing operations, improving customer engagement, and enhancing branch profitability.</a:t>
            </a:r>
          </a:p>
          <a:p>
            <a:endParaRPr lang="en-US" sz="2400" dirty="0"/>
          </a:p>
          <a:p>
            <a:endParaRPr lang="en-US" sz="2400" dirty="0"/>
          </a:p>
          <a:p>
            <a:r>
              <a:rPr lang="en-US" sz="2400" b="1" dirty="0"/>
              <a:t>Key Areas Analyzed</a:t>
            </a:r>
            <a:r>
              <a:rPr lang="en-US" sz="2400" dirty="0"/>
              <a:t>:</a:t>
            </a:r>
          </a:p>
          <a:p>
            <a:pPr>
              <a:buFont typeface="+mj-lt"/>
              <a:buAutoNum type="arabicPeriod"/>
            </a:pPr>
            <a:r>
              <a:rPr lang="en-US" sz="2400" dirty="0"/>
              <a:t>Total balance across all accounts</a:t>
            </a:r>
          </a:p>
          <a:p>
            <a:pPr>
              <a:buFont typeface="+mj-lt"/>
              <a:buAutoNum type="arabicPeriod"/>
            </a:pPr>
            <a:r>
              <a:rPr lang="en-US" sz="2400" dirty="0"/>
              <a:t>Top-performing branches by total account balances</a:t>
            </a:r>
          </a:p>
          <a:p>
            <a:pPr>
              <a:buFont typeface="+mj-lt"/>
              <a:buAutoNum type="arabicPeriod"/>
            </a:pPr>
            <a:r>
              <a:rPr lang="en-US" sz="2400" dirty="0"/>
              <a:t>Average balance for each account type</a:t>
            </a:r>
          </a:p>
          <a:p>
            <a:pPr>
              <a:buFont typeface="+mj-lt"/>
              <a:buAutoNum type="arabicPeriod"/>
            </a:pPr>
            <a:r>
              <a:rPr lang="en-US" sz="2400" dirty="0"/>
              <a:t>Transaction trends over time</a:t>
            </a:r>
          </a:p>
          <a:p>
            <a:pPr>
              <a:buFont typeface="+mj-lt"/>
              <a:buAutoNum type="arabicPeriod"/>
            </a:pPr>
            <a:r>
              <a:rPr lang="en-US" sz="2400" dirty="0"/>
              <a:t>Customer distribution by state and account type</a:t>
            </a:r>
          </a:p>
          <a:p>
            <a:pPr>
              <a:buFont typeface="+mj-lt"/>
              <a:buAutoNum type="arabicPeriod"/>
            </a:pPr>
            <a:r>
              <a:rPr lang="en-US" sz="2400" dirty="0"/>
              <a:t>Branch profitability and performance</a:t>
            </a:r>
          </a:p>
        </p:txBody>
      </p:sp>
      <p:sp>
        <p:nvSpPr>
          <p:cNvPr id="99" name="TextBox 98">
            <a:extLst>
              <a:ext uri="{FF2B5EF4-FFF2-40B4-BE49-F238E27FC236}">
                <a16:creationId xmlns:a16="http://schemas.microsoft.com/office/drawing/2014/main" id="{4200C0F2-C2CB-9797-E91D-E400D7195C29}"/>
              </a:ext>
            </a:extLst>
          </p:cNvPr>
          <p:cNvSpPr txBox="1"/>
          <p:nvPr/>
        </p:nvSpPr>
        <p:spPr>
          <a:xfrm>
            <a:off x="3726816" y="92912"/>
            <a:ext cx="3922612" cy="1107996"/>
          </a:xfrm>
          <a:prstGeom prst="rect">
            <a:avLst/>
          </a:prstGeom>
          <a:noFill/>
        </p:spPr>
        <p:txBody>
          <a:bodyPr wrap="none" rtlCol="0">
            <a:spAutoFit/>
          </a:bodyPr>
          <a:lstStyle/>
          <a:p>
            <a:r>
              <a:rPr lang="en-US" sz="6600" b="1" dirty="0"/>
              <a:t>OBJECTIVE</a:t>
            </a:r>
            <a:endParaRPr lang="en-IN" sz="6600" b="1" dirty="0"/>
          </a:p>
        </p:txBody>
      </p:sp>
    </p:spTree>
    <p:extLst>
      <p:ext uri="{BB962C8B-B14F-4D97-AF65-F5344CB8AC3E}">
        <p14:creationId xmlns:p14="http://schemas.microsoft.com/office/powerpoint/2010/main" val="353220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DA21-DD6A-1D40-7273-D5D1208E6F13}"/>
              </a:ext>
            </a:extLst>
          </p:cNvPr>
          <p:cNvSpPr>
            <a:spLocks noGrp="1"/>
          </p:cNvSpPr>
          <p:nvPr>
            <p:ph type="title"/>
          </p:nvPr>
        </p:nvSpPr>
        <p:spPr>
          <a:xfrm>
            <a:off x="1959078" y="271045"/>
            <a:ext cx="10515600" cy="1325563"/>
          </a:xfrm>
        </p:spPr>
        <p:txBody>
          <a:bodyPr/>
          <a:lstStyle/>
          <a:p>
            <a:r>
              <a:rPr lang="en-US" sz="4400" b="1" dirty="0"/>
              <a:t>BRANCH PROFITABILITY</a:t>
            </a:r>
            <a:endParaRPr lang="en-IN" dirty="0"/>
          </a:p>
        </p:txBody>
      </p:sp>
      <p:pic>
        <p:nvPicPr>
          <p:cNvPr id="4" name="Picture 3">
            <a:extLst>
              <a:ext uri="{FF2B5EF4-FFF2-40B4-BE49-F238E27FC236}">
                <a16:creationId xmlns:a16="http://schemas.microsoft.com/office/drawing/2014/main" id="{81F0B47C-8102-0CB1-DD86-1A2183EDC4DD}"/>
              </a:ext>
            </a:extLst>
          </p:cNvPr>
          <p:cNvPicPr>
            <a:picLocks noChangeAspect="1"/>
          </p:cNvPicPr>
          <p:nvPr/>
        </p:nvPicPr>
        <p:blipFill>
          <a:blip r:embed="rId2"/>
          <a:stretch>
            <a:fillRect/>
          </a:stretch>
        </p:blipFill>
        <p:spPr>
          <a:xfrm>
            <a:off x="7927652" y="1695168"/>
            <a:ext cx="3573632" cy="3817133"/>
          </a:xfrm>
          <a:prstGeom prst="rect">
            <a:avLst/>
          </a:prstGeom>
        </p:spPr>
      </p:pic>
      <p:sp>
        <p:nvSpPr>
          <p:cNvPr id="5" name="TextBox 4">
            <a:extLst>
              <a:ext uri="{FF2B5EF4-FFF2-40B4-BE49-F238E27FC236}">
                <a16:creationId xmlns:a16="http://schemas.microsoft.com/office/drawing/2014/main" id="{E17A7B4B-85B3-E2C3-724E-87457B2E4591}"/>
              </a:ext>
            </a:extLst>
          </p:cNvPr>
          <p:cNvSpPr txBox="1"/>
          <p:nvPr/>
        </p:nvSpPr>
        <p:spPr>
          <a:xfrm>
            <a:off x="267929" y="2399070"/>
            <a:ext cx="7160736" cy="2862322"/>
          </a:xfrm>
          <a:prstGeom prst="rect">
            <a:avLst/>
          </a:prstGeom>
          <a:noFill/>
        </p:spPr>
        <p:txBody>
          <a:bodyPr wrap="square" rtlCol="0">
            <a:spAutoFit/>
          </a:bodyPr>
          <a:lstStyle/>
          <a:p>
            <a:r>
              <a:rPr lang="en-US" b="1" dirty="0"/>
              <a:t>Key Insight:</a:t>
            </a:r>
            <a:endParaRPr lang="en-US" dirty="0"/>
          </a:p>
          <a:p>
            <a:pPr>
              <a:buFont typeface="Arial" panose="020B0604020202020204" pitchFamily="34" charset="0"/>
              <a:buChar char="•"/>
            </a:pPr>
            <a:r>
              <a:rPr lang="en-US" dirty="0"/>
              <a:t>Branch profitability is a critical metric that indicates how much revenue a branch generates from customer account balances.</a:t>
            </a:r>
          </a:p>
          <a:p>
            <a:pPr>
              <a:buFont typeface="Arial" panose="020B0604020202020204" pitchFamily="34" charset="0"/>
              <a:buChar char="•"/>
            </a:pPr>
            <a:r>
              <a:rPr lang="en-US" dirty="0"/>
              <a:t>Branches with higher profitability are key to the bank's financial health and success.</a:t>
            </a:r>
          </a:p>
          <a:p>
            <a:r>
              <a:rPr lang="en-US" b="1" dirty="0"/>
              <a:t>Recommendation:</a:t>
            </a:r>
            <a:endParaRPr lang="en-US" dirty="0"/>
          </a:p>
          <a:p>
            <a:pPr>
              <a:buFont typeface="Arial" panose="020B0604020202020204" pitchFamily="34" charset="0"/>
              <a:buChar char="•"/>
            </a:pPr>
            <a:r>
              <a:rPr lang="en-US" dirty="0"/>
              <a:t>Focus on optimizing high-profit branches by increasing customer engagement and services.</a:t>
            </a:r>
          </a:p>
          <a:p>
            <a:pPr>
              <a:buFont typeface="Arial" panose="020B0604020202020204" pitchFamily="34" charset="0"/>
              <a:buChar char="•"/>
            </a:pPr>
            <a:r>
              <a:rPr lang="en-US" dirty="0"/>
              <a:t>Identify low-performing branches and investigate ways to improve profitability, such as reducing operational costs or enhancing services.</a:t>
            </a:r>
          </a:p>
        </p:txBody>
      </p:sp>
    </p:spTree>
    <p:extLst>
      <p:ext uri="{BB962C8B-B14F-4D97-AF65-F5344CB8AC3E}">
        <p14:creationId xmlns:p14="http://schemas.microsoft.com/office/powerpoint/2010/main" val="30387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DEA7-F996-529C-7702-D947F72273EC}"/>
              </a:ext>
            </a:extLst>
          </p:cNvPr>
          <p:cNvSpPr>
            <a:spLocks noGrp="1"/>
          </p:cNvSpPr>
          <p:nvPr>
            <p:ph type="title"/>
          </p:nvPr>
        </p:nvSpPr>
        <p:spPr>
          <a:xfrm>
            <a:off x="838200" y="-155984"/>
            <a:ext cx="10515600" cy="1325563"/>
          </a:xfrm>
        </p:spPr>
        <p:txBody>
          <a:bodyPr/>
          <a:lstStyle/>
          <a:p>
            <a:r>
              <a:rPr lang="en-US" b="1" dirty="0"/>
              <a:t>Top Three Branches by Total Account Balances</a:t>
            </a:r>
            <a:endParaRPr lang="en-IN" b="1" dirty="0"/>
          </a:p>
        </p:txBody>
      </p:sp>
      <p:sp>
        <p:nvSpPr>
          <p:cNvPr id="4" name="TextBox 3">
            <a:extLst>
              <a:ext uri="{FF2B5EF4-FFF2-40B4-BE49-F238E27FC236}">
                <a16:creationId xmlns:a16="http://schemas.microsoft.com/office/drawing/2014/main" id="{22FABFFC-65F8-D0ED-399F-9D6D46E9A2B8}"/>
              </a:ext>
            </a:extLst>
          </p:cNvPr>
          <p:cNvSpPr txBox="1"/>
          <p:nvPr/>
        </p:nvSpPr>
        <p:spPr>
          <a:xfrm>
            <a:off x="658761" y="4272677"/>
            <a:ext cx="10196052" cy="2585323"/>
          </a:xfrm>
          <a:prstGeom prst="rect">
            <a:avLst/>
          </a:prstGeom>
          <a:noFill/>
        </p:spPr>
        <p:txBody>
          <a:bodyPr wrap="square" rtlCol="0">
            <a:spAutoFit/>
          </a:bodyPr>
          <a:lstStyle/>
          <a:p>
            <a:r>
              <a:rPr lang="en-US" b="1" dirty="0"/>
              <a:t>Key Insight:</a:t>
            </a:r>
            <a:endParaRPr lang="en-US" dirty="0"/>
          </a:p>
          <a:p>
            <a:pPr>
              <a:buFont typeface="Arial" panose="020B0604020202020204" pitchFamily="34" charset="0"/>
              <a:buChar char="•"/>
            </a:pPr>
            <a:r>
              <a:rPr lang="en-US" dirty="0"/>
              <a:t>This chart highlights the branches that have the highest total account balances, which directly correlates with profitability.</a:t>
            </a:r>
          </a:p>
          <a:p>
            <a:pPr>
              <a:buFont typeface="Arial" panose="020B0604020202020204" pitchFamily="34" charset="0"/>
              <a:buChar char="•"/>
            </a:pPr>
            <a:r>
              <a:rPr lang="en-US" dirty="0"/>
              <a:t>These branches are the most financially important for the bank.</a:t>
            </a:r>
          </a:p>
          <a:p>
            <a:r>
              <a:rPr lang="en-US" b="1" dirty="0"/>
              <a:t>Recommendation:</a:t>
            </a:r>
            <a:endParaRPr lang="en-US" dirty="0"/>
          </a:p>
          <a:p>
            <a:pPr>
              <a:buFont typeface="Arial" panose="020B0604020202020204" pitchFamily="34" charset="0"/>
              <a:buChar char="•"/>
            </a:pPr>
            <a:r>
              <a:rPr lang="en-US" dirty="0"/>
              <a:t>Strengthen customer relationships in top branches and implement strategies to increase their profitability even further.</a:t>
            </a:r>
          </a:p>
          <a:p>
            <a:pPr>
              <a:buFont typeface="Arial" panose="020B0604020202020204" pitchFamily="34" charset="0"/>
              <a:buChar char="•"/>
            </a:pPr>
            <a:r>
              <a:rPr lang="en-US" dirty="0"/>
              <a:t>Expand successful strategies from these branches to other areas to boost overall performance.</a:t>
            </a:r>
          </a:p>
          <a:p>
            <a:endParaRPr lang="en-IN" dirty="0"/>
          </a:p>
        </p:txBody>
      </p:sp>
      <p:pic>
        <p:nvPicPr>
          <p:cNvPr id="6" name="Picture 5">
            <a:extLst>
              <a:ext uri="{FF2B5EF4-FFF2-40B4-BE49-F238E27FC236}">
                <a16:creationId xmlns:a16="http://schemas.microsoft.com/office/drawing/2014/main" id="{379CBB0B-B930-9C1A-0A02-008E7B0A6D76}"/>
              </a:ext>
            </a:extLst>
          </p:cNvPr>
          <p:cNvPicPr>
            <a:picLocks noChangeAspect="1"/>
          </p:cNvPicPr>
          <p:nvPr/>
        </p:nvPicPr>
        <p:blipFill>
          <a:blip r:embed="rId2"/>
          <a:stretch>
            <a:fillRect/>
          </a:stretch>
        </p:blipFill>
        <p:spPr>
          <a:xfrm>
            <a:off x="2648210" y="1169579"/>
            <a:ext cx="6417132" cy="2712529"/>
          </a:xfrm>
          <a:prstGeom prst="rect">
            <a:avLst/>
          </a:prstGeom>
        </p:spPr>
      </p:pic>
    </p:spTree>
    <p:extLst>
      <p:ext uri="{BB962C8B-B14F-4D97-AF65-F5344CB8AC3E}">
        <p14:creationId xmlns:p14="http://schemas.microsoft.com/office/powerpoint/2010/main" val="9382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937D-A815-3964-5AF5-A84AE890AE02}"/>
              </a:ext>
            </a:extLst>
          </p:cNvPr>
          <p:cNvSpPr>
            <a:spLocks noGrp="1"/>
          </p:cNvSpPr>
          <p:nvPr>
            <p:ph type="title"/>
          </p:nvPr>
        </p:nvSpPr>
        <p:spPr>
          <a:xfrm>
            <a:off x="1310149" y="-155985"/>
            <a:ext cx="10515600" cy="1325563"/>
          </a:xfrm>
        </p:spPr>
        <p:txBody>
          <a:bodyPr/>
          <a:lstStyle/>
          <a:p>
            <a:r>
              <a:rPr lang="en-US" b="1" dirty="0"/>
              <a:t>Average Balance for Each Account Type</a:t>
            </a:r>
            <a:endParaRPr lang="en-IN" b="1" dirty="0"/>
          </a:p>
        </p:txBody>
      </p:sp>
      <p:pic>
        <p:nvPicPr>
          <p:cNvPr id="4" name="Picture 3">
            <a:extLst>
              <a:ext uri="{FF2B5EF4-FFF2-40B4-BE49-F238E27FC236}">
                <a16:creationId xmlns:a16="http://schemas.microsoft.com/office/drawing/2014/main" id="{A1C759B9-32B0-F4F5-F385-E37C54AA8EE6}"/>
              </a:ext>
            </a:extLst>
          </p:cNvPr>
          <p:cNvPicPr>
            <a:picLocks noChangeAspect="1"/>
          </p:cNvPicPr>
          <p:nvPr/>
        </p:nvPicPr>
        <p:blipFill>
          <a:blip r:embed="rId2"/>
          <a:stretch>
            <a:fillRect/>
          </a:stretch>
        </p:blipFill>
        <p:spPr>
          <a:xfrm>
            <a:off x="3372465" y="998355"/>
            <a:ext cx="5201264" cy="2914884"/>
          </a:xfrm>
          <a:prstGeom prst="rect">
            <a:avLst/>
          </a:prstGeom>
        </p:spPr>
      </p:pic>
      <p:sp>
        <p:nvSpPr>
          <p:cNvPr id="5" name="TextBox 4">
            <a:extLst>
              <a:ext uri="{FF2B5EF4-FFF2-40B4-BE49-F238E27FC236}">
                <a16:creationId xmlns:a16="http://schemas.microsoft.com/office/drawing/2014/main" id="{4A527BC9-B17F-2EFD-B03B-BF45DBACCEB8}"/>
              </a:ext>
            </a:extLst>
          </p:cNvPr>
          <p:cNvSpPr txBox="1"/>
          <p:nvPr/>
        </p:nvSpPr>
        <p:spPr>
          <a:xfrm>
            <a:off x="168378" y="4178711"/>
            <a:ext cx="11324304" cy="2308324"/>
          </a:xfrm>
          <a:prstGeom prst="rect">
            <a:avLst/>
          </a:prstGeom>
          <a:noFill/>
        </p:spPr>
        <p:txBody>
          <a:bodyPr wrap="square" rtlCol="0">
            <a:spAutoFit/>
          </a:bodyPr>
          <a:lstStyle/>
          <a:p>
            <a:r>
              <a:rPr lang="en-US" b="1" dirty="0"/>
              <a:t>Key Insight:</a:t>
            </a:r>
            <a:endParaRPr lang="en-US" dirty="0"/>
          </a:p>
          <a:p>
            <a:pPr>
              <a:buFont typeface="Arial" panose="020B0604020202020204" pitchFamily="34" charset="0"/>
              <a:buChar char="•"/>
            </a:pPr>
            <a:r>
              <a:rPr lang="en-US" dirty="0"/>
              <a:t>The average balance per account type provides valuable insights into customer wealth distribution across different account categories (e.g., savings, current, overdraft).</a:t>
            </a:r>
          </a:p>
          <a:p>
            <a:pPr>
              <a:buFont typeface="Arial" panose="020B0604020202020204" pitchFamily="34" charset="0"/>
              <a:buChar char="•"/>
            </a:pPr>
            <a:r>
              <a:rPr lang="en-US" dirty="0"/>
              <a:t>Savings and salary accounts generally hold higher balances, whereas overdraft accounts might indicate risk.</a:t>
            </a:r>
          </a:p>
          <a:p>
            <a:r>
              <a:rPr lang="en-US" b="1" dirty="0"/>
              <a:t>Recommendation:</a:t>
            </a:r>
            <a:endParaRPr lang="en-US" dirty="0"/>
          </a:p>
          <a:p>
            <a:pPr>
              <a:buFont typeface="Arial" panose="020B0604020202020204" pitchFamily="34" charset="0"/>
              <a:buChar char="•"/>
            </a:pPr>
            <a:r>
              <a:rPr lang="en-US" dirty="0"/>
              <a:t>Tailor marketing and financial products according to the account type that holds higher balances.</a:t>
            </a:r>
          </a:p>
          <a:p>
            <a:pPr>
              <a:buFont typeface="Arial" panose="020B0604020202020204" pitchFamily="34" charset="0"/>
              <a:buChar char="•"/>
            </a:pPr>
            <a:r>
              <a:rPr lang="en-US" dirty="0"/>
              <a:t>Consider adding more value or incentives to high-balance accounts to encourage further deposits and long-term relationships.</a:t>
            </a:r>
          </a:p>
        </p:txBody>
      </p:sp>
    </p:spTree>
    <p:extLst>
      <p:ext uri="{BB962C8B-B14F-4D97-AF65-F5344CB8AC3E}">
        <p14:creationId xmlns:p14="http://schemas.microsoft.com/office/powerpoint/2010/main" val="149888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75C-2E5B-EEBF-BFE3-280BB4E946EC}"/>
              </a:ext>
            </a:extLst>
          </p:cNvPr>
          <p:cNvSpPr>
            <a:spLocks noGrp="1"/>
          </p:cNvSpPr>
          <p:nvPr>
            <p:ph type="title"/>
          </p:nvPr>
        </p:nvSpPr>
        <p:spPr>
          <a:xfrm>
            <a:off x="985684" y="109486"/>
            <a:ext cx="10515600" cy="1325563"/>
          </a:xfrm>
        </p:spPr>
        <p:txBody>
          <a:bodyPr>
            <a:normAutofit/>
          </a:bodyPr>
          <a:lstStyle/>
          <a:p>
            <a:r>
              <a:rPr lang="en-US" sz="4000" b="1" dirty="0"/>
              <a:t>Total Number of Transactions by Transaction Type (Deposit, Withdrawal, Transfer)</a:t>
            </a:r>
            <a:endParaRPr lang="en-IN" sz="4000" b="1" dirty="0"/>
          </a:p>
        </p:txBody>
      </p:sp>
      <p:sp>
        <p:nvSpPr>
          <p:cNvPr id="3" name="TextBox 2">
            <a:extLst>
              <a:ext uri="{FF2B5EF4-FFF2-40B4-BE49-F238E27FC236}">
                <a16:creationId xmlns:a16="http://schemas.microsoft.com/office/drawing/2014/main" id="{026DC519-485D-7AF0-9F93-958083BA12E6}"/>
              </a:ext>
            </a:extLst>
          </p:cNvPr>
          <p:cNvSpPr txBox="1"/>
          <p:nvPr/>
        </p:nvSpPr>
        <p:spPr>
          <a:xfrm>
            <a:off x="442452" y="4574450"/>
            <a:ext cx="11602064" cy="2031325"/>
          </a:xfrm>
          <a:prstGeom prst="rect">
            <a:avLst/>
          </a:prstGeom>
          <a:noFill/>
        </p:spPr>
        <p:txBody>
          <a:bodyPr wrap="square" rtlCol="0">
            <a:spAutoFit/>
          </a:bodyPr>
          <a:lstStyle/>
          <a:p>
            <a:r>
              <a:rPr lang="en-US" b="1" dirty="0"/>
              <a:t>Key Insight:</a:t>
            </a:r>
            <a:endParaRPr lang="en-US" dirty="0"/>
          </a:p>
          <a:p>
            <a:pPr>
              <a:buFont typeface="Arial" panose="020B0604020202020204" pitchFamily="34" charset="0"/>
              <a:buChar char="•"/>
            </a:pPr>
            <a:r>
              <a:rPr lang="en-US" dirty="0"/>
              <a:t>This chart provides a clear picture of the frequency of transaction types, offering insights into customer activity.</a:t>
            </a:r>
          </a:p>
          <a:p>
            <a:pPr>
              <a:buFont typeface="Arial" panose="020B0604020202020204" pitchFamily="34" charset="0"/>
              <a:buChar char="•"/>
            </a:pPr>
            <a:r>
              <a:rPr lang="en-US" dirty="0"/>
              <a:t>Higher transaction types like deposits show trust in the bank, while withdrawals and transfers indicate regular usage.</a:t>
            </a:r>
          </a:p>
          <a:p>
            <a:r>
              <a:rPr lang="en-US" b="1" dirty="0"/>
              <a:t>Recommendation:</a:t>
            </a:r>
            <a:endParaRPr lang="en-US" dirty="0"/>
          </a:p>
          <a:p>
            <a:pPr>
              <a:buFont typeface="Arial" panose="020B0604020202020204" pitchFamily="34" charset="0"/>
              <a:buChar char="•"/>
            </a:pPr>
            <a:r>
              <a:rPr lang="en-US" dirty="0"/>
              <a:t>Optimize systems and resources based on the most common transaction types.</a:t>
            </a:r>
          </a:p>
          <a:p>
            <a:pPr>
              <a:buFont typeface="Arial" panose="020B0604020202020204" pitchFamily="34" charset="0"/>
              <a:buChar char="•"/>
            </a:pPr>
            <a:r>
              <a:rPr lang="en-US" dirty="0"/>
              <a:t>Develop services that encourage more value-added transactions, such as higher-value transfers or deposits.</a:t>
            </a:r>
          </a:p>
          <a:p>
            <a:endParaRPr lang="en-IN" dirty="0"/>
          </a:p>
        </p:txBody>
      </p:sp>
      <p:pic>
        <p:nvPicPr>
          <p:cNvPr id="5" name="Picture 4">
            <a:extLst>
              <a:ext uri="{FF2B5EF4-FFF2-40B4-BE49-F238E27FC236}">
                <a16:creationId xmlns:a16="http://schemas.microsoft.com/office/drawing/2014/main" id="{6B5C175D-931D-CE3C-A89E-D2109C7052F3}"/>
              </a:ext>
            </a:extLst>
          </p:cNvPr>
          <p:cNvPicPr>
            <a:picLocks noChangeAspect="1"/>
          </p:cNvPicPr>
          <p:nvPr/>
        </p:nvPicPr>
        <p:blipFill>
          <a:blip r:embed="rId2"/>
          <a:stretch>
            <a:fillRect/>
          </a:stretch>
        </p:blipFill>
        <p:spPr>
          <a:xfrm>
            <a:off x="3195511" y="1452255"/>
            <a:ext cx="5093083" cy="2716622"/>
          </a:xfrm>
          <a:prstGeom prst="rect">
            <a:avLst/>
          </a:prstGeom>
        </p:spPr>
      </p:pic>
    </p:spTree>
    <p:extLst>
      <p:ext uri="{BB962C8B-B14F-4D97-AF65-F5344CB8AC3E}">
        <p14:creationId xmlns:p14="http://schemas.microsoft.com/office/powerpoint/2010/main" val="408742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F1BB-4B9C-96FD-AE67-C76C2CA74E06}"/>
              </a:ext>
            </a:extLst>
          </p:cNvPr>
          <p:cNvSpPr>
            <a:spLocks noGrp="1"/>
          </p:cNvSpPr>
          <p:nvPr>
            <p:ph type="title"/>
          </p:nvPr>
        </p:nvSpPr>
        <p:spPr>
          <a:xfrm>
            <a:off x="317341" y="631342"/>
            <a:ext cx="10515600" cy="711321"/>
          </a:xfrm>
        </p:spPr>
        <p:txBody>
          <a:bodyPr>
            <a:noAutofit/>
          </a:bodyPr>
          <a:lstStyle/>
          <a:p>
            <a:pPr marL="685800" indent="-685800">
              <a:buFont typeface="Arial" panose="020B0604020202020204" pitchFamily="34" charset="0"/>
              <a:buChar char="•"/>
            </a:pPr>
            <a:r>
              <a:rPr lang="en-US" sz="4800" b="1" dirty="0">
                <a:solidFill>
                  <a:srgbClr val="002060"/>
                </a:solidFill>
                <a:latin typeface="Segoe UI" panose="020B0502040204020203" pitchFamily="34" charset="0"/>
                <a:cs typeface="Segoe UI" panose="020B0502040204020203" pitchFamily="34" charset="0"/>
              </a:rPr>
              <a:t> key Insights &amp; Conclusion</a:t>
            </a:r>
            <a:br>
              <a:rPr lang="en-US" sz="4800" b="1" dirty="0">
                <a:solidFill>
                  <a:srgbClr val="002060"/>
                </a:solidFill>
                <a:latin typeface="Segoe UI" panose="020B0502040204020203" pitchFamily="34" charset="0"/>
                <a:cs typeface="Segoe UI" panose="020B0502040204020203" pitchFamily="34" charset="0"/>
              </a:rPr>
            </a:br>
            <a:endParaRPr lang="en-IN" sz="4800" dirty="0"/>
          </a:p>
        </p:txBody>
      </p:sp>
      <p:sp>
        <p:nvSpPr>
          <p:cNvPr id="3" name="TextBox 2">
            <a:extLst>
              <a:ext uri="{FF2B5EF4-FFF2-40B4-BE49-F238E27FC236}">
                <a16:creationId xmlns:a16="http://schemas.microsoft.com/office/drawing/2014/main" id="{8EEEC509-9962-90F8-10F7-ADC8A7BC6BEA}"/>
              </a:ext>
            </a:extLst>
          </p:cNvPr>
          <p:cNvSpPr txBox="1"/>
          <p:nvPr/>
        </p:nvSpPr>
        <p:spPr>
          <a:xfrm>
            <a:off x="317341" y="1377387"/>
            <a:ext cx="10515599" cy="5447645"/>
          </a:xfrm>
          <a:prstGeom prst="rect">
            <a:avLst/>
          </a:prstGeom>
          <a:noFill/>
        </p:spPr>
        <p:txBody>
          <a:bodyPr wrap="square" rtlCol="0">
            <a:spAutoFit/>
          </a:bodyPr>
          <a:lstStyle/>
          <a:p>
            <a:r>
              <a:rPr lang="en-US" b="1" dirty="0"/>
              <a:t>Key Insights:</a:t>
            </a:r>
            <a:endParaRPr lang="en-US" dirty="0"/>
          </a:p>
          <a:p>
            <a:pPr>
              <a:buFont typeface="Arial" panose="020B0604020202020204" pitchFamily="34" charset="0"/>
              <a:buChar char="•"/>
            </a:pPr>
            <a:r>
              <a:rPr lang="en-US" b="1" dirty="0"/>
              <a:t>Branch Profitability:</a:t>
            </a:r>
            <a:r>
              <a:rPr lang="en-US" dirty="0"/>
              <a:t> High-performing branches significantly contribute to the bank's financial strength. Optimizing these branches can lead to better profitability across the organization.</a:t>
            </a:r>
          </a:p>
          <a:p>
            <a:pPr>
              <a:buFont typeface="Arial" panose="020B0604020202020204" pitchFamily="34" charset="0"/>
              <a:buChar char="•"/>
            </a:pPr>
            <a:r>
              <a:rPr lang="en-US" b="1" dirty="0"/>
              <a:t>Top Branches by Account Balance:</a:t>
            </a:r>
            <a:r>
              <a:rPr lang="en-US" dirty="0"/>
              <a:t> Identifying branches with the largest account balances allows the bank to focus resources on these high-value areas. Strengthening these branches' offerings will ensure sustained growth.</a:t>
            </a:r>
          </a:p>
          <a:p>
            <a:pPr>
              <a:buFont typeface="Arial" panose="020B0604020202020204" pitchFamily="34" charset="0"/>
              <a:buChar char="•"/>
            </a:pPr>
            <a:r>
              <a:rPr lang="en-US" b="1" dirty="0"/>
              <a:t>Account Type and Average Balance:</a:t>
            </a:r>
            <a:r>
              <a:rPr lang="en-US" dirty="0"/>
              <a:t> Tailoring banking products to high-balance account types (e.g., savings and salary accounts) can enhance customer engagement and retention. Overdraft accounts may require targeted risk management strategies.</a:t>
            </a:r>
          </a:p>
          <a:p>
            <a:pPr>
              <a:buFont typeface="Arial" panose="020B0604020202020204" pitchFamily="34" charset="0"/>
              <a:buChar char="•"/>
            </a:pPr>
            <a:r>
              <a:rPr lang="en-US" b="1" dirty="0"/>
              <a:t>Transaction Behavior:</a:t>
            </a:r>
            <a:r>
              <a:rPr lang="en-US" dirty="0"/>
              <a:t> Understanding transaction types and customer activity provides opportunities to streamline services, reduce operational costs, and increase customer satisfaction.</a:t>
            </a:r>
          </a:p>
          <a:p>
            <a:r>
              <a:rPr lang="en-US" dirty="0"/>
              <a:t>  </a:t>
            </a:r>
          </a:p>
          <a:p>
            <a:endParaRPr lang="en-US" dirty="0"/>
          </a:p>
          <a:p>
            <a:r>
              <a:rPr lang="en-US" b="1" dirty="0"/>
              <a:t>Conclusion:</a:t>
            </a:r>
            <a:endParaRPr lang="en-US" dirty="0"/>
          </a:p>
          <a:p>
            <a:r>
              <a:rPr lang="en-US" dirty="0"/>
              <a:t>This analysis of banking operations using Power BI has highlighted critical insights into branch performance, customer behavior, and transaction patterns. By focusing on branch profitability, top-performing accounts, and transaction trends, the bank can make informed, data-driven decisions to enhance operational efficiency, customer relationships, and overall profitability.</a:t>
            </a:r>
          </a:p>
          <a:p>
            <a:pPr marL="457200" indent="-457200">
              <a:buFont typeface="Wingdings" panose="05000000000000000000" pitchFamily="2" charset="2"/>
              <a:buChar char="v"/>
            </a:pPr>
            <a:endParaRPr lang="en-IN" sz="2400" dirty="0"/>
          </a:p>
        </p:txBody>
      </p:sp>
    </p:spTree>
    <p:extLst>
      <p:ext uri="{BB962C8B-B14F-4D97-AF65-F5344CB8AC3E}">
        <p14:creationId xmlns:p14="http://schemas.microsoft.com/office/powerpoint/2010/main" val="81423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222C-F189-F724-20FE-4E02EE17FCD2}"/>
              </a:ext>
            </a:extLst>
          </p:cNvPr>
          <p:cNvSpPr>
            <a:spLocks noGrp="1"/>
          </p:cNvSpPr>
          <p:nvPr>
            <p:ph type="title"/>
          </p:nvPr>
        </p:nvSpPr>
        <p:spPr/>
        <p:txBody>
          <a:bodyPr/>
          <a:lstStyle/>
          <a:p>
            <a:r>
              <a:rPr lang="en-IN" b="1" dirty="0"/>
              <a:t>Next Steps : </a:t>
            </a:r>
          </a:p>
        </p:txBody>
      </p:sp>
      <p:sp>
        <p:nvSpPr>
          <p:cNvPr id="7" name="Rectangle 3">
            <a:extLst>
              <a:ext uri="{FF2B5EF4-FFF2-40B4-BE49-F238E27FC236}">
                <a16:creationId xmlns:a16="http://schemas.microsoft.com/office/drawing/2014/main" id="{E30A22D6-B605-2533-C92D-6C7D4A6F7AB3}"/>
              </a:ext>
            </a:extLst>
          </p:cNvPr>
          <p:cNvSpPr>
            <a:spLocks noChangeArrowheads="1"/>
          </p:cNvSpPr>
          <p:nvPr/>
        </p:nvSpPr>
        <p:spPr bwMode="auto">
          <a:xfrm>
            <a:off x="648929" y="1308162"/>
            <a:ext cx="995024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Continue improving services in high-performing branches while addressing the needs of underperforming branches.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Leverage customer transaction and account data to develop personalized offerings.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 targeted strategies to reduce risks associated with overdraft accounts </a:t>
            </a:r>
          </a:p>
        </p:txBody>
      </p:sp>
    </p:spTree>
    <p:extLst>
      <p:ext uri="{BB962C8B-B14F-4D97-AF65-F5344CB8AC3E}">
        <p14:creationId xmlns:p14="http://schemas.microsoft.com/office/powerpoint/2010/main" val="240152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descr="This image is of an abstract shape. ">
            <a:extLst>
              <a:ext uri="{FF2B5EF4-FFF2-40B4-BE49-F238E27FC236}">
                <a16:creationId xmlns:a16="http://schemas.microsoft.com/office/drawing/2014/main" id="{567F05D7-A1F8-4A9C-678B-934A8E523AFE}"/>
              </a:ext>
            </a:extLst>
          </p:cNvPr>
          <p:cNvGrpSpPr/>
          <p:nvPr/>
        </p:nvGrpSpPr>
        <p:grpSpPr>
          <a:xfrm>
            <a:off x="4955458" y="-2681065"/>
            <a:ext cx="9001859" cy="12105059"/>
            <a:chOff x="4855953" y="-2833465"/>
            <a:chExt cx="8948964" cy="12105059"/>
          </a:xfrm>
        </p:grpSpPr>
        <p:sp>
          <p:nvSpPr>
            <p:cNvPr id="15" name="Freeform 10">
              <a:extLst>
                <a:ext uri="{FF2B5EF4-FFF2-40B4-BE49-F238E27FC236}">
                  <a16:creationId xmlns:a16="http://schemas.microsoft.com/office/drawing/2014/main" id="{8559A20A-180F-F83F-C1CC-069368A2CEEE}"/>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a:extLst>
                <a:ext uri="{FF2B5EF4-FFF2-40B4-BE49-F238E27FC236}">
                  <a16:creationId xmlns:a16="http://schemas.microsoft.com/office/drawing/2014/main" id="{00DF7172-E32B-15A3-9AC9-1970341BCBAB}"/>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a:extLst>
                <a:ext uri="{FF2B5EF4-FFF2-40B4-BE49-F238E27FC236}">
                  <a16:creationId xmlns:a16="http://schemas.microsoft.com/office/drawing/2014/main" id="{06C38838-A03A-4027-B710-F75D0827FF0A}"/>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900F64-9193-44F8-BD63-E681103777C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71421E6-0B73-4301-8D1C-0131DB42FA7F}">
  <ds:schemaRefs>
    <ds:schemaRef ds:uri="http://schemas.microsoft.com/sharepoint/v3/contenttype/forms"/>
  </ds:schemaRefs>
</ds:datastoreItem>
</file>

<file path=customXml/itemProps3.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661</Words>
  <Application>Microsoft Office PowerPoint</Application>
  <PresentationFormat>Widescreen</PresentationFormat>
  <Paragraphs>63</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vt:lpstr>
      <vt:lpstr>Wingdings</vt:lpstr>
      <vt:lpstr>Office Theme</vt:lpstr>
      <vt:lpstr>Human resources slide 1</vt:lpstr>
      <vt:lpstr>Human resources slide 9</vt:lpstr>
      <vt:lpstr>BRANCH PROFITABILITY</vt:lpstr>
      <vt:lpstr>Top Three Branches by Total Account Balances</vt:lpstr>
      <vt:lpstr>Average Balance for Each Account Type</vt:lpstr>
      <vt:lpstr>Total Number of Transactions by Transaction Type (Deposit, Withdrawal, Transfer)</vt:lpstr>
      <vt:lpstr> key Insights &amp; Conclusion </vt:lpstr>
      <vt:lpstr>Next Steps : </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2025-01-14T17:35:59Z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