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60" r:id="rId7"/>
    <p:sldId id="258" r:id="rId8"/>
    <p:sldId id="291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61" r:id="rId18"/>
    <p:sldId id="295" r:id="rId19"/>
    <p:sldId id="297" r:id="rId20"/>
    <p:sldId id="296" r:id="rId21"/>
    <p:sldId id="298" r:id="rId22"/>
    <p:sldId id="299" r:id="rId23"/>
    <p:sldId id="300" r:id="rId24"/>
    <p:sldId id="302" r:id="rId25"/>
    <p:sldId id="301" r:id="rId26"/>
    <p:sldId id="309" r:id="rId27"/>
    <p:sldId id="307" r:id="rId28"/>
    <p:sldId id="30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8" autoAdjust="0"/>
    <p:restoredTop sz="94660"/>
  </p:normalViewPr>
  <p:slideViewPr>
    <p:cSldViewPr snapToGrid="0">
      <p:cViewPr>
        <p:scale>
          <a:sx n="88" d="100"/>
          <a:sy n="88" d="100"/>
        </p:scale>
        <p:origin x="24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14401-A39D-4D33-AF91-632B34B26F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E2A531-DB35-4690-B567-DD5318F33A7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Ensuring interoperability, crucial for creating a diverse and interoperable 5G ecosystem</a:t>
          </a:r>
          <a:endParaRPr lang="en-US"/>
        </a:p>
      </dgm:t>
    </dgm:pt>
    <dgm:pt modelId="{332B06BD-832B-4873-B851-FDD17E609C36}" type="parTrans" cxnId="{8CAF5459-C5AF-4259-905F-3A60E370E996}">
      <dgm:prSet/>
      <dgm:spPr/>
      <dgm:t>
        <a:bodyPr/>
        <a:lstStyle/>
        <a:p>
          <a:endParaRPr lang="en-US"/>
        </a:p>
      </dgm:t>
    </dgm:pt>
    <dgm:pt modelId="{FECC418B-5838-426F-A45A-9EA1B5F3EB5B}" type="sibTrans" cxnId="{8CAF5459-C5AF-4259-905F-3A60E370E996}">
      <dgm:prSet/>
      <dgm:spPr/>
      <dgm:t>
        <a:bodyPr/>
        <a:lstStyle/>
        <a:p>
          <a:endParaRPr lang="en-US"/>
        </a:p>
      </dgm:t>
    </dgm:pt>
    <dgm:pt modelId="{A61C777F-1B18-4ABB-AB84-6862993DA42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 dependency on a single open-source project</a:t>
          </a:r>
          <a:endParaRPr lang="en-US"/>
        </a:p>
      </dgm:t>
    </dgm:pt>
    <dgm:pt modelId="{23881519-B5DD-45B9-AADD-F6207A7FDA71}" type="parTrans" cxnId="{907F5C6D-790A-479C-BFBD-17ABA1714EF1}">
      <dgm:prSet/>
      <dgm:spPr/>
      <dgm:t>
        <a:bodyPr/>
        <a:lstStyle/>
        <a:p>
          <a:endParaRPr lang="en-US"/>
        </a:p>
      </dgm:t>
    </dgm:pt>
    <dgm:pt modelId="{5DF0005D-4A65-4F90-B53F-99FD5773F7AC}" type="sibTrans" cxnId="{907F5C6D-790A-479C-BFBD-17ABA1714EF1}">
      <dgm:prSet/>
      <dgm:spPr/>
      <dgm:t>
        <a:bodyPr/>
        <a:lstStyle/>
        <a:p>
          <a:endParaRPr lang="en-US"/>
        </a:p>
      </dgm:t>
    </dgm:pt>
    <dgm:pt modelId="{CE88FF6B-C8BB-4105-91E0-DADE26460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Fosters innovation and encourages the development of adaptable and robust 5G core network solutions.</a:t>
          </a:r>
        </a:p>
      </dgm:t>
    </dgm:pt>
    <dgm:pt modelId="{C65E93E0-BF80-4338-9276-85B8497B8D3A}" type="parTrans" cxnId="{246525FF-61C4-496C-9EE5-A5A2735CDCF9}">
      <dgm:prSet/>
      <dgm:spPr/>
      <dgm:t>
        <a:bodyPr/>
        <a:lstStyle/>
        <a:p>
          <a:endParaRPr lang="en-US"/>
        </a:p>
      </dgm:t>
    </dgm:pt>
    <dgm:pt modelId="{DB8193E4-2F27-495D-854F-8E8F4C44CCA0}" type="sibTrans" cxnId="{246525FF-61C4-496C-9EE5-A5A2735CDCF9}">
      <dgm:prSet/>
      <dgm:spPr/>
      <dgm:t>
        <a:bodyPr/>
        <a:lstStyle/>
        <a:p>
          <a:endParaRPr lang="en-US"/>
        </a:p>
      </dgm:t>
    </dgm:pt>
    <dgm:pt modelId="{AD230CBF-5B76-4A26-81C9-06910C1B4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Standardization process, providing empirical data on the performance and compatibility of different 5G core network functions.</a:t>
          </a:r>
        </a:p>
      </dgm:t>
    </dgm:pt>
    <dgm:pt modelId="{A4FDF1BF-5431-4201-AB37-2B44AF6CF03C}" type="parTrans" cxnId="{45E4DB3F-17AA-40DA-806C-8E7046970F65}">
      <dgm:prSet/>
      <dgm:spPr/>
      <dgm:t>
        <a:bodyPr/>
        <a:lstStyle/>
        <a:p>
          <a:endParaRPr lang="en-US"/>
        </a:p>
      </dgm:t>
    </dgm:pt>
    <dgm:pt modelId="{1C747898-FE6E-4647-87DE-0BFF73536EBB}" type="sibTrans" cxnId="{45E4DB3F-17AA-40DA-806C-8E7046970F65}">
      <dgm:prSet/>
      <dgm:spPr/>
      <dgm:t>
        <a:bodyPr/>
        <a:lstStyle/>
        <a:p>
          <a:endParaRPr lang="en-US"/>
        </a:p>
      </dgm:t>
    </dgm:pt>
    <dgm:pt modelId="{1E42CD6E-3ADB-485D-AD18-782CCCB20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can increase capacity and the overall reliability of the network.</a:t>
          </a:r>
        </a:p>
      </dgm:t>
    </dgm:pt>
    <dgm:pt modelId="{BF8A06D0-C401-4F8B-B7AA-B24D0EFF88D5}" type="parTrans" cxnId="{F27A56D4-241F-4B89-83E2-1C573F4618A5}">
      <dgm:prSet/>
      <dgm:spPr/>
      <dgm:t>
        <a:bodyPr/>
        <a:lstStyle/>
        <a:p>
          <a:endParaRPr lang="en-US"/>
        </a:p>
      </dgm:t>
    </dgm:pt>
    <dgm:pt modelId="{C39DB5CC-7DE5-48A5-A3DB-49E4CE9DC7BD}" type="sibTrans" cxnId="{F27A56D4-241F-4B89-83E2-1C573F4618A5}">
      <dgm:prSet/>
      <dgm:spPr/>
      <dgm:t>
        <a:bodyPr/>
        <a:lstStyle/>
        <a:p>
          <a:endParaRPr lang="en-US"/>
        </a:p>
      </dgm:t>
    </dgm:pt>
    <dgm:pt modelId="{EFC34528-14A1-45F9-BEEB-718A1E5F22D3}" type="pres">
      <dgm:prSet presAssocID="{CDC14401-A39D-4D33-AF91-632B34B26F13}" presName="root" presStyleCnt="0">
        <dgm:presLayoutVars>
          <dgm:dir/>
          <dgm:resizeHandles val="exact"/>
        </dgm:presLayoutVars>
      </dgm:prSet>
      <dgm:spPr/>
    </dgm:pt>
    <dgm:pt modelId="{6136AB8F-9795-4F08-B2F9-3591BF0C140C}" type="pres">
      <dgm:prSet presAssocID="{2AE2A531-DB35-4690-B567-DD5318F33A72}" presName="compNode" presStyleCnt="0"/>
      <dgm:spPr/>
    </dgm:pt>
    <dgm:pt modelId="{DA9B4AEE-B037-400B-8FD8-1A089723243F}" type="pres">
      <dgm:prSet presAssocID="{2AE2A531-DB35-4690-B567-DD5318F33A72}" presName="bgRect" presStyleLbl="bgShp" presStyleIdx="0" presStyleCnt="5"/>
      <dgm:spPr/>
    </dgm:pt>
    <dgm:pt modelId="{5702078C-2635-4C1E-A3BA-F128CDD8634A}" type="pres">
      <dgm:prSet presAssocID="{2AE2A531-DB35-4690-B567-DD5318F33A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 with solid fill"/>
        </a:ext>
      </dgm:extLst>
    </dgm:pt>
    <dgm:pt modelId="{CED89A7B-2C51-4902-9120-F14C1EC2470C}" type="pres">
      <dgm:prSet presAssocID="{2AE2A531-DB35-4690-B567-DD5318F33A72}" presName="spaceRect" presStyleCnt="0"/>
      <dgm:spPr/>
    </dgm:pt>
    <dgm:pt modelId="{D105A134-CCD2-44DA-94E1-C0D3AD270B0B}" type="pres">
      <dgm:prSet presAssocID="{2AE2A531-DB35-4690-B567-DD5318F33A72}" presName="parTx" presStyleLbl="revTx" presStyleIdx="0" presStyleCnt="5">
        <dgm:presLayoutVars>
          <dgm:chMax val="0"/>
          <dgm:chPref val="0"/>
        </dgm:presLayoutVars>
      </dgm:prSet>
      <dgm:spPr/>
    </dgm:pt>
    <dgm:pt modelId="{457FBE94-A8F8-41A3-8AA6-9EC835C2FF3F}" type="pres">
      <dgm:prSet presAssocID="{FECC418B-5838-426F-A45A-9EA1B5F3EB5B}" presName="sibTrans" presStyleCnt="0"/>
      <dgm:spPr/>
    </dgm:pt>
    <dgm:pt modelId="{BFD0AF47-3761-4131-9715-F71C687D6ECF}" type="pres">
      <dgm:prSet presAssocID="{A61C777F-1B18-4ABB-AB84-6862993DA421}" presName="compNode" presStyleCnt="0"/>
      <dgm:spPr/>
    </dgm:pt>
    <dgm:pt modelId="{825B9027-E7C4-408D-B2B1-D9E792BCAEE0}" type="pres">
      <dgm:prSet presAssocID="{A61C777F-1B18-4ABB-AB84-6862993DA421}" presName="bgRect" presStyleLbl="bgShp" presStyleIdx="1" presStyleCnt="5"/>
      <dgm:spPr/>
    </dgm:pt>
    <dgm:pt modelId="{B9AF3A75-5994-44D2-99E2-ABD4F18FC4B8}" type="pres">
      <dgm:prSet presAssocID="{A61C777F-1B18-4ABB-AB84-6862993DA421}" presName="iconRect" presStyleLbl="node1" presStyleIdx="1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F86FAD33-3176-4D79-B794-078CE77533BD}" type="pres">
      <dgm:prSet presAssocID="{A61C777F-1B18-4ABB-AB84-6862993DA421}" presName="spaceRect" presStyleCnt="0"/>
      <dgm:spPr/>
    </dgm:pt>
    <dgm:pt modelId="{3622AC55-754B-4BC2-A853-F6D0475DB518}" type="pres">
      <dgm:prSet presAssocID="{A61C777F-1B18-4ABB-AB84-6862993DA421}" presName="parTx" presStyleLbl="revTx" presStyleIdx="1" presStyleCnt="5">
        <dgm:presLayoutVars>
          <dgm:chMax val="0"/>
          <dgm:chPref val="0"/>
        </dgm:presLayoutVars>
      </dgm:prSet>
      <dgm:spPr/>
    </dgm:pt>
    <dgm:pt modelId="{EA3D1E09-8EB0-41F0-94C1-45F3809B98C6}" type="pres">
      <dgm:prSet presAssocID="{5DF0005D-4A65-4F90-B53F-99FD5773F7AC}" presName="sibTrans" presStyleCnt="0"/>
      <dgm:spPr/>
    </dgm:pt>
    <dgm:pt modelId="{A3B8F083-24F8-48D1-963B-7D4779C3E4FC}" type="pres">
      <dgm:prSet presAssocID="{CE88FF6B-C8BB-4105-91E0-DADE264606E7}" presName="compNode" presStyleCnt="0"/>
      <dgm:spPr/>
    </dgm:pt>
    <dgm:pt modelId="{B849088C-DF31-4C71-A94F-358A1AA72035}" type="pres">
      <dgm:prSet presAssocID="{CE88FF6B-C8BB-4105-91E0-DADE264606E7}" presName="bgRect" presStyleLbl="bgShp" presStyleIdx="2" presStyleCnt="5"/>
      <dgm:spPr/>
    </dgm:pt>
    <dgm:pt modelId="{0BCD86F0-3B1F-4BBA-A7A2-457AA6F5175F}" type="pres">
      <dgm:prSet presAssocID="{CE88FF6B-C8BB-4105-91E0-DADE264606E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 outline"/>
        </a:ext>
      </dgm:extLst>
    </dgm:pt>
    <dgm:pt modelId="{16E1D9DC-F3B4-4A03-803C-18DE394D490C}" type="pres">
      <dgm:prSet presAssocID="{CE88FF6B-C8BB-4105-91E0-DADE264606E7}" presName="spaceRect" presStyleCnt="0"/>
      <dgm:spPr/>
    </dgm:pt>
    <dgm:pt modelId="{02B10305-3107-4A54-B467-72EEDC2AB2FF}" type="pres">
      <dgm:prSet presAssocID="{CE88FF6B-C8BB-4105-91E0-DADE264606E7}" presName="parTx" presStyleLbl="revTx" presStyleIdx="2" presStyleCnt="5">
        <dgm:presLayoutVars>
          <dgm:chMax val="0"/>
          <dgm:chPref val="0"/>
        </dgm:presLayoutVars>
      </dgm:prSet>
      <dgm:spPr/>
    </dgm:pt>
    <dgm:pt modelId="{ACF5632D-D878-4E2B-8F53-8C75C6D1CFDF}" type="pres">
      <dgm:prSet presAssocID="{DB8193E4-2F27-495D-854F-8E8F4C44CCA0}" presName="sibTrans" presStyleCnt="0"/>
      <dgm:spPr/>
    </dgm:pt>
    <dgm:pt modelId="{B98C4217-683D-4B35-AE31-D59F33AADB40}" type="pres">
      <dgm:prSet presAssocID="{AD230CBF-5B76-4A26-81C9-06910C1B4A63}" presName="compNode" presStyleCnt="0"/>
      <dgm:spPr/>
    </dgm:pt>
    <dgm:pt modelId="{062FA3B5-A900-4EAF-BC64-0E77DFD25D12}" type="pres">
      <dgm:prSet presAssocID="{AD230CBF-5B76-4A26-81C9-06910C1B4A63}" presName="bgRect" presStyleLbl="bgShp" presStyleIdx="3" presStyleCnt="5"/>
      <dgm:spPr/>
    </dgm:pt>
    <dgm:pt modelId="{4E2D9DEC-DDCD-48F2-980B-DD4056E79572}" type="pres">
      <dgm:prSet presAssocID="{AD230CBF-5B76-4A26-81C9-06910C1B4A63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1C13EF-BED9-471C-BFCC-1242D091C572}" type="pres">
      <dgm:prSet presAssocID="{AD230CBF-5B76-4A26-81C9-06910C1B4A63}" presName="spaceRect" presStyleCnt="0"/>
      <dgm:spPr/>
    </dgm:pt>
    <dgm:pt modelId="{242897B7-9528-4A27-8ECF-CA1926D8BFCB}" type="pres">
      <dgm:prSet presAssocID="{AD230CBF-5B76-4A26-81C9-06910C1B4A63}" presName="parTx" presStyleLbl="revTx" presStyleIdx="3" presStyleCnt="5">
        <dgm:presLayoutVars>
          <dgm:chMax val="0"/>
          <dgm:chPref val="0"/>
        </dgm:presLayoutVars>
      </dgm:prSet>
      <dgm:spPr/>
    </dgm:pt>
    <dgm:pt modelId="{60194FEE-C559-4329-B104-05F4F218B088}" type="pres">
      <dgm:prSet presAssocID="{1C747898-FE6E-4647-87DE-0BFF73536EBB}" presName="sibTrans" presStyleCnt="0"/>
      <dgm:spPr/>
    </dgm:pt>
    <dgm:pt modelId="{4C940738-CD76-431A-8645-36AD080467A4}" type="pres">
      <dgm:prSet presAssocID="{1E42CD6E-3ADB-485D-AD18-782CCCB20E5F}" presName="compNode" presStyleCnt="0"/>
      <dgm:spPr/>
    </dgm:pt>
    <dgm:pt modelId="{0633ED4B-727B-4DF7-9955-F9DBC608ED97}" type="pres">
      <dgm:prSet presAssocID="{1E42CD6E-3ADB-485D-AD18-782CCCB20E5F}" presName="bgRect" presStyleLbl="bgShp" presStyleIdx="4" presStyleCnt="5"/>
      <dgm:spPr/>
    </dgm:pt>
    <dgm:pt modelId="{A94C51E4-0718-40A9-A5D4-5C15ED21A508}" type="pres">
      <dgm:prSet presAssocID="{1E42CD6E-3ADB-485D-AD18-782CCCB20E5F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3781CEE-F6CE-42C8-A18E-11865CF08D4B}" type="pres">
      <dgm:prSet presAssocID="{1E42CD6E-3ADB-485D-AD18-782CCCB20E5F}" presName="spaceRect" presStyleCnt="0"/>
      <dgm:spPr/>
    </dgm:pt>
    <dgm:pt modelId="{424EA9ED-F28D-4D5A-B987-4909C95BCB9A}" type="pres">
      <dgm:prSet presAssocID="{1E42CD6E-3ADB-485D-AD18-782CCCB20E5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160901-9BDB-4A1F-AF7B-B15EF2EA26BB}" type="presOf" srcId="{1E42CD6E-3ADB-485D-AD18-782CCCB20E5F}" destId="{424EA9ED-F28D-4D5A-B987-4909C95BCB9A}" srcOrd="0" destOrd="0" presId="urn:microsoft.com/office/officeart/2018/2/layout/IconVerticalSolidList"/>
    <dgm:cxn modelId="{45E4DB3F-17AA-40DA-806C-8E7046970F65}" srcId="{CDC14401-A39D-4D33-AF91-632B34B26F13}" destId="{AD230CBF-5B76-4A26-81C9-06910C1B4A63}" srcOrd="3" destOrd="0" parTransId="{A4FDF1BF-5431-4201-AB37-2B44AF6CF03C}" sibTransId="{1C747898-FE6E-4647-87DE-0BFF73536EBB}"/>
    <dgm:cxn modelId="{907F5C6D-790A-479C-BFBD-17ABA1714EF1}" srcId="{CDC14401-A39D-4D33-AF91-632B34B26F13}" destId="{A61C777F-1B18-4ABB-AB84-6862993DA421}" srcOrd="1" destOrd="0" parTransId="{23881519-B5DD-45B9-AADD-F6207A7FDA71}" sibTransId="{5DF0005D-4A65-4F90-B53F-99FD5773F7AC}"/>
    <dgm:cxn modelId="{8CAF5459-C5AF-4259-905F-3A60E370E996}" srcId="{CDC14401-A39D-4D33-AF91-632B34B26F13}" destId="{2AE2A531-DB35-4690-B567-DD5318F33A72}" srcOrd="0" destOrd="0" parTransId="{332B06BD-832B-4873-B851-FDD17E609C36}" sibTransId="{FECC418B-5838-426F-A45A-9EA1B5F3EB5B}"/>
    <dgm:cxn modelId="{E3ED057A-80A4-4447-B700-1343CBAEEDA8}" type="presOf" srcId="{2AE2A531-DB35-4690-B567-DD5318F33A72}" destId="{D105A134-CCD2-44DA-94E1-C0D3AD270B0B}" srcOrd="0" destOrd="0" presId="urn:microsoft.com/office/officeart/2018/2/layout/IconVerticalSolidList"/>
    <dgm:cxn modelId="{672C518D-943B-452E-8F1D-A24404B44C87}" type="presOf" srcId="{AD230CBF-5B76-4A26-81C9-06910C1B4A63}" destId="{242897B7-9528-4A27-8ECF-CA1926D8BFCB}" srcOrd="0" destOrd="0" presId="urn:microsoft.com/office/officeart/2018/2/layout/IconVerticalSolidList"/>
    <dgm:cxn modelId="{13F720B9-52D4-45A7-BD90-B4723AE06911}" type="presOf" srcId="{A61C777F-1B18-4ABB-AB84-6862993DA421}" destId="{3622AC55-754B-4BC2-A853-F6D0475DB518}" srcOrd="0" destOrd="0" presId="urn:microsoft.com/office/officeart/2018/2/layout/IconVerticalSolidList"/>
    <dgm:cxn modelId="{F27A56D4-241F-4B89-83E2-1C573F4618A5}" srcId="{CDC14401-A39D-4D33-AF91-632B34B26F13}" destId="{1E42CD6E-3ADB-485D-AD18-782CCCB20E5F}" srcOrd="4" destOrd="0" parTransId="{BF8A06D0-C401-4F8B-B7AA-B24D0EFF88D5}" sibTransId="{C39DB5CC-7DE5-48A5-A3DB-49E4CE9DC7BD}"/>
    <dgm:cxn modelId="{DD99E1DD-3B16-4FC9-A6FB-43C345E3C840}" type="presOf" srcId="{CE88FF6B-C8BB-4105-91E0-DADE264606E7}" destId="{02B10305-3107-4A54-B467-72EEDC2AB2FF}" srcOrd="0" destOrd="0" presId="urn:microsoft.com/office/officeart/2018/2/layout/IconVerticalSolidList"/>
    <dgm:cxn modelId="{BA4919DF-464C-4AED-AD54-1116DA8B40AC}" type="presOf" srcId="{CDC14401-A39D-4D33-AF91-632B34B26F13}" destId="{EFC34528-14A1-45F9-BEEB-718A1E5F22D3}" srcOrd="0" destOrd="0" presId="urn:microsoft.com/office/officeart/2018/2/layout/IconVerticalSolidList"/>
    <dgm:cxn modelId="{246525FF-61C4-496C-9EE5-A5A2735CDCF9}" srcId="{CDC14401-A39D-4D33-AF91-632B34B26F13}" destId="{CE88FF6B-C8BB-4105-91E0-DADE264606E7}" srcOrd="2" destOrd="0" parTransId="{C65E93E0-BF80-4338-9276-85B8497B8D3A}" sibTransId="{DB8193E4-2F27-495D-854F-8E8F4C44CCA0}"/>
    <dgm:cxn modelId="{103308A3-C88E-4E91-AC5B-90AE026D53A0}" type="presParOf" srcId="{EFC34528-14A1-45F9-BEEB-718A1E5F22D3}" destId="{6136AB8F-9795-4F08-B2F9-3591BF0C140C}" srcOrd="0" destOrd="0" presId="urn:microsoft.com/office/officeart/2018/2/layout/IconVerticalSolidList"/>
    <dgm:cxn modelId="{9887364D-EA09-4513-831C-93C047D99DBF}" type="presParOf" srcId="{6136AB8F-9795-4F08-B2F9-3591BF0C140C}" destId="{DA9B4AEE-B037-400B-8FD8-1A089723243F}" srcOrd="0" destOrd="0" presId="urn:microsoft.com/office/officeart/2018/2/layout/IconVerticalSolidList"/>
    <dgm:cxn modelId="{539D6974-6FEC-4274-AFDD-A495DC1245ED}" type="presParOf" srcId="{6136AB8F-9795-4F08-B2F9-3591BF0C140C}" destId="{5702078C-2635-4C1E-A3BA-F128CDD8634A}" srcOrd="1" destOrd="0" presId="urn:microsoft.com/office/officeart/2018/2/layout/IconVerticalSolidList"/>
    <dgm:cxn modelId="{86115496-630F-4217-9E69-5CA4B3481E60}" type="presParOf" srcId="{6136AB8F-9795-4F08-B2F9-3591BF0C140C}" destId="{CED89A7B-2C51-4902-9120-F14C1EC2470C}" srcOrd="2" destOrd="0" presId="urn:microsoft.com/office/officeart/2018/2/layout/IconVerticalSolidList"/>
    <dgm:cxn modelId="{4BE82EAF-7C9C-44D5-BC8B-CB738790BC7B}" type="presParOf" srcId="{6136AB8F-9795-4F08-B2F9-3591BF0C140C}" destId="{D105A134-CCD2-44DA-94E1-C0D3AD270B0B}" srcOrd="3" destOrd="0" presId="urn:microsoft.com/office/officeart/2018/2/layout/IconVerticalSolidList"/>
    <dgm:cxn modelId="{419971B0-9754-4877-8C9C-FBC2115F34EB}" type="presParOf" srcId="{EFC34528-14A1-45F9-BEEB-718A1E5F22D3}" destId="{457FBE94-A8F8-41A3-8AA6-9EC835C2FF3F}" srcOrd="1" destOrd="0" presId="urn:microsoft.com/office/officeart/2018/2/layout/IconVerticalSolidList"/>
    <dgm:cxn modelId="{2C0347CF-E8F1-4416-B5D9-BC609BA6B214}" type="presParOf" srcId="{EFC34528-14A1-45F9-BEEB-718A1E5F22D3}" destId="{BFD0AF47-3761-4131-9715-F71C687D6ECF}" srcOrd="2" destOrd="0" presId="urn:microsoft.com/office/officeart/2018/2/layout/IconVerticalSolidList"/>
    <dgm:cxn modelId="{387C413A-A02E-4301-8CCB-80210C340713}" type="presParOf" srcId="{BFD0AF47-3761-4131-9715-F71C687D6ECF}" destId="{825B9027-E7C4-408D-B2B1-D9E792BCAEE0}" srcOrd="0" destOrd="0" presId="urn:microsoft.com/office/officeart/2018/2/layout/IconVerticalSolidList"/>
    <dgm:cxn modelId="{7392BAE4-B20D-4AD9-9EB3-1C73785F6522}" type="presParOf" srcId="{BFD0AF47-3761-4131-9715-F71C687D6ECF}" destId="{B9AF3A75-5994-44D2-99E2-ABD4F18FC4B8}" srcOrd="1" destOrd="0" presId="urn:microsoft.com/office/officeart/2018/2/layout/IconVerticalSolidList"/>
    <dgm:cxn modelId="{C52C5D3F-E2E9-4051-A080-6609286D0BD1}" type="presParOf" srcId="{BFD0AF47-3761-4131-9715-F71C687D6ECF}" destId="{F86FAD33-3176-4D79-B794-078CE77533BD}" srcOrd="2" destOrd="0" presId="urn:microsoft.com/office/officeart/2018/2/layout/IconVerticalSolidList"/>
    <dgm:cxn modelId="{219D4CEB-C630-4AE9-84CC-F5BEC049672F}" type="presParOf" srcId="{BFD0AF47-3761-4131-9715-F71C687D6ECF}" destId="{3622AC55-754B-4BC2-A853-F6D0475DB518}" srcOrd="3" destOrd="0" presId="urn:microsoft.com/office/officeart/2018/2/layout/IconVerticalSolidList"/>
    <dgm:cxn modelId="{F67C70D5-808A-46D2-846F-27EAB547179A}" type="presParOf" srcId="{EFC34528-14A1-45F9-BEEB-718A1E5F22D3}" destId="{EA3D1E09-8EB0-41F0-94C1-45F3809B98C6}" srcOrd="3" destOrd="0" presId="urn:microsoft.com/office/officeart/2018/2/layout/IconVerticalSolidList"/>
    <dgm:cxn modelId="{6F7AC661-9717-4D4B-A299-34C4F99278D1}" type="presParOf" srcId="{EFC34528-14A1-45F9-BEEB-718A1E5F22D3}" destId="{A3B8F083-24F8-48D1-963B-7D4779C3E4FC}" srcOrd="4" destOrd="0" presId="urn:microsoft.com/office/officeart/2018/2/layout/IconVerticalSolidList"/>
    <dgm:cxn modelId="{BF901562-D48D-4D8E-B5BF-107C9D2BF2FA}" type="presParOf" srcId="{A3B8F083-24F8-48D1-963B-7D4779C3E4FC}" destId="{B849088C-DF31-4C71-A94F-358A1AA72035}" srcOrd="0" destOrd="0" presId="urn:microsoft.com/office/officeart/2018/2/layout/IconVerticalSolidList"/>
    <dgm:cxn modelId="{94F79221-E3C8-40CC-91A7-9B4D62BEBC04}" type="presParOf" srcId="{A3B8F083-24F8-48D1-963B-7D4779C3E4FC}" destId="{0BCD86F0-3B1F-4BBA-A7A2-457AA6F5175F}" srcOrd="1" destOrd="0" presId="urn:microsoft.com/office/officeart/2018/2/layout/IconVerticalSolidList"/>
    <dgm:cxn modelId="{3CC36549-F808-45C0-A892-40562BE019A3}" type="presParOf" srcId="{A3B8F083-24F8-48D1-963B-7D4779C3E4FC}" destId="{16E1D9DC-F3B4-4A03-803C-18DE394D490C}" srcOrd="2" destOrd="0" presId="urn:microsoft.com/office/officeart/2018/2/layout/IconVerticalSolidList"/>
    <dgm:cxn modelId="{E8039348-E745-4E50-A15C-E20032103FC2}" type="presParOf" srcId="{A3B8F083-24F8-48D1-963B-7D4779C3E4FC}" destId="{02B10305-3107-4A54-B467-72EEDC2AB2FF}" srcOrd="3" destOrd="0" presId="urn:microsoft.com/office/officeart/2018/2/layout/IconVerticalSolidList"/>
    <dgm:cxn modelId="{BA45A025-ED4D-4DD7-AA37-5ED7A831DD40}" type="presParOf" srcId="{EFC34528-14A1-45F9-BEEB-718A1E5F22D3}" destId="{ACF5632D-D878-4E2B-8F53-8C75C6D1CFDF}" srcOrd="5" destOrd="0" presId="urn:microsoft.com/office/officeart/2018/2/layout/IconVerticalSolidList"/>
    <dgm:cxn modelId="{FDD3615A-F911-4ADD-97BF-59BFB2FC5DFE}" type="presParOf" srcId="{EFC34528-14A1-45F9-BEEB-718A1E5F22D3}" destId="{B98C4217-683D-4B35-AE31-D59F33AADB40}" srcOrd="6" destOrd="0" presId="urn:microsoft.com/office/officeart/2018/2/layout/IconVerticalSolidList"/>
    <dgm:cxn modelId="{B22393F0-3952-4DF9-9D69-BB5118E394E6}" type="presParOf" srcId="{B98C4217-683D-4B35-AE31-D59F33AADB40}" destId="{062FA3B5-A900-4EAF-BC64-0E77DFD25D12}" srcOrd="0" destOrd="0" presId="urn:microsoft.com/office/officeart/2018/2/layout/IconVerticalSolidList"/>
    <dgm:cxn modelId="{8356EBAD-6E46-4750-ADAF-5B6B729EF4C3}" type="presParOf" srcId="{B98C4217-683D-4B35-AE31-D59F33AADB40}" destId="{4E2D9DEC-DDCD-48F2-980B-DD4056E79572}" srcOrd="1" destOrd="0" presId="urn:microsoft.com/office/officeart/2018/2/layout/IconVerticalSolidList"/>
    <dgm:cxn modelId="{5F6E588B-F77B-4784-AC2A-C9396C20D4F8}" type="presParOf" srcId="{B98C4217-683D-4B35-AE31-D59F33AADB40}" destId="{5B1C13EF-BED9-471C-BFCC-1242D091C572}" srcOrd="2" destOrd="0" presId="urn:microsoft.com/office/officeart/2018/2/layout/IconVerticalSolidList"/>
    <dgm:cxn modelId="{2A7B9C9C-9253-4342-B430-445202021C86}" type="presParOf" srcId="{B98C4217-683D-4B35-AE31-D59F33AADB40}" destId="{242897B7-9528-4A27-8ECF-CA1926D8BFCB}" srcOrd="3" destOrd="0" presId="urn:microsoft.com/office/officeart/2018/2/layout/IconVerticalSolidList"/>
    <dgm:cxn modelId="{CFCE9668-D47F-421F-8873-D1D8E48D3F14}" type="presParOf" srcId="{EFC34528-14A1-45F9-BEEB-718A1E5F22D3}" destId="{60194FEE-C559-4329-B104-05F4F218B088}" srcOrd="7" destOrd="0" presId="urn:microsoft.com/office/officeart/2018/2/layout/IconVerticalSolidList"/>
    <dgm:cxn modelId="{9B6EE8DE-9620-4310-A755-8001AED61078}" type="presParOf" srcId="{EFC34528-14A1-45F9-BEEB-718A1E5F22D3}" destId="{4C940738-CD76-431A-8645-36AD080467A4}" srcOrd="8" destOrd="0" presId="urn:microsoft.com/office/officeart/2018/2/layout/IconVerticalSolidList"/>
    <dgm:cxn modelId="{47FF112A-8DE5-49E6-AB62-4DF4C06BB31D}" type="presParOf" srcId="{4C940738-CD76-431A-8645-36AD080467A4}" destId="{0633ED4B-727B-4DF7-9955-F9DBC608ED97}" srcOrd="0" destOrd="0" presId="urn:microsoft.com/office/officeart/2018/2/layout/IconVerticalSolidList"/>
    <dgm:cxn modelId="{894D92D6-EB56-4A14-98D8-BF5FC6F6F686}" type="presParOf" srcId="{4C940738-CD76-431A-8645-36AD080467A4}" destId="{A94C51E4-0718-40A9-A5D4-5C15ED21A508}" srcOrd="1" destOrd="0" presId="urn:microsoft.com/office/officeart/2018/2/layout/IconVerticalSolidList"/>
    <dgm:cxn modelId="{26A27816-5280-4E29-9021-046FC64DD330}" type="presParOf" srcId="{4C940738-CD76-431A-8645-36AD080467A4}" destId="{D3781CEE-F6CE-42C8-A18E-11865CF08D4B}" srcOrd="2" destOrd="0" presId="urn:microsoft.com/office/officeart/2018/2/layout/IconVerticalSolidList"/>
    <dgm:cxn modelId="{600E21E2-6454-48A9-954E-06CB54E275C8}" type="presParOf" srcId="{4C940738-CD76-431A-8645-36AD080467A4}" destId="{424EA9ED-F28D-4D5A-B987-4909C95BCB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B4AEE-B037-400B-8FD8-1A089723243F}">
      <dsp:nvSpPr>
        <dsp:cNvPr id="0" name=""/>
        <dsp:cNvSpPr/>
      </dsp:nvSpPr>
      <dsp:spPr>
        <a:xfrm>
          <a:off x="0" y="3399"/>
          <a:ext cx="11215234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2078C-2635-4C1E-A3BA-F128CDD8634A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5A134-CCD2-44DA-94E1-C0D3AD270B0B}">
      <dsp:nvSpPr>
        <dsp:cNvPr id="0" name=""/>
        <dsp:cNvSpPr/>
      </dsp:nvSpPr>
      <dsp:spPr>
        <a:xfrm>
          <a:off x="836323" y="3399"/>
          <a:ext cx="10378911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Ensuring interoperability, crucial for creating a diverse and interoperable 5G ecosystem</a:t>
          </a:r>
          <a:endParaRPr lang="en-US" sz="1900" kern="1200"/>
        </a:p>
      </dsp:txBody>
      <dsp:txXfrm>
        <a:off x="836323" y="3399"/>
        <a:ext cx="10378911" cy="724089"/>
      </dsp:txXfrm>
    </dsp:sp>
    <dsp:sp modelId="{825B9027-E7C4-408D-B2B1-D9E792BCAEE0}">
      <dsp:nvSpPr>
        <dsp:cNvPr id="0" name=""/>
        <dsp:cNvSpPr/>
      </dsp:nvSpPr>
      <dsp:spPr>
        <a:xfrm>
          <a:off x="0" y="908511"/>
          <a:ext cx="11215234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F3A75-5994-44D2-99E2-ABD4F18FC4B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2AC55-754B-4BC2-A853-F6D0475DB518}">
      <dsp:nvSpPr>
        <dsp:cNvPr id="0" name=""/>
        <dsp:cNvSpPr/>
      </dsp:nvSpPr>
      <dsp:spPr>
        <a:xfrm>
          <a:off x="836323" y="908511"/>
          <a:ext cx="10378911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Reduce dependency on a single open-source project</a:t>
          </a:r>
          <a:endParaRPr lang="en-US" sz="1900" kern="1200"/>
        </a:p>
      </dsp:txBody>
      <dsp:txXfrm>
        <a:off x="836323" y="908511"/>
        <a:ext cx="10378911" cy="724089"/>
      </dsp:txXfrm>
    </dsp:sp>
    <dsp:sp modelId="{B849088C-DF31-4C71-A94F-358A1AA72035}">
      <dsp:nvSpPr>
        <dsp:cNvPr id="0" name=""/>
        <dsp:cNvSpPr/>
      </dsp:nvSpPr>
      <dsp:spPr>
        <a:xfrm>
          <a:off x="0" y="1813624"/>
          <a:ext cx="11215234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D86F0-3B1F-4BBA-A7A2-457AA6F5175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10305-3107-4A54-B467-72EEDC2AB2FF}">
      <dsp:nvSpPr>
        <dsp:cNvPr id="0" name=""/>
        <dsp:cNvSpPr/>
      </dsp:nvSpPr>
      <dsp:spPr>
        <a:xfrm>
          <a:off x="836323" y="1813624"/>
          <a:ext cx="10378911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Fosters innovation and encourages the development of adaptable and robust 5G core network solutions.</a:t>
          </a:r>
        </a:p>
      </dsp:txBody>
      <dsp:txXfrm>
        <a:off x="836323" y="1813624"/>
        <a:ext cx="10378911" cy="724089"/>
      </dsp:txXfrm>
    </dsp:sp>
    <dsp:sp modelId="{062FA3B5-A900-4EAF-BC64-0E77DFD25D12}">
      <dsp:nvSpPr>
        <dsp:cNvPr id="0" name=""/>
        <dsp:cNvSpPr/>
      </dsp:nvSpPr>
      <dsp:spPr>
        <a:xfrm>
          <a:off x="0" y="2718736"/>
          <a:ext cx="11215234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D9DEC-DDCD-48F2-980B-DD4056E7957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897B7-9528-4A27-8ECF-CA1926D8BFCB}">
      <dsp:nvSpPr>
        <dsp:cNvPr id="0" name=""/>
        <dsp:cNvSpPr/>
      </dsp:nvSpPr>
      <dsp:spPr>
        <a:xfrm>
          <a:off x="836323" y="2718736"/>
          <a:ext cx="10378911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 for Standardization process, providing empirical data on the performance and compatibility of different 5G core network functions.</a:t>
          </a:r>
        </a:p>
      </dsp:txBody>
      <dsp:txXfrm>
        <a:off x="836323" y="2718736"/>
        <a:ext cx="10378911" cy="724089"/>
      </dsp:txXfrm>
    </dsp:sp>
    <dsp:sp modelId="{0633ED4B-727B-4DF7-9955-F9DBC608ED97}">
      <dsp:nvSpPr>
        <dsp:cNvPr id="0" name=""/>
        <dsp:cNvSpPr/>
      </dsp:nvSpPr>
      <dsp:spPr>
        <a:xfrm>
          <a:off x="0" y="3623848"/>
          <a:ext cx="11215234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C51E4-0718-40A9-A5D4-5C15ED21A50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EA9ED-F28D-4D5A-B987-4909C95BCB9A}">
      <dsp:nvSpPr>
        <dsp:cNvPr id="0" name=""/>
        <dsp:cNvSpPr/>
      </dsp:nvSpPr>
      <dsp:spPr>
        <a:xfrm>
          <a:off x="836323" y="3623848"/>
          <a:ext cx="10378911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can increase capacity and the overall reliability of the network.</a:t>
          </a:r>
        </a:p>
      </dsp:txBody>
      <dsp:txXfrm>
        <a:off x="836323" y="3623848"/>
        <a:ext cx="10378911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248" y="505968"/>
            <a:ext cx="7754112" cy="540512"/>
          </a:xfrm>
        </p:spPr>
        <p:txBody>
          <a:bodyPr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Master Individual Project</a:t>
            </a:r>
            <a:endParaRPr lang="en-DE" sz="4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2480" y="3637280"/>
            <a:ext cx="6380480" cy="66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lgerian" panose="04020705040A02060702" pitchFamily="82" charset="0"/>
              </a:rPr>
              <a:t>Submitted By: Deblina Karmakar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FD129-2FBC-7253-D175-187AA00DDDBB}"/>
              </a:ext>
            </a:extLst>
          </p:cNvPr>
          <p:cNvSpPr txBox="1"/>
          <p:nvPr/>
        </p:nvSpPr>
        <p:spPr>
          <a:xfrm>
            <a:off x="2569464" y="1551017"/>
            <a:ext cx="8555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Determining the Compatibility of the Network Functions of the 5G Core Implementations -Open Air Interface and Open5GS</a:t>
            </a:r>
            <a:endParaRPr lang="en-DE" sz="2800" b="1" dirty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1752E4-ACDC-D706-5F6A-9562467DF4FD}"/>
              </a:ext>
            </a:extLst>
          </p:cNvPr>
          <p:cNvSpPr txBox="1">
            <a:spLocks/>
          </p:cNvSpPr>
          <p:nvPr/>
        </p:nvSpPr>
        <p:spPr>
          <a:xfrm>
            <a:off x="2946400" y="4446844"/>
            <a:ext cx="6888480" cy="73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err="1">
                <a:latin typeface="Algerian" panose="04020705040A02060702" pitchFamily="82" charset="0"/>
              </a:rPr>
              <a:t>Examined</a:t>
            </a:r>
            <a:r>
              <a:rPr lang="sv-SE" sz="2000" dirty="0">
                <a:latin typeface="Algerian" panose="04020705040A02060702" pitchFamily="82" charset="0"/>
              </a:rPr>
              <a:t> By: Prof. Dr.-Ing Ulrich Trick</a:t>
            </a:r>
            <a:endParaRPr lang="en-US" sz="2000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10145-A367-9435-A288-1FF6D092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6DC2-A24D-B714-BAA4-DA9961DC5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E07F-9C6B-CE87-E254-2CEFA0F2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38126"/>
            <a:ext cx="5740146" cy="723900"/>
          </a:xfrm>
        </p:spPr>
        <p:txBody>
          <a:bodyPr>
            <a:norm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Outcome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4ACC4-0210-D305-D688-80241DCE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F9E23-F557-1D84-D58D-C4EA0303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7" y="1965901"/>
            <a:ext cx="10681887" cy="47143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A3A15A5-2119-B17A-33C1-71EC02A11650}"/>
              </a:ext>
            </a:extLst>
          </p:cNvPr>
          <p:cNvSpPr/>
          <p:nvPr/>
        </p:nvSpPr>
        <p:spPr>
          <a:xfrm>
            <a:off x="692727" y="1154545"/>
            <a:ext cx="8063346" cy="6188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Registration response from OAI NRF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288E3-A18F-B86B-A1FD-D49F82EE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4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E332D-8BD6-EA19-E83B-19FF0DB92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1ADD-22AC-5B25-8E5D-EAFC47F0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38126"/>
            <a:ext cx="5740146" cy="723900"/>
          </a:xfrm>
        </p:spPr>
        <p:txBody>
          <a:bodyPr>
            <a:norm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Outcome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9100-0AFE-2456-9BC5-230471BA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0E3762-B418-641F-9EA0-E5F63E3B1705}"/>
              </a:ext>
            </a:extLst>
          </p:cNvPr>
          <p:cNvSpPr/>
          <p:nvPr/>
        </p:nvSpPr>
        <p:spPr>
          <a:xfrm>
            <a:off x="1416627" y="1183120"/>
            <a:ext cx="8063346" cy="6188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Network Function subscription request to OAI NRF</a:t>
            </a:r>
            <a:endParaRPr lang="en-DE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6D2DFE3-B803-BD70-8010-4560CCA0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83" y="1965902"/>
            <a:ext cx="9782391" cy="4511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B702E-918E-9CB1-2087-89EC8F06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0B0F-E7E0-68ED-1D75-389E51AEA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9ED1-1E44-3D62-2887-2534E3A4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040" y="238126"/>
            <a:ext cx="4470260" cy="723900"/>
          </a:xfrm>
        </p:spPr>
        <p:txBody>
          <a:bodyPr>
            <a:no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Realisation</a:t>
            </a:r>
            <a:r>
              <a:rPr lang="en-GB" sz="4400" dirty="0">
                <a:solidFill>
                  <a:schemeClr val="bg2">
                    <a:lumMod val="20000"/>
                    <a:lumOff val="80000"/>
                  </a:schemeClr>
                </a:solidFill>
                <a:latin typeface="Baguet Script" panose="020F0502020204030204" pitchFamily="2" charset="0"/>
                <a:cs typeface="Arial" panose="020B0604020202020204" pitchFamily="34" charset="0"/>
              </a:rPr>
              <a:t> </a:t>
            </a:r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Matrix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7939F-D1C2-2D38-AEF2-12EB40A4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1F618-3E51-31BE-9CF0-3115092B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E2193C-08DF-E2EC-BCEA-640FE630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54" y="1347446"/>
            <a:ext cx="756807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0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21FB-966C-4B75-724D-43BD3CB05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B9B5-7302-25F2-8394-75EA61A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503" y="238126"/>
            <a:ext cx="3334796" cy="723900"/>
          </a:xfrm>
        </p:spPr>
        <p:txBody>
          <a:bodyPr>
            <a:no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Observation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AD30-AF8C-804B-ABC0-2DB6855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842C9-82A1-C06B-968C-53B1009A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B3B702-8DB4-53DC-79E3-76047807BCF2}"/>
              </a:ext>
            </a:extLst>
          </p:cNvPr>
          <p:cNvSpPr/>
          <p:nvPr/>
        </p:nvSpPr>
        <p:spPr>
          <a:xfrm>
            <a:off x="592853" y="1195754"/>
            <a:ext cx="10288507" cy="51193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rtl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rror in OAI NRF log, due to validation of SCP information, which is disabled.</a:t>
            </a:r>
          </a:p>
          <a:p>
            <a:pPr marL="342900" lvl="0" indent="-342900" rtl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SCP instances are accessed by the 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umble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handle_scp_info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Jumble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method in the source code (</a:t>
            </a:r>
            <a:r>
              <a:rPr lang="en-US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umble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nnrf-handler.c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Jumble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results in errors.</a:t>
            </a:r>
            <a:endParaRPr lang="en-DE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with HTTP2 PATCH request was noted, indicating NRF's inability to update NF profiles.</a:t>
            </a:r>
            <a:endParaRPr lang="en-DE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Failure in NF Registration Update process, NFs' attempts to stay registered via the HEARTBEAT mechanism with HTTP2 PATCH requests are unsuccessful, as the OAI NRF responds with "400 Bad Request".</a:t>
            </a:r>
            <a:endParaRPr lang="en-DE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Failure in UE Registration,  as AMF 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unable to </a:t>
            </a: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locate AUSF and UDM  for authentication due to the inability of NRF to list NF profiles as "REGISTERED“ state.</a:t>
            </a:r>
            <a:endParaRPr lang="en-DE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3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30" y="542925"/>
            <a:ext cx="10925070" cy="646331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Case</a:t>
            </a:r>
            <a:r>
              <a:rPr lang="en-US" dirty="0"/>
              <a:t> </a:t>
            </a:r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Study</a:t>
            </a:r>
            <a:r>
              <a:rPr lang="en-US" dirty="0"/>
              <a:t> </a:t>
            </a:r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4B27CF-D584-A455-AEF7-DA40984F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86" y="1450245"/>
            <a:ext cx="9706046" cy="49505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F9EDFE-472C-F733-46BC-9C787244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1B7A-6A66-CBE4-C0FF-8A69BF36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2925"/>
            <a:ext cx="10744200" cy="646331"/>
          </a:xfrm>
        </p:spPr>
        <p:txBody>
          <a:bodyPr/>
          <a:lstStyle/>
          <a:p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Specification:</a:t>
            </a:r>
            <a:endParaRPr lang="en-DE" sz="400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079377-FC20-EFD6-6A7A-0E8C1A72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Picture 4" descr="A computer screen shot of blue and white text&#10;&#10;Description automatically generated">
            <a:extLst>
              <a:ext uri="{FF2B5EF4-FFF2-40B4-BE49-F238E27FC236}">
                <a16:creationId xmlns:a16="http://schemas.microsoft.com/office/drawing/2014/main" id="{A1ABCCEC-EBF5-BF60-FBAA-3FF45A4C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25" y="1514169"/>
            <a:ext cx="5451475" cy="4527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97DF00-8F53-E8A0-9A6C-AC44551593B9}"/>
              </a:ext>
            </a:extLst>
          </p:cNvPr>
          <p:cNvSpPr txBox="1"/>
          <p:nvPr/>
        </p:nvSpPr>
        <p:spPr>
          <a:xfrm>
            <a:off x="395340" y="1621124"/>
            <a:ext cx="52775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Developed OAI-based UDM featuring two distinct configuration files.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Configuration files named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ongenial Black" panose="020F0502020204030204" pitchFamily="2" charset="0"/>
                <a:ea typeface="STHupo" panose="020B0503020204020204" pitchFamily="2" charset="-122"/>
                <a:cs typeface="Arial" panose="020B0604020202020204" pitchFamily="34" charset="0"/>
              </a:rPr>
              <a:t>config.yaml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ongenial Black" panose="020F0502020204030204" pitchFamily="2" charset="0"/>
                <a:ea typeface="STHupo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and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ongenial Black" panose="020F0502020204030204" pitchFamily="2" charset="0"/>
                <a:ea typeface="STHupo" panose="020B0503020204020204" pitchFamily="2" charset="-122"/>
                <a:cs typeface="Arial" panose="020B0604020202020204" pitchFamily="34" charset="0"/>
              </a:rPr>
              <a:t>udm.conf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ongenial Black" panose="020F0502020204030204" pitchFamily="2" charset="0"/>
                <a:ea typeface="STHupo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are created.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udm.conf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 is the chosen file for this specific setup.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UDM is set to communicate with UDR and NRF on the same machine via HTTP/2 protocol.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11673-0FE1-DBC9-347E-B4D505F14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88C-4D35-1FC4-6856-6AA2770D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378" y="542925"/>
            <a:ext cx="9086222" cy="646331"/>
          </a:xfrm>
        </p:spPr>
        <p:txBody>
          <a:bodyPr/>
          <a:lstStyle/>
          <a:p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Realisation</a:t>
            </a:r>
            <a:r>
              <a:rPr lang="en-GB" dirty="0"/>
              <a:t> </a:t>
            </a:r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Matrix</a:t>
            </a:r>
            <a:endParaRPr lang="en-DE" sz="400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C44C2-6D5B-3C23-7194-20CEB088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300F51-57CF-60CF-8735-18AC0269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74" y="1576119"/>
            <a:ext cx="7630676" cy="4062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2715F6-9757-70B6-A096-FB8CD871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6036-F594-3A3F-F3D3-88AC3D5E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068" y="349321"/>
            <a:ext cx="8111532" cy="646331"/>
          </a:xfrm>
        </p:spPr>
        <p:txBody>
          <a:bodyPr/>
          <a:lstStyle/>
          <a:p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Observation</a:t>
            </a:r>
            <a:endParaRPr lang="en-DE" sz="400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5CFA54-DD21-6115-A4AC-269EDAEE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8968C11-FB0F-0C16-6A3C-82FB6B70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485390"/>
            <a:ext cx="5455920" cy="2591435"/>
          </a:xfrm>
          <a:prstGeom prst="rect">
            <a:avLst/>
          </a:prstGeom>
        </p:spPr>
      </p:pic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D773E397-8E0D-7580-7BB5-BED355FD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80" y="2485389"/>
            <a:ext cx="5760720" cy="38296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DC6C0BD-8360-1FB9-907D-90576F544C7B}"/>
              </a:ext>
            </a:extLst>
          </p:cNvPr>
          <p:cNvSpPr/>
          <p:nvPr/>
        </p:nvSpPr>
        <p:spPr>
          <a:xfrm>
            <a:off x="9744075" y="3771899"/>
            <a:ext cx="1914525" cy="10191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2C37B5-471C-7DE2-EDE7-EBFDC45D7527}"/>
              </a:ext>
            </a:extLst>
          </p:cNvPr>
          <p:cNvSpPr/>
          <p:nvPr/>
        </p:nvSpPr>
        <p:spPr>
          <a:xfrm>
            <a:off x="1914060" y="4400232"/>
            <a:ext cx="3352800" cy="219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45364A-0D5E-D4E5-45FC-A7A95375ADE7}"/>
              </a:ext>
            </a:extLst>
          </p:cNvPr>
          <p:cNvSpPr/>
          <p:nvPr/>
        </p:nvSpPr>
        <p:spPr>
          <a:xfrm>
            <a:off x="523983" y="1078456"/>
            <a:ext cx="10602930" cy="104180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16F5C-FEFC-E1AB-EDFF-71158CCC558A}"/>
              </a:ext>
            </a:extLst>
          </p:cNvPr>
          <p:cNvSpPr txBox="1"/>
          <p:nvPr/>
        </p:nvSpPr>
        <p:spPr>
          <a:xfrm>
            <a:off x="873303" y="1184934"/>
            <a:ext cx="923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AUSF is unable to locate the “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nudm-ueau:AUSF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using the NF-discover function.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Failure in HTTP/2 Get request, sent to NRF for retrieving information about AUSF.</a:t>
            </a:r>
            <a:endParaRPr lang="en-DE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CBC82C-8B39-7706-4131-0775628C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36227B-4FE0-D7CF-D1F8-FF1FB78D1C5F}"/>
              </a:ext>
            </a:extLst>
          </p:cNvPr>
          <p:cNvSpPr/>
          <p:nvPr/>
        </p:nvSpPr>
        <p:spPr>
          <a:xfrm>
            <a:off x="6208968" y="2941427"/>
            <a:ext cx="179043" cy="121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900F5-BCA9-7194-4367-E7584DA0F499}"/>
              </a:ext>
            </a:extLst>
          </p:cNvPr>
          <p:cNvSpPr/>
          <p:nvPr/>
        </p:nvSpPr>
        <p:spPr>
          <a:xfrm>
            <a:off x="7480096" y="3131721"/>
            <a:ext cx="198226" cy="110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6FEC7-9FC7-24B4-BBC3-8EAEF18CD0F8}"/>
              </a:ext>
            </a:extLst>
          </p:cNvPr>
          <p:cNvSpPr/>
          <p:nvPr/>
        </p:nvSpPr>
        <p:spPr>
          <a:xfrm>
            <a:off x="8630409" y="3382642"/>
            <a:ext cx="179044" cy="115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546A5-4926-375C-9F2F-02061596A02D}"/>
              </a:ext>
            </a:extLst>
          </p:cNvPr>
          <p:cNvSpPr/>
          <p:nvPr/>
        </p:nvSpPr>
        <p:spPr>
          <a:xfrm>
            <a:off x="9895143" y="3606445"/>
            <a:ext cx="185438" cy="153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F40318-ABBD-FFDC-D260-5C03FA684EDB}"/>
              </a:ext>
            </a:extLst>
          </p:cNvPr>
          <p:cNvSpPr/>
          <p:nvPr/>
        </p:nvSpPr>
        <p:spPr>
          <a:xfrm>
            <a:off x="8764692" y="5205046"/>
            <a:ext cx="179044" cy="115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E40316-14DF-5B3C-B464-759EC219A044}"/>
              </a:ext>
            </a:extLst>
          </p:cNvPr>
          <p:cNvSpPr/>
          <p:nvPr/>
        </p:nvSpPr>
        <p:spPr>
          <a:xfrm>
            <a:off x="7468666" y="5637330"/>
            <a:ext cx="179043" cy="121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1A8C7-5D9D-C1AC-D061-032893A85CA1}"/>
              </a:ext>
            </a:extLst>
          </p:cNvPr>
          <p:cNvSpPr/>
          <p:nvPr/>
        </p:nvSpPr>
        <p:spPr>
          <a:xfrm>
            <a:off x="6208968" y="5952126"/>
            <a:ext cx="179043" cy="121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3F8C0-97D9-FA8E-7ABD-8F96CBF9338D}"/>
              </a:ext>
            </a:extLst>
          </p:cNvPr>
          <p:cNvSpPr/>
          <p:nvPr/>
        </p:nvSpPr>
        <p:spPr>
          <a:xfrm>
            <a:off x="10073522" y="4411654"/>
            <a:ext cx="198226" cy="12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431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CB8D-FC05-37CB-754B-FC8220BA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3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599D6-18E7-13BA-2417-AA4EDB82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0984C-4E1B-4C39-1270-B6B6E644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5" y="1295722"/>
            <a:ext cx="10198536" cy="5384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8B9B8-8D8E-9F98-B32B-548B2EBB0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1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7432-00B5-C3D6-D97D-A630368F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90" y="321547"/>
            <a:ext cx="10683909" cy="867709"/>
          </a:xfrm>
        </p:spPr>
        <p:txBody>
          <a:bodyPr/>
          <a:lstStyle/>
          <a:p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Specification:</a:t>
            </a:r>
            <a:endParaRPr lang="en-DE" sz="400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852DE-543A-81F7-A4D7-B3EE2AE4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E8A94A-7E56-DDC0-D477-D2755E440095}"/>
              </a:ext>
            </a:extLst>
          </p:cNvPr>
          <p:cNvSpPr/>
          <p:nvPr/>
        </p:nvSpPr>
        <p:spPr>
          <a:xfrm>
            <a:off x="255181" y="1189256"/>
            <a:ext cx="6602819" cy="526291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6F7EF-DF0C-41AA-4710-D47B42282DA3}"/>
              </a:ext>
            </a:extLst>
          </p:cNvPr>
          <p:cNvSpPr txBox="1"/>
          <p:nvPr/>
        </p:nvSpPr>
        <p:spPr>
          <a:xfrm>
            <a:off x="744276" y="1442450"/>
            <a:ext cx="600584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Developed in a containerized setup utilizing Docker and Docker Compose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Developed custom external network for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facilitating communication between containers across different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Deployment of containers through different scripts for different Docker Compose file.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STHupo" panose="020B0503020204020204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15" name="Picture 1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D017A67-8C50-A627-9C49-A856FBD9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855" y="1626781"/>
            <a:ext cx="5100320" cy="364696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700E882-7EFC-A583-6721-FB860A4B12CB}"/>
              </a:ext>
            </a:extLst>
          </p:cNvPr>
          <p:cNvSpPr/>
          <p:nvPr/>
        </p:nvSpPr>
        <p:spPr>
          <a:xfrm>
            <a:off x="7793666" y="1278164"/>
            <a:ext cx="2477386" cy="64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CAA807-E8A6-5177-1868-06624267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0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7" y="447041"/>
            <a:ext cx="2080010" cy="9144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INDEX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4FD1D-18BD-229E-32E1-3CE2BBBD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99C61D-E777-44EE-0BBB-CBECD7F02C02}"/>
              </a:ext>
            </a:extLst>
          </p:cNvPr>
          <p:cNvSpPr txBox="1"/>
          <p:nvPr/>
        </p:nvSpPr>
        <p:spPr>
          <a:xfrm>
            <a:off x="1487156" y="1788607"/>
            <a:ext cx="72649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Significance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Key Technologies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Case Studies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Specification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Observation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Overall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Future Prospective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3200" b="1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EEA2198-A0BD-90E6-2CF4-8362F64D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978" y="542925"/>
            <a:ext cx="10000622" cy="534988"/>
          </a:xfrm>
        </p:spPr>
        <p:txBody>
          <a:bodyPr wrap="square" anchor="t">
            <a:normAutofit fontScale="90000"/>
          </a:bodyPr>
          <a:lstStyle/>
          <a:p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Observation</a:t>
            </a:r>
            <a:r>
              <a:rPr lang="en-GB" dirty="0"/>
              <a:t> </a:t>
            </a:r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Realisation</a:t>
            </a:r>
            <a:endParaRPr lang="en-DE" sz="400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2F792-384D-40E7-C4A5-721BF337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20</a:t>
            </a:fld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253BD03-874D-815A-96C0-F5D27459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5" y="1444649"/>
            <a:ext cx="5652635" cy="457907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STHupo" panose="020B0503020204020204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Failure of “</a:t>
            </a:r>
            <a:r>
              <a:rPr lang="en-DE" sz="1800" dirty="0" err="1">
                <a:solidFill>
                  <a:schemeClr val="bg1">
                    <a:lumMod val="95000"/>
                  </a:schemeClr>
                </a:solidFill>
                <a:latin typeface="Imprint MT Shadow" panose="04020605060303030202" pitchFamily="82" charset="0"/>
                <a:ea typeface="STHupo" panose="020B0503020204020204" pitchFamily="2" charset="-122"/>
                <a:cs typeface="Arial" panose="020B0604020202020204" pitchFamily="34" charset="0"/>
              </a:rPr>
              <a:t>OpenAPI_nf_profile_parseFromJSON</a:t>
            </a:r>
            <a:r>
              <a:rPr lang="en-DE" sz="1800" dirty="0">
                <a:solidFill>
                  <a:schemeClr val="bg1">
                    <a:lumMod val="95000"/>
                  </a:schemeClr>
                </a:solidFill>
                <a:latin typeface="Imprint MT Shadow" panose="04020605060303030202" pitchFamily="82" charset="0"/>
                <a:ea typeface="STHupo" panose="020B0503020204020204" pitchFamily="2" charset="-122"/>
                <a:cs typeface="Arial" panose="020B0604020202020204" pitchFamily="34" charset="0"/>
              </a:rPr>
              <a:t>()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Imprint MT Shadow" panose="04020605060303030202" pitchFamily="82" charset="0"/>
                <a:ea typeface="STHupo" panose="020B0503020204020204" pitchFamily="2" charset="-122"/>
                <a:cs typeface="Arial" panose="020B0604020202020204" pitchFamily="34" charset="0"/>
              </a:rPr>
              <a:t>” 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function in source code </a:t>
            </a:r>
            <a:r>
              <a:rPr lang="en-DE" sz="1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as it is unable to identify </a:t>
            </a:r>
            <a:r>
              <a:rPr lang="en-DE" sz="1800" dirty="0" err="1">
                <a:solidFill>
                  <a:schemeClr val="bg1">
                    <a:lumMod val="95000"/>
                  </a:schemeClr>
                </a:solidFill>
                <a:latin typeface="Imprint MT Shadow" panose="04020605060303030202" pitchFamily="82" charset="0"/>
                <a:ea typeface="STHupo" panose="020B0503020204020204" pitchFamily="2" charset="-122"/>
                <a:cs typeface="Arial" panose="020B0604020202020204" pitchFamily="34" charset="0"/>
              </a:rPr>
              <a:t>nf_instance_id</a:t>
            </a:r>
            <a:r>
              <a:rPr lang="en-DE" sz="1800" dirty="0">
                <a:solidFill>
                  <a:schemeClr val="bg1">
                    <a:lumMod val="95000"/>
                  </a:schemeClr>
                </a:solidFill>
                <a:latin typeface="Imprint MT Shadow" panose="04020605060303030202" pitchFamily="82" charset="0"/>
                <a:ea typeface="STHupo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STHupo" panose="020B0503020204020204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When OAI NF sends a PATCH request to Open5gs NRF with a JSON payload, Open5gs fails to recognize the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nf_instance_Id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STHupo" panose="020B0503020204020204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nf_instance_id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 is generated by OAI using a UUID </a:t>
            </a:r>
            <a:r>
              <a:rPr lang="en-DE" sz="1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(Universally Unique Identifier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STHupo" panose="020B0503020204020204" pitchFamily="2" charset="-122"/>
                <a:cs typeface="Arial" panose="020B0604020202020204" pitchFamily="34" charset="0"/>
              </a:rPr>
              <a:t>) function, leading to parsing errors in Open5gs.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STHupo" panose="020B0503020204020204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 descr="A grid of check marks&#10;&#10;Description automatically generated with medium confidence">
            <a:extLst>
              <a:ext uri="{FF2B5EF4-FFF2-40B4-BE49-F238E27FC236}">
                <a16:creationId xmlns:a16="http://schemas.microsoft.com/office/drawing/2014/main" id="{87ACFF71-9853-5C3C-FC7C-2437A3EC0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86" y="1625403"/>
            <a:ext cx="5428958" cy="38291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724BD-D563-97AE-EFF4-A36371C6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88BFE2-F0DF-61A6-518E-7936AE7F4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6" y="5137087"/>
            <a:ext cx="5481697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8E4B2A-D734-A651-9149-5AC527D08836}"/>
              </a:ext>
            </a:extLst>
          </p:cNvPr>
          <p:cNvSpPr txBox="1"/>
          <p:nvPr/>
        </p:nvSpPr>
        <p:spPr>
          <a:xfrm>
            <a:off x="540774" y="589935"/>
            <a:ext cx="4001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spc="-70" dirty="0">
                <a:solidFill>
                  <a:schemeClr val="accent3">
                    <a:lumMod val="20000"/>
                    <a:lumOff val="8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Case Study 4</a:t>
            </a:r>
            <a:endParaRPr lang="en-DE" sz="4000" b="1" spc="-70" dirty="0">
              <a:solidFill>
                <a:schemeClr val="accent3">
                  <a:lumMod val="20000"/>
                  <a:lumOff val="8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BFA82-903A-8B42-2AA1-BF64A44F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7245"/>
            <a:ext cx="5791200" cy="4197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57159-B270-F695-477C-AA5C32ED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D987D0-D30A-B5C5-0CD9-882FFA501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61" y="2563778"/>
            <a:ext cx="5540856" cy="24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95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7039-688A-DD02-D8FB-FF129F3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891" y="270165"/>
            <a:ext cx="4266440" cy="716971"/>
          </a:xfrm>
        </p:spPr>
        <p:txBody>
          <a:bodyPr/>
          <a:lstStyle/>
          <a:p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Overall</a:t>
            </a:r>
            <a:r>
              <a:rPr lang="en-GB" dirty="0"/>
              <a:t> </a:t>
            </a:r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Analysis</a:t>
            </a:r>
            <a:endParaRPr lang="en-DE" sz="400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7E824-E71C-BB05-0B79-021386C0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CA1D5-B8C2-5108-0D27-2078C6FD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255A6-57D9-73AD-66B1-EF5C5372193F}"/>
              </a:ext>
            </a:extLst>
          </p:cNvPr>
          <p:cNvSpPr txBox="1"/>
          <p:nvPr/>
        </p:nvSpPr>
        <p:spPr>
          <a:xfrm>
            <a:off x="358140" y="1436715"/>
            <a:ext cx="114757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Certain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level of interoperability achieved at the initial stage.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NFs from one distribution was able to register with NRF from another distribution and add the subscription to NF status 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Incompatibility in heartbeat mechanism between different source-source projects.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NF Service Consumers send a PATCH request using resource URI to NF service producer using same NF Instance and Instance ID generated earlier through HTTP2 PUT request.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NRF could not recognize the JSON payload and unable to process the request due to the mismatch in JSON payload format.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Consequently, send “400 bad request”.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After initial registration, further chances for communication among different NFs are lacking.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DE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3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0CA4-2706-22CA-EE6D-67FAE2CC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43" y="440268"/>
            <a:ext cx="10216445" cy="756354"/>
          </a:xfrm>
        </p:spPr>
        <p:txBody>
          <a:bodyPr>
            <a:norm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JSON Format across different distribution: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61315-2B62-5FF9-738C-8B37422E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63F4-090D-DF63-12F9-0AECA0DA5CFA}"/>
              </a:ext>
            </a:extLst>
          </p:cNvPr>
          <p:cNvSpPr txBox="1"/>
          <p:nvPr/>
        </p:nvSpPr>
        <p:spPr>
          <a:xfrm>
            <a:off x="587021" y="1376384"/>
            <a:ext cx="370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HTTP/2 PUT Request:</a:t>
            </a:r>
            <a:endParaRPr lang="en-DE" sz="24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48FDC-1A21-F94C-2E8F-55E5DAA3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8" y="1962498"/>
            <a:ext cx="3814180" cy="218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7C8D6E-75AF-3FEA-77F8-D19F13D8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8" y="4248633"/>
            <a:ext cx="3851912" cy="2229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D22E9D-80AC-60F7-4D61-FA5FA1CC490C}"/>
              </a:ext>
            </a:extLst>
          </p:cNvPr>
          <p:cNvSpPr txBox="1"/>
          <p:nvPr/>
        </p:nvSpPr>
        <p:spPr>
          <a:xfrm>
            <a:off x="6637866" y="1492576"/>
            <a:ext cx="389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HTTP/2 PATCH Request</a:t>
            </a:r>
            <a:r>
              <a:rPr lang="en-GB" dirty="0">
                <a:solidFill>
                  <a:srgbClr val="FFC000"/>
                </a:solidFill>
              </a:rPr>
              <a:t>:</a:t>
            </a:r>
            <a:endParaRPr lang="en-DE" dirty="0">
              <a:solidFill>
                <a:srgbClr val="FFC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8B2717-BE42-C955-84E1-CC4D99105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888" y="2225836"/>
            <a:ext cx="3702755" cy="31521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813ED7-6E22-0DE0-90A5-01250C2F2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436" y="2384728"/>
            <a:ext cx="3524742" cy="1914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3ADF33-F99C-040C-9ACB-9AE5BBE36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4170CC-A06F-70EF-43C9-71A9E9B56C7A}"/>
              </a:ext>
            </a:extLst>
          </p:cNvPr>
          <p:cNvSpPr txBox="1"/>
          <p:nvPr/>
        </p:nvSpPr>
        <p:spPr>
          <a:xfrm>
            <a:off x="3294185" y="2718852"/>
            <a:ext cx="80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Open5gs</a:t>
            </a:r>
            <a:endParaRPr lang="en-DE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F92BD8-7503-1C7F-42F1-37D4F0F590EA}"/>
              </a:ext>
            </a:extLst>
          </p:cNvPr>
          <p:cNvSpPr txBox="1"/>
          <p:nvPr/>
        </p:nvSpPr>
        <p:spPr>
          <a:xfrm>
            <a:off x="3294185" y="5481616"/>
            <a:ext cx="53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OAI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357704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10669-F531-6E4A-04E9-E37DCE7C5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BAD9-5681-16B2-53F0-DBB3CAB3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281" y="542925"/>
            <a:ext cx="4923693" cy="646331"/>
          </a:xfrm>
        </p:spPr>
        <p:txBody>
          <a:bodyPr/>
          <a:lstStyle/>
          <a:p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Future</a:t>
            </a:r>
            <a:r>
              <a:rPr lang="en-GB" dirty="0"/>
              <a:t> </a:t>
            </a:r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Prospective</a:t>
            </a:r>
            <a:endParaRPr lang="en-DE" sz="400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FCF0B-F97B-552C-781B-D842C82B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D6660-46A1-B8FA-CDBE-9233DD97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2F0C60-995A-94F0-8255-737548288FE2}"/>
              </a:ext>
            </a:extLst>
          </p:cNvPr>
          <p:cNvSpPr txBox="1"/>
          <p:nvPr/>
        </p:nvSpPr>
        <p:spPr>
          <a:xfrm>
            <a:off x="358140" y="1436715"/>
            <a:ext cx="1040017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JSON data synchronization in different distribution.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By synchronizing JSON data across diverse distributions, there is a new potential for the NRF to process the PATCH request originating from an alternate open-source project.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Resultant bring compatibility with the Heartbeat mechanism.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Non-containerized environments offers more flexibility in testing and integration scenarios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DE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73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D6477B-7F8D-14A4-92D8-6935976F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21" y="2230191"/>
            <a:ext cx="5344271" cy="3524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834947-D09A-F413-529A-DF74686F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93" y="542925"/>
            <a:ext cx="10704007" cy="535531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4000" b="1" kern="1200" spc="-7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Problem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34CC8-9AC5-11AC-8A90-42FBC856E660}"/>
              </a:ext>
            </a:extLst>
          </p:cNvPr>
          <p:cNvSpPr txBox="1"/>
          <p:nvPr/>
        </p:nvSpPr>
        <p:spPr>
          <a:xfrm>
            <a:off x="130630" y="1444649"/>
            <a:ext cx="3677800" cy="457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kern="1200" dirty="0">
                <a:solidFill>
                  <a:schemeClr val="bg1"/>
                </a:solidFill>
              </a:rPr>
              <a:t>nsure compatibility and interoperability between two different 5G core network implementations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kern="1200" dirty="0">
                <a:solidFill>
                  <a:schemeClr val="bg1"/>
                </a:solidFill>
              </a:rPr>
              <a:t>OpenAirInterface and Open5GS represent two leading open-source platforms in the 5G landscape. Both projects aims to provide a platform which facilitates the features of 5G core network that are 3GPP complaint.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Performance evaluation of NFs in an integrated environment.</a:t>
            </a:r>
            <a:endParaRPr lang="en-US" b="1" kern="1200" dirty="0">
              <a:solidFill>
                <a:schemeClr val="bg1"/>
              </a:solidFill>
            </a:endParaRPr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74BA2771-0BEB-D3BB-20BB-26972BF0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1983732"/>
            <a:ext cx="7694310" cy="3562957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7A7BE-6AB6-D0AE-2068-9DBF9FE72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0" y="542925"/>
            <a:ext cx="10864780" cy="535531"/>
          </a:xfrm>
        </p:spPr>
        <p:txBody>
          <a:bodyPr wrap="square" anchor="t">
            <a:noAutofit/>
          </a:bodyPr>
          <a:lstStyle/>
          <a:p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Significance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2" name="Text Placeholder 9">
            <a:extLst>
              <a:ext uri="{FF2B5EF4-FFF2-40B4-BE49-F238E27FC236}">
                <a16:creationId xmlns:a16="http://schemas.microsoft.com/office/drawing/2014/main" id="{E90747DB-A903-9198-DC61-A6AD723B0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170932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2188089-ED8E-3A93-2250-675C92199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AF9C0-54F3-C629-7C79-E7407509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269D7-9A69-3034-452C-EC0F8390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736" y="447041"/>
            <a:ext cx="6254912" cy="568960"/>
          </a:xfrm>
        </p:spPr>
        <p:txBody>
          <a:bodyPr>
            <a:normAutofit fontScale="90000"/>
          </a:bodyPr>
          <a:lstStyle/>
          <a:p>
            <a:r>
              <a:rPr lang="en-US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</a:t>
            </a:r>
            <a:r>
              <a:rPr lang="en-US" sz="4400" dirty="0"/>
              <a:t> </a:t>
            </a:r>
            <a:r>
              <a:rPr lang="en-US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Technologies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968B85-D060-9962-BC69-1EB7100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E377F-AE33-40E7-B5A7-5B0F9D7F6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11073"/>
            <a:ext cx="1310640" cy="568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FC44AA-FB76-278B-3381-DF380C077592}"/>
              </a:ext>
            </a:extLst>
          </p:cNvPr>
          <p:cNvSpPr txBox="1"/>
          <p:nvPr/>
        </p:nvSpPr>
        <p:spPr>
          <a:xfrm>
            <a:off x="679939" y="1443841"/>
            <a:ext cx="10832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Service-Based Architecture (SBA) &amp; Service-Based Interface (SBI)</a:t>
            </a:r>
          </a:p>
          <a:p>
            <a:r>
              <a:rPr lang="en-US" dirty="0">
                <a:solidFill>
                  <a:schemeClr val="bg1"/>
                </a:solidFill>
              </a:rPr>
              <a:t>enables modularization and flexibility within network functions and their interactions.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 SBI use HTTP/2 protocol, which provide low latency, security, high efficiency, bidirectional communication among NF services.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Use JSON as the application layer serialization protocol.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 URI uniquely identifies a resource. In the 5GC SBI APIs the resource URI</a:t>
            </a:r>
          </a:p>
          <a:p>
            <a:r>
              <a:rPr lang="en-US" dirty="0">
                <a:solidFill>
                  <a:schemeClr val="bg1"/>
                </a:solidFill>
              </a:rPr>
              <a:t>structure is specified as follows: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{apiRoot}/{apiName}/{apiVersion}/{apiSpecificResourceUriPart}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23459C-EE16-DE42-2AB8-122ADA3A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4184678"/>
            <a:ext cx="4032331" cy="21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D778D3-C10C-CD3C-F442-E55056A1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450" y="1685926"/>
            <a:ext cx="3971925" cy="609600"/>
          </a:xfrm>
        </p:spPr>
        <p:txBody>
          <a:bodyPr>
            <a:noAutofit/>
          </a:bodyPr>
          <a:lstStyle/>
          <a:p>
            <a:r>
              <a:rPr lang="en-DE" sz="2800" b="1" dirty="0">
                <a:effectLst/>
                <a:latin typeface="Times-Roman"/>
                <a:ea typeface="Times New Roman" panose="02020603050405020304" pitchFamily="18" charset="0"/>
                <a:cs typeface="Times-Roman"/>
              </a:rPr>
              <a:t>Setting up 5G Core </a:t>
            </a:r>
            <a:endParaRPr lang="en-DE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0C524B-170B-6D16-C7A0-F40E25EA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A2B4D5-E63B-2F53-1B39-62A50D99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419100"/>
            <a:ext cx="5108448" cy="790576"/>
          </a:xfrm>
        </p:spPr>
        <p:txBody>
          <a:bodyPr>
            <a:normAutofit fontScale="90000"/>
          </a:bodyPr>
          <a:lstStyle/>
          <a:p>
            <a:r>
              <a:rPr lang="en-GB" sz="44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Case</a:t>
            </a:r>
            <a:r>
              <a:rPr lang="en-GB" dirty="0">
                <a:latin typeface="Algerian" panose="04020705040A02060702" pitchFamily="82" charset="0"/>
              </a:rPr>
              <a:t> </a:t>
            </a:r>
            <a:r>
              <a:rPr lang="en-GB" sz="44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Studies</a:t>
            </a:r>
            <a:endParaRPr lang="en-DE" sz="44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31CCF0-7B62-0481-9384-A5B75E1D9DC6}"/>
              </a:ext>
            </a:extLst>
          </p:cNvPr>
          <p:cNvSpPr/>
          <p:nvPr/>
        </p:nvSpPr>
        <p:spPr>
          <a:xfrm>
            <a:off x="809626" y="2952751"/>
            <a:ext cx="2495549" cy="1343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>
                <a:effectLst/>
                <a:latin typeface="Times-Roman"/>
                <a:ea typeface="Times New Roman" panose="02020603050405020304" pitchFamily="18" charset="0"/>
                <a:cs typeface="Times-Roman"/>
              </a:rPr>
              <a:t>with OAI NRF and </a:t>
            </a:r>
            <a:r>
              <a:rPr lang="en-GB" sz="1800" dirty="0">
                <a:effectLst/>
                <a:latin typeface="Times-Roman"/>
                <a:ea typeface="Times New Roman" panose="02020603050405020304" pitchFamily="18" charset="0"/>
                <a:cs typeface="Times-Roman"/>
              </a:rPr>
              <a:t>AMF, SMF, AUSF, UDR, UDM, UPF, AUSF from </a:t>
            </a:r>
            <a:r>
              <a:rPr lang="en-DE" sz="1800" dirty="0">
                <a:effectLst/>
                <a:latin typeface="Times-Roman"/>
                <a:ea typeface="Times New Roman" panose="02020603050405020304" pitchFamily="18" charset="0"/>
                <a:cs typeface="Times-Roman"/>
              </a:rPr>
              <a:t>Open5gs 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36EE69-4BCA-D43C-9DED-695DE7E2BE80}"/>
              </a:ext>
            </a:extLst>
          </p:cNvPr>
          <p:cNvSpPr/>
          <p:nvPr/>
        </p:nvSpPr>
        <p:spPr>
          <a:xfrm>
            <a:off x="3381376" y="3990974"/>
            <a:ext cx="2562224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with OAI UDM and NRF, AMF,SMF, UPF, UDR, AUSF from Open5gs </a:t>
            </a:r>
            <a:endParaRPr lang="en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93069-B627-AA2A-F039-9539C814CB8F}"/>
              </a:ext>
            </a:extLst>
          </p:cNvPr>
          <p:cNvSpPr/>
          <p:nvPr/>
        </p:nvSpPr>
        <p:spPr>
          <a:xfrm>
            <a:off x="6289548" y="3886200"/>
            <a:ext cx="2324100" cy="16668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with Open5gs NRF and AMF, SMF, AUSF, UDR, UDM from OAI </a:t>
            </a:r>
            <a:endParaRPr lang="en-D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695477-3A69-3966-45E2-A29BFFB1E0FD}"/>
              </a:ext>
            </a:extLst>
          </p:cNvPr>
          <p:cNvSpPr/>
          <p:nvPr/>
        </p:nvSpPr>
        <p:spPr>
          <a:xfrm>
            <a:off x="8239124" y="2295526"/>
            <a:ext cx="2324099" cy="1343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>
                <a:effectLst/>
                <a:latin typeface="Times-Roman"/>
                <a:ea typeface="Times New Roman" panose="02020603050405020304" pitchFamily="18" charset="0"/>
                <a:cs typeface="Times-Roman"/>
              </a:rPr>
              <a:t>with OAI UDR and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NRF, AMF, SMF, UPF, UDM, AUSF from </a:t>
            </a:r>
            <a:r>
              <a:rPr lang="en-DE" sz="1800" dirty="0">
                <a:effectLst/>
                <a:latin typeface="Times-Roman"/>
                <a:ea typeface="Times New Roman" panose="02020603050405020304" pitchFamily="18" charset="0"/>
                <a:cs typeface="Times-Roman"/>
              </a:rPr>
              <a:t>Open5gs </a:t>
            </a:r>
            <a:endParaRPr lang="en-D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3CFEE-1DDE-E71D-6B31-013D1F4D82A4}"/>
              </a:ext>
            </a:extLst>
          </p:cNvPr>
          <p:cNvCxnSpPr>
            <a:cxnSpLocks/>
          </p:cNvCxnSpPr>
          <p:nvPr/>
        </p:nvCxnSpPr>
        <p:spPr>
          <a:xfrm flipH="1">
            <a:off x="4448175" y="2295526"/>
            <a:ext cx="842963" cy="13430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87E7F-DA4D-08A1-9494-3E9A185E143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586413" y="2295526"/>
            <a:ext cx="1081087" cy="13430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28F8A-092F-EEB9-95A2-04707178AE68}"/>
              </a:ext>
            </a:extLst>
          </p:cNvPr>
          <p:cNvCxnSpPr>
            <a:cxnSpLocks/>
          </p:cNvCxnSpPr>
          <p:nvPr/>
        </p:nvCxnSpPr>
        <p:spPr>
          <a:xfrm>
            <a:off x="5867400" y="2295526"/>
            <a:ext cx="1704975" cy="5715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AE9E99-36D2-704A-38E9-09396EB4DD22}"/>
              </a:ext>
            </a:extLst>
          </p:cNvPr>
          <p:cNvCxnSpPr>
            <a:cxnSpLocks/>
          </p:cNvCxnSpPr>
          <p:nvPr/>
        </p:nvCxnSpPr>
        <p:spPr>
          <a:xfrm flipH="1">
            <a:off x="3600450" y="2228850"/>
            <a:ext cx="1276349" cy="8858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B806A65-235B-FD2F-98B5-82BE590B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6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D41A-A9F5-73F4-EDF0-FA5C973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512" y="542925"/>
            <a:ext cx="3858566" cy="646331"/>
          </a:xfrm>
        </p:spPr>
        <p:txBody>
          <a:bodyPr/>
          <a:lstStyle/>
          <a:p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Case</a:t>
            </a:r>
            <a:r>
              <a:rPr lang="en-GB" dirty="0"/>
              <a:t> </a:t>
            </a:r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Study 1</a:t>
            </a:r>
            <a:endParaRPr lang="en-DE" sz="400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92DC-3956-0C38-DEB0-E6F3EA47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266D6-9C1B-5D30-3504-7B78A95B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1476375"/>
            <a:ext cx="9554908" cy="46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FA73-CE94-9181-BF02-F66CD746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0" y="542925"/>
            <a:ext cx="10804490" cy="646331"/>
          </a:xfrm>
        </p:spPr>
        <p:txBody>
          <a:bodyPr/>
          <a:lstStyle/>
          <a:p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Specification:</a:t>
            </a:r>
            <a:endParaRPr lang="en-DE" sz="400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6C91F-DD4A-FCF9-6DA0-0D13283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014E0-4CC4-45A5-2415-ED1FD7D6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D6DCC-2ABD-57B1-5D05-43428829A610}"/>
              </a:ext>
            </a:extLst>
          </p:cNvPr>
          <p:cNvSpPr txBox="1"/>
          <p:nvPr/>
        </p:nvSpPr>
        <p:spPr>
          <a:xfrm>
            <a:off x="537702" y="1419532"/>
            <a:ext cx="73278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Open5GS employs a Service Communication Proxy (SCP) to facilitate indirect communication, bypassing direct interaction with the NRF, unlike OAI which operates exclusively with NRF.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SCP was deactivated across all network function settings within Open5GS.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NRF was activated to enable direct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All Network Functions are configured to communicate via their own loopback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3D062572-0C12-8BE6-5A5A-D5AEEBD0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52" y="1517699"/>
            <a:ext cx="3519948" cy="1797001"/>
          </a:xfrm>
          <a:prstGeom prst="rect">
            <a:avLst/>
          </a:prstGeom>
        </p:spPr>
      </p:pic>
      <p:pic>
        <p:nvPicPr>
          <p:cNvPr id="15" name="Picture 1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69B372F-DFB7-B323-8D06-2087A536C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291" y="3944451"/>
            <a:ext cx="5760720" cy="233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BADBDB-52E5-9E4D-040F-DC3394099084}"/>
              </a:ext>
            </a:extLst>
          </p:cNvPr>
          <p:cNvSpPr txBox="1"/>
          <p:nvPr/>
        </p:nvSpPr>
        <p:spPr>
          <a:xfrm>
            <a:off x="7439025" y="4333875"/>
            <a:ext cx="334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The setup for the OAI NRF is implemented.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4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BD36-C508-3CF8-D2AC-6126D03A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38126"/>
            <a:ext cx="5740146" cy="723900"/>
          </a:xfrm>
        </p:spPr>
        <p:txBody>
          <a:bodyPr>
            <a:norm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Outcome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8794-A980-918C-7511-3506ECA5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76FD84-81DF-7AB3-3932-B7E950C5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9" y="1690255"/>
            <a:ext cx="11706446" cy="492961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8EAADF-1036-36CE-3735-11E2F92775A6}"/>
              </a:ext>
            </a:extLst>
          </p:cNvPr>
          <p:cNvSpPr/>
          <p:nvPr/>
        </p:nvSpPr>
        <p:spPr>
          <a:xfrm>
            <a:off x="960582" y="1071418"/>
            <a:ext cx="7481454" cy="4802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 registration request to OAI NRF</a:t>
            </a:r>
            <a:endParaRPr lang="en-D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C29B20-AADD-84FC-1B9F-4EC39D77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1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993</Words>
  <Application>Microsoft Office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ADLaM Display</vt:lpstr>
      <vt:lpstr>Algerian</vt:lpstr>
      <vt:lpstr>Aptos</vt:lpstr>
      <vt:lpstr>Arial</vt:lpstr>
      <vt:lpstr>Baguet Script</vt:lpstr>
      <vt:lpstr>Bodoni MT</vt:lpstr>
      <vt:lpstr>Calibri</vt:lpstr>
      <vt:lpstr>Cambria</vt:lpstr>
      <vt:lpstr>Congenial Black</vt:lpstr>
      <vt:lpstr>Imprint MT Shadow</vt:lpstr>
      <vt:lpstr>Jumble</vt:lpstr>
      <vt:lpstr>Times New Roman</vt:lpstr>
      <vt:lpstr>Times-Roman</vt:lpstr>
      <vt:lpstr>Trade Gothic LT Pro</vt:lpstr>
      <vt:lpstr>Trebuchet MS</vt:lpstr>
      <vt:lpstr>Wingdings</vt:lpstr>
      <vt:lpstr>Office Theme</vt:lpstr>
      <vt:lpstr>Master Individual Project</vt:lpstr>
      <vt:lpstr>INDEX</vt:lpstr>
      <vt:lpstr>Problem Statement</vt:lpstr>
      <vt:lpstr>Significance</vt:lpstr>
      <vt:lpstr>Key Technologies</vt:lpstr>
      <vt:lpstr>Case Studies</vt:lpstr>
      <vt:lpstr>Case Study 1</vt:lpstr>
      <vt:lpstr>Specification:</vt:lpstr>
      <vt:lpstr>Outcome</vt:lpstr>
      <vt:lpstr>Outcome</vt:lpstr>
      <vt:lpstr>Outcome</vt:lpstr>
      <vt:lpstr>Realisation Matrix</vt:lpstr>
      <vt:lpstr>Observation</vt:lpstr>
      <vt:lpstr>Case Study 2</vt:lpstr>
      <vt:lpstr>Specification:</vt:lpstr>
      <vt:lpstr>Realisation Matrix</vt:lpstr>
      <vt:lpstr>Observation</vt:lpstr>
      <vt:lpstr>Case Study 3</vt:lpstr>
      <vt:lpstr>Specification:</vt:lpstr>
      <vt:lpstr>Observation and Realisation</vt:lpstr>
      <vt:lpstr>PowerPoint Presentation</vt:lpstr>
      <vt:lpstr>Overall Analysis</vt:lpstr>
      <vt:lpstr>JSON Format across different distribution:</vt:lpstr>
      <vt:lpstr>Future Prospective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Individual Project</dc:title>
  <dc:creator>Deblina Karmakar</dc:creator>
  <cp:lastModifiedBy>Deblina Karmakar</cp:lastModifiedBy>
  <cp:revision>58</cp:revision>
  <dcterms:created xsi:type="dcterms:W3CDTF">2024-03-03T10:22:21Z</dcterms:created>
  <dcterms:modified xsi:type="dcterms:W3CDTF">2024-03-05T21:54:50Z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