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6"/>
  </p:notesMasterIdLst>
  <p:sldIdLst>
    <p:sldId id="256" r:id="rId2"/>
    <p:sldId id="304" r:id="rId3"/>
    <p:sldId id="258" r:id="rId4"/>
    <p:sldId id="259" r:id="rId5"/>
    <p:sldId id="281" r:id="rId6"/>
    <p:sldId id="297" r:id="rId7"/>
    <p:sldId id="279" r:id="rId8"/>
    <p:sldId id="276" r:id="rId9"/>
    <p:sldId id="295" r:id="rId10"/>
    <p:sldId id="278" r:id="rId11"/>
    <p:sldId id="300" r:id="rId12"/>
    <p:sldId id="301" r:id="rId13"/>
    <p:sldId id="302" r:id="rId14"/>
    <p:sldId id="262" r:id="rId15"/>
    <p:sldId id="260" r:id="rId16"/>
    <p:sldId id="298" r:id="rId17"/>
    <p:sldId id="299" r:id="rId18"/>
    <p:sldId id="305" r:id="rId19"/>
    <p:sldId id="306" r:id="rId20"/>
    <p:sldId id="287" r:id="rId21"/>
    <p:sldId id="274" r:id="rId22"/>
    <p:sldId id="290" r:id="rId23"/>
    <p:sldId id="273" r:id="rId24"/>
    <p:sldId id="25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115B559-5CC6-4DF0-BC14-13995FE23B7C}">
          <p14:sldIdLst>
            <p14:sldId id="256"/>
            <p14:sldId id="304"/>
            <p14:sldId id="258"/>
            <p14:sldId id="259"/>
            <p14:sldId id="281"/>
            <p14:sldId id="297"/>
            <p14:sldId id="279"/>
            <p14:sldId id="276"/>
            <p14:sldId id="295"/>
            <p14:sldId id="278"/>
            <p14:sldId id="300"/>
            <p14:sldId id="301"/>
            <p14:sldId id="302"/>
            <p14:sldId id="262"/>
            <p14:sldId id="260"/>
            <p14:sldId id="298"/>
            <p14:sldId id="299"/>
            <p14:sldId id="305"/>
            <p14:sldId id="306"/>
            <p14:sldId id="287"/>
            <p14:sldId id="274"/>
            <p14:sldId id="290"/>
            <p14:sldId id="273"/>
            <p14:sldId id="257"/>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36" y="1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5DACC6-2C4A-4A8D-A4F1-8A3FBD3A273D}" type="datetimeFigureOut">
              <a:rPr lang="en-IN" smtClean="0"/>
              <a:t>13-07-2022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7F1557-1C70-432A-8933-6C3A1C20CA17}" type="slidenum">
              <a:rPr lang="en-IN" smtClean="0"/>
              <a:t>‹#›</a:t>
            </a:fld>
            <a:endParaRPr lang="en-IN"/>
          </a:p>
        </p:txBody>
      </p:sp>
    </p:spTree>
    <p:extLst>
      <p:ext uri="{BB962C8B-B14F-4D97-AF65-F5344CB8AC3E}">
        <p14:creationId xmlns:p14="http://schemas.microsoft.com/office/powerpoint/2010/main" val="2411696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D8BD707-D9CF-40AE-B4C6-C98DA3205C09}" type="datetimeFigureOut">
              <a:rPr lang="en-US" smtClean="0"/>
              <a:pPr/>
              <a:t>7/13/2022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8BD707-D9CF-40AE-B4C6-C98DA3205C09}" type="datetimeFigureOut">
              <a:rPr lang="en-US" smtClean="0"/>
              <a:pPr/>
              <a:t>7/13/2022</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91701"/>
            <a:ext cx="9144000" cy="1978200"/>
          </a:xfrm>
        </p:spPr>
        <p:txBody>
          <a:bodyPr>
            <a:noAutofit/>
          </a:bodyPr>
          <a:lstStyle/>
          <a:p>
            <a:r>
              <a:rPr lang="en-IN" sz="5500" b="1" u="sng" dirty="0" smtClean="0">
                <a:solidFill>
                  <a:srgbClr val="002060"/>
                </a:solidFill>
                <a:effectLst>
                  <a:outerShdw blurRad="38100" dist="38100" dir="2700000" algn="tl">
                    <a:srgbClr val="000000">
                      <a:alpha val="43137"/>
                    </a:srgbClr>
                  </a:outerShdw>
                </a:effectLst>
                <a:latin typeface="Palatino Linotype" pitchFamily="18" charset="0"/>
                <a:cs typeface="Times New Roman" pitchFamily="18" charset="0"/>
              </a:rPr>
              <a:t>DISEASE  PREDICTION</a:t>
            </a:r>
            <a:br>
              <a:rPr lang="en-IN" sz="5500" b="1" u="sng" dirty="0" smtClean="0">
                <a:solidFill>
                  <a:srgbClr val="002060"/>
                </a:solidFill>
                <a:effectLst>
                  <a:outerShdw blurRad="38100" dist="38100" dir="2700000" algn="tl">
                    <a:srgbClr val="000000">
                      <a:alpha val="43137"/>
                    </a:srgbClr>
                  </a:outerShdw>
                </a:effectLst>
                <a:latin typeface="Palatino Linotype" pitchFamily="18" charset="0"/>
                <a:cs typeface="Times New Roman" pitchFamily="18" charset="0"/>
              </a:rPr>
            </a:br>
            <a:r>
              <a:rPr lang="en-IN" sz="5500" b="1" u="sng" dirty="0" smtClean="0">
                <a:solidFill>
                  <a:srgbClr val="002060"/>
                </a:solidFill>
                <a:effectLst>
                  <a:outerShdw blurRad="38100" dist="38100" dir="2700000" algn="tl">
                    <a:srgbClr val="000000">
                      <a:alpha val="43137"/>
                    </a:srgbClr>
                  </a:outerShdw>
                </a:effectLst>
                <a:latin typeface="Palatino Linotype" pitchFamily="18" charset="0"/>
                <a:cs typeface="Times New Roman" pitchFamily="18" charset="0"/>
              </a:rPr>
              <a:t>SYSTEM</a:t>
            </a:r>
            <a:r>
              <a:rPr lang="en-IN" sz="5500" b="1" u="sng" dirty="0" smtClean="0">
                <a:effectLst>
                  <a:outerShdw blurRad="38100" dist="38100" dir="2700000" algn="tl">
                    <a:srgbClr val="000000">
                      <a:alpha val="43137"/>
                    </a:srgbClr>
                  </a:outerShdw>
                </a:effectLst>
                <a:latin typeface="Times New Roman" pitchFamily="18" charset="0"/>
                <a:cs typeface="Times New Roman" pitchFamily="18" charset="0"/>
              </a:rPr>
              <a:t/>
            </a:r>
            <a:br>
              <a:rPr lang="en-IN" sz="5500" b="1" u="sng" dirty="0" smtClean="0">
                <a:effectLst>
                  <a:outerShdw blurRad="38100" dist="38100" dir="2700000" algn="tl">
                    <a:srgbClr val="000000">
                      <a:alpha val="43137"/>
                    </a:srgbClr>
                  </a:outerShdw>
                </a:effectLst>
                <a:latin typeface="Times New Roman" pitchFamily="18" charset="0"/>
                <a:cs typeface="Times New Roman" pitchFamily="18" charset="0"/>
              </a:rPr>
            </a:br>
            <a:r>
              <a:rPr lang="en-IN" sz="3000" b="1" dirty="0" smtClean="0">
                <a:latin typeface="Times New Roman" pitchFamily="18" charset="0"/>
                <a:cs typeface="Times New Roman" pitchFamily="18" charset="0"/>
              </a:rPr>
              <a:t>USING MACHINE LEARNING</a:t>
            </a:r>
            <a:endParaRPr lang="en-IN" sz="3000" b="1" dirty="0">
              <a:latin typeface="Times New Roman" pitchFamily="18" charset="0"/>
              <a:cs typeface="Times New Roman" pitchFamily="18" charset="0"/>
            </a:endParaRPr>
          </a:p>
        </p:txBody>
      </p:sp>
      <p:sp>
        <p:nvSpPr>
          <p:cNvPr id="3" name="Subtitle 2"/>
          <p:cNvSpPr>
            <a:spLocks noGrp="1"/>
          </p:cNvSpPr>
          <p:nvPr>
            <p:ph type="subTitle" idx="1"/>
          </p:nvPr>
        </p:nvSpPr>
        <p:spPr>
          <a:xfrm>
            <a:off x="609600" y="4419600"/>
            <a:ext cx="8025740" cy="838200"/>
          </a:xfrm>
        </p:spPr>
        <p:txBody>
          <a:bodyPr>
            <a:normAutofit/>
          </a:bodyPr>
          <a:lstStyle/>
          <a:p>
            <a:r>
              <a:rPr lang="en-IN" sz="2500" dirty="0" smtClean="0">
                <a:solidFill>
                  <a:schemeClr val="tx1">
                    <a:lumMod val="85000"/>
                    <a:lumOff val="15000"/>
                  </a:schemeClr>
                </a:solidFill>
                <a:latin typeface="Times New Roman" pitchFamily="18" charset="0"/>
                <a:cs typeface="Times New Roman" pitchFamily="18" charset="0"/>
              </a:rPr>
              <a:t>UNIVERSITY OF ENGINEERING AND MANAGEMENT</a:t>
            </a:r>
          </a:p>
          <a:p>
            <a:r>
              <a:rPr lang="en-IN" sz="2000" dirty="0" smtClean="0">
                <a:solidFill>
                  <a:schemeClr val="tx1">
                    <a:lumMod val="85000"/>
                    <a:lumOff val="15000"/>
                  </a:schemeClr>
                </a:solidFill>
                <a:latin typeface="Times New Roman" pitchFamily="18" charset="0"/>
                <a:cs typeface="Times New Roman" pitchFamily="18" charset="0"/>
              </a:rPr>
              <a:t>DEPARTMENT OF COMPUTER SCIENCE</a:t>
            </a:r>
            <a:endParaRPr lang="en-IN" sz="1200" dirty="0">
              <a:solidFill>
                <a:schemeClr val="tx1">
                  <a:lumMod val="85000"/>
                  <a:lumOff val="15000"/>
                </a:schemeClr>
              </a:solidFill>
              <a:latin typeface="Times New Roman" pitchFamily="18" charset="0"/>
              <a:cs typeface="Times New Roman" pitchFamily="18" charset="0"/>
            </a:endParaRPr>
          </a:p>
        </p:txBody>
      </p:sp>
      <p:sp>
        <p:nvSpPr>
          <p:cNvPr id="4" name="TextBox 3"/>
          <p:cNvSpPr txBox="1"/>
          <p:nvPr/>
        </p:nvSpPr>
        <p:spPr>
          <a:xfrm>
            <a:off x="2896227" y="304800"/>
            <a:ext cx="3047373" cy="477054"/>
          </a:xfrm>
          <a:prstGeom prst="rect">
            <a:avLst/>
          </a:prstGeom>
          <a:noFill/>
        </p:spPr>
        <p:txBody>
          <a:bodyPr wrap="none" rtlCol="0">
            <a:spAutoFit/>
          </a:bodyPr>
          <a:lstStyle/>
          <a:p>
            <a:r>
              <a:rPr lang="en-IN" sz="2500" dirty="0" smtClean="0">
                <a:latin typeface="Times New Roman" pitchFamily="18" charset="0"/>
                <a:cs typeface="Times New Roman" pitchFamily="18" charset="0"/>
              </a:rPr>
              <a:t>PRESENTATION ON</a:t>
            </a:r>
            <a:endParaRPr lang="en-IN" sz="2500" dirty="0">
              <a:latin typeface="Times New Roman" pitchFamily="18" charset="0"/>
              <a:cs typeface="Times New Roman" pitchFamily="18" charset="0"/>
            </a:endParaRPr>
          </a:p>
        </p:txBody>
      </p:sp>
      <p:sp>
        <p:nvSpPr>
          <p:cNvPr id="5" name="TextBox 4"/>
          <p:cNvSpPr txBox="1"/>
          <p:nvPr/>
        </p:nvSpPr>
        <p:spPr>
          <a:xfrm>
            <a:off x="3352799" y="5887305"/>
            <a:ext cx="2285999" cy="800219"/>
          </a:xfrm>
          <a:prstGeom prst="rect">
            <a:avLst/>
          </a:prstGeom>
          <a:noFill/>
        </p:spPr>
        <p:txBody>
          <a:bodyPr wrap="square" rtlCol="0">
            <a:spAutoFit/>
          </a:bodyPr>
          <a:lstStyle/>
          <a:p>
            <a:pPr algn="ctr"/>
            <a:r>
              <a:rPr lang="en-IN" sz="2200" dirty="0" smtClean="0">
                <a:latin typeface="Times New Roman" pitchFamily="18" charset="0"/>
                <a:cs typeface="Times New Roman" pitchFamily="18" charset="0"/>
              </a:rPr>
              <a:t> By</a:t>
            </a:r>
            <a:endParaRPr lang="en-IN" sz="2200" dirty="0" smtClean="0">
              <a:latin typeface="Times New Roman" pitchFamily="18" charset="0"/>
              <a:cs typeface="Times New Roman" pitchFamily="18" charset="0"/>
            </a:endParaRPr>
          </a:p>
          <a:p>
            <a:pPr algn="ctr"/>
            <a:r>
              <a:rPr lang="en-IN" sz="2400" b="1" dirty="0" smtClean="0">
                <a:latin typeface="Times New Roman" pitchFamily="18" charset="0"/>
                <a:cs typeface="Times New Roman" pitchFamily="18" charset="0"/>
              </a:rPr>
              <a:t> GROUP </a:t>
            </a:r>
            <a:r>
              <a:rPr lang="en-IN" sz="2400" b="1" dirty="0" smtClean="0">
                <a:latin typeface="Times New Roman" pitchFamily="18" charset="0"/>
                <a:cs typeface="Times New Roman" pitchFamily="18" charset="0"/>
              </a:rPr>
              <a:t>No. 80</a:t>
            </a:r>
            <a:endParaRPr lang="en-IN" dirty="0">
              <a:latin typeface="Times New Roman" pitchFamily="18" charset="0"/>
              <a:cs typeface="Times New Roman" pitchFamily="18" charset="0"/>
            </a:endParaRPr>
          </a:p>
        </p:txBody>
      </p:sp>
      <p:sp>
        <p:nvSpPr>
          <p:cNvPr id="6" name="TextBox 5"/>
          <p:cNvSpPr txBox="1"/>
          <p:nvPr/>
        </p:nvSpPr>
        <p:spPr>
          <a:xfrm>
            <a:off x="2582900" y="5257800"/>
            <a:ext cx="3950312" cy="707886"/>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just"/>
            <a:r>
              <a:rPr lang="en-IN" sz="2000" dirty="0" smtClean="0">
                <a:latin typeface="Times New Roman" pitchFamily="18" charset="0"/>
                <a:cs typeface="Times New Roman" pitchFamily="18" charset="0"/>
              </a:rPr>
              <a:t>PAPER </a:t>
            </a:r>
            <a:r>
              <a:rPr lang="en-IN" sz="2000" dirty="0" smtClean="0">
                <a:latin typeface="Times New Roman" pitchFamily="18" charset="0"/>
                <a:cs typeface="Times New Roman" pitchFamily="18" charset="0"/>
              </a:rPr>
              <a:t>NAME	:      PROJECT </a:t>
            </a: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II</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PAPER </a:t>
            </a:r>
            <a:r>
              <a:rPr lang="en-IN" sz="2000" dirty="0" smtClean="0">
                <a:latin typeface="Times New Roman" pitchFamily="18" charset="0"/>
                <a:cs typeface="Times New Roman" pitchFamily="18" charset="0"/>
              </a:rPr>
              <a:t>CODE	:      PROJCS801</a:t>
            </a:r>
            <a:endParaRPr lang="en-IN" sz="2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2800" y="3048000"/>
            <a:ext cx="2285999" cy="140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42384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0782"/>
            <a:ext cx="7772400" cy="1094308"/>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r>
              <a:rPr lang="en-IN" sz="4800" b="1" dirty="0" smtClean="0">
                <a:latin typeface="Times New Roman" pitchFamily="18" charset="0"/>
                <a:cs typeface="Times New Roman" pitchFamily="18" charset="0"/>
              </a:rPr>
              <a:t>ALGORITHMS</a:t>
            </a:r>
            <a:endParaRPr lang="en-IN" sz="4800" b="1" dirty="0">
              <a:latin typeface="Times New Roman" pitchFamily="18" charset="0"/>
              <a:cs typeface="Times New Roman" pitchFamily="18" charset="0"/>
            </a:endParaRPr>
          </a:p>
        </p:txBody>
      </p:sp>
      <p:sp>
        <p:nvSpPr>
          <p:cNvPr id="3" name="TextBox 2"/>
          <p:cNvSpPr txBox="1"/>
          <p:nvPr/>
        </p:nvSpPr>
        <p:spPr>
          <a:xfrm>
            <a:off x="762000" y="1632857"/>
            <a:ext cx="7391400" cy="3970318"/>
          </a:xfrm>
          <a:prstGeom prst="rect">
            <a:avLst/>
          </a:prstGeom>
          <a:noFill/>
        </p:spPr>
        <p:txBody>
          <a:bodyPr wrap="square" rtlCol="0">
            <a:spAutoFit/>
          </a:bodyPr>
          <a:lstStyle/>
          <a:p>
            <a:pPr marL="285750" indent="-285750">
              <a:buFont typeface="Wingdings" pitchFamily="2" charset="2"/>
              <a:buChar char="v"/>
            </a:pPr>
            <a:r>
              <a:rPr lang="en-IN" sz="3600" dirty="0" smtClean="0">
                <a:latin typeface="Times New Roman" pitchFamily="18" charset="0"/>
                <a:cs typeface="Times New Roman" pitchFamily="18" charset="0"/>
              </a:rPr>
              <a:t>  Naïve </a:t>
            </a:r>
            <a:r>
              <a:rPr lang="en-IN" sz="3600" dirty="0">
                <a:latin typeface="Times New Roman" pitchFamily="18" charset="0"/>
                <a:cs typeface="Times New Roman" pitchFamily="18" charset="0"/>
              </a:rPr>
              <a:t>Bayes Classification </a:t>
            </a:r>
            <a:endParaRPr lang="en-IN" sz="3600" dirty="0" smtClean="0">
              <a:latin typeface="Times New Roman" pitchFamily="18" charset="0"/>
              <a:cs typeface="Times New Roman" pitchFamily="18" charset="0"/>
            </a:endParaRPr>
          </a:p>
          <a:p>
            <a:pPr marL="285750" indent="-285750">
              <a:buFont typeface="Wingdings" pitchFamily="2" charset="2"/>
              <a:buChar char="v"/>
            </a:pPr>
            <a:endParaRPr lang="en-IN" sz="3600" dirty="0">
              <a:latin typeface="Times New Roman" pitchFamily="18" charset="0"/>
              <a:cs typeface="Times New Roman" pitchFamily="18" charset="0"/>
            </a:endParaRPr>
          </a:p>
          <a:p>
            <a:pPr marL="285750" indent="-285750">
              <a:buFont typeface="Wingdings" pitchFamily="2" charset="2"/>
              <a:buChar char="v"/>
            </a:pPr>
            <a:r>
              <a:rPr lang="en-IN" sz="3600" dirty="0" smtClean="0">
                <a:latin typeface="Times New Roman" pitchFamily="18" charset="0"/>
                <a:cs typeface="Times New Roman" pitchFamily="18" charset="0"/>
              </a:rPr>
              <a:t>  Decision </a:t>
            </a:r>
            <a:r>
              <a:rPr lang="en-IN" sz="3600" dirty="0">
                <a:latin typeface="Times New Roman" pitchFamily="18" charset="0"/>
                <a:cs typeface="Times New Roman" pitchFamily="18" charset="0"/>
              </a:rPr>
              <a:t>Tree </a:t>
            </a:r>
            <a:r>
              <a:rPr lang="en-IN" sz="3600" dirty="0" smtClean="0">
                <a:latin typeface="Times New Roman" pitchFamily="18" charset="0"/>
                <a:cs typeface="Times New Roman" pitchFamily="18" charset="0"/>
              </a:rPr>
              <a:t>Classification  </a:t>
            </a:r>
            <a:br>
              <a:rPr lang="en-IN" sz="3600" dirty="0" smtClean="0">
                <a:latin typeface="Times New Roman" pitchFamily="18" charset="0"/>
                <a:cs typeface="Times New Roman" pitchFamily="18" charset="0"/>
              </a:rPr>
            </a:br>
            <a:endParaRPr lang="en-IN" sz="3600" dirty="0" smtClean="0">
              <a:latin typeface="Times New Roman" pitchFamily="18" charset="0"/>
              <a:cs typeface="Times New Roman" pitchFamily="18" charset="0"/>
            </a:endParaRPr>
          </a:p>
          <a:p>
            <a:pPr marL="285750" indent="-285750">
              <a:buFont typeface="Wingdings" pitchFamily="2" charset="2"/>
              <a:buChar char="v"/>
            </a:pPr>
            <a:r>
              <a:rPr lang="en-IN" sz="3600" dirty="0" smtClean="0">
                <a:latin typeface="Times New Roman" pitchFamily="18" charset="0"/>
                <a:cs typeface="Times New Roman" pitchFamily="18" charset="0"/>
              </a:rPr>
              <a:t>  Random </a:t>
            </a:r>
            <a:r>
              <a:rPr lang="en-IN" sz="3600" dirty="0">
                <a:latin typeface="Times New Roman" pitchFamily="18" charset="0"/>
                <a:cs typeface="Times New Roman" pitchFamily="18" charset="0"/>
              </a:rPr>
              <a:t>Forest </a:t>
            </a:r>
            <a:r>
              <a:rPr lang="en-IN" sz="3600" dirty="0" smtClean="0">
                <a:latin typeface="Times New Roman" pitchFamily="18" charset="0"/>
                <a:cs typeface="Times New Roman" pitchFamily="18" charset="0"/>
              </a:rPr>
              <a:t>Classification</a:t>
            </a:r>
          </a:p>
          <a:p>
            <a:endParaRPr lang="en-IN" sz="3600" dirty="0">
              <a:latin typeface="Times New Roman" pitchFamily="18" charset="0"/>
              <a:cs typeface="Times New Roman" pitchFamily="18" charset="0"/>
            </a:endParaRPr>
          </a:p>
          <a:p>
            <a:pPr marL="285750" indent="-285750">
              <a:buFont typeface="Wingdings" pitchFamily="2" charset="2"/>
              <a:buChar char="v"/>
            </a:pPr>
            <a:r>
              <a:rPr lang="en-IN" sz="3600" dirty="0" smtClean="0">
                <a:latin typeface="Times New Roman" pitchFamily="18" charset="0"/>
                <a:cs typeface="Times New Roman" pitchFamily="18" charset="0"/>
              </a:rPr>
              <a:t>  Support </a:t>
            </a:r>
            <a:r>
              <a:rPr lang="en-IN" sz="3600" dirty="0">
                <a:latin typeface="Times New Roman" pitchFamily="18" charset="0"/>
                <a:cs typeface="Times New Roman" pitchFamily="18" charset="0"/>
              </a:rPr>
              <a:t>Vector </a:t>
            </a:r>
            <a:r>
              <a:rPr lang="en-IN" sz="3600" dirty="0" smtClean="0">
                <a:latin typeface="Times New Roman" pitchFamily="18" charset="0"/>
                <a:cs typeface="Times New Roman" pitchFamily="18" charset="0"/>
              </a:rPr>
              <a:t>Machines (SVM)</a:t>
            </a:r>
          </a:p>
        </p:txBody>
      </p:sp>
      <p:sp>
        <p:nvSpPr>
          <p:cNvPr id="4" name="AutoShape 4" descr="data:image/jpeg;base64,/9j/4AAQSkZJRgABAQAAAQABAAD/2wCEAAoHCBQVFRgWFhUZFhgVGhoYGBoYGBgYGhgYGBgaGRgZGBgcIS4lHB4rHxgYJjgmKy8xNTU1GiQ7QDs1Py40NTEBDAwMEA8QHxISHzQrJSw0NDQ0NDE0NDQxNDE0NDQ0NDY0NDQ0NDQ0NDQ0NDQ0NDQ0NDQ0NDQ0NDQ0NDQ0NDQ0NP/AABEIAMIBAwMBIgACEQEDEQH/xAAcAAACAgMBAQAAAAAAAAAAAAAFBgQHAAIDAQj/xAA7EAACAQMCBAQEAwYFBQEAAAABAgADBBEFIQYSMUEiUWFxEzKBkUKhsQcUUsHR8BUjYnLxJDOCkuEW/8QAGgEAAgMBAQAAAAAAAAAAAAAAAwQBAgUABv/EACwRAAMAAgICAQMEAQQDAAAAAAABAgMREiEEMUETMlEFFCJhcTNCgaEVRLH/2gAMAwEAAhEDEQA/AKf5ZhEkpbsZLTTGI6S/ElIFgTdKJMI/uRTqJ2pBZ3R3Fg9LIntJtLTWPaM2j2KvjaN9noaeUnlKL8CtqOgO3ab3PD7queUy27bTUXtOGq2q8p27StWWUopSm3K3K3Yx54dtlIBihxNRCVtvOMnC93gAH++kG6Z0vT0WBb0Vx0m7oBINO/UL1kW41LykdlnSRw1lBgystaI59o26zfsQd4kXL5aTKB3W1oIae5EYKV02IB06mTGShanHSX0VTZBuarEdYDvHjBfUSO0XLvrO0Q9kREyYx6XZkwVp1HJjxptuABtKsvM77OaWe0G6hZ7GNgo7QbqFLYyUXcor2+pYg7EYNVpbmA2WW0LUuLNAJ7yzZVnQJO0UdHLE9AnXlmcsnRXkeo2JKpNmR0Qk4EYNK0snBIgM+Wcc7Yz4+KstaRwt7EtCFPRs9ow2enAdoQW2AmHm89t9G9i8SZXaFP8AwT0nsbvhCZF/3t/kP9CPwLdtw4fKMNlw7tusZLW1UQmgUCeqeTZ5/WitOIdAKoSBK0uHZXI6YMv3iAryH2lF62o+M2PM/rBp7Iv1sceEbjIXMsS2qDEq3hd8AR3pXW3WR2WT2g892o7wJrWsKFPtONWsYsa7cbGTohvQp61cF6nMfOFtFPSL9dsvGbh+3LYltAdtsZaJJE0rggQzaaecdJyvrAgHaWOctiJqtXrACUy77Q9rlEqTI+h0QWyZVkzLb0MPD2ilsEiN1PTAB0maQgCj2hkKMSdheOhV1HThg7RE1W05WMtXUVGIg62gyZyZWl0AbAYMcdOrjAiYr4MM2N3ic0VnIl0xxWuMQZqNxtIX76cdZCuLnMlI6s8gzUN8wK67wpdPmQSksK3lVM4qk25J2CT3lnAnRw5Z6EnblnW3oFmAkU0ltkzunpE3RtP5jkiO1hZgDpIekWfKBtGCnTwJ5jz/ACXVtI9T4eBY4X5PETE25ZuqzcrM7TY9s4cs8nbkMyV0yeROW6wJxq6ifOQOckTk+Z7XR5lsg6/qJ5TvKuv35nJ9Y48SXWAREVmJb6yUgdPfQ18PZwI30VOIucKWxfG0suy0fw7icXn0LFcECJuuVDky09S0zC9JWnEtpjMlE16Fi2pF3A8zLP4V0wADI/vaIWioOcZlo6HVAAE4rM9DJQtwB0ka/oDlMlLXGJDv7oYktkpFd8S243i9plQI2/SM/EDFsxMfIaclspkrh2WPpWoDA3hhtTUDrKzs7ph3hNdQOJPFgX5UoZb7UebvFLVa2ZtWvTBtZi0lToHfly10QmXJku3BE8SnJVNcS2hK8z2bc5nGoTJDGcHM7QL6lMiOk0KSQ05lDOCKjlieYm7KZrILo8xGLQtPz4iIK022NRwOwj9p9pyqNpmef5HGeKNf9N8flXJne2o4ElgzhUcLOIut55tp29npF0T1E9nGjWBnfInP+KI2bZmTJk7mjtGttaZAnt3aYWM1tYAASNqNuOUz2SPOt7KU4qbDEQJpVj8R1HmY1cZWmWyIB0ityOD5S+gb99lrcJaaiAYHlHdFAEQdE1VAAcxjXWlx1g2ghN1IDllZ8TW4IaN+oasCOsRtfvgciWSOb0hSpvyP7GNGm61gDeKVTdoRsbUmTSATb30O6a2SOs707rn7xftbJzjEMUrd0A2lRhNna4sQ46QFdcNtnIEabOuOh2hyiikTlWiLhWtMq59JZO05rbMTgKSZaVfTEbtMoaOib4ErXkKUJv8ATnddMrcaPVIzyyJcWLp8yyyNSu6aDG0X6lq9f5VOD3xA/vlvQ4v0RuOW9CeBPYx3HCtQbg/kZva8O7+KNxlmlsyM3h5Mda1sWgpPSSKOmu/4TH2y4fRR0EJLYovQSzpEx4lP2V9T0Bu83bTQvaO9zSGNoFuaYk8gv7VIWqunA9oHutPdTsM5j3QtC3QZhiw0IZ5nH0lKoleM/gA8J6CVQM43O8Za9IKsJJSCjAEXuJNUWmpGd4jmwLI+zVw39KdATU74A4zOdlU594q3F+XcmFtKvwp3lI8KJXYb9469DMj4kqlWglr1MZzIy6wnNgGK+V4a47kZw+Rt6Y188yDad8MDeZMb6LHixjVAEE6hcA5i2/Egx835yBc8QKR1nskjzi0DeJ0U5iDUXD7Rl1XUGfOMmBUtGY5l0By7foI6VWfYDJjHTapjoZF0OzwBtG20poRg4kNojHFa7Yn3lw/rAN0rN1lp19CRx03ixqvDjpkqMiTNSAz48y7ntCOtHBh7SkGRmRq9m4/CfsYd0Hh+u+GK8i+uQT9JS6SCeK2+mhn0i1XAhZ7RSOk0sdMamBk5kms+BFq8nHP3UjRWOn6Qv3ltymR7S/ZX5c5nbWLgqDkfWAtKuA9b2hOc1HJPZClp6ZYds2VyYM1m+YAqnWdrm6CU8+n8oN0JxWcsdwP6zPquT4mhgx8U7a6RH0vQXqNzVfoI3W+nqgwAIQoUgBPK5C7wk4VK2BzeVeV69Ih1LdfKDbi2UbjEFcS8Y0rfKg8zeQwT+sTV4vuKzEJSY+wJ+8JDae0CqVS7LBWsB1M8qXaAdYr2Va4I/wAxCoPfeZURwckkiNTSoX4aYZr3oPSR6GnmocmaWvKYf0/Al2znKO9rYhR0ndzyyWjDECa3dYBxtKEGmoaiiA77yu+J2NXedrvUgXIL/nOLVFfYby0rQvmrrQn+JDuJ2S4x3jPU0dXHSL9/o70z0OPOXc7ATbk5veHzkVrhgc5nnwzNHpyjjZdeQxltdZ8C79p5FxUaeRP9rA/+/oOV3YdzO2m27VGAJne+s2XqJmjuwcBVJPkI/bSQnjT5aHGy4dUqDidf/wA8oOwklNYSkg5zg+QnSz4lt3IHPyk9mBH5kQM5pb1s0P218d8SJX0xkXYSHTd1O4IEZ7q7TlzFDWdTVQcS3sFoN0dYCDrn9YXs71KwxsZUF3fE75xDXBmoP8cJuQ35QdppbRCpctFlDTUJ+UQgFVB0nlLYTcUg0zfJz0lxn7n6GJlLsisxYzqln5ydStQs9dMRTB+nOnzzPbfwS83xIKutORwQREG70g2tyHHyP+RloOsDa3ZCohXvjb3mnGPitT6KunQpa1fZTAMKcIJhAfP/AOROvqNQZDdjiNHDt2FQCAqHFbY7OaXh4L2PNKrAnE+qBEYA7kYE8udRCITntKivdUq3FzyhiQzYA9O8Zx1y/wACjlS9kvSeG6t3WLNnkzlmPU+glr6VoNKgoVEAx6TtodmtOmqgdBJd3V5RtOp7B5MqhNsj3KoBviLeoUxuUGR3EM0LdqpJbpJy2iKOkrLae0IxlzZntLSETJG6/UTtQ1fl6nEZL7TFbddjFjVeHqjZKgA+8bnLL+4Yc2l+QqmvrjcwFruuLynG5MXbulVpnDj69ZAqZaHmU+0KZfK4dNaYMuAXct5wppdcocN0mi2835cQnEzb8h0xusXVhtJNa1VxggGJ1tdMhyDGTTdWV9jsZDn8BMebfVAXVdAK5ZB9IvtQOcY38paSgMJ10zhtHcVGXodveUb0gyxOn/ET7PhaoyKeXqJ7LdSzAA2mQHFj30kC9ZtaJTDqGXtjY59DEO6uEo5SkAG/E3Uj38zv7CT62rVPgI7+F2AIXry82/T23grSbA1n33VTk9csT2HrtvE82Sqevg3fC8aJn6tmlhpr1yWJwp6sRkk98f3iHKOh0QB4AxHdtzD1PTWUbrgKAcDy8oqcT8Tpb5p08PU77+FP92Op9IKZunpIvl8rfp9BQ2nKMLsPIRX121dPF8yE4zj5STsDFatdXN0+OZ6jnoq5AA9hsBDumcMXaAkuiBx4kYs+3k2Nv1jkL6f3UZ1v6n2z/wAkO1sDVbCxs4X0d6NcM24xsYNSzq2x+IAHQbvjJKDzbONvWOGj6nTqgFeoG47w1auHxM6bc5ONrTGKpUwJIsKuBAr3G8nW1YYE85PKvM7+DWcr6ew5SqZm1fpmD0qzW7vfw/eb2P8Am9CvB76NLi6PRfvOK2rPuTiSbe1z4uo7TnqOoCmMDdj0Hl6n0ls+aMEhZTp8Z9gnUeH0cHflJ7xEv2q2j4ceA/Kw3B/oY3XVdnOWYnyHb6CYNEeopVlAVtiG7+o8pkrzXmvSnaGX4qmdutMUL/Xg9IgHtF7gymGuwT+HJ+8K8ScDXNDL0gaqeSZZ19x3ivol78CsGO3Yg7EfQzRiEofEz3lpWlXwfQiVwq/SRra/Dtg94s/42r0gQeok/hx+c83lFlTQl5l1Wecc+mNSAAbTDvNQ02U5PLCOtI0JhStIj3FcLsNzAz06tRzynC/lGgWK7kjfz9+0xLYKMAYg3iunt+gk5Zn0KtzwyXzzPnPpFHXOFXoAuniXv6S2mpmRrigGBBGxjeJvH6FfIxznWmuyjJq0bNe4aZGZkG2ScRWqqVyCMETQmuS2jzuTFWOuLI5mK+DkHE4162JDeuT0nNl5x1Q6cOakz1EpnfmOJb9hbBUHpKX/AGe2rtcoxGwz+hl5IMLA0+zT8eHM9kWodzPYJuLkhj7zJGhnZWmtXBLgfhRfpk9PyAjDpKfBRMdV8Rz5nc/0gDVLV6NyEfo3w+xww6HBxjrGJ2wBtseuDnH9Jl3Ll6N15VWNSvQcra1SVQGdUZwQoYgHON/pKzv+Eaz1m5B/ls3M1VjnIY74P4j1g3ijUS9d8HZMIvXtnmx7539o/cI1Xo26I+W5hzMCSSObfAz2Gekab4Qm/bEElVNL0e6TpNO3XlRcfxMcczHzYyaywjUsgw5kPMPIyGy42OxERvlvdDUOWtIiPTIORsZtbFEyyIAw3IUbnz5R/KcLq9VdhuYMe5cnIOD2xKT5Th9Bq/T/AK07rr8M4XXFCGpjBAzg52we8MWGsKdwwge90cXAJZeSoejjYMe3OP5xUv6VxavyuCMdDuVPsYeccZa+pPT+UZOX63ivhfa+Gi37bUlbvOX7xzP16mVNa8WOh3B/v6xo4c4lSq65ODnvHfHTx7bL4800Wa12KSFuyj7mChy1vFnDd/8AjykHXrzwooOxOT9J7w7lqmeyjP1PSZGfJWTKofaH4wccTy/Ic0/TRT3bxN+Q9pOYzC+ZyqkkYXqfyz3jsRGOdShGqqq3TIl/erTBOCzY2VfmY46AfSL9SjXux4UpBT1Z6anbPkwOR16flGKlpK83M/jOQw5t8EDH37wpTpgDAAA9JaVTe2c6lL1sQH4GYg4dKZ6g0+YJnyNM5Cjp8pHtOWkJVtH+FWA8W6OuSj/7Scb+Y6iWGyyBqenpXQo+wPRhjmRuzqT0IkudoXeOatXrtHKlXBGZ7b1V5wTnLdM9PaJtpqrIKtKps9EsjeuOjD0IwR7ydoF2zsOYkgjK5Ow+kVyulSQ7MqpbHpK208L5kSnVnUPG5roWc9k1GzOFdZojzrUbbMunsprTBN8F794o8Q8OrUBZNm/WTuNkuOUVKJH+WeZhk5IAPYdYJ0Li1HASp4W6b9DGsW1Iln41WqRW+oWro5R1IP6+0N6HoofBIliapotK5XcDPYjED21g9seVhkdjLuguHFKDPDtilJs4jl+9Dl6xTta4PQyS1U+co2n2Gckmq6kmZIvJMncieIO1ivRSgq3Lo9ZB4WUZIb27dB9ot2WsBwGB5Sdj15Tv5dQYoWFNgpLZLEnOeuR1zmas7Kcg/aUy4d/5EsXn1FuX6O9NOeuFZQOeqd+qth8nfsdpYowMCVOt4adZX6eIF1PQ4OTtLMsbpagBU9Rn2Hb3EW8mW9Gp4maa2GbK8ZD6dxJd46Vh4CA2N8wOHwPWDluGDFge/aJVk0uL9Gphwc/5LrR2qWLc2PuZNoW6oOm8k/vJZACN5lKiX6QP05T2EvPTXFkC7ulQecEVtSaoCjUfiIf4u3tGK40wZ3m9O2VeghYpz2L1xpafZXN/wrznmpqVz+E9vaLlayq0H7oyy6npQPrWjpXXBHi7HvHI8n4oz83hrXLH0/wK1jxQXCJU2Zds9jmWDwpcqUblO+d/btKh1PTHpOVcex85K0DX6ls+SSUPXzHtIrxZ5fUgrj/UKWN4cnwXu1UAZPbedbCsrfXcdPocjtFOrrS1Lf4qMSHAUFQWIJOOgHWHdEqs1MMwAZuoBz02/lI5fySLuU42MQxNCwzIyvPQ0NvYDiSmUSM64M70mzNK/WWemiJ2mVL+0qk9K6FZB4KlJVfH8Sswz/68v2gnhjUSjg5JB9ekfuJL63NZaFXHjp82/TdmUfoYk65wrVon4tt416lR99pNYlU/2BWaot6fQ/2eohu8IC6lSabxeE8NRCpGx6/pD6cW0WHzxV47noZWeaWx2fU1XqZsmvovXcHuN8eefKVnf8Up+HLGArfXq6Pzq23dTurDyMPhx17AZPJnei9L3TlqpzUjjI6jvt0IlVcQcNOrsyLysDkr0B36qex9Iw8M8ZKSqqeUnc0z26Z5T3HpHlko3iHpzY3HqI3D17B1xyLRUfD3FD0DyVMlQcb9VlgWt9RuU8JDZ7d4s8TcNAPhgVPapjy6BgOoijQq1rWpj5WXy3BHmD3EI5T7Qu6vC/yh/v7OpSPMniXy8pEoa2Oh2PrJ/D3E6VgEfCt036GFbzQLeoecqM+kG5GY8hUtoE/4wnnMk3/DLcbYXaZO4Fv3EnCvZW2qU+dMUrkLuue/kw/F0xzDcSvdS0upQZkqoyuOxOQeuDkbEeseNb4Weifj2rM6deVWyyD/AEkdR/TvOtlr9C7QULxRnorjYgjvzdQdh0htdGNT29V0/wA/DKtubHI8+v5frtNLDUXtyACWTy7r7Rz4o4Ve2JdfHSbcOBnlO+Oce3fpFSrbEj5epwWHy+xGOu3nB1jVLsLizVjemNNjrK1UznqOvr6jzki0PiGDEL4bI3Mh5T5efuO8OaPrIDAMQN8YyAfoJl5/Fae16PTfp/6lDhzXTHlnhPS6oBGYvtXBAI3kuhVi7WmhjapDa9NXHSQv3HHWRrK/x1na4v8AOwh24a2ASpPRlO05pyubIqMzpb3YXaTqlQMs6cc0iXVSxM4h05atJtvEoyDKvqr2lz1sb56Hr7SvuKOFatsTUGHoucq6/h5twGHb3jXjb05Mv9RhbVIGaFqHww1NjhGIZf8AS475H3+nrLc0S6BpJg/hH37n3zKTdMw7w9xKbc8j/JkYby7YYeXrIzYW3yQPxfK0uNFzU62Z3FSKdlrKOAVYEH16+0nPqO0Cm0OqpfoZadUTS8qEbgZHmIp1NcKAkjwjqSQAPqZ10nihQ2CMoeoPb1ELD38A6uU/YicfUKrXLVscyEKqkD5Ao+Uj3yc+s5cPcU1KBAY86dCp/kZbF9piXCc9Mg5G4/kZXXEnBT0k+PT5evipg5O/dfIekcnTWhDPipN1IavdAtNRp/Ep4V8duoPkRK71PhqpQYq64PY9j7SdpOo1KDh0JUj8x6iWTpus216gp1goc7b9z6GW0KLJz63p/wDTKfSwYdps1sfKWxW4EphsmqQnltn7zGp6dbA4Acj/AMjOX9FONrumkVjZ6NXq/IjN69APrLG4fpXlFAapBZMYwQGKgAYJ6Ej84Q0vi23ZuQr8MdATjH1x0kXivSLh1NSk5dCM8oPT2x1nNf0MY6SW5exssbyjdpytgk9j18jFHinhXIIyNslGx0O2PYbbjvFDhnWHt6vI5PKxxuccreUt6xuwxVWwQdjnfzxI7l6GcdrLPZRIpshIOzKcEeREI0dWrAcvO2PeH/2kaOKFVai9H8J9wMqftt9InpU+8L7WzLyy4pon/vjH8R+89kbMydpgtjVw7xPVt25Wy9M9VPb1XPSM1/o1vfJ8WgwSpjfGBv8A6gOh9RK5LiT7HUalEhqbFT+R9x3lnPyimPyNLja2v/gbsNauLRvg3C86Dw8rDOV81J6j0nfVeFKNwhrWhG/iZCc74zhf4T6dIYstSt79AlZQHx6dfNTBdzp1xYOalEl6fUjc7f6gP1lff+RpLrfuf+0V5eWjIeR1KlfwkYIMHV7QEeXfPfrLh+Ha6kg5xyVgO2A2fr8wiLxDw9Vtn8S8ydmHQ+/kZRpMj+U/yl7QN0fU2XKOc46eq/zMcbVwygiID2+Nx9P/AJJ2l6u1PCMcrEc+D5RreH5/+2mPiNibCrBdDUlddiJstxnvEHHZtzkmltBJau8YrKhzoN5X1xqPKesZeGdfVsL+UYwz32AzZFrok63asisQCdom6HxS9uTSqrz0jnwMM4BJJxn9DtLfCJVTscxE4k4RByVGx9JoY5lejNz8si6faBGrcHUblDcWDZJHM1LPfqQvkfQxGutOZSUdSrLkEMMdOv13jBbXVxYuChIx1z0Pow7jaN9K5tdTQK4FK4HysMAMemM/iH+kwuvyZtPvXplT0KNemc03ZfQHI+qnaShxDejYsv8A6CM+q6FWtnKupIPR1zynbzx59p5p/Dla4+SkQD3IIX6MZV4pZWfJyJ8Wha/fKjnLuzEeeyj2QbfXrJNrWqI3Mrffv/4j3jxR4ARTmvcImfwqwJ6dAW/pDdTQ7a0QOlv8Yn8bkMF9TgbD6SFOukW1VPkyDwrrDqoYK3L0dSDgeZUxqv8AS6dwvxKZ8RHntEm64rqsvIiIi9PCMee2/Q/3tJ/CuvsrYPTow7Zzvynp2ncXPaGsXkJvjsA8QaAUJYKQR8w8/UQAoIO3XtjP5d5eGoWiV0BGDmVPxHphoVeXGAckHoe0tNbFfNwL75/5IbahWYYd2YDsWMiuMkZJAzv3/KbgjAGevU9vSbOmfbOCdvyHnCIzG3vsgMSCfLrmFdC48e2cI2XpZwwO5A6ZBz+UG6ioC4G+cL7t/Q4/OAK1JhynYZU4UL2DYJx5knA85z7NDxMe/wCQ4/tB1Wxqcj2zg1GPjC9B6n1jRwlqbVbdHfZ05c9ie2R6HH6Rf4R4PQ01qVhzu4DKD8qL1H1xvLHp8PotNeTwgKAcbffEpTTWjTjGoe/yC/2lU/i2DON2QBhtvkMp7emfvKQF26ncYx5ifRF7pZagUZ9seW8QtT4bTo6hlxknADEH+E9zImtSTWCcjK7/AMSPlMjM3CAO61MKegOMgeu08lvqoF/4/wDoe6vCqHZdoua3w1c0QXRedR2HUfSMfDXE63L+HOB5x8RVddx1lFkpE5PFxV7R87prTI3ylWX6EYj9wxx+j8tG4/FhQxzuTtg/1hPifhCjUYuFCt6DrEu54QAPMp3EtzT9lI8JQ9wx81bhcMRWtm5HHiAGwP26TlZ62G/6e8TBO2WGQffM6cI6wyqKNY7qAFP8QHn6xh1TR6VwuGUHyPcfWQq+GRk8Zy+Udf18MQuJODOUc9v4l6ldth/p84h3NkQTkEEeYlsirWsTyvmpR7HqUHr5z3VNGt7tOengPjIYfoZbp+xK8Xe56f4KXD1KZypPtJVPiAj5gRD2p6Q9I8rpjyPY+xgivpqntKPxJonF59Y3xoivrSMehM7WXET03DIgGOx7yOmhuzYRSxPlDWn8DXTkZTkXzYj9JRePMsbfl1kWpH/hjidKwBHhfuuf7zHejUDr+olb6XwpbWp56lUlxv1wB7AQzQ4roLUVEJPbocGWcfKLxnS/jTWyRxNwylRSVErG5tXt364wcgjIO3Tfz/pL0p1ldcjoRFHi7QwyFwM4yf1kzX5I8nCrna9gCy41qKnJVprVwNi3XI6Z85FuuLLh9g3Iv8KbY+vWBHX13G01CdIRIxbyZPTZ2qXTscliSe5MPaHxS9DCP46Z6g9VHpnr7QC1HBPp+cC6pWYHHyj8ifKS1tdnePzd/wAX2WTq+jUrlDc2rAnHipjADY3I8w0rxeIRSfHKeZGwQdiCDgj7yDpmo3aMVtqjqKhwQvLktjGcEHA9YxaTwA9V+eu+7HmcA5yScnJ88yG0lpmxPipvl8llcO6nzKh7HH5wb+1NESklUj5Tg/UiEaOjGiihBsMADykfjLTmubYpgjoc+28FP3f0NXCqeLKpt7tGGxHqCcf89ZOp1QRy823Xz3Ox29u/pAF9odajlip5R3BG3v6Tja3DqMjJG/t9IdL8GTm8Nr0M1anzjl2JG67ZwQcg7f31kFLRXGC7I6KU5evMuOc8uMY8RGM56+k2s7tWG3UdZKe1V/FnBXo3fbcYnNb9AsGd4K416HHhG9DoiOAHp+EZJ8ahR1yBkjO//OHOjVI6vgeQlR2T1kJOSxJzzg+IDfORjuSfvGtddqKOUlH9XJUDA28QHfftBVLNnHnjIumOdWuDkc3tn2gu/tg+GVsMN8dVYHs6/hPXeKo4yppj4iMp32QBx99tj/eJu/HdovymqSey0vP1d1kaaCqpXyT6mkqSSSVJ6gHYe0yLFbjiqWJW0PKTtmoQceo+Gf1MyTplvrSZ+yvq/wBP5y37XpMmQdFP9qI990MWrmZMkMLjBN52jlobn4a7n7zJkn4Oy+iXqw8B9onaEcXLgbDPQbDv2mTIXH9pleR/qoMcToDSfIB28oh6TTBcZAPuAZkyM4/tEPK/1kWFYUlCjAA2HQAQp+GZMi1+zV8f7SreKP8Avv8AT9IDT5095kyGf2mL/wCw/wDJcPDh8C+wk7V/+0/+0/oZkyKfJ6Jev+CmavzN7zQTJkYR5zN9zPTBFzuhzv4z+gmTJYP4P3sIcBqP3g7dv5iWzadpkyBv2b8/aHvwCRtR+SZMlEcKN0g5ug+0qa5UfHcY2DHA7DfymTIbGU8r0jla/OPeMlL5frMmQq9s895ntBChOnf6TJkivR2D2gZfH/NA7Z6du3aRi5x1PzefqZkyAo2MR7Qqtyjc/czJkycW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0335636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0600" y="1600200"/>
            <a:ext cx="7010400" cy="3693319"/>
          </a:xfrm>
          <a:prstGeom prst="rect">
            <a:avLst/>
          </a:prstGeom>
          <a:noFill/>
        </p:spPr>
        <p:txBody>
          <a:bodyPr wrap="square" rtlCol="0">
            <a:spAutoFit/>
          </a:bodyPr>
          <a:lstStyle/>
          <a:p>
            <a:pPr marL="342900" indent="-342900">
              <a:buAutoNum type="arabicPeriod"/>
            </a:pPr>
            <a:r>
              <a:rPr lang="en-IN" sz="2400" b="1" dirty="0" smtClean="0">
                <a:latin typeface="Palatino Linotype" pitchFamily="18" charset="0"/>
              </a:rPr>
              <a:t>FRONTEND  TECHNOLOGIES</a:t>
            </a:r>
            <a:r>
              <a:rPr lang="en-IN" dirty="0" smtClean="0"/>
              <a:t/>
            </a:r>
            <a:br>
              <a:rPr lang="en-IN" dirty="0" smtClean="0"/>
            </a:br>
            <a:r>
              <a:rPr lang="en-IN" dirty="0" smtClean="0"/>
              <a:t>	</a:t>
            </a:r>
            <a:r>
              <a:rPr lang="en-IN" dirty="0" err="1" smtClean="0"/>
              <a:t>HyperText</a:t>
            </a:r>
            <a:r>
              <a:rPr lang="en-IN" dirty="0" smtClean="0"/>
              <a:t> </a:t>
            </a:r>
            <a:r>
              <a:rPr lang="en-IN" dirty="0" err="1"/>
              <a:t>Markup</a:t>
            </a:r>
            <a:r>
              <a:rPr lang="en-IN" dirty="0"/>
              <a:t> Language (</a:t>
            </a:r>
            <a:r>
              <a:rPr lang="en-IN" dirty="0" smtClean="0"/>
              <a:t>HTML)</a:t>
            </a:r>
            <a:br>
              <a:rPr lang="en-IN" dirty="0" smtClean="0"/>
            </a:br>
            <a:r>
              <a:rPr lang="en-IN" dirty="0" smtClean="0"/>
              <a:t>	Cascading </a:t>
            </a:r>
            <a:r>
              <a:rPr lang="en-IN" dirty="0"/>
              <a:t>Style Sheets (</a:t>
            </a:r>
            <a:r>
              <a:rPr lang="en-IN" dirty="0" smtClean="0"/>
              <a:t>CSS)</a:t>
            </a:r>
            <a:br>
              <a:rPr lang="en-IN" dirty="0" smtClean="0"/>
            </a:br>
            <a:r>
              <a:rPr lang="en-IN" dirty="0" smtClean="0"/>
              <a:t>	JavaScript</a:t>
            </a:r>
            <a:br>
              <a:rPr lang="en-IN" dirty="0" smtClean="0"/>
            </a:br>
            <a:endParaRPr lang="en-IN" dirty="0" smtClean="0"/>
          </a:p>
          <a:p>
            <a:pPr marL="342900" indent="-342900">
              <a:buAutoNum type="arabicPeriod"/>
            </a:pPr>
            <a:endParaRPr lang="en-IN" dirty="0"/>
          </a:p>
          <a:p>
            <a:pPr marL="342900" indent="-342900">
              <a:buAutoNum type="arabicPeriod"/>
            </a:pPr>
            <a:r>
              <a:rPr lang="en-IN" sz="2400" b="1" dirty="0" smtClean="0">
                <a:latin typeface="Palatino Linotype" pitchFamily="18" charset="0"/>
              </a:rPr>
              <a:t>BACKEND  TECHNOLOGIES</a:t>
            </a:r>
            <a:r>
              <a:rPr lang="en-IN" dirty="0" smtClean="0"/>
              <a:t/>
            </a:r>
            <a:br>
              <a:rPr lang="en-IN" dirty="0" smtClean="0"/>
            </a:br>
            <a:r>
              <a:rPr lang="en-IN" dirty="0" smtClean="0"/>
              <a:t>	Python (Framework - FLASK)</a:t>
            </a:r>
            <a:br>
              <a:rPr lang="en-IN" dirty="0" smtClean="0"/>
            </a:br>
            <a:endParaRPr lang="en-IN" dirty="0" smtClean="0"/>
          </a:p>
          <a:p>
            <a:pPr marL="342900" indent="-342900">
              <a:buAutoNum type="arabicPeriod"/>
            </a:pPr>
            <a:endParaRPr lang="en-IN" dirty="0"/>
          </a:p>
          <a:p>
            <a:pPr marL="342900" indent="-342900">
              <a:buAutoNum type="arabicPeriod"/>
            </a:pPr>
            <a:r>
              <a:rPr lang="en-IN" sz="2400" b="1" dirty="0" smtClean="0">
                <a:latin typeface="Palatino Linotype" pitchFamily="18" charset="0"/>
              </a:rPr>
              <a:t>MACHINE LEARNING TECHNOLOGIES</a:t>
            </a:r>
          </a:p>
          <a:p>
            <a:r>
              <a:rPr lang="en-IN" dirty="0">
                <a:latin typeface="Palatino Linotype" pitchFamily="18" charset="0"/>
              </a:rPr>
              <a:t>	</a:t>
            </a:r>
            <a:r>
              <a:rPr lang="en-IN" dirty="0" smtClean="0">
                <a:latin typeface="Palatino Linotype" pitchFamily="18" charset="0"/>
              </a:rPr>
              <a:t>Python (Libraries – NUMPY, PANDAS, SCIKIT LEARN)</a:t>
            </a:r>
          </a:p>
        </p:txBody>
      </p:sp>
      <p:sp>
        <p:nvSpPr>
          <p:cNvPr id="4" name="Title 1"/>
          <p:cNvSpPr txBox="1">
            <a:spLocks/>
          </p:cNvSpPr>
          <p:nvPr/>
        </p:nvSpPr>
        <p:spPr>
          <a:xfrm>
            <a:off x="596900" y="429692"/>
            <a:ext cx="7772400" cy="109430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800" b="1" dirty="0" smtClean="0">
                <a:latin typeface="Times New Roman" pitchFamily="18" charset="0"/>
                <a:cs typeface="Times New Roman" pitchFamily="18" charset="0"/>
              </a:rPr>
              <a:t>TECHNOLOGIES USED</a:t>
            </a:r>
            <a:endParaRPr lang="en-IN" sz="4800" b="1" dirty="0">
              <a:latin typeface="Times New Roman" pitchFamily="18" charset="0"/>
              <a:cs typeface="Times New Roman" pitchFamily="18" charset="0"/>
            </a:endParaRPr>
          </a:p>
        </p:txBody>
      </p:sp>
    </p:spTree>
    <p:extLst>
      <p:ext uri="{BB962C8B-B14F-4D97-AF65-F5344CB8AC3E}">
        <p14:creationId xmlns:p14="http://schemas.microsoft.com/office/powerpoint/2010/main" val="21356193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ML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905000"/>
            <a:ext cx="20574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SS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0" y="1828800"/>
            <a:ext cx="1524000" cy="214883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Learn JavaScript Tutorial - javatpoint"/>
          <p:cNvPicPr>
            <a:picLocks noChangeAspect="1" noChangeArrowheads="1"/>
          </p:cNvPicPr>
          <p:nvPr/>
        </p:nvPicPr>
        <p:blipFill rotWithShape="1">
          <a:blip r:embed="rId4">
            <a:extLst>
              <a:ext uri="{28A0092B-C50C-407E-A947-70E740481C1C}">
                <a14:useLocalDpi xmlns:a14="http://schemas.microsoft.com/office/drawing/2010/main" val="0"/>
              </a:ext>
            </a:extLst>
          </a:blip>
          <a:srcRect t="78559"/>
          <a:stretch/>
        </p:blipFill>
        <p:spPr bwMode="auto">
          <a:xfrm>
            <a:off x="6173077" y="1752600"/>
            <a:ext cx="2666123" cy="57163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Learn JavaScript Tutorial - javatpoint"/>
          <p:cNvPicPr>
            <a:picLocks noChangeAspect="1" noChangeArrowheads="1"/>
          </p:cNvPicPr>
          <p:nvPr/>
        </p:nvPicPr>
        <p:blipFill rotWithShape="1">
          <a:blip r:embed="rId4">
            <a:extLst>
              <a:ext uri="{28A0092B-C50C-407E-A947-70E740481C1C}">
                <a14:useLocalDpi xmlns:a14="http://schemas.microsoft.com/office/drawing/2010/main" val="0"/>
              </a:ext>
            </a:extLst>
          </a:blip>
          <a:srcRect b="18712"/>
          <a:stretch/>
        </p:blipFill>
        <p:spPr bwMode="auto">
          <a:xfrm>
            <a:off x="6467502" y="2220330"/>
            <a:ext cx="2143098" cy="18182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45275" y="4038600"/>
            <a:ext cx="2000035" cy="923330"/>
          </a:xfrm>
          <a:prstGeom prst="rect">
            <a:avLst/>
          </a:prstGeom>
          <a:noFill/>
        </p:spPr>
        <p:txBody>
          <a:bodyPr wrap="none" rtlCol="0">
            <a:spAutoFit/>
          </a:bodyPr>
          <a:lstStyle/>
          <a:p>
            <a:pPr algn="ctr"/>
            <a:r>
              <a:rPr lang="en-IN" b="1" dirty="0" smtClean="0"/>
              <a:t>HTML</a:t>
            </a:r>
            <a:r>
              <a:rPr lang="en-IN" dirty="0" smtClean="0"/>
              <a:t/>
            </a:r>
            <a:br>
              <a:rPr lang="en-IN" dirty="0" smtClean="0"/>
            </a:br>
            <a:r>
              <a:rPr lang="en-IN" dirty="0" err="1" smtClean="0"/>
              <a:t>HyperText</a:t>
            </a:r>
            <a:r>
              <a:rPr lang="en-IN" dirty="0" smtClean="0"/>
              <a:t> </a:t>
            </a:r>
            <a:r>
              <a:rPr lang="en-IN" dirty="0" err="1" smtClean="0"/>
              <a:t>Markup</a:t>
            </a:r>
            <a:r>
              <a:rPr lang="en-IN" dirty="0"/>
              <a:t/>
            </a:r>
            <a:br>
              <a:rPr lang="en-IN" dirty="0"/>
            </a:br>
            <a:r>
              <a:rPr lang="en-IN" dirty="0" smtClean="0"/>
              <a:t>Language</a:t>
            </a:r>
            <a:endParaRPr lang="en-IN" dirty="0"/>
          </a:p>
        </p:txBody>
      </p:sp>
      <p:sp>
        <p:nvSpPr>
          <p:cNvPr id="10" name="TextBox 9"/>
          <p:cNvSpPr txBox="1"/>
          <p:nvPr/>
        </p:nvSpPr>
        <p:spPr>
          <a:xfrm>
            <a:off x="3884153" y="4114800"/>
            <a:ext cx="1375698" cy="923330"/>
          </a:xfrm>
          <a:prstGeom prst="rect">
            <a:avLst/>
          </a:prstGeom>
          <a:noFill/>
        </p:spPr>
        <p:txBody>
          <a:bodyPr wrap="none" rtlCol="0">
            <a:spAutoFit/>
          </a:bodyPr>
          <a:lstStyle/>
          <a:p>
            <a:pPr algn="ctr"/>
            <a:r>
              <a:rPr lang="en-IN" b="1" dirty="0" smtClean="0"/>
              <a:t>CSS</a:t>
            </a:r>
            <a:r>
              <a:rPr lang="en-IN" dirty="0" smtClean="0"/>
              <a:t/>
            </a:r>
            <a:br>
              <a:rPr lang="en-IN" dirty="0" smtClean="0"/>
            </a:br>
            <a:r>
              <a:rPr lang="en-IN" dirty="0" smtClean="0"/>
              <a:t>Cascading</a:t>
            </a:r>
            <a:br>
              <a:rPr lang="en-IN" dirty="0" smtClean="0"/>
            </a:br>
            <a:r>
              <a:rPr lang="en-IN" dirty="0" smtClean="0"/>
              <a:t>Style Sheets</a:t>
            </a:r>
            <a:endParaRPr lang="en-IN" dirty="0"/>
          </a:p>
        </p:txBody>
      </p:sp>
      <p:sp>
        <p:nvSpPr>
          <p:cNvPr id="11" name="TextBox 10"/>
          <p:cNvSpPr txBox="1"/>
          <p:nvPr/>
        </p:nvSpPr>
        <p:spPr>
          <a:xfrm>
            <a:off x="6949282" y="4114800"/>
            <a:ext cx="1184941" cy="646331"/>
          </a:xfrm>
          <a:prstGeom prst="rect">
            <a:avLst/>
          </a:prstGeom>
          <a:noFill/>
        </p:spPr>
        <p:txBody>
          <a:bodyPr wrap="none" rtlCol="0">
            <a:spAutoFit/>
          </a:bodyPr>
          <a:lstStyle/>
          <a:p>
            <a:pPr algn="ctr"/>
            <a:r>
              <a:rPr lang="en-IN" b="1" dirty="0" smtClean="0"/>
              <a:t>JS</a:t>
            </a:r>
            <a:r>
              <a:rPr lang="en-IN" dirty="0" smtClean="0"/>
              <a:t/>
            </a:r>
            <a:br>
              <a:rPr lang="en-IN" dirty="0" smtClean="0"/>
            </a:br>
            <a:r>
              <a:rPr lang="en-IN" dirty="0" smtClean="0"/>
              <a:t>JavaScript</a:t>
            </a:r>
            <a:endParaRPr lang="en-IN" dirty="0"/>
          </a:p>
        </p:txBody>
      </p:sp>
    </p:spTree>
    <p:extLst>
      <p:ext uri="{BB962C8B-B14F-4D97-AF65-F5344CB8AC3E}">
        <p14:creationId xmlns:p14="http://schemas.microsoft.com/office/powerpoint/2010/main" val="386250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impleIT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347" y="1524000"/>
            <a:ext cx="2527853" cy="1066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505200" y="474363"/>
            <a:ext cx="2286000" cy="646331"/>
          </a:xfrm>
          <a:prstGeom prst="rect">
            <a:avLst/>
          </a:prstGeom>
          <a:noFill/>
        </p:spPr>
        <p:txBody>
          <a:bodyPr wrap="square" rtlCol="0">
            <a:spAutoFit/>
          </a:bodyPr>
          <a:lstStyle/>
          <a:p>
            <a:r>
              <a:rPr lang="en-IN" sz="3600" b="1" dirty="0" smtClean="0">
                <a:solidFill>
                  <a:schemeClr val="tx1">
                    <a:lumMod val="85000"/>
                    <a:lumOff val="15000"/>
                  </a:schemeClr>
                </a:solidFill>
                <a:latin typeface="Palatino Linotype" pitchFamily="18" charset="0"/>
              </a:rPr>
              <a:t>PYTHON</a:t>
            </a:r>
            <a:endParaRPr lang="en-IN" sz="3600" b="1" dirty="0">
              <a:solidFill>
                <a:schemeClr val="tx1">
                  <a:lumMod val="85000"/>
                  <a:lumOff val="15000"/>
                </a:schemeClr>
              </a:solidFill>
              <a:latin typeface="Palatino Linotype" pitchFamily="18" charset="0"/>
            </a:endParaRPr>
          </a:p>
        </p:txBody>
      </p:sp>
      <p:pic>
        <p:nvPicPr>
          <p:cNvPr id="1028" name="Picture 4" descr="https://media.geeksforgeeks.org/wp-content/uploads/image7-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5481" y="3595231"/>
            <a:ext cx="2433297" cy="10440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media.geeksforgeeks.org/wp-content/uploads/image13-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5637" y="1524000"/>
            <a:ext cx="2433297" cy="105987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ightbo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345" y="3581400"/>
            <a:ext cx="2527851" cy="105787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uilding a simple REST API with Python and Flask | by Onejohi | 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5747" y="5029200"/>
            <a:ext cx="2527853" cy="102889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ython (programming language) - Wikipedia"/>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67059" y="381000"/>
            <a:ext cx="843341" cy="84334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295400" y="2590800"/>
            <a:ext cx="949299" cy="369332"/>
          </a:xfrm>
          <a:prstGeom prst="rect">
            <a:avLst/>
          </a:prstGeom>
          <a:noFill/>
        </p:spPr>
        <p:txBody>
          <a:bodyPr wrap="none" rtlCol="0">
            <a:spAutoFit/>
          </a:bodyPr>
          <a:lstStyle/>
          <a:p>
            <a:r>
              <a:rPr lang="en-IN" dirty="0" smtClean="0"/>
              <a:t>NUMPY</a:t>
            </a:r>
            <a:endParaRPr lang="en-IN" dirty="0"/>
          </a:p>
        </p:txBody>
      </p:sp>
      <p:sp>
        <p:nvSpPr>
          <p:cNvPr id="13" name="TextBox 12"/>
          <p:cNvSpPr txBox="1"/>
          <p:nvPr/>
        </p:nvSpPr>
        <p:spPr>
          <a:xfrm>
            <a:off x="6595733" y="4639270"/>
            <a:ext cx="1532792" cy="369332"/>
          </a:xfrm>
          <a:prstGeom prst="rect">
            <a:avLst/>
          </a:prstGeom>
          <a:noFill/>
        </p:spPr>
        <p:txBody>
          <a:bodyPr wrap="none" rtlCol="0">
            <a:spAutoFit/>
          </a:bodyPr>
          <a:lstStyle/>
          <a:p>
            <a:r>
              <a:rPr lang="en-IN" dirty="0" smtClean="0"/>
              <a:t>SCIKIT LEARN</a:t>
            </a:r>
            <a:endParaRPr lang="en-IN" dirty="0"/>
          </a:p>
        </p:txBody>
      </p:sp>
      <p:sp>
        <p:nvSpPr>
          <p:cNvPr id="14" name="TextBox 13"/>
          <p:cNvSpPr txBox="1"/>
          <p:nvPr/>
        </p:nvSpPr>
        <p:spPr>
          <a:xfrm>
            <a:off x="1036066" y="4639270"/>
            <a:ext cx="1467966" cy="369332"/>
          </a:xfrm>
          <a:prstGeom prst="rect">
            <a:avLst/>
          </a:prstGeom>
          <a:noFill/>
        </p:spPr>
        <p:txBody>
          <a:bodyPr wrap="none" rtlCol="0">
            <a:spAutoFit/>
          </a:bodyPr>
          <a:lstStyle/>
          <a:p>
            <a:r>
              <a:rPr lang="en-IN" dirty="0" smtClean="0"/>
              <a:t>MATPLOTLIB</a:t>
            </a:r>
            <a:endParaRPr lang="en-IN" dirty="0"/>
          </a:p>
        </p:txBody>
      </p:sp>
      <p:sp>
        <p:nvSpPr>
          <p:cNvPr id="15" name="TextBox 14"/>
          <p:cNvSpPr txBox="1"/>
          <p:nvPr/>
        </p:nvSpPr>
        <p:spPr>
          <a:xfrm>
            <a:off x="6897635" y="2583873"/>
            <a:ext cx="1016817" cy="369332"/>
          </a:xfrm>
          <a:prstGeom prst="rect">
            <a:avLst/>
          </a:prstGeom>
          <a:noFill/>
        </p:spPr>
        <p:txBody>
          <a:bodyPr wrap="none" rtlCol="0">
            <a:spAutoFit/>
          </a:bodyPr>
          <a:lstStyle/>
          <a:p>
            <a:r>
              <a:rPr lang="en-IN" dirty="0" smtClean="0"/>
              <a:t>PANDAS</a:t>
            </a:r>
            <a:endParaRPr lang="en-IN" dirty="0"/>
          </a:p>
        </p:txBody>
      </p:sp>
      <p:sp>
        <p:nvSpPr>
          <p:cNvPr id="16" name="TextBox 15"/>
          <p:cNvSpPr txBox="1"/>
          <p:nvPr/>
        </p:nvSpPr>
        <p:spPr>
          <a:xfrm>
            <a:off x="4292024" y="6058095"/>
            <a:ext cx="808235" cy="369332"/>
          </a:xfrm>
          <a:prstGeom prst="rect">
            <a:avLst/>
          </a:prstGeom>
          <a:noFill/>
        </p:spPr>
        <p:txBody>
          <a:bodyPr wrap="none" rtlCol="0">
            <a:spAutoFit/>
          </a:bodyPr>
          <a:lstStyle/>
          <a:p>
            <a:r>
              <a:rPr lang="en-IN" dirty="0" smtClean="0"/>
              <a:t>FLASK</a:t>
            </a:r>
            <a:endParaRPr lang="en-IN" dirty="0"/>
          </a:p>
        </p:txBody>
      </p:sp>
      <p:pic>
        <p:nvPicPr>
          <p:cNvPr id="17" name="Picture 12" descr="Python (programming language) - Wikipedia"/>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86000" y="375859"/>
            <a:ext cx="843341" cy="843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8210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828800"/>
            <a:ext cx="6477000" cy="3048000"/>
          </a:xfrm>
          <a:ln>
            <a:noFill/>
          </a:ln>
          <a:effectLst/>
          <a:scene3d>
            <a:camera prst="orthographicFront">
              <a:rot lat="0" lon="0" rev="0"/>
            </a:camera>
            <a:lightRig rig="chilly" dir="t">
              <a:rot lat="0" lon="0" rev="18480000"/>
            </a:lightRig>
          </a:scene3d>
          <a:sp3d prstMaterial="clear">
            <a:bevelT h="63500"/>
          </a:sp3d>
        </p:spPr>
        <p:style>
          <a:lnRef idx="1">
            <a:schemeClr val="accent6"/>
          </a:lnRef>
          <a:fillRef idx="2">
            <a:schemeClr val="accent6"/>
          </a:fillRef>
          <a:effectRef idx="1">
            <a:schemeClr val="accent6"/>
          </a:effectRef>
          <a:fontRef idx="minor">
            <a:schemeClr val="dk1"/>
          </a:fontRef>
        </p:style>
        <p:txBody>
          <a:bodyPr>
            <a:noAutofit/>
          </a:bodyPr>
          <a:lstStyle/>
          <a:p>
            <a:r>
              <a:rPr lang="en-IN" sz="5400" b="1" dirty="0" smtClean="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ARCHITECTURE</a:t>
            </a:r>
            <a:br>
              <a:rPr lang="en-IN" sz="5400" b="1" dirty="0" smtClean="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br>
            <a:r>
              <a:rPr lang="en-IN" sz="5400" b="1" dirty="0" smtClean="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OF THE</a:t>
            </a:r>
            <a:br>
              <a:rPr lang="en-IN" sz="5400" b="1" dirty="0" smtClean="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br>
            <a:r>
              <a:rPr lang="en-IN" sz="5400" b="1" dirty="0" smtClean="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APPLICATION</a:t>
            </a:r>
            <a:endParaRPr lang="en-IN" sz="5400" b="1" dirty="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1528522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s://docs.citrix.com/en-us/tech-zone/design/media/reference-architectures_citrix-analytics_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19200"/>
            <a:ext cx="8138160" cy="5181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12800" y="634425"/>
            <a:ext cx="7554825" cy="584775"/>
          </a:xfrm>
          <a:prstGeom prst="rect">
            <a:avLst/>
          </a:prstGeom>
          <a:noFill/>
        </p:spPr>
        <p:txBody>
          <a:bodyPr wrap="none" rtlCol="0">
            <a:spAutoFit/>
          </a:bodyPr>
          <a:lstStyle/>
          <a:p>
            <a:pPr algn="ctr"/>
            <a:r>
              <a:rPr lang="en-IN" sz="3200" b="1" dirty="0" smtClean="0">
                <a:solidFill>
                  <a:schemeClr val="tx2"/>
                </a:solidFill>
                <a:effectLst>
                  <a:outerShdw blurRad="38100" dist="38100" dir="2700000" algn="tl">
                    <a:srgbClr val="000000">
                      <a:alpha val="43137"/>
                    </a:srgbClr>
                  </a:outerShdw>
                </a:effectLst>
                <a:latin typeface="Times New Roman" pitchFamily="18" charset="0"/>
                <a:cs typeface="Times New Roman" pitchFamily="18" charset="0"/>
              </a:rPr>
              <a:t>ARCHITECTURE OF THE ML MODEL</a:t>
            </a:r>
            <a:endParaRPr lang="en-IN" sz="3200" b="1" dirty="0">
              <a:solidFill>
                <a:schemeClr val="tx2"/>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033736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0" y="762000"/>
            <a:ext cx="9144000" cy="685800"/>
          </a:xfrm>
        </p:spPr>
        <p:txBody>
          <a:bodyPr>
            <a:noAutofit/>
          </a:bodyPr>
          <a:lstStyle/>
          <a:p>
            <a:pPr marL="0" indent="0" algn="ctr">
              <a:buNone/>
            </a:pPr>
            <a:r>
              <a:rPr lang="en-IN" sz="3600" b="1" dirty="0" smtClean="0">
                <a:effectLst>
                  <a:outerShdw blurRad="38100" dist="38100" dir="2700000" algn="tl">
                    <a:srgbClr val="000000">
                      <a:alpha val="43137"/>
                    </a:srgbClr>
                  </a:outerShdw>
                </a:effectLst>
                <a:latin typeface="Times New Roman" pitchFamily="18" charset="0"/>
                <a:cs typeface="Times New Roman" pitchFamily="18" charset="0"/>
              </a:rPr>
              <a:t>SYSTEM ARCHITECTURE</a:t>
            </a:r>
            <a:endParaRPr lang="en-IN" sz="3600" b="1"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05000"/>
            <a:ext cx="7917971" cy="4421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77078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a:spLocks noGrp="1"/>
          </p:cNvSpPr>
          <p:nvPr>
            <p:ph type="body" idx="4294967295"/>
          </p:nvPr>
        </p:nvSpPr>
        <p:spPr>
          <a:xfrm>
            <a:off x="0" y="762000"/>
            <a:ext cx="9144000" cy="685800"/>
          </a:xfrm>
        </p:spPr>
        <p:txBody>
          <a:bodyPr>
            <a:noAutofit/>
          </a:bodyPr>
          <a:lstStyle/>
          <a:p>
            <a:pPr marL="0" indent="0" algn="ctr">
              <a:buNone/>
            </a:pPr>
            <a:r>
              <a:rPr lang="en-IN" sz="3600" b="1" dirty="0" smtClean="0">
                <a:effectLst>
                  <a:outerShdw blurRad="38100" dist="38100" dir="2700000" algn="tl">
                    <a:srgbClr val="000000">
                      <a:alpha val="43137"/>
                    </a:srgbClr>
                  </a:outerShdw>
                </a:effectLst>
                <a:latin typeface="Times New Roman" pitchFamily="18" charset="0"/>
                <a:cs typeface="Times New Roman" pitchFamily="18" charset="0"/>
              </a:rPr>
              <a:t>SYSTEM ARCHITECTURE</a:t>
            </a:r>
            <a:endParaRPr lang="en-IN" sz="3600" b="1"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05000"/>
            <a:ext cx="7917971" cy="4421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87283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p:cNvSpPr>
            <a:spLocks noGrp="1"/>
          </p:cNvSpPr>
          <p:nvPr>
            <p:ph type="title"/>
          </p:nvPr>
        </p:nvSpPr>
        <p:spPr>
          <a:xfrm>
            <a:off x="381000" y="338328"/>
            <a:ext cx="8229600" cy="804672"/>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Autofit/>
          </a:bodyPr>
          <a:lstStyle/>
          <a:p>
            <a:r>
              <a:rPr lang="en-IN" sz="6000" b="1" dirty="0" smtClean="0">
                <a:effectLst>
                  <a:outerShdw blurRad="38100" dist="38100" dir="2700000" algn="tl">
                    <a:srgbClr val="000000">
                      <a:alpha val="43137"/>
                    </a:srgbClr>
                  </a:outerShdw>
                </a:effectLst>
                <a:latin typeface="Times New Roman" pitchFamily="18" charset="0"/>
                <a:cs typeface="Times New Roman" pitchFamily="18" charset="0"/>
              </a:rPr>
              <a:t>RESULTS</a:t>
            </a:r>
            <a:endParaRPr lang="en-IN" sz="60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AutoShape 2" descr="blob:https://web.whatsapp.com/ec048644-3056-46ca-acea-c64fe57f9aa3"/>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524001"/>
            <a:ext cx="8836025"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76155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p:cNvSpPr>
            <a:spLocks noGrp="1"/>
          </p:cNvSpPr>
          <p:nvPr>
            <p:ph type="title"/>
          </p:nvPr>
        </p:nvSpPr>
        <p:spPr>
          <a:xfrm>
            <a:off x="381000" y="338328"/>
            <a:ext cx="8229600" cy="804672"/>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Autofit/>
          </a:bodyPr>
          <a:lstStyle/>
          <a:p>
            <a:r>
              <a:rPr lang="en-IN" sz="6000" b="1" dirty="0" smtClean="0">
                <a:effectLst>
                  <a:outerShdw blurRad="38100" dist="38100" dir="2700000" algn="tl">
                    <a:srgbClr val="000000">
                      <a:alpha val="43137"/>
                    </a:srgbClr>
                  </a:outerShdw>
                </a:effectLst>
                <a:latin typeface="Times New Roman" pitchFamily="18" charset="0"/>
                <a:cs typeface="Times New Roman" pitchFamily="18" charset="0"/>
              </a:rPr>
              <a:t>RESULTS</a:t>
            </a:r>
            <a:endParaRPr lang="en-IN" sz="60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AutoShape 2" descr="blob:https://web.whatsapp.com/ec048644-3056-46ca-acea-c64fe57f9aa3"/>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600200"/>
            <a:ext cx="8836025" cy="464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93379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81000"/>
            <a:ext cx="8534400" cy="2616101"/>
          </a:xfrm>
          <a:prstGeom prst="rect">
            <a:avLst/>
          </a:prstGeom>
          <a:noFill/>
        </p:spPr>
        <p:txBody>
          <a:bodyPr wrap="square" rtlCol="0">
            <a:spAutoFit/>
          </a:bodyPr>
          <a:lstStyle/>
          <a:p>
            <a:pPr algn="ctr"/>
            <a:r>
              <a:rPr lang="en-IN" sz="4800" b="1" dirty="0" smtClean="0">
                <a:solidFill>
                  <a:schemeClr val="accent3">
                    <a:lumMod val="20000"/>
                    <a:lumOff val="80000"/>
                  </a:schemeClr>
                </a:solidFill>
                <a:latin typeface="Palatino Linotype" pitchFamily="18" charset="0"/>
                <a:cs typeface="Times New Roman" pitchFamily="18" charset="0"/>
              </a:rPr>
              <a:t>GROUP No. 80</a:t>
            </a:r>
            <a:endParaRPr lang="en-IN" sz="4000" b="1" dirty="0" smtClean="0">
              <a:solidFill>
                <a:schemeClr val="accent3">
                  <a:lumMod val="20000"/>
                  <a:lumOff val="80000"/>
                </a:schemeClr>
              </a:solidFill>
              <a:latin typeface="Palatino Linotype" pitchFamily="18" charset="0"/>
              <a:cs typeface="Times New Roman" pitchFamily="18" charset="0"/>
            </a:endParaRPr>
          </a:p>
          <a:p>
            <a:pPr algn="ctr"/>
            <a:endParaRPr lang="en-IN" sz="2800" b="1" dirty="0">
              <a:solidFill>
                <a:schemeClr val="tx2">
                  <a:lumMod val="75000"/>
                </a:schemeClr>
              </a:solidFill>
              <a:latin typeface="Palatino Linotype" pitchFamily="18" charset="0"/>
              <a:cs typeface="Times New Roman" pitchFamily="18" charset="0"/>
            </a:endParaRPr>
          </a:p>
          <a:p>
            <a:pPr algn="ctr"/>
            <a:r>
              <a:rPr lang="en-IN" sz="3200" b="1" dirty="0" smtClean="0">
                <a:solidFill>
                  <a:schemeClr val="tx2">
                    <a:lumMod val="75000"/>
                  </a:schemeClr>
                </a:solidFill>
                <a:latin typeface="Palatino Linotype" pitchFamily="18" charset="0"/>
                <a:cs typeface="Times New Roman" pitchFamily="18" charset="0"/>
              </a:rPr>
              <a:t>GUIDE DETAILS</a:t>
            </a: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r>
              <a:rPr lang="en-IN" sz="1600" dirty="0" smtClean="0">
                <a:latin typeface="Times New Roman" pitchFamily="18" charset="0"/>
                <a:cs typeface="Times New Roman" pitchFamily="18" charset="0"/>
              </a:rPr>
              <a:t/>
            </a:r>
            <a:br>
              <a:rPr lang="en-IN" sz="16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Prof.  (</a:t>
            </a:r>
            <a:r>
              <a:rPr lang="en-IN" sz="2000" dirty="0" err="1" smtClean="0">
                <a:latin typeface="Times New Roman" pitchFamily="18" charset="0"/>
                <a:cs typeface="Times New Roman" pitchFamily="18" charset="0"/>
              </a:rPr>
              <a:t>Dr.</a:t>
            </a:r>
            <a:r>
              <a:rPr lang="en-IN" sz="2000" dirty="0" smtClean="0">
                <a:latin typeface="Times New Roman" pitchFamily="18" charset="0"/>
                <a:cs typeface="Times New Roman" pitchFamily="18" charset="0"/>
              </a:rPr>
              <a:t>) SUKALYAN GOSWAMI</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Prof. BIPASHA MUKHOPADHYAY</a:t>
            </a:r>
            <a:endParaRPr lang="en-IN" sz="2000" dirty="0">
              <a:latin typeface="Times New Roman" pitchFamily="18" charset="0"/>
              <a:cs typeface="Times New Roman" pitchFamily="18" charset="0"/>
            </a:endParaRPr>
          </a:p>
        </p:txBody>
      </p:sp>
      <p:sp>
        <p:nvSpPr>
          <p:cNvPr id="5" name="TextBox 4"/>
          <p:cNvSpPr txBox="1"/>
          <p:nvPr/>
        </p:nvSpPr>
        <p:spPr>
          <a:xfrm>
            <a:off x="317500" y="3404592"/>
            <a:ext cx="8534400" cy="584775"/>
          </a:xfrm>
          <a:prstGeom prst="rect">
            <a:avLst/>
          </a:prstGeom>
          <a:noFill/>
        </p:spPr>
        <p:txBody>
          <a:bodyPr wrap="square" rtlCol="0">
            <a:spAutoFit/>
          </a:bodyPr>
          <a:lstStyle/>
          <a:p>
            <a:pPr algn="ctr"/>
            <a:r>
              <a:rPr lang="en-IN" sz="3200" b="1" dirty="0" smtClean="0">
                <a:solidFill>
                  <a:schemeClr val="tx2">
                    <a:lumMod val="75000"/>
                  </a:schemeClr>
                </a:solidFill>
                <a:latin typeface="Palatino Linotype" pitchFamily="18" charset="0"/>
                <a:cs typeface="Times New Roman" pitchFamily="18" charset="0"/>
              </a:rPr>
              <a:t>MEMBER DETAILS</a:t>
            </a:r>
            <a:endParaRPr lang="en-IN" sz="2000" dirty="0" smtClean="0">
              <a:latin typeface="Times New Roman" pitchFamily="18" charset="0"/>
              <a:cs typeface="Times New Roman" pitchFamily="18" charset="0"/>
            </a:endParaRPr>
          </a:p>
        </p:txBody>
      </p:sp>
      <p:sp>
        <p:nvSpPr>
          <p:cNvPr id="2" name="TextBox 1"/>
          <p:cNvSpPr txBox="1"/>
          <p:nvPr/>
        </p:nvSpPr>
        <p:spPr>
          <a:xfrm>
            <a:off x="4800600" y="4048262"/>
            <a:ext cx="2514600" cy="2031325"/>
          </a:xfrm>
          <a:prstGeom prst="rect">
            <a:avLst/>
          </a:prstGeom>
          <a:noFill/>
        </p:spPr>
        <p:txBody>
          <a:bodyPr wrap="square" rtlCol="0">
            <a:spAutoFit/>
          </a:bodyPr>
          <a:lstStyle/>
          <a:p>
            <a:pPr algn="ctr"/>
            <a:r>
              <a:rPr lang="en-IN" b="1" dirty="0" smtClean="0"/>
              <a:t>  ENROLLMENT No.</a:t>
            </a:r>
            <a:r>
              <a:rPr lang="en-IN" dirty="0" smtClean="0"/>
              <a:t/>
            </a:r>
            <a:br>
              <a:rPr lang="en-IN" dirty="0" smtClean="0"/>
            </a:br>
            <a:r>
              <a:rPr lang="en-IN" dirty="0" smtClean="0">
                <a:latin typeface="Times New Roman" pitchFamily="18" charset="0"/>
                <a:cs typeface="Times New Roman" pitchFamily="18" charset="0"/>
              </a:rPr>
              <a:t>12018009019182</a:t>
            </a:r>
          </a:p>
          <a:p>
            <a:pPr algn="ctr"/>
            <a:r>
              <a:rPr lang="en-IN" dirty="0">
                <a:latin typeface="Times New Roman" pitchFamily="18" charset="0"/>
                <a:cs typeface="Times New Roman" pitchFamily="18" charset="0"/>
              </a:rPr>
              <a:t>12018009019078</a:t>
            </a:r>
            <a:endParaRPr lang="en-IN" dirty="0" smtClean="0">
              <a:latin typeface="Times New Roman" pitchFamily="18" charset="0"/>
              <a:cs typeface="Times New Roman" pitchFamily="18" charset="0"/>
            </a:endParaRPr>
          </a:p>
          <a:p>
            <a:pPr algn="ctr"/>
            <a:r>
              <a:rPr lang="en-IN" dirty="0">
                <a:latin typeface="Times New Roman" pitchFamily="18" charset="0"/>
                <a:cs typeface="Times New Roman" pitchFamily="18" charset="0"/>
              </a:rPr>
              <a:t>12018009019264</a:t>
            </a:r>
            <a:endParaRPr lang="en-IN" dirty="0" smtClean="0"/>
          </a:p>
          <a:p>
            <a:pPr algn="ctr"/>
            <a:r>
              <a:rPr lang="en-IN" dirty="0" smtClean="0">
                <a:latin typeface="Times New Roman" pitchFamily="18" charset="0"/>
                <a:cs typeface="Times New Roman" pitchFamily="18" charset="0"/>
              </a:rPr>
              <a:t>12018009019513</a:t>
            </a:r>
          </a:p>
          <a:p>
            <a:pPr algn="ctr"/>
            <a:r>
              <a:rPr lang="en-IN" dirty="0" smtClean="0">
                <a:latin typeface="Times New Roman" pitchFamily="18" charset="0"/>
                <a:cs typeface="Times New Roman" pitchFamily="18" charset="0"/>
              </a:rPr>
              <a:t>12018009019108</a:t>
            </a:r>
          </a:p>
          <a:p>
            <a:pPr algn="ctr"/>
            <a:r>
              <a:rPr lang="en-IN" dirty="0" smtClean="0">
                <a:latin typeface="Times New Roman" pitchFamily="18" charset="0"/>
                <a:cs typeface="Times New Roman" pitchFamily="18" charset="0"/>
              </a:rPr>
              <a:t>12018009019462</a:t>
            </a:r>
            <a:endParaRPr lang="en-IN" dirty="0">
              <a:latin typeface="Times New Roman" pitchFamily="18" charset="0"/>
              <a:cs typeface="Times New Roman" pitchFamily="18" charset="0"/>
            </a:endParaRPr>
          </a:p>
        </p:txBody>
      </p:sp>
      <p:sp>
        <p:nvSpPr>
          <p:cNvPr id="3" name="TextBox 2"/>
          <p:cNvSpPr txBox="1"/>
          <p:nvPr/>
        </p:nvSpPr>
        <p:spPr>
          <a:xfrm>
            <a:off x="1143000" y="4029164"/>
            <a:ext cx="3560590" cy="2308324"/>
          </a:xfrm>
          <a:prstGeom prst="rect">
            <a:avLst/>
          </a:prstGeom>
          <a:noFill/>
        </p:spPr>
        <p:txBody>
          <a:bodyPr wrap="none" rtlCol="0">
            <a:spAutoFit/>
          </a:bodyPr>
          <a:lstStyle/>
          <a:p>
            <a:pPr algn="ctr"/>
            <a:r>
              <a:rPr lang="en-IN" b="1" dirty="0">
                <a:latin typeface="Times New Roman" pitchFamily="18" charset="0"/>
                <a:cs typeface="Times New Roman" pitchFamily="18" charset="0"/>
              </a:rPr>
              <a:t>NAME</a:t>
            </a:r>
            <a:r>
              <a:rPr lang="en-IN" sz="1200" dirty="0">
                <a:latin typeface="Times New Roman" pitchFamily="18" charset="0"/>
                <a:cs typeface="Times New Roman" pitchFamily="18" charset="0"/>
              </a:rPr>
              <a:t/>
            </a:r>
            <a:br>
              <a:rPr lang="en-IN" sz="1200" dirty="0">
                <a:latin typeface="Times New Roman" pitchFamily="18" charset="0"/>
                <a:cs typeface="Times New Roman" pitchFamily="18" charset="0"/>
              </a:rPr>
            </a:br>
            <a:r>
              <a:rPr lang="en-IN" dirty="0">
                <a:latin typeface="Times New Roman" pitchFamily="18" charset="0"/>
                <a:cs typeface="Times New Roman" pitchFamily="18" charset="0"/>
              </a:rPr>
              <a:t>SOUMISHILA DE</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DEBMALYA PAL</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SUBHAM BAGCHI</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TANMOY SINGHA MAHAPATRA</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UDISHA MANDAL</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VASHISTHA N PRADHAN</a:t>
            </a:r>
          </a:p>
          <a:p>
            <a:pPr algn="ctr"/>
            <a:endParaRPr lang="en-IN" dirty="0"/>
          </a:p>
        </p:txBody>
      </p:sp>
    </p:spTree>
    <p:extLst>
      <p:ext uri="{BB962C8B-B14F-4D97-AF65-F5344CB8AC3E}">
        <p14:creationId xmlns:p14="http://schemas.microsoft.com/office/powerpoint/2010/main" val="7532640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jpeg;base64,/9j/4AAQSkZJRgABAQAAAQABAAD/2wCEAAoHCBYVFRUVFRYYGRgaGhgZGhwZGBgcHBoYGhgZGhwZGBocIS4lHB4rIRgaJjgmKy8xNTU1GiQ7QDs0Py40NTEBDAwMEA8QGhISHDUhISE0NDE0NDQxPzQ0NDQ0NDU0NDQ0NDQ2NTE0NDQ0NDQ/NDQ0NDQ0MTE0NDQ0MTQ0NDQ0Mf/AABEIANAA8gMBIgACEQEDEQH/xAAcAAEAAQUBAQAAAAAAAAAAAAAABgIDBAUHAQj/xABNEAACAQMABQYICgcHAgcAAAABAgADBBEFBhIhMQdBUXGRwRMiUmGBobHRMkJicoKSorLC0hQWIyQzQ2MVRFNzk+HwF7MlNGR0g6PD/8QAGQEBAQADAQAAAAAAAAAAAAAAAAECAwQF/8QALBEBAAECBQIGAgIDAQAAAAAAAAECEQMEEiFRMUEjM2FxgZEyQhOhFCJSBf/aAAwDAQACEQMRAD8A7NERAREQEREBERAREQEREBERAREQEREBERAREQEREBERAREQEREBERAREQPJq9YrpqVvVdThgBg7txLAc/XNoJHteHxZ1POUH2ge6WOrXi1aaKp4hE7PWO/qbXg9pwvHFNTjsHqlC693I4imetSPY002jdNVrcv4JsBuIKgjI4HfzyX6uaoqQK1yNpm8YIeAzvy/S3m4dc22im9427PKw6sXFtGHVN+9+kMnVzWypXfZqU8KRuZFcgN0NxwPPJPd3QpqzkFsAnCgsT5gBMd7tKbLRQZfGQiADZXpbmVZfDt8kdQJ9eR7Jrm19os9XDpqpptVN55Rwa6Y+HbVl9GfbiVprzbncVqjrVfzSQ+EPm9YlLEH4SKevf7RG3DHRix+39NSmuNqfjOOtH7gZkJrPan+aB1qw9ol57Oi3wqKH6C+6WDoi2PG3T0Ko9hjZbYvMfS+mn7Y8Lil6XUe0zJp6Sot8GrTPU6nvmqbVy0b+V2PUHsaWn1Usz8Rh9Op3kxseLHEpEKgPAg9REqzIsdTrbmZ16mXvWU/qkg+Bc1l+n7sSWjk1YnEfaVxIsurdcfBvqvp2j+OG0PfL8G9z85R3gy2jk11d6ZSnMSJm10oOFeiw+UAPZTEqFTSi8Vt36iR3iSzH+aY60z9JVPZFf7S0ivG1RvmuB+Iyxca2XFIZrWTKOkOcduzj1y6ZJzFMbzEx8SmMZkITlDp/GouOoqfbiZlprvRqMFWlXLHOAFQ8Bk8G6ImmY7JGawpm0VQlcTE0dfLXprUTOy2cZGDuJByOsTLmLfExMXh7ERCkREBERAREQPJFeUN8WoHTUUfZY90lUh3KQ/7CkOmp7Eb3y09Yacx5VXshuqVqtW7pKwyoLOR07AJHrAnWnYDeTu3k9me6cu1B33i/MqH7o750jSLYQ/Nf1I82Yk3loyFEU4V+Zu1GrNPLXNVjlqlXj8gKCijzDbM3xmm1ZH7J/8AMP3Kc2+Zrnq7QmeZnmZDtc9Z7m0rIlGmjo1MOxdHbxtplxtIwA3KN0ipiZ5mYehrxq1vQquoVqlNHYDOAWUEgZ3465mGWwAz3MpgtgE9GT2QK9ue7UjehNcba6dadIvtlS4DIVGFAJ38OeSIQKsxgTwRCPcec9plQ6z2mWkrITgOpPAgMpOejGeMuQK9/lH7PeIJYfKHRwPuPqhZUDAi2nNVKVwpqUNlHOSCNysecMvMebI9InOnWpQqFTtI6Eg4OCD1jzH1zrtF9i5dPivTFUeZw2w2OsbB68yNcoujAUS4UYZSFfzqfgk+cHd6Zsoq7S8zO5WmaZxKdpjeW15Pqu1aAeS7jtO1+KSiQnkzq5pVk8lwfrLj8Mm0wq6y68rVqwaZ9HsRExdBERAREQEREDyQflMqYSgPlsexR75ODOe8qdTH6OPnn7gmVPVz5ubYVTU8nQzdnzUn+/TE6BpVvEf5j/cI75AOTbfc1D0UT63T3Sd6ZbxH+Y/4R3zKrqmU8mlZ1f3Uj/mN7FHdNkTNdoQfsvpv7cd0zyZjLpe5nPNfdabm1uUp0Kmyhoo5BRG8ZnqKT4wzwQdk6Dmcg5VB+/L/AO3p/wDcre+RYTDSmslelou3u12DVdaBbaTKk1BlvFBGO2R+z5TK3g2DUUesWAQIHVQuCWZhlixzjCjHPL2sY/8AA7T5lp9wT3kit12bmpjxg1NAecLh2IHRk4z04HRKqxacp1ZXxWt0K58YIXR1HU+QT5jjrEkWndeadBLd0Q1addHIYOEK7JVSCpU+NliCN2MTUcrVsmxb1dkbe2yFucrsFsHpwV3dGT0zO5NjtaPqA7wHrAZ6CiH2k9sI5/qfpZbO4Ss6syqjoQmM+MuBjaIGPTO06B0ul1RWugYKxYAMADlWKngSOInHOTtFe9tldVYMHyrAMD+wcjIO47xOzXFzQtae05SigJwAAoLHfhVUb2PQBmCWdPRIn/1Css4zVx5Xgzj27Xqkg0XpahcqXoVFcDiB8JfnKd6+kSI5HcqF0oxwN12Dw/rg987UZxDWF9jSdU9Fyp+2jd87a53nrMLK4srzLAeVhoRg3G65oHpSsnrpt3GYuudPas6/mCN9V1MydItipat/VZfQ9Kp3qJXp6ntW1demm/qUnumUdYa8WnVRVHMSiXJhU8e4XpVD9UsPxTok5Zyc1sXTDyqZHpBU9xnUhFfVzZCfBiOLqoiJg7SIiAiIgIiIHhnMuVh/2luPkOe1l906aZynlWf94pDope1290sdXLm/JlRyWb69yeimg7XPuk3023iP/lt62QSFclC+PdN5qY9bmTPTR8R/mD1uvumU9WWWi2FELmiP4f03++ZmGYWiv4Y+c/32mWDJLoezmXKLq9dXF0KlGgzp4JEyrIPGV6hIwzA/GHNzzpmYhUF1j0ZWbRFtQWm7VES1DIoJZSiYbIXoMcldnUpU7kVaboTUTAdGXICNkjaG8SciMQXQTlbP7vb/AOaf+23ZL/JW21Y1ADxrVB206fvk2BM8gu4Hq/fNY3VJqiMWosyugIDZ2GpsN+7I2s79xxM3WrT5vbg1BtBAAtNWxlVwNokAkZLZJwejonY7zRdCsQatGm54ZdEY46yJyrX/AFdNtW8JTQLQqY2dkALTfABTA3KDjI6ckc0pdu7C60IlNUZGZsDad6dUuTznK/B6hiRu7vEtbrwthVLIMMu0GGAfhU32gC67uwjnGZJ9EXOh61NTWp0qNQAbat4RBtDcWRgcEHjjiM7xNTfX2ihUZEtKzqMBWSrUXbPyEY547hznokGp1jvFq3dSsnwXam482aaNg+cHI9E7feXaUxtO2ATu3E5PmAGZEm5O7NlBxXQkAkCopKkjgcqRkST3tmKgAJIK8D2ZDDnBwOg7hvhF+2ro6hkYMp5x/wA3TIEwtH2QpKVBzkgk4xwVUAA6Aqgb8k8STMwGQYOmNy028mtSPa2x+OZ9wm0rL5SsO0ETX6d/gOfJ2G+rUVu6bQmVJcn1JqbF5RB5yyn0o3fOwzjFifB34+Tc7Po8Lsn1Ts4lxOrg/wDP2pqp4l7ERMHoEREBERAREQPDOQcqVTN4o6KS+tnM6/OL8pZzfP5kQfZz3xDkzk+F8tryUDxbo/KpjsDnvkt0yfFbqpj/AOz/AGkV5J/4Vyf6ijsQe+SbTJ+F/wDF99pn3bsDy49mRo3+GvW/32mVmYmjv4a+n7xmVJLaqzGZTPYHsCeZnsD2IEQPZRXoo6sjqrowwysAysOgg7iJUBPYETu+TyydiyipTzzI+V9AcNj0TP0Nqha2zB0Qu44PUbaKnpQYCqd/EDPnm9BnoMD0wIzECrMqWUCVgyDG0qm1RrDpR/umX7Z9pEbpRT2gGVOu0COkEdoxMPQT5tqJ/pqPSBjulSXMtYB4O+rHoq7faQ/fOzI2QD0jM4/r2mL1/lIjfYA7p1TQ9XboUW8qmh7VEtfSJcGU/wBcXEp9bs+IiYPQIiICIiAiIgeTiOv75v7jnxsDsppO3ThGu7Zvrk/Lx2Io7pJcWd8uPdKuSpf3eucYzX9lNPfJDpg7z10/vMZouSxf3Rz01n9SIJu9Lnf9JB96bHThRaiPaGXo8fs0+bMnEx7D+GnzF9gmQIbHokD0jcXNTSxtady1JDRDNjDYAXJ8GrZG0d2/G4bR4gSeYnPr7RHh9MuH8KiigGSpTLIUcCmAyPjG1vYY37iQRIrMsNJ17W//AEKtXe4p1KZq02cLtphXbBKgbWfBv2rjG+aW110r11et+lLb728HS/RXqIyjgKtUKTk8DsndxxzSYaH1VpW9ZrlqlatWYFdusysVUjBChVA4bt+d24Yyc2F1Vekai2l5Vt6dRizUwiMqs3wjSLb09eN3QMBp7/Xqp+gW91SSmHesaNRGBZQVR2OwcjjsqRnhnEzdLawX1k9J7lLZqNSoExRaoXQnfglwAxAyeG/B4TM0/qobm2oW/wCkPmk4fbqg1Xc7Lqdo5Xy+oYAxL+uer73yUkR1Q06oqZYEgjZZdndwPjQI1pUXC6cpItVNpqZK5VtkU9m48R1DeM2Fbxt28ru3b91ou9H9p3yftcqithqxan8GmfEp7PiHxuOTz9Mq0/oG4a/t7+38G3g02GR2Zd37UFgwBzuqnd0r5916y0FUTSNzcsU8FVphFwx28gUxvXGB8BufohGVq5rAt3bm4VGQAsCpYE+KobcR1zDp66UWszfGnVFMOKZGEL5JABxt7OPGHPNRq5ZX9klS1FqtRGdilbwyKoDKFyynx8eKDgDO8jzzCoau3S6IrWzUW8L4ZXVAyElQ1M5BVtnmbn5oEm/Xm1DIH8KiVAClV6TLSbdnc/PjpAx55fsdcLWs4pU3Idh+zDo6rU47OyzKAQcbunmmg1z0ZWqaOtESk7PTNEuirtMuKDq2QOgnEv6+2zvW0Y6I7+DrqW2UZthdug2WwPFHineeiBKNGPWJfwqgAHxTgA4zuG7iccebznO7ZCUNxlQgVqeEwdB7qOz5L1F7HYTNzMHRW43C9FZz6GCt+KElBuUdMXNNvKpKOx398neptXasqB6F2fqsV/DIbynU8G2bpFVT6ChHtMkfJxV2rNR5LuO07X4pavxhwYcac1VHMJZERMHoEREBERAREQPJ8/61vm8uj/UcdhI7p9AT5108+1cXLdNWr99pJcWd/GI9XROTMYsV89Sr6iB3Ta6VPjgfLX1KZruTpcWFLztUP22HdM7SR8dfnH1J/vNkOrD/ABj2hs7D+HT+Yn3RLWktJ0bdVas6oGbYUtne5BOBgHfuMu2bYRPmL90TT626Ee7SgKbqppVRV8ZnG1hWGA9MhlO/iDDNnppm3ZEcVk2HfwasWwGfmQE/G80v/wBqUcMfD0tlX2GJqIArgZKMc4DY+Lxkev8AQdxUsxak0wXqAO7VK1UpT2w20hqAs1ToyQBzGVaM0C62FS0q06LlRVWmwCkVNoNsVHDDxKmW3nf05kEjS6RhtI6MOGVdSM9GQeMvKc75Br7VZv7Mo21Kkgq5tzVCrTwzIV23feA5AB4nfMM6u3FK20rRRCxc0jQNMLTRxgbXg6QY+DIOc79+7ogdGwZ7OfWlnWWyvlWlWSqaI2MUXpszANuTFapttnycenO7X2NLSCV7NXa48HQrU6THNTFZavhKpep5SoNhCTkA7t3CB1MQZzinpKut/XWpVqKgugEDVKyr4MldyoKLqV4j4a9G7jJVrrf1KFjcVaTbDooKtgHB21B3EEHcSIG9BiQO11hq/oV7WW5WpUpU1dMtavsHfkkUMbjww45t3PMjQustVqz0Gq0Ln90NytSkoXYcYHg6qq7D4wOcg+bfuCaGerIXd6y3KaPt75FoHbSmaisHHju4QFCG3KM8DmbivparSr2NvVSmWuDXV2Rn2UNNNtdgMMtkHfnhA3pE9AkOTXJiBWNti1Nx+jeFFUFw234MVGpbO5dr5WeuVaR19o0Kl3Sem21b7J3FcVQdja2CcAMocHZPEZI4QJhMKwOK1yvnpv2oB+CZ2JrqRxdOPKo029KvUX3Qko/ylUs29JvJq4+sjflEv8ltXNGsvQ4b6ygfhl3X6nmyqHyXpt9sL+Karkoq+NcL0qjdhcfiln8XDVtmo9YdLiImDvIiICIiAiIgUmfNmk3y9U9Lue1jPpCq2AT0A+yfNNy2Qx6ST2mY1dnFnP1h1vURcWFtjnVz2u8v6Qf9oued2H2BNZybaQWpZInxqTOjDzFiyn0g+qXdbSU2X3gbW8+Sd2G6gQM+bM2w6qekN9o+qGQDnXCnzY4domXmc5udNMCrU3FOsMDZONlx0b9zqe3f6ZtNH6z3R3VbVTj4yPsg/RbPthmmcBpHf1ifntnHU6H24la6x9NCoPTTP44EgzGZo11kTnp1R9FD7Gl1dYKXOHH0D3QNvtT0GahdP0Olx1o/ulQ09QPxz6Uf8slhtw08ODumtXTdD/EHpyPaJdXS1A/zU+sIsMo26YYbCYYYYbC4YdDbt465Tb2VNAwSmiBvhBEVQ3Xgb5Ql9SPCon1198vLWQ8GX6wlFl9F0WpC3amhojACbOEAVtoAAcMEZl2vYU3elVdcvRLNTbLDZLrsscA4ORu35l0EdI7ZWJBpKmqdo1XwppnPhBVKipUFM1RvDmkG2S2d/Dfzy3pfU+2uBXFRXzWdHYhsFXRPBhkOPFypII3gyQwIQUYEwKzYuqPy6VQfUZW/EZsD6unommqE1L62ZN6JTqnPmIC56iSOyIDWhNu0uR/TZuHkEN3SIcmFXF0y+VSYekMh7jJ9pKjt06qeVTde1GE5hyfVtm9ofK217Ub3S9pcGPtjYdXrZ2uIiYPQIiICIiAiIgYukH2aVQ9COexTPm4jKmfROsDYtbg9FGqfsNOA17OpTSm7oQlQFkbiGAJBGeY7uExqcOciZtaOizqhrGbG4JYZpvucd/Xu9XXOzVVpXNLKsHRxuIHtHMfNODXtttbxxl3QWs9xYtimxKc6NwPWP+eiZ01N2DixVTZLtN6q1kOEXbTfhSpYDf8AF2fGX2TUrohxuFs4+bUceooZKtFcp1tUAWsjU26c5XPp4ds2/wCudj/ip9en+aZ7N15QD9FqL8S5XqqY9qSrbqjnuh9ND3idDXXOxP8ANT6yfml9dY7Fv5ifZ98bLdzYXVYfzLodaq3seenSNcD+PV+lRz+IzpP9sWR4Onn8XPsExdI6a0dSQu7IcAkAIdpjxwN3EmNi8uZXOnrikxVrpTz7JprlfM2F/wB5T+ttfmrUfpJ7lkQuam0zNjG0zNjoyScSzmYrdNxrbceXbH6JHfLv62XP/pT9b88geYzBdPP1suP8G3bqfHteZ9tpyqyhjbIM8AKqjd075zQSdcmNCjcXDW9wcq1NmpgkfxFKnC55yu0ceYypduBpVz/dj9Goh9gl0aacD/y1yPmse4Sa1OTy06G+z7pZbk4tuYsOoD3RtyakQTWNx/LvF+k/ewlX62Hy71fQT3mSs8nFP4lZ17fzCUf9O9+RdVQPMXHsePkuhKazVKlZENSvVBYeIVYMeteHZOxaJov8OoNhmUKE51Qb8Hz57/Rr9C6pU7dg+3Udumo7EfVz7czeVXVELu4VRvZmYAAecmSS7H09dLSt6tUn4CMR52K4A9LECcd1Yq7N1bnoqp2FgD6jNjrvrcLthQoE+AQ7TNw8Iw+Du8kcR08eiR+yq7DK3ksrfVIPdLa0PMzeJGum3Z9FCeylTKpg9QiIgIiICIiBpNbnxZXXnpOo62XZA7TOb2us9v8AoiWte3d1VNkkFOOSdpcnKnfxnV9I2SV6bUqgyrjBHA9III4EHfItU5OLM/GrD6Y71mFVOpNMTN72+HGq9Lxm2AxXJ2drAbZ5toDdnqmPUtNripnZm5L7T/Erj6dP8k8TkwtgwPha5AIJUsmCAeBIQHfFpaP8Wm94qs47R1YrMpdLes6jiyoxX0HG/wBE1raOU7wfRPqylSCqqqAAAAAOAAGAB5pDNadQUuqvhqTii5GKmFyHPMxAIw3MTz7uiZTfs3aL02ibTy4F/Zv/ADEtVrAgbt56p2KpyV1/i3SHrpsPxGWX5Lrrmr0T1hx+ExeWEYdcftEuNm0byT2QKDD4p4c4O7qnXW5Mb0cHtj9Jx/8AnLTcmt9/QPU5/IJdXoy018w5I1A9EpNA9E6y3J1fD+XTPVUXvxMapqHfj+7A9VSn+eXV6FsT0+3LzRbonq0+kTo76mXo42b+gofYxmNU1Xu142dX6jH2CS8J4nEfaAhR0Sqm7KwdSQQcg44GTKpoSuvwrSr/AKb/AJZhvZ7Pw6FRetGHtEuqk8Tj+1ulr1fLuFZvrP8AmmbS5Rb4fze3b/NNcyUhxUjs98uUbimqsqkgNs7QwDnZ2tnn3Yye2NVKT/J/zP3DbrylXvl57feZdXlPvRz+pe9DNIKidJ7J7tp5Xqi8NevFj9Zb2pyn37DCkA/NRuzxBNNfaTu7og3FZ2HMpO76o8USlXTyh2GXBUTyhGqGquvGmNqZhVQphRgTIp8ceaWlqr5Q7ZsNGXFNRU26YqFlKodsqUfmYY49Rl1Q4pwcSqd4mPh3fRNbboUW6UQ9qiZs0eptXasrc9CbP1SV7pvJi9mi+mLvYiIZEREBERAREQEREBERAREQEREBERAREQEREChkB4gHrEstY0jxpoetFPdMmIGtqaDtm+FbUT10kPdMSpqlYtxs7f8A0kHsE3kQt0bOo2jz/dKY6gR7DLT8n2jz/dwOp6g/FJTEli6GvyaaPPCm46qtTvJntPk4sl4Cr/qH3SYxFoLzys21utNFRRhVAUDzAYEvxEqEREBERAREQEREBERAREQEREBERAREQEREBERAREQEREBERAREQEREBERAREQP/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5" descr="data:image/jpeg;base64,/9j/4AAQSkZJRgABAQAAAQABAAD/2wCEAAoHCBYVFRgSEhUVGBESHBoRGhkSGhYYEhgYGBgZGhgYGRgcIS4lHB8rHxgaJjgmKy8xNTU1GiQ7QDszPy40NTEBDAwMEA8QHhISHTQsISs0NDE/NTQ0PzQ1MTQ0MTExNDExNDg0NDQ0MTQxNDE1Nj8xNDQ0NDgxNDExNDQ0MTQxNP/AABEIAPQAzwMBIgACEQEDEQH/xAAcAAACAgMBAQAAAAAAAAAAAAAABgUHAQMEAgj/xABGEAABAgMDBQoMBAYDAQEAAAABAAIDBBEFBhIHITFRchYyM0FhkZKxsuETFSI0NUJSU1RxgcEUJKHRFyNiY3OCQ7PCRCX/xAAaAQEAAwEBAQAAAAAAAAAAAAAAAQMEAgUG/8QALBEBAAICAQIDBgcBAAAAAAAAAAECAxEEEjEhQVEFEzJxkbEVMzRSYYHwFP/aAAwDAQACEQMRAD8AuZR9p2rCl24orqagM7j8gi2LRbLwnRXcWYDW46AqrmZmJMRMTiXPefoBq5AgZJ2/Tyf5UNrRriZzzBcJvrM/2+j3rbZ12i8VILtZ0MH141JG6zRpDOcqRDG+0zrh9HvWDfea1w+j3qY3Ls/o5ysG7DP7fOUEOb8TWuH0e9eTfqa1w+j3qZ3Ls1Q+crG5dn9vnKgQxv1Na4fR715N+5vXD6Pepo3Yh6ofOVjcxD1Q+coIU37m9cPo96wb+zeuH0e9Te5iHqh85WNzEPUznKCEN/pvXD6HesbvpvXD6HepvcxC1M5yg3XhaofOUEGb/wA5rh9DvXn+IE5rhdDvU4bsQvZZzlY3MQvZZzlBBnKDOa4XQ71j+IU5rhdDvU2bswfZZzlY3MwfZZzlBCHKFOa4XQ71j+Ik5rhdDvU2btwfYZzleTd2B7DP1QQpyiTuuF0O9ef4izuuF0O9TRu9A9hn6rwbAl/YYgiBlGnf7XQP7qVszKe4ECZhAt43QtI5cJXiNY0s0Z2NpyVUROXbhvBMs+jxnwOOb9wgtuy7UhTDBEgvDmnVpHIRxFd6+fbFteLIx8bagtOGIw6HDjBH3V72bOsjwmxoZqyIA4IErKFNkvhwuJoxkcpzBc11bPxkE+uc51NGlar+n81/o37qXugfJB/oPWpEnatoCE3C3M1uYAJHtK9pa6gK772zRFVTNrWg4vI1KBZJvgdawb3HWlu4d0IlpCI/whhsh0bipXE48SZbSySxYcJ8SHM43saXhmGmItFcNUHg3tPtLG606/1VV/jnL1CmnOcG13xDec0QWjurPtI3Vn2l1/wgiFuJs3nIxAFmapFaKr7Yl48tGfLxwWxGGh1EcRGsFBYm6s+0sbqz7Sq38a5WXdjJjHmYDY8WKYOPOxhbV2Hic6uiupBv3Vn2l63VnWla+l2nyExDl/DY/CgOxUpSrsOhO0PI+8gO/GaQDvBxhBwm9R1rG6o61I/wcf8AGHoBR9p5JJtjS6XjsiEeq4Fjj9dCDzupOtAvSdarq0oUeXe6DHa5kRulrxQ/MaxyhapW0C1wLhiHGDxhETMxG4WUb0cqwbznWoaUgwIrQ5jQQecHUVvNnw/ZCPOt7SpWdTWdpE3mOteDeXlXD4vh+wEeL4fsBEfimP0l0xbwVGlQ0a3nseIkN1HtNRy8h5FwXnYIeDAMNa1ol10clG7FkjLSLR2laN4w2NBhTjBTwgAdTX3FN+SO0C6FFlyeCcHjkD+LnBSRIn/8hlfaPaTLkdP82Y2WdZRa6L+n80dhv3UvdLeDYPWoe/5/NHYb91LXS3o2D1qRA3xdp+qpe0t+75q474u0pHuNYf4u0mMcKwoZ8O/VhYagH5up+qgXbk7sP8HIwoThSK8eFibb89PoKD6KWsa2YU017oRqIb3QXbTTQrhvxbAlJKNGrRwaWN2nZgqlyKXgMOafKxHHDNeU2vvG5z9SOpAv5Trvfg554aKQY9Y7NQxHym/R36EJTld+zab1hfQ+WG7/AOJkjFY2sWVPhBTSWeuObP8ARfPErv2bTesIPsKW3jfk3qCTco1y22hBxQwBNwgSx3tD2HHUeJNw4L/T/wApByd37Ew98lMuAmYbnNY4/wDI1rjQbQCBQyZZO3RIn4qdYWwoLiGw3ihe9p0kagQr0aKZhoCiLz3ghSMB0eMdGZrfWe7iaFEZNraiTkq6ZinynxIlBxNaDRrR8ggrzLT6Qltlv/Yrtl943ZHUqSy0+kJbZb/2K7YG8bsjqQfOkbKdabYjgJkFoc4AOhwqUDjQZm1TzcHKmZiKyVnGtbEiHCyIzM1zuJrmnQTrVJTvCP23dor3ZrnCNDLK4w9hbTTixClPqg+jspF1Ic7LOfhAmYLS6G4b7NnLCeMHUvmlwoaHiX2HE3hr7JrzZ18mTcsXzERkMVJiPApqxH9ERMxEblmxZx8OIPBgurmI4iEwPvMwEgsdUZjoXZZNktgNrmMQjOfsEkT3CO+Z61Dzqxh5WS3h28/U1MvOwkDA7OacSnmmorrzqs4G+b8x1qy4egfIdSlj5/Hph6eiO+yxfHSz6pXTRfHSz6pXR6fA/T1/3ms6Q9EM2j20zZHOFmNlnWUsSPohm0e2mbI3wsxss6yjW35QD+bOw37qWukfIGwetRGULzv/AEb91LXT3g2D1oFu950qayP2J4KBEmnj+ZMu8mukQ25h9Cc6hL2Uqa1w8dNNOOi7ZXK1JQGNgtgRg2GAwb3iCB0tu88jAf4CbjQmvADsEQVoDoNKKNZfOyGkObGlw4ZwQ0Aj5Gi+e7zWu6bmYs06v81xcAfVboY36NAUUg+v5aYhTMEPhlr4MZpoRna5pqCvmO9VimTnnQCPJDw5mosc6oTbk8ykskZcy0wx7w1xcwspmB0g15VHZRL3Ss++DGgw3tiwjRxfSjmVqNHGg+g/+L/T/wAr5Mm47mTD3w3Fr2RHOa5poQQ40IKugZZJTBh8FGrhw+rqoqPnIuJ73jQ5znCumhcT90EreS88xPOY+ZeHeDGFoaMLBrNNZ4yrtyJejh/kf1r52VqZPso0vISgl4sOI54e59WUpRxqNKDblp9IS2y3/sV2y+8bsjqXzhlAvdCnpmDMQmPa2EA0h9Kmj8WaisKFlllA0DwMbMAPV4ggrOZuHaDojyJWJRznEaONxTzk+yXRIcZk3PYWiEQ9sIGri4b0vPEAc9OQKUdlolKZoMav+qibTy1kgiWlqO4nRXVA+gQWBfy8TJKUiPcR4R7SyG2udziKcwXzxddxMxiJqXBxJ1k6VzW9b0ecieFmXlzuIeq0amjiXu7UZrY4LiGto4VOjQijkRM4rRHpJ6S7GuwHOLvCHOSdGtS/jOD71vOueetuExpc1wc7QA3Xy8iPBwf9FJ1SJjf8F+0rLZL0JiVdUENppodJ1BNVnzbYrA5hqKUI4wdRVfzUy6I4vcakrdZloPguxN0cY4iFD1c/EtlxR1Tu0fT5Jq+Oln1SwVP3knGxWw3NPEajjB1FQCldw6zXDETHj4/dZkl6HZtHtplyN8NMbDOspak/Q7No9tMmRrhpjYZ1lGpuyh+dnYb91MXT4MbB61C5RPOzsN+6mbpcGNg9aBZvb6yqCf35VvXs9ZVDP78oOZCEIBCFNMuvNulzOCA78K0FxiVbhoDQmla6eRBCoQpixbtzU2HOlYLogZmcWloAr8yEEOhe4jC0lp0tJafmMxXhAIQhAIQhAIQhAIQhAIQhAIQhBZkn6HZtHtpkyM8NMbDOspbk/Q7No9tMmRnhpjYZ1lBsyieeHYb91NXS4MbB61CZRfPDsN+6mrpcENg9aBYvZ631Ve2DYL52dZLMqGuOJ7h6rBvnfYcpVg3s9ZMuTS7LpWWiTJaDNzILmh+YBoBwMJ4gTnKCegQZU+FkYMNmKWhtaaMb5OJpDRXXQV+qqTJdc50abMw8s8DJxHNLHZ3uc2oHk6gSM51J9uDdidlpiYmJx0N5mvKJhuJOOteMDNxKOycWT4O0rReahsN3gwPVq843GnMgj8rl1GvxzrY0NjYTGsbBa0BxdiNdHGajmTNPXbfEsiFIw3MhYmw8bnmjQ0eU/wCZKqCJHdPWsQXOc2LMnNU4cDX0bm2WhOuXG1nM8BKQ3ua3CYjw0kV9VtacSCBvZktfKS5moUdsaGwYnANoae02hIITVk1b+FsaZmyaOcIkQV/obhb+oCzMvMvdtoe4l8ZgpiqT/Ndmbn5Ctt62fhbCgyoNHRhCgk8flEFxQIN08nEzPM/EFzYUA5w6JWrtZAHFyqRt7JLMQILo8CNDjthguc1tQ6gzkt4jm4k1ZXZp8rIy0vL4mQnUhuLKjyWszNqNFVnJK6JDs2ZjzLneBOJ7PCE0wtZ5RBPETm+iCtrsXGmJ6A+PAc3+W5sPA6tXV0muigTbDyMRC0gTcIxQM7QCQDqJ0qeuzGMlYL5loDXxA+K2mamM0ZT5KGyGNiRJiYjve9zWsDaucSC5zq568g/VArWZcCJFL2OitZHY98DAWvNXQxUkOApSnWFG2pZj7NmoQe5j4kPBHc2lWiprhcDpzZlvvDeaP+MmIkCI5jDGiubhpmxOoT9Q0Lis2TmbTmmwwXPjRKAud6rRpc46gEFy3nudBtOHKR5VrIbHEPe5ga0+DcKkZuMFL2Ui15aWhtsuRhwhFIEN7w1pcxpzYcekOPGeJWLYEKXlmNsmHFrHhQsRz+WA7Ni5M5rRfP8AM3cjxLSdI5zGfELcTqnySa4zyBuf6ILKbM2bY0rDc2HDmZuIKEjA55dSrquNcLRoXfakvLWlZMSciSrYERjIj2EgB7SypBDgBVpp9aqPmLJsexw0TNY81QOo4YnHlw6GhKF9MpL5yGZaBDEGVOYgb9wGgGmYDkQV+hCEAhCEFlynodm0e2mTIxw0xsM6yluU9Ds2j20x5F+GmNhnWUGzKN54dhv3U1dLghsHrUJlH88Owz7qbulwQ2D1oIC24zGRA+IwvhsOIsBpipnpVKl/MocWbwQ4DXy8OFUkMeQ5x0DO2mYDiTFev1lUtob8oGa51+IsnH8NFdFjsLS3A+K6lTx+VUKdszKl4Cbjx2y9YE0WvdDLvLa4ChcHUoainMqyQgsacygwHT0CdhygYyXDvIZha573HfOIGfQlu+15TaEyZjAWNoGNaTiIA5UuoQWDefKE2agS8syXLIcu5j3AuBxBgHkigzaFz38v2LQhwoTIJhMgkuzuxVNABoHEkZCC17GyvYYLYM7LCOWADEC3yqZgXNcCK8oUPfLKXFnIX4aDDbAljmc1pq5wGhpIzBvIEgIQP14L/tmJBlnwoDobWBjS7GCCGac1OMrXci/bbPl40JsFzokYl2MOADThwtzU4tKRUIPTySSTpOc/VPtzr9wbOgOZClS6aiA4ornChOfAKUqGjUkBCBisO9caBOifcS+I4kvBNMYdpbXiGjmTOco0DxgLSEo4PEMwi3GM7jQYq09mo+qrZCC4Y2V6Xe7E+zmuOtxY53OWpTv1fOFPMhw4Mq2AIbi8luGrqigHkgaElIQCEIQCEIQWXK+h2bR7aY8i/DTGwzrKW5X0OzaPbTHkW4aZ2GdooPeUk/nDsM+6m7pcCNg9agspPnp2GfdTl0eBGwetAs3q9ZVLaO/Ktq9PrKpbR35QcqEIQCEIQCEIQCEIQCEIQCEIQCEIQCEIQCEIQCEIQWVLehmbZ7aYsivDTOwztFLsv6GZtntpiyKcNM7DO0USzlK89Owz7qdujwI2D1qByln86dhn3U7dHgRsHrRBavT6yqW0d+VbN6fWVTWjvyg5UIQgEIQgEIQgEIQgEIQgEIQgEIQgEIQgysLKmbGscxfLfUQxznkCmImZ1DjJkrjr1WnwRBaRSozH9V5U5eagLGtAAAIAHzUGkxqdIxZOukW13WRLehmbZ7aYsinDTOwztFLsD0MzbPbTFkT4aZ2GdoqFrGUw/nTsM+6nro8A3YPWoHKb56dhn3U9dDgG7B60QWr0+sqntLflWven1lVFpb8oORCEIBCEIBCEIBCEIBCEIBCEIBCEIBZWAmWxLCrSLGFGaQDpd3KYibTqFeXLXFXqs02JYpfSJEzQxoHGe5MzhmAAo0ZgBoW8M4qUA0AaAhzVppSKw8DPybZbbn6FC848pvy+6glP3q37fl91ALPf4pe3xfyarJgehmbZ7aYcifDTOwztFL0D0MzbPbTDkT4aZ2Gdorlpecpx/OnYZ91P3Q4BuwetL+U/z47DPup+6HAN2D1ogt3p9ZVPaO/Kte9J3yqi0d+UHKhCEAhCEAhCEAhCEAhCEAhCEAFkBZaK5hpTtdmw2w3MizDak52t9nUXDWuq1m0+CrNmriruznsK72ECNHHK1h0nUSmQMJzn6DiClvwDHHEX1r8qLoZIM9vqWmla1h4HIvlzW2hBCXmJDU4+SYND6rjjSo4qq3ceTHOO8T4q6vaPLZ8j1qACZr7wMMRmnOCc/wA0shYb/FL6fhzvBVY8H0MzbPbTDkS4aZ2Gdopeg+hmbZ7aYciXDTOwztFctTxlQ8+Owz7qfuh5u3YPWl/Kj58f8bPumC6J/Lt2D1ogs3oO+VVWjvyrTvQd8qstDflByoQhAIQhAIQhAIQhAIQhAL01pJoM5ObMvTGEkACpKcbBsUQ6PeAYh0am966rWbTqFHI5FcNd27+jN3rDEOkWKKxNLWnQOU8qnYxOlbWMW50vmW2tIrGofN5c9s15tZrkJunku0dXyUw1lc40FLMeEQahSNlWlQ4Xc33C5l1SY/r7JcQ0CGutjA4Ym5wUeCXO2joVrlJbSJC2T2klJ5ynNpFg7B7SRlmv8Uvb40axVWRB9DM2z2wmDIlwszsM7RS/C9DM2z2wmDIlw0zsM7Tlyva8qPnx/wAbPumC6R/LN2D1pdypefH/ABs+6YLqH8s3Y+6IK15zvlCXNuG+0XviOeYcrDNC8AFzjxtZXNm1lTF53b76p9syTgy9kNhx4vgYURlXvaaO/mZ3AHWRmQK0pk9seYc6Xl5t7phgz4Hscc2k0w0P0VbWjdaNDnXWfDBiRQ7C3CN8DocdQppVsXdu5Zcw17rLixYcxCBb4RjnY24tBIO+C7INnOsmA+Zc2JN2nHq3G1rnVI0DNvWhBEwsjssyBjmI8YxGNL3+DLAwECpABaTRUrHDQ5wbnYCQK6aVzL6HxzLbGfEiNe+cmGPe5uE4g57iA0NGgBtMy+d4sJzCWuBa5poQcxB5Qg1oQhAIQhAL2yGXEBoJJzADSvUOGXGjRnKb7DsgMzuzuPHq5Auq1m0s/I5FcNdz39BYVjBlHOzvPMOQcqZIcJbJaXUpLSq2UrFY1D53Ne+a3VaXPLyxK7TL5l2MhgLXGeF3tHu4rCFmZdRExAINRpCY4zgVGTDKrmfFRWemfB6se1i04XfUa+UcqaYbmvaHNNQUgx4VM40qUsa1nMdhOnjB0O71XMbbMWXp+X2L+VRtIsHYd2khp7ypRmviQHNOYsPzHlaCkNZrd30OCYnHEwseF6GZtnthMORLhpnYZ2nJehehmbZ7YTBkR4aZ2Gdpy5XNOVM/nj/jZ91N3ciYZZh1tp+qicq8Eica/ifDbT5tJqvUlMfkWPb6mY89EQiLyvBxfVMUrbVn2lIskZyP4CJDwimINdiYKBzS4EOCR7Ym8VUmTZ8pBdMtbVl2LAe2TimYmX/1BxJGjEWgBrQlyHllniQDDlgCQKlsSgqdtVihBf8AfnKSyBBhmRiy8WM92F4zua1uHOaBwIz8qoaamHRHuiPNXPJefmTUrShAIQhAIQhBOWPGYwVIBJ0kmn0CY4FtsHs9LuSDVCsrkmvZjzcKmWd2laEC8UMex0u5dsO9MMcbOl3KokLr30+in8NrHa0riN6YZ42D/fuWh9vQj/yM6QVSVRVTGeY8nFvZVbd7ytV1sQveM6QWp9rwvbZ0gqvqiqe/n0cx7Hx/ulY0W04R9dvSXFFn4ekObXkKRqrCj3s+iyvsylfOU5eWf8K5mcHCC2oNa5+NQiwsqqZ3O3oY8cY6xWO0LGhehmbZ7YTBkR4aZ2GdpygZpphWTBY/M6IcQHHQnF1BMeRCCcczE9XCxleKtXE/ZQsM2VGwzGgNjsFXy9SQNJYd9zaVXV2bXbDLoMbgIuap0NJzZ+Qq/HtBBBFQcxB0Kqr6ZP3tc6PJtxNd5ToY3wPHg1jkRBPvDdeMyr4A8LBOcYTV4Gojj+aUItizJPARegU0S1qzEscAc9lPUiA5vodC7d2czrZzd6BG8RzHuIvQKPEcx7iL0CnjdnM62c3esbtJnWzm70CR4jmPcRegUeI5j3EXoFO+7SZ1s5u9Y3aTOtnN3oEnxHMe4i9Ao8RzHuIvQKdd2kzrZzd6xu1mdbObvQ0S/Ecx7iL0CjxHMe4i9Ap03bTOtnN3o3bTOtnN3oaJfiOY9xF6BR4jmPcRegU57t5rWzm71jdvM62c3ehom+I5n3EXoFHiOZ9xF6BTlu3mdbOY/usbuJnWzmP7onRO8RzHuIvQKPEcz7iL0CnHdxM62cx/dY3czOtnMf3Q0T/Ecx7iL0CjxHMe4i9Apw3czOtnMf3WN3MzrZzH90NFDxHM+4i9Ao8RzHuIvQKb93MzrZzH90buprWzmP7oaKPiKZ9xF6BTPd+476iPPUhy7PKLXEYnUz0OoLcb8zXtM5u9RsefmZxwh1fEcdDIYNOYZvqUNOm9NtfiYgbDBEGH5ENoGd3FWn6AK6Mm9gGUk2tiD+bFPhX/ADOgfQUS5cLJ0YTmzU6AYjfKZD0hp4i7WVaCIZQhCDhnrKgReFhMftNBUebnyPwsLooQgNx0j8LC6KNx0j8LC6KEIMbjZD4WF0UbjZD4WD0UIQG42Q+Fg9FG42Q+Fg9FYQgzuNkPhYPRWNxsh8LB6KEIMbjJD4SD0UbjJD4SD0VlCDG4yQ+Eg9FZ3FyHwkHooQgNxch8JB6KNxUh8JB6KEIDcVIfCQeijcVIfCQeihCDG4qz/hIPRRuKs/4SD0VlCAbcuQH/AMkHohScnIQoIpBhMYP6GgIQg7UIQg//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Content Placeholder 1"/>
          <p:cNvSpPr>
            <a:spLocks noGrp="1"/>
          </p:cNvSpPr>
          <p:nvPr>
            <p:ph idx="1"/>
          </p:nvPr>
        </p:nvSpPr>
        <p:spPr>
          <a:xfrm>
            <a:off x="838200" y="1524000"/>
            <a:ext cx="7408333" cy="5029200"/>
          </a:xfrm>
        </p:spPr>
        <p:txBody>
          <a:bodyPr>
            <a:noAutofit/>
          </a:bodyPr>
          <a:lstStyle/>
          <a:p>
            <a:pPr>
              <a:buClr>
                <a:schemeClr val="tx1"/>
              </a:buClr>
              <a:buFont typeface="Wingdings" pitchFamily="2" charset="2"/>
              <a:buChar char="v"/>
            </a:pPr>
            <a:r>
              <a:rPr lang="en-US" sz="2000" dirty="0" smtClean="0">
                <a:solidFill>
                  <a:schemeClr val="tx1">
                    <a:lumMod val="85000"/>
                    <a:lumOff val="15000"/>
                  </a:schemeClr>
                </a:solidFill>
                <a:latin typeface="Times New Roman" pitchFamily="18" charset="0"/>
                <a:cs typeface="Times New Roman" pitchFamily="18" charset="0"/>
              </a:rPr>
              <a:t>Helps patient to get a preliminary idea about their health condition</a:t>
            </a:r>
            <a:br>
              <a:rPr lang="en-US" sz="2000" dirty="0" smtClean="0">
                <a:solidFill>
                  <a:schemeClr val="tx1">
                    <a:lumMod val="85000"/>
                    <a:lumOff val="15000"/>
                  </a:schemeClr>
                </a:solidFill>
                <a:latin typeface="Times New Roman" pitchFamily="18" charset="0"/>
                <a:cs typeface="Times New Roman" pitchFamily="18" charset="0"/>
              </a:rPr>
            </a:br>
            <a:r>
              <a:rPr lang="en-US" sz="2000" dirty="0" smtClean="0">
                <a:solidFill>
                  <a:schemeClr val="tx1">
                    <a:lumMod val="85000"/>
                    <a:lumOff val="15000"/>
                  </a:schemeClr>
                </a:solidFill>
                <a:latin typeface="Times New Roman" pitchFamily="18" charset="0"/>
                <a:cs typeface="Times New Roman" pitchFamily="18" charset="0"/>
              </a:rPr>
              <a:t>at their convenience without involving medical help </a:t>
            </a:r>
            <a:br>
              <a:rPr lang="en-US" sz="2000" dirty="0" smtClean="0">
                <a:solidFill>
                  <a:schemeClr val="tx1">
                    <a:lumMod val="85000"/>
                    <a:lumOff val="15000"/>
                  </a:schemeClr>
                </a:solidFill>
                <a:latin typeface="Times New Roman" pitchFamily="18" charset="0"/>
                <a:cs typeface="Times New Roman" pitchFamily="18" charset="0"/>
              </a:rPr>
            </a:br>
            <a:endParaRPr lang="en-US" sz="1600" dirty="0" smtClean="0">
              <a:solidFill>
                <a:schemeClr val="tx1">
                  <a:lumMod val="85000"/>
                  <a:lumOff val="15000"/>
                </a:schemeClr>
              </a:solidFill>
              <a:latin typeface="Times New Roman" pitchFamily="18" charset="0"/>
              <a:cs typeface="Times New Roman" pitchFamily="18" charset="0"/>
            </a:endParaRPr>
          </a:p>
          <a:p>
            <a:pPr>
              <a:buClr>
                <a:schemeClr val="tx1"/>
              </a:buClr>
              <a:buFont typeface="Wingdings" pitchFamily="2" charset="2"/>
              <a:buChar char="v"/>
            </a:pPr>
            <a:r>
              <a:rPr lang="en-US" sz="2000" dirty="0">
                <a:solidFill>
                  <a:schemeClr val="tx1">
                    <a:lumMod val="85000"/>
                    <a:lumOff val="15000"/>
                  </a:schemeClr>
                </a:solidFill>
                <a:latin typeface="Times New Roman" pitchFamily="18" charset="0"/>
                <a:cs typeface="Times New Roman" pitchFamily="18" charset="0"/>
              </a:rPr>
              <a:t>Cost effective for patients</a:t>
            </a:r>
            <a:r>
              <a:rPr lang="en-US" sz="2000" dirty="0" smtClean="0">
                <a:solidFill>
                  <a:schemeClr val="tx1">
                    <a:lumMod val="85000"/>
                    <a:lumOff val="15000"/>
                  </a:schemeClr>
                </a:solidFill>
                <a:latin typeface="Times New Roman" pitchFamily="18" charset="0"/>
                <a:cs typeface="Times New Roman" pitchFamily="18" charset="0"/>
              </a:rPr>
              <a:t>.</a:t>
            </a:r>
            <a:br>
              <a:rPr lang="en-US" sz="2000" dirty="0" smtClean="0">
                <a:solidFill>
                  <a:schemeClr val="tx1">
                    <a:lumMod val="85000"/>
                    <a:lumOff val="15000"/>
                  </a:schemeClr>
                </a:solidFill>
                <a:latin typeface="Times New Roman" pitchFamily="18" charset="0"/>
                <a:cs typeface="Times New Roman" pitchFamily="18" charset="0"/>
              </a:rPr>
            </a:br>
            <a:endParaRPr lang="en-US" sz="1600" dirty="0" smtClean="0">
              <a:solidFill>
                <a:schemeClr val="tx1">
                  <a:lumMod val="85000"/>
                  <a:lumOff val="15000"/>
                </a:schemeClr>
              </a:solidFill>
              <a:latin typeface="Times New Roman" pitchFamily="18" charset="0"/>
              <a:cs typeface="Times New Roman" pitchFamily="18" charset="0"/>
            </a:endParaRPr>
          </a:p>
          <a:p>
            <a:pPr>
              <a:buClr>
                <a:schemeClr val="tx1"/>
              </a:buClr>
              <a:buFont typeface="Wingdings" pitchFamily="2" charset="2"/>
              <a:buChar char="v"/>
            </a:pPr>
            <a:r>
              <a:rPr lang="en-US" sz="2000" dirty="0" smtClean="0">
                <a:solidFill>
                  <a:schemeClr val="tx1">
                    <a:lumMod val="85000"/>
                    <a:lumOff val="15000"/>
                  </a:schemeClr>
                </a:solidFill>
                <a:latin typeface="Times New Roman" pitchFamily="18" charset="0"/>
                <a:cs typeface="Times New Roman" pitchFamily="18" charset="0"/>
              </a:rPr>
              <a:t>Reduces workload on the medical system.</a:t>
            </a:r>
          </a:p>
          <a:p>
            <a:pPr>
              <a:buClr>
                <a:schemeClr val="tx1"/>
              </a:buClr>
              <a:buFont typeface="Wingdings" pitchFamily="2" charset="2"/>
              <a:buChar char="v"/>
            </a:pPr>
            <a:endParaRPr lang="en-US" sz="1400" dirty="0">
              <a:solidFill>
                <a:schemeClr val="tx1">
                  <a:lumMod val="85000"/>
                  <a:lumOff val="15000"/>
                </a:schemeClr>
              </a:solidFill>
              <a:latin typeface="Times New Roman" pitchFamily="18" charset="0"/>
              <a:cs typeface="Times New Roman" pitchFamily="18" charset="0"/>
            </a:endParaRPr>
          </a:p>
          <a:p>
            <a:pPr>
              <a:buClr>
                <a:schemeClr val="tx1"/>
              </a:buClr>
              <a:buFont typeface="Wingdings" pitchFamily="2" charset="2"/>
              <a:buChar char="v"/>
            </a:pPr>
            <a:r>
              <a:rPr lang="en-US" sz="2000" dirty="0" smtClean="0">
                <a:solidFill>
                  <a:schemeClr val="tx1">
                    <a:lumMod val="85000"/>
                    <a:lumOff val="15000"/>
                  </a:schemeClr>
                </a:solidFill>
                <a:latin typeface="Times New Roman" pitchFamily="18" charset="0"/>
                <a:cs typeface="Times New Roman" pitchFamily="18" charset="0"/>
              </a:rPr>
              <a:t>Clinics </a:t>
            </a:r>
            <a:r>
              <a:rPr lang="en-US" sz="2000" dirty="0">
                <a:solidFill>
                  <a:schemeClr val="tx1">
                    <a:lumMod val="85000"/>
                    <a:lumOff val="15000"/>
                  </a:schemeClr>
                </a:solidFill>
                <a:latin typeface="Times New Roman" pitchFamily="18" charset="0"/>
                <a:cs typeface="Times New Roman" pitchFamily="18" charset="0"/>
              </a:rPr>
              <a:t>can then take appropriate measures to avoid or minimize the risk and in turn, improve quality of care and avoid potential hospital admissions. </a:t>
            </a:r>
            <a:r>
              <a:rPr lang="en-US" sz="2000" dirty="0" smtClean="0">
                <a:solidFill>
                  <a:schemeClr val="tx1">
                    <a:lumMod val="85000"/>
                    <a:lumOff val="15000"/>
                  </a:schemeClr>
                </a:solidFill>
                <a:latin typeface="Times New Roman" pitchFamily="18" charset="0"/>
                <a:cs typeface="Times New Roman" pitchFamily="18" charset="0"/>
              </a:rPr>
              <a:t/>
            </a:r>
            <a:br>
              <a:rPr lang="en-US" sz="2000" dirty="0" smtClean="0">
                <a:solidFill>
                  <a:schemeClr val="tx1">
                    <a:lumMod val="85000"/>
                    <a:lumOff val="15000"/>
                  </a:schemeClr>
                </a:solidFill>
                <a:latin typeface="Times New Roman" pitchFamily="18" charset="0"/>
                <a:cs typeface="Times New Roman" pitchFamily="18" charset="0"/>
              </a:rPr>
            </a:br>
            <a:endParaRPr lang="en-US" sz="1600" dirty="0" smtClean="0">
              <a:solidFill>
                <a:schemeClr val="tx1">
                  <a:lumMod val="85000"/>
                  <a:lumOff val="15000"/>
                </a:schemeClr>
              </a:solidFill>
              <a:latin typeface="Times New Roman" pitchFamily="18" charset="0"/>
              <a:cs typeface="Times New Roman" pitchFamily="18" charset="0"/>
            </a:endParaRPr>
          </a:p>
          <a:p>
            <a:pPr>
              <a:buClr>
                <a:schemeClr val="tx1"/>
              </a:buClr>
              <a:buFont typeface="Wingdings" pitchFamily="2" charset="2"/>
              <a:buChar char="v"/>
            </a:pPr>
            <a:r>
              <a:rPr lang="en-US" sz="2000" dirty="0">
                <a:solidFill>
                  <a:schemeClr val="tx1">
                    <a:lumMod val="85000"/>
                    <a:lumOff val="15000"/>
                  </a:schemeClr>
                </a:solidFill>
                <a:latin typeface="Times New Roman" pitchFamily="18" charset="0"/>
                <a:cs typeface="Times New Roman" pitchFamily="18" charset="0"/>
              </a:rPr>
              <a:t>Disease prediction has the potential to benefit stakeholders such as the government and health insurance companies. It can identify patients at risk of disease or health conditions.</a:t>
            </a:r>
          </a:p>
        </p:txBody>
      </p:sp>
      <p:sp>
        <p:nvSpPr>
          <p:cNvPr id="8" name="Title 7"/>
          <p:cNvSpPr>
            <a:spLocks noGrp="1"/>
          </p:cNvSpPr>
          <p:nvPr>
            <p:ph type="title"/>
          </p:nvPr>
        </p:nvSpPr>
        <p:spPr>
          <a:xfrm>
            <a:off x="457200" y="338328"/>
            <a:ext cx="8229600" cy="804672"/>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Autofit/>
          </a:bodyPr>
          <a:lstStyle/>
          <a:p>
            <a:r>
              <a:rPr lang="en-IN" sz="4800" b="1" dirty="0" smtClean="0">
                <a:effectLst>
                  <a:outerShdw blurRad="38100" dist="38100" dir="2700000" algn="tl">
                    <a:srgbClr val="000000">
                      <a:alpha val="43137"/>
                    </a:srgbClr>
                  </a:outerShdw>
                </a:effectLst>
                <a:latin typeface="Times New Roman" pitchFamily="18" charset="0"/>
                <a:cs typeface="Times New Roman" pitchFamily="18" charset="0"/>
              </a:rPr>
              <a:t>ADVANTAGES</a:t>
            </a:r>
            <a:endParaRPr lang="en-IN" sz="4800"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7881150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09600" y="304800"/>
            <a:ext cx="7772400" cy="88924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r>
              <a:rPr lang="en-IN" sz="4800" b="1" dirty="0" smtClean="0">
                <a:effectLst>
                  <a:outerShdw blurRad="38100" dist="38100" dir="2700000" algn="tl">
                    <a:srgbClr val="000000">
                      <a:alpha val="43137"/>
                    </a:srgbClr>
                  </a:outerShdw>
                </a:effectLst>
                <a:latin typeface="Times New Roman" pitchFamily="18" charset="0"/>
                <a:cs typeface="Times New Roman" pitchFamily="18" charset="0"/>
              </a:rPr>
              <a:t>DISADVANTAGES</a:t>
            </a:r>
            <a:endParaRPr lang="en-IN" sz="48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AutoShape 2" descr="data:image/jpeg;base64,/9j/4AAQSkZJRgABAQAAAQABAAD/2wCEAAoHCBYVFRUVFRYYGRgaGhgZGhwZGBgcHBoYGhgZGhwZGBocIS4lHB4rIRgaJjgmKy8xNTU1GiQ7QDs0Py40NTEBDAwMEA8QGhISHDUhISE0NDE0NDQxPzQ0NDQ0NDU0NDQ0NDQ2NTE0NDQ0NDQ/NDQ0NDQ0MTE0NDQ0MTQ0NDQ0Mf/AABEIANAA8gMBIgACEQEDEQH/xAAcAAEAAQUBAQAAAAAAAAAAAAAABgIDBAUHAQj/xABNEAACAQMABQYICgcHAgcAAAABAgADBBEFBhIhMQdBUXGRwRMiUmGBobHRMkJicoKSorLC0hQWIyQzQ2MVRFNzk+HwF7MlNGR0g6PD/8QAGQEBAQADAQAAAAAAAAAAAAAAAAECAwQF/8QALBEBAAECBQIGAgIDAQAAAAAAAAECEQMEEiFRMUEjM2FxgZEyQhOhFCJSBf/aAAwDAQACEQMRAD8A7NERAREQEREBERAREQEREBERAREQEREBERAREQEREBERAREQEREBERAREQPJq9YrpqVvVdThgBg7txLAc/XNoJHteHxZ1POUH2ge6WOrXi1aaKp4hE7PWO/qbXg9pwvHFNTjsHqlC693I4imetSPY002jdNVrcv4JsBuIKgjI4HfzyX6uaoqQK1yNpm8YIeAzvy/S3m4dc22im9427PKw6sXFtGHVN+9+kMnVzWypXfZqU8KRuZFcgN0NxwPPJPd3QpqzkFsAnCgsT5gBMd7tKbLRQZfGQiADZXpbmVZfDt8kdQJ9eR7Jrm19os9XDpqpptVN55Rwa6Y+HbVl9GfbiVprzbncVqjrVfzSQ+EPm9YlLEH4SKevf7RG3DHRix+39NSmuNqfjOOtH7gZkJrPan+aB1qw9ol57Oi3wqKH6C+6WDoi2PG3T0Ko9hjZbYvMfS+mn7Y8Lil6XUe0zJp6Sot8GrTPU6nvmqbVy0b+V2PUHsaWn1Usz8Rh9Op3kxseLHEpEKgPAg9REqzIsdTrbmZ16mXvWU/qkg+Bc1l+n7sSWjk1YnEfaVxIsurdcfBvqvp2j+OG0PfL8G9z85R3gy2jk11d6ZSnMSJm10oOFeiw+UAPZTEqFTSi8Vt36iR3iSzH+aY60z9JVPZFf7S0ivG1RvmuB+Iyxca2XFIZrWTKOkOcduzj1y6ZJzFMbzEx8SmMZkITlDp/GouOoqfbiZlprvRqMFWlXLHOAFQ8Bk8G6ImmY7JGawpm0VQlcTE0dfLXprUTOy2cZGDuJByOsTLmLfExMXh7ERCkREBERAREQPJFeUN8WoHTUUfZY90lUh3KQ/7CkOmp7Eb3y09Yacx5VXshuqVqtW7pKwyoLOR07AJHrAnWnYDeTu3k9me6cu1B33i/MqH7o750jSLYQ/Nf1I82Yk3loyFEU4V+Zu1GrNPLXNVjlqlXj8gKCijzDbM3xmm1ZH7J/8AMP3Kc2+Zrnq7QmeZnmZDtc9Z7m0rIlGmjo1MOxdHbxtplxtIwA3KN0ipiZ5mYehrxq1vQquoVqlNHYDOAWUEgZ3465mGWwAz3MpgtgE9GT2QK9ue7UjehNcba6dadIvtlS4DIVGFAJ38OeSIQKsxgTwRCPcec9plQ6z2mWkrITgOpPAgMpOejGeMuQK9/lH7PeIJYfKHRwPuPqhZUDAi2nNVKVwpqUNlHOSCNysecMvMebI9InOnWpQqFTtI6Eg4OCD1jzH1zrtF9i5dPivTFUeZw2w2OsbB68yNcoujAUS4UYZSFfzqfgk+cHd6Zsoq7S8zO5WmaZxKdpjeW15Pqu1aAeS7jtO1+KSiQnkzq5pVk8lwfrLj8Mm0wq6y68rVqwaZ9HsRExdBERAREQEREDyQflMqYSgPlsexR75ODOe8qdTH6OPnn7gmVPVz5ubYVTU8nQzdnzUn+/TE6BpVvEf5j/cI75AOTbfc1D0UT63T3Sd6ZbxH+Y/4R3zKrqmU8mlZ1f3Uj/mN7FHdNkTNdoQfsvpv7cd0zyZjLpe5nPNfdabm1uUp0Kmyhoo5BRG8ZnqKT4wzwQdk6Dmcg5VB+/L/AO3p/wDcre+RYTDSmslelou3u12DVdaBbaTKk1BlvFBGO2R+z5TK3g2DUUesWAQIHVQuCWZhlixzjCjHPL2sY/8AA7T5lp9wT3kit12bmpjxg1NAecLh2IHRk4z04HRKqxacp1ZXxWt0K58YIXR1HU+QT5jjrEkWndeadBLd0Q1addHIYOEK7JVSCpU+NliCN2MTUcrVsmxb1dkbe2yFucrsFsHpwV3dGT0zO5NjtaPqA7wHrAZ6CiH2k9sI5/qfpZbO4Ss6syqjoQmM+MuBjaIGPTO06B0ul1RWugYKxYAMADlWKngSOInHOTtFe9tldVYMHyrAMD+wcjIO47xOzXFzQtae05SigJwAAoLHfhVUb2PQBmCWdPRIn/1Css4zVx5Xgzj27Xqkg0XpahcqXoVFcDiB8JfnKd6+kSI5HcqF0oxwN12Dw/rg987UZxDWF9jSdU9Fyp+2jd87a53nrMLK4srzLAeVhoRg3G65oHpSsnrpt3GYuudPas6/mCN9V1MydItipat/VZfQ9Kp3qJXp6ntW1demm/qUnumUdYa8WnVRVHMSiXJhU8e4XpVD9UsPxTok5Zyc1sXTDyqZHpBU9xnUhFfVzZCfBiOLqoiJg7SIiAiIgIiIHhnMuVh/2luPkOe1l906aZynlWf94pDope1290sdXLm/JlRyWb69yeimg7XPuk3023iP/lt62QSFclC+PdN5qY9bmTPTR8R/mD1uvumU9WWWi2FELmiP4f03++ZmGYWiv4Y+c/32mWDJLoezmXKLq9dXF0KlGgzp4JEyrIPGV6hIwzA/GHNzzpmYhUF1j0ZWbRFtQWm7VES1DIoJZSiYbIXoMcldnUpU7kVaboTUTAdGXICNkjaG8SciMQXQTlbP7vb/AOaf+23ZL/JW21Y1ADxrVB206fvk2BM8gu4Hq/fNY3VJqiMWosyugIDZ2GpsN+7I2s79xxM3WrT5vbg1BtBAAtNWxlVwNokAkZLZJwejonY7zRdCsQatGm54ZdEY46yJyrX/AFdNtW8JTQLQqY2dkALTfABTA3KDjI6ckc0pdu7C60IlNUZGZsDad6dUuTznK/B6hiRu7vEtbrwthVLIMMu0GGAfhU32gC67uwjnGZJ9EXOh61NTWp0qNQAbat4RBtDcWRgcEHjjiM7xNTfX2ihUZEtKzqMBWSrUXbPyEY547hznokGp1jvFq3dSsnwXam482aaNg+cHI9E7feXaUxtO2ATu3E5PmAGZEm5O7NlBxXQkAkCopKkjgcqRkST3tmKgAJIK8D2ZDDnBwOg7hvhF+2ro6hkYMp5x/wA3TIEwtH2QpKVBzkgk4xwVUAA6Aqgb8k8STMwGQYOmNy028mtSPa2x+OZ9wm0rL5SsO0ETX6d/gOfJ2G+rUVu6bQmVJcn1JqbF5RB5yyn0o3fOwzjFifB34+Tc7Po8Lsn1Ts4lxOrg/wDP2pqp4l7ERMHoEREBERAREQPDOQcqVTN4o6KS+tnM6/OL8pZzfP5kQfZz3xDkzk+F8tryUDxbo/KpjsDnvkt0yfFbqpj/AOz/AGkV5J/4Vyf6ijsQe+SbTJ+F/wDF99pn3bsDy49mRo3+GvW/32mVmYmjv4a+n7xmVJLaqzGZTPYHsCeZnsD2IEQPZRXoo6sjqrowwysAysOgg7iJUBPYETu+TyydiyipTzzI+V9AcNj0TP0Nqha2zB0Qu44PUbaKnpQYCqd/EDPnm9BnoMD0wIzECrMqWUCVgyDG0qm1RrDpR/umX7Z9pEbpRT2gGVOu0COkEdoxMPQT5tqJ/pqPSBjulSXMtYB4O+rHoq7faQ/fOzI2QD0jM4/r2mL1/lIjfYA7p1TQ9XboUW8qmh7VEtfSJcGU/wBcXEp9bs+IiYPQIiICIiAiIgeTiOv75v7jnxsDsppO3ThGu7Zvrk/Lx2Io7pJcWd8uPdKuSpf3eucYzX9lNPfJDpg7z10/vMZouSxf3Rz01n9SIJu9Lnf9JB96bHThRaiPaGXo8fs0+bMnEx7D+GnzF9gmQIbHokD0jcXNTSxtady1JDRDNjDYAXJ8GrZG0d2/G4bR4gSeYnPr7RHh9MuH8KiigGSpTLIUcCmAyPjG1vYY37iQRIrMsNJ17W//AEKtXe4p1KZq02cLtphXbBKgbWfBv2rjG+aW110r11et+lLb728HS/RXqIyjgKtUKTk8DsndxxzSYaH1VpW9ZrlqlatWYFdusysVUjBChVA4bt+d24Yyc2F1Vekai2l5Vt6dRizUwiMqs3wjSLb09eN3QMBp7/Xqp+gW91SSmHesaNRGBZQVR2OwcjjsqRnhnEzdLawX1k9J7lLZqNSoExRaoXQnfglwAxAyeG/B4TM0/qobm2oW/wCkPmk4fbqg1Xc7Lqdo5Xy+oYAxL+uer73yUkR1Q06oqZYEgjZZdndwPjQI1pUXC6cpItVNpqZK5VtkU9m48R1DeM2Fbxt28ru3b91ou9H9p3yftcqithqxan8GmfEp7PiHxuOTz9Mq0/oG4a/t7+38G3g02GR2Zd37UFgwBzuqnd0r5916y0FUTSNzcsU8FVphFwx28gUxvXGB8BufohGVq5rAt3bm4VGQAsCpYE+KobcR1zDp66UWszfGnVFMOKZGEL5JABxt7OPGHPNRq5ZX9klS1FqtRGdilbwyKoDKFyynx8eKDgDO8jzzCoau3S6IrWzUW8L4ZXVAyElQ1M5BVtnmbn5oEm/Xm1DIH8KiVAClV6TLSbdnc/PjpAx55fsdcLWs4pU3Idh+zDo6rU47OyzKAQcbunmmg1z0ZWqaOtESk7PTNEuirtMuKDq2QOgnEv6+2zvW0Y6I7+DrqW2UZthdug2WwPFHineeiBKNGPWJfwqgAHxTgA4zuG7iccebznO7ZCUNxlQgVqeEwdB7qOz5L1F7HYTNzMHRW43C9FZz6GCt+KElBuUdMXNNvKpKOx398neptXasqB6F2fqsV/DIbynU8G2bpFVT6ChHtMkfJxV2rNR5LuO07X4pavxhwYcac1VHMJZERMHoEREBERAREQPJ8/61vm8uj/UcdhI7p9AT5108+1cXLdNWr99pJcWd/GI9XROTMYsV89Sr6iB3Ta6VPjgfLX1KZruTpcWFLztUP22HdM7SR8dfnH1J/vNkOrD/ABj2hs7D+HT+Yn3RLWktJ0bdVas6oGbYUtne5BOBgHfuMu2bYRPmL90TT626Ee7SgKbqppVRV8ZnG1hWGA9MhlO/iDDNnppm3ZEcVk2HfwasWwGfmQE/G80v/wBqUcMfD0tlX2GJqIArgZKMc4DY+Lxkev8AQdxUsxak0wXqAO7VK1UpT2w20hqAs1ToyQBzGVaM0C62FS0q06LlRVWmwCkVNoNsVHDDxKmW3nf05kEjS6RhtI6MOGVdSM9GQeMvKc75Br7VZv7Mo21Kkgq5tzVCrTwzIV23feA5AB4nfMM6u3FK20rRRCxc0jQNMLTRxgbXg6QY+DIOc79+7ogdGwZ7OfWlnWWyvlWlWSqaI2MUXpszANuTFapttnycenO7X2NLSCV7NXa48HQrU6THNTFZavhKpep5SoNhCTkA7t3CB1MQZzinpKut/XWpVqKgugEDVKyr4MldyoKLqV4j4a9G7jJVrrf1KFjcVaTbDooKtgHB21B3EEHcSIG9BiQO11hq/oV7WW5WpUpU1dMtavsHfkkUMbjww45t3PMjQustVqz0Gq0Ln90NytSkoXYcYHg6qq7D4wOcg+bfuCaGerIXd6y3KaPt75FoHbSmaisHHju4QFCG3KM8DmbivparSr2NvVSmWuDXV2Rn2UNNNtdgMMtkHfnhA3pE9AkOTXJiBWNti1Nx+jeFFUFw234MVGpbO5dr5WeuVaR19o0Kl3Sem21b7J3FcVQdja2CcAMocHZPEZI4QJhMKwOK1yvnpv2oB+CZ2JrqRxdOPKo029KvUX3Qko/ylUs29JvJq4+sjflEv8ltXNGsvQ4b6ygfhl3X6nmyqHyXpt9sL+Karkoq+NcL0qjdhcfiln8XDVtmo9YdLiImDvIiICIiAiIgUmfNmk3y9U9Lue1jPpCq2AT0A+yfNNy2Qx6ST2mY1dnFnP1h1vURcWFtjnVz2u8v6Qf9oued2H2BNZybaQWpZInxqTOjDzFiyn0g+qXdbSU2X3gbW8+Sd2G6gQM+bM2w6qekN9o+qGQDnXCnzY4domXmc5udNMCrU3FOsMDZONlx0b9zqe3f6ZtNH6z3R3VbVTj4yPsg/RbPthmmcBpHf1ifntnHU6H24la6x9NCoPTTP44EgzGZo11kTnp1R9FD7Gl1dYKXOHH0D3QNvtT0GahdP0Olx1o/ulQ09QPxz6Uf8slhtw08ODumtXTdD/EHpyPaJdXS1A/zU+sIsMo26YYbCYYYYbC4YdDbt465Tb2VNAwSmiBvhBEVQ3Xgb5Ql9SPCon1198vLWQ8GX6wlFl9F0WpC3amhojACbOEAVtoAAcMEZl2vYU3elVdcvRLNTbLDZLrsscA4ORu35l0EdI7ZWJBpKmqdo1XwppnPhBVKipUFM1RvDmkG2S2d/Dfzy3pfU+2uBXFRXzWdHYhsFXRPBhkOPFypII3gyQwIQUYEwKzYuqPy6VQfUZW/EZsD6unommqE1L62ZN6JTqnPmIC56iSOyIDWhNu0uR/TZuHkEN3SIcmFXF0y+VSYekMh7jJ9pKjt06qeVTde1GE5hyfVtm9ofK217Ub3S9pcGPtjYdXrZ2uIiYPQIiICIiAiIgYukH2aVQ9COexTPm4jKmfROsDYtbg9FGqfsNOA17OpTSm7oQlQFkbiGAJBGeY7uExqcOciZtaOizqhrGbG4JYZpvucd/Xu9XXOzVVpXNLKsHRxuIHtHMfNODXtttbxxl3QWs9xYtimxKc6NwPWP+eiZ01N2DixVTZLtN6q1kOEXbTfhSpYDf8AF2fGX2TUrohxuFs4+bUceooZKtFcp1tUAWsjU26c5XPp4ds2/wCudj/ip9en+aZ7N15QD9FqL8S5XqqY9qSrbqjnuh9ND3idDXXOxP8ANT6yfml9dY7Fv5ifZ98bLdzYXVYfzLodaq3seenSNcD+PV+lRz+IzpP9sWR4Onn8XPsExdI6a0dSQu7IcAkAIdpjxwN3EmNi8uZXOnrikxVrpTz7JprlfM2F/wB5T+ttfmrUfpJ7lkQuam0zNjG0zNjoyScSzmYrdNxrbceXbH6JHfLv62XP/pT9b88geYzBdPP1suP8G3bqfHteZ9tpyqyhjbIM8AKqjd075zQSdcmNCjcXDW9wcq1NmpgkfxFKnC55yu0ceYypduBpVz/dj9Goh9gl0aacD/y1yPmse4Sa1OTy06G+z7pZbk4tuYsOoD3RtyakQTWNx/LvF+k/ewlX62Hy71fQT3mSs8nFP4lZ17fzCUf9O9+RdVQPMXHsePkuhKazVKlZENSvVBYeIVYMeteHZOxaJov8OoNhmUKE51Qb8Hz57/Rr9C6pU7dg+3Udumo7EfVz7czeVXVELu4VRvZmYAAecmSS7H09dLSt6tUn4CMR52K4A9LECcd1Yq7N1bnoqp2FgD6jNjrvrcLthQoE+AQ7TNw8Iw+Du8kcR08eiR+yq7DK3ksrfVIPdLa0PMzeJGum3Z9FCeylTKpg9QiIgIiICIiBpNbnxZXXnpOo62XZA7TOb2us9v8AoiWte3d1VNkkFOOSdpcnKnfxnV9I2SV6bUqgyrjBHA9III4EHfItU5OLM/GrD6Y71mFVOpNMTN72+HGq9Lxm2AxXJ2drAbZ5toDdnqmPUtNripnZm5L7T/Erj6dP8k8TkwtgwPha5AIJUsmCAeBIQHfFpaP8Wm94qs47R1YrMpdLes6jiyoxX0HG/wBE1raOU7wfRPqylSCqqqAAAAAOAAGAB5pDNadQUuqvhqTii5GKmFyHPMxAIw3MTz7uiZTfs3aL02ibTy4F/Zv/ADEtVrAgbt56p2KpyV1/i3SHrpsPxGWX5Lrrmr0T1hx+ExeWEYdcftEuNm0byT2QKDD4p4c4O7qnXW5Mb0cHtj9Jx/8AnLTcmt9/QPU5/IJdXoy018w5I1A9EpNA9E6y3J1fD+XTPVUXvxMapqHfj+7A9VSn+eXV6FsT0+3LzRbonq0+kTo76mXo42b+gofYxmNU1Xu142dX6jH2CS8J4nEfaAhR0Sqm7KwdSQQcg44GTKpoSuvwrSr/AKb/AJZhvZ7Pw6FRetGHtEuqk8Tj+1ulr1fLuFZvrP8AmmbS5Rb4fze3b/NNcyUhxUjs98uUbimqsqkgNs7QwDnZ2tnn3Yye2NVKT/J/zP3DbrylXvl57feZdXlPvRz+pe9DNIKidJ7J7tp5Xqi8NevFj9Zb2pyn37DCkA/NRuzxBNNfaTu7og3FZ2HMpO76o8USlXTyh2GXBUTyhGqGquvGmNqZhVQphRgTIp8ceaWlqr5Q7ZsNGXFNRU26YqFlKodsqUfmYY49Rl1Q4pwcSqd4mPh3fRNbboUW6UQ9qiZs0eptXasrc9CbP1SV7pvJi9mi+mLvYiIZEREBERAREQEREBERAREQEREBERAREQEREChkB4gHrEstY0jxpoetFPdMmIGtqaDtm+FbUT10kPdMSpqlYtxs7f8A0kHsE3kQt0bOo2jz/dKY6gR7DLT8n2jz/dwOp6g/FJTEli6GvyaaPPCm46qtTvJntPk4sl4Cr/qH3SYxFoLzys21utNFRRhVAUDzAYEvxEqEREBERAREQEREBERAREQEREBERAREQEREBERAREQEREBERAREQEREBERAREQP/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5" descr="data:image/jpeg;base64,/9j/4AAQSkZJRgABAQAAAQABAAD/2wCEAAoHCBYVFRgSEhUVGBESHBoRGhkSGhYYEhgYGBgZGhgYGRgcIS4lHB8rHxgaJjgmKy8xNTU1GiQ7QDszPy40NTEBDAwMEA8QHhISHTQsISs0NDE/NTQ0PzQ1MTQ0MTExNDExNDg0NDQ0MTQxNDE1Nj8xNDQ0NDgxNDExNDQ0MTQxNP/AABEIAPQAzwMBIgACEQEDEQH/xAAcAAACAgMBAQAAAAAAAAAAAAAABgUHAQMEAgj/xABGEAABAgMDBQoMBAYDAQEAAAABAAIDBBEFBhIHITFRchYyM0FhkZKxsuETFSI0NUJSU1RxgcEUJKHRFyNiY3OCQ7PCRCX/xAAaAQEAAwEBAQAAAAAAAAAAAAAAAQMEAgUG/8QALBEBAAICAQIDBgcBAAAAAAAAAAECAxEEEjEhQVEFEzJxkbEVMzRSYYHwFP/aAAwDAQACEQMRAD8AuZR9p2rCl24orqagM7j8gi2LRbLwnRXcWYDW46AqrmZmJMRMTiXPefoBq5AgZJ2/Tyf5UNrRriZzzBcJvrM/2+j3rbZ12i8VILtZ0MH141JG6zRpDOcqRDG+0zrh9HvWDfea1w+j3qY3Ls/o5ysG7DP7fOUEOb8TWuH0e9eTfqa1w+j3qZ3Ls1Q+crG5dn9vnKgQxv1Na4fR715N+5vXD6Pepo3Yh6ofOVjcxD1Q+coIU37m9cPo96wb+zeuH0e9Te5iHqh85WNzEPUznKCEN/pvXD6HesbvpvXD6HepvcxC1M5yg3XhaofOUEGb/wA5rh9DvXn+IE5rhdDvU4bsQvZZzlY3MQvZZzlBBnKDOa4XQ71j+IU5rhdDvU2bswfZZzlY3MwfZZzlBCHKFOa4XQ71j+Ik5rhdDvU2btwfYZzleTd2B7DP1QQpyiTuuF0O9ef4izuuF0O9TRu9A9hn6rwbAl/YYgiBlGnf7XQP7qVszKe4ECZhAt43QtI5cJXiNY0s0Z2NpyVUROXbhvBMs+jxnwOOb9wgtuy7UhTDBEgvDmnVpHIRxFd6+fbFteLIx8bagtOGIw6HDjBH3V72bOsjwmxoZqyIA4IErKFNkvhwuJoxkcpzBc11bPxkE+uc51NGlar+n81/o37qXugfJB/oPWpEnatoCE3C3M1uYAJHtK9pa6gK772zRFVTNrWg4vI1KBZJvgdawb3HWlu4d0IlpCI/whhsh0bipXE48SZbSySxYcJ8SHM43saXhmGmItFcNUHg3tPtLG606/1VV/jnL1CmnOcG13xDec0QWjurPtI3Vn2l1/wgiFuJs3nIxAFmapFaKr7Yl48tGfLxwWxGGh1EcRGsFBYm6s+0sbqz7Sq38a5WXdjJjHmYDY8WKYOPOxhbV2Hic6uiupBv3Vn2l63VnWla+l2nyExDl/DY/CgOxUpSrsOhO0PI+8gO/GaQDvBxhBwm9R1rG6o61I/wcf8AGHoBR9p5JJtjS6XjsiEeq4Fjj9dCDzupOtAvSdarq0oUeXe6DHa5kRulrxQ/MaxyhapW0C1wLhiHGDxhETMxG4WUb0cqwbznWoaUgwIrQ5jQQecHUVvNnw/ZCPOt7SpWdTWdpE3mOteDeXlXD4vh+wEeL4fsBEfimP0l0xbwVGlQ0a3nseIkN1HtNRy8h5FwXnYIeDAMNa1ol10clG7FkjLSLR2laN4w2NBhTjBTwgAdTX3FN+SO0C6FFlyeCcHjkD+LnBSRIn/8hlfaPaTLkdP82Y2WdZRa6L+n80dhv3UvdLeDYPWoe/5/NHYb91LXS3o2D1qRA3xdp+qpe0t+75q474u0pHuNYf4u0mMcKwoZ8O/VhYagH5up+qgXbk7sP8HIwoThSK8eFibb89PoKD6KWsa2YU017oRqIb3QXbTTQrhvxbAlJKNGrRwaWN2nZgqlyKXgMOafKxHHDNeU2vvG5z9SOpAv5Trvfg554aKQY9Y7NQxHym/R36EJTld+zab1hfQ+WG7/AOJkjFY2sWVPhBTSWeuObP8ARfPErv2bTesIPsKW3jfk3qCTco1y22hBxQwBNwgSx3tD2HHUeJNw4L/T/wApByd37Ew98lMuAmYbnNY4/wDI1rjQbQCBQyZZO3RIn4qdYWwoLiGw3ihe9p0kagQr0aKZhoCiLz3ghSMB0eMdGZrfWe7iaFEZNraiTkq6ZinynxIlBxNaDRrR8ggrzLT6Qltlv/Yrtl943ZHUqSy0+kJbZb/2K7YG8bsjqQfOkbKdabYjgJkFoc4AOhwqUDjQZm1TzcHKmZiKyVnGtbEiHCyIzM1zuJrmnQTrVJTvCP23dor3ZrnCNDLK4w9hbTTixClPqg+jspF1Ic7LOfhAmYLS6G4b7NnLCeMHUvmlwoaHiX2HE3hr7JrzZ18mTcsXzERkMVJiPApqxH9ERMxEblmxZx8OIPBgurmI4iEwPvMwEgsdUZjoXZZNktgNrmMQjOfsEkT3CO+Z61Dzqxh5WS3h28/U1MvOwkDA7OacSnmmorrzqs4G+b8x1qy4egfIdSlj5/Hph6eiO+yxfHSz6pXTRfHSz6pXR6fA/T1/3ms6Q9EM2j20zZHOFmNlnWUsSPohm0e2mbI3wsxss6yjW35QD+bOw37qWukfIGwetRGULzv/AEb91LXT3g2D1oFu950qayP2J4KBEmnj+ZMu8mukQ25h9Cc6hL2Uqa1w8dNNOOi7ZXK1JQGNgtgRg2GAwb3iCB0tu88jAf4CbjQmvADsEQVoDoNKKNZfOyGkObGlw4ZwQ0Aj5Gi+e7zWu6bmYs06v81xcAfVboY36NAUUg+v5aYhTMEPhlr4MZpoRna5pqCvmO9VimTnnQCPJDw5mosc6oTbk8ykskZcy0wx7w1xcwspmB0g15VHZRL3Ss++DGgw3tiwjRxfSjmVqNHGg+g/+L/T/wAr5Mm47mTD3w3Fr2RHOa5poQQ40IKugZZJTBh8FGrhw+rqoqPnIuJ73jQ5znCumhcT90EreS88xPOY+ZeHeDGFoaMLBrNNZ4yrtyJejh/kf1r52VqZPso0vISgl4sOI54e59WUpRxqNKDblp9IS2y3/sV2y+8bsjqXzhlAvdCnpmDMQmPa2EA0h9Kmj8WaisKFlllA0DwMbMAPV4ggrOZuHaDojyJWJRznEaONxTzk+yXRIcZk3PYWiEQ9sIGri4b0vPEAc9OQKUdlolKZoMav+qibTy1kgiWlqO4nRXVA+gQWBfy8TJKUiPcR4R7SyG2udziKcwXzxddxMxiJqXBxJ1k6VzW9b0ecieFmXlzuIeq0amjiXu7UZrY4LiGto4VOjQijkRM4rRHpJ6S7GuwHOLvCHOSdGtS/jOD71vOueetuExpc1wc7QA3Xy8iPBwf9FJ1SJjf8F+0rLZL0JiVdUENppodJ1BNVnzbYrA5hqKUI4wdRVfzUy6I4vcakrdZloPguxN0cY4iFD1c/EtlxR1Tu0fT5Jq+Oln1SwVP3knGxWw3NPEajjB1FQCldw6zXDETHj4/dZkl6HZtHtplyN8NMbDOspak/Q7No9tMmRrhpjYZ1lGpuyh+dnYb91MXT4MbB61C5RPOzsN+6mbpcGNg9aBZvb6yqCf35VvXs9ZVDP78oOZCEIBCFNMuvNulzOCA78K0FxiVbhoDQmla6eRBCoQpixbtzU2HOlYLogZmcWloAr8yEEOhe4jC0lp0tJafmMxXhAIQhAIQhAIQhAIQhAIQhAIQhBZkn6HZtHtpkyM8NMbDOspbk/Q7No9tMmRnhpjYZ1lBsyieeHYb91NXS4MbB61CZRfPDsN+6mrpcENg9aBYvZ631Ve2DYL52dZLMqGuOJ7h6rBvnfYcpVg3s9ZMuTS7LpWWiTJaDNzILmh+YBoBwMJ4gTnKCegQZU+FkYMNmKWhtaaMb5OJpDRXXQV+qqTJdc50abMw8s8DJxHNLHZ3uc2oHk6gSM51J9uDdidlpiYmJx0N5mvKJhuJOOteMDNxKOycWT4O0rReahsN3gwPVq843GnMgj8rl1GvxzrY0NjYTGsbBa0BxdiNdHGajmTNPXbfEsiFIw3MhYmw8bnmjQ0eU/wCZKqCJHdPWsQXOc2LMnNU4cDX0bm2WhOuXG1nM8BKQ3ua3CYjw0kV9VtacSCBvZktfKS5moUdsaGwYnANoae02hIITVk1b+FsaZmyaOcIkQV/obhb+oCzMvMvdtoe4l8ZgpiqT/Ndmbn5Ctt62fhbCgyoNHRhCgk8flEFxQIN08nEzPM/EFzYUA5w6JWrtZAHFyqRt7JLMQILo8CNDjthguc1tQ6gzkt4jm4k1ZXZp8rIy0vL4mQnUhuLKjyWszNqNFVnJK6JDs2ZjzLneBOJ7PCE0wtZ5RBPETm+iCtrsXGmJ6A+PAc3+W5sPA6tXV0muigTbDyMRC0gTcIxQM7QCQDqJ0qeuzGMlYL5loDXxA+K2mamM0ZT5KGyGNiRJiYjve9zWsDaucSC5zq568g/VArWZcCJFL2OitZHY98DAWvNXQxUkOApSnWFG2pZj7NmoQe5j4kPBHc2lWiprhcDpzZlvvDeaP+MmIkCI5jDGiubhpmxOoT9Q0Lis2TmbTmmwwXPjRKAud6rRpc46gEFy3nudBtOHKR5VrIbHEPe5ga0+DcKkZuMFL2Ui15aWhtsuRhwhFIEN7w1pcxpzYcekOPGeJWLYEKXlmNsmHFrHhQsRz+WA7Ni5M5rRfP8AM3cjxLSdI5zGfELcTqnySa4zyBuf6ILKbM2bY0rDc2HDmZuIKEjA55dSrquNcLRoXfakvLWlZMSciSrYERjIj2EgB7SypBDgBVpp9aqPmLJsexw0TNY81QOo4YnHlw6GhKF9MpL5yGZaBDEGVOYgb9wGgGmYDkQV+hCEAhCEFlynodm0e2mTIxw0xsM6yluU9Ds2j20x5F+GmNhnWUGzKN54dhv3U1dLghsHrUJlH88Owz7qbulwQ2D1oIC24zGRA+IwvhsOIsBpipnpVKl/MocWbwQ4DXy8OFUkMeQ5x0DO2mYDiTFev1lUtob8oGa51+IsnH8NFdFjsLS3A+K6lTx+VUKdszKl4Cbjx2y9YE0WvdDLvLa4ChcHUoainMqyQgsacygwHT0CdhygYyXDvIZha573HfOIGfQlu+15TaEyZjAWNoGNaTiIA5UuoQWDefKE2agS8syXLIcu5j3AuBxBgHkigzaFz38v2LQhwoTIJhMgkuzuxVNABoHEkZCC17GyvYYLYM7LCOWADEC3yqZgXNcCK8oUPfLKXFnIX4aDDbAljmc1pq5wGhpIzBvIEgIQP14L/tmJBlnwoDobWBjS7GCCGac1OMrXci/bbPl40JsFzokYl2MOADThwtzU4tKRUIPTySSTpOc/VPtzr9wbOgOZClS6aiA4ornChOfAKUqGjUkBCBisO9caBOifcS+I4kvBNMYdpbXiGjmTOco0DxgLSEo4PEMwi3GM7jQYq09mo+qrZCC4Y2V6Xe7E+zmuOtxY53OWpTv1fOFPMhw4Mq2AIbi8luGrqigHkgaElIQCEIQCEIQWXK+h2bR7aY8i/DTGwzrKW5X0OzaPbTHkW4aZ2GdooPeUk/nDsM+6m7pcCNg9agspPnp2GfdTl0eBGwetAs3q9ZVLaO/Ktq9PrKpbR35QcqEIQCEIQCEIQCEIQCEIQCEIQCEIQCEIQCEIQCEIQWVLehmbZ7aYsivDTOwztFLsv6GZtntpiyKcNM7DO0USzlK89Owz7qdujwI2D1qByln86dhn3U7dHgRsHrRBavT6yqW0d+VbN6fWVTWjvyg5UIQgEIQgEIQgEIQgEIQgEIQgEIQgEIQgysLKmbGscxfLfUQxznkCmImZ1DjJkrjr1WnwRBaRSozH9V5U5eagLGtAAAIAHzUGkxqdIxZOukW13WRLehmbZ7aYsinDTOwztFLsD0MzbPbTFkT4aZ2GdoqFrGUw/nTsM+6nro8A3YPWoHKb56dhn3U9dDgG7B60QWr0+sqntLflWven1lVFpb8oORCEIBCEIBCEIBCEIBCEIBCEIBCEIBZWAmWxLCrSLGFGaQDpd3KYibTqFeXLXFXqs02JYpfSJEzQxoHGe5MzhmAAo0ZgBoW8M4qUA0AaAhzVppSKw8DPybZbbn6FC848pvy+6glP3q37fl91ALPf4pe3xfyarJgehmbZ7aYcifDTOwztFL0D0MzbPbTDkT4aZ2Gdorlpecpx/OnYZ91P3Q4BuwetL+U/z47DPup+6HAN2D1ogt3p9ZVPaO/Kte9J3yqi0d+UHKhCEAhCEAhCEAhCEAhCEAhCEAFkBZaK5hpTtdmw2w3MizDak52t9nUXDWuq1m0+CrNmriruznsK72ECNHHK1h0nUSmQMJzn6DiClvwDHHEX1r8qLoZIM9vqWmla1h4HIvlzW2hBCXmJDU4+SYND6rjjSo4qq3ceTHOO8T4q6vaPLZ8j1qACZr7wMMRmnOCc/wA0shYb/FL6fhzvBVY8H0MzbPbTDkS4aZ2Gdopeg+hmbZ7aYciXDTOwztFctTxlQ8+Owz7qfuh5u3YPWl/Kj58f8bPumC6J/Lt2D1ogs3oO+VVWjvyrTvQd8qstDflByoQhAIQhAIQhAIQhAIQhAL01pJoM5ObMvTGEkACpKcbBsUQ6PeAYh0am966rWbTqFHI5FcNd27+jN3rDEOkWKKxNLWnQOU8qnYxOlbWMW50vmW2tIrGofN5c9s15tZrkJunku0dXyUw1lc40FLMeEQahSNlWlQ4Xc33C5l1SY/r7JcQ0CGutjA4Ym5wUeCXO2joVrlJbSJC2T2klJ5ynNpFg7B7SRlmv8Uvb40axVWRB9DM2z2wmDIlwszsM7RS/C9DM2z2wmDIlw0zsM7Tlyva8qPnx/wAbPumC6R/LN2D1pdypefH/ABs+6YLqH8s3Y+6IK15zvlCXNuG+0XviOeYcrDNC8AFzjxtZXNm1lTF53b76p9syTgy9kNhx4vgYURlXvaaO/mZ3AHWRmQK0pk9seYc6Xl5t7phgz4Hscc2k0w0P0VbWjdaNDnXWfDBiRQ7C3CN8DocdQppVsXdu5Zcw17rLixYcxCBb4RjnY24tBIO+C7INnOsmA+Zc2JN2nHq3G1rnVI0DNvWhBEwsjssyBjmI8YxGNL3+DLAwECpABaTRUrHDQ5wbnYCQK6aVzL6HxzLbGfEiNe+cmGPe5uE4g57iA0NGgBtMy+d4sJzCWuBa5poQcxB5Qg1oQhAIQhAL2yGXEBoJJzADSvUOGXGjRnKb7DsgMzuzuPHq5Auq1m0s/I5FcNdz39BYVjBlHOzvPMOQcqZIcJbJaXUpLSq2UrFY1D53Ne+a3VaXPLyxK7TL5l2MhgLXGeF3tHu4rCFmZdRExAINRpCY4zgVGTDKrmfFRWemfB6se1i04XfUa+UcqaYbmvaHNNQUgx4VM40qUsa1nMdhOnjB0O71XMbbMWXp+X2L+VRtIsHYd2khp7ypRmviQHNOYsPzHlaCkNZrd30OCYnHEwseF6GZtnthMORLhpnYZ2nJehehmbZ7YTBkR4aZ2Gdpy5XNOVM/nj/jZ91N3ciYZZh1tp+qicq8Eica/ifDbT5tJqvUlMfkWPb6mY89EQiLyvBxfVMUrbVn2lIskZyP4CJDwimINdiYKBzS4EOCR7Ym8VUmTZ8pBdMtbVl2LAe2TimYmX/1BxJGjEWgBrQlyHllniQDDlgCQKlsSgqdtVihBf8AfnKSyBBhmRiy8WM92F4zua1uHOaBwIz8qoaamHRHuiPNXPJefmTUrShAIQhAIQhBOWPGYwVIBJ0kmn0CY4FtsHs9LuSDVCsrkmvZjzcKmWd2laEC8UMex0u5dsO9MMcbOl3KokLr30+in8NrHa0riN6YZ42D/fuWh9vQj/yM6QVSVRVTGeY8nFvZVbd7ytV1sQveM6QWp9rwvbZ0gqvqiqe/n0cx7Hx/ulY0W04R9dvSXFFn4ekObXkKRqrCj3s+iyvsylfOU5eWf8K5mcHCC2oNa5+NQiwsqqZ3O3oY8cY6xWO0LGhehmbZ7YTBkR4aZ2GdpygZpphWTBY/M6IcQHHQnF1BMeRCCcczE9XCxleKtXE/ZQsM2VGwzGgNjsFXy9SQNJYd9zaVXV2bXbDLoMbgIuap0NJzZ+Qq/HtBBBFQcxB0Kqr6ZP3tc6PJtxNd5ToY3wPHg1jkRBPvDdeMyr4A8LBOcYTV4Gojj+aUItizJPARegU0S1qzEscAc9lPUiA5vodC7d2czrZzd6BG8RzHuIvQKPEcx7iL0CnjdnM62c3esbtJnWzm70CR4jmPcRegUeI5j3EXoFO+7SZ1s5u9Y3aTOtnN3oEnxHMe4i9Ao8RzHuIvQKdd2kzrZzd6xu1mdbObvQ0S/Ecx7iL0CjxHMe4i9Ap03bTOtnN3o3bTOtnN3oaJfiOY9xF6BR4jmPcRegU57t5rWzm71jdvM62c3ehom+I5n3EXoFHiOZ9xF6BTlu3mdbOY/usbuJnWzmP7onRO8RzHuIvQKPEcz7iL0CnHdxM62cx/dY3czOtnMf3Q0T/Ecx7iL0CjxHMe4i9Apw3czOtnMf3WN3MzrZzH90NFDxHM+4i9Ao8RzHuIvQKb93MzrZzH90buprWzmP7oaKPiKZ9xF6BTPd+476iPPUhy7PKLXEYnUz0OoLcb8zXtM5u9RsefmZxwh1fEcdDIYNOYZvqUNOm9NtfiYgbDBEGH5ENoGd3FWn6AK6Mm9gGUk2tiD+bFPhX/ADOgfQUS5cLJ0YTmzU6AYjfKZD0hp4i7WVaCIZQhCDhnrKgReFhMftNBUebnyPwsLooQgNx0j8LC6KNx0j8LC6KEIMbjZD4WF0UbjZD4WD0UIQG42Q+Fg9FG42Q+Fg9FYQgzuNkPhYPRWNxsh8LB6KEIMbjJD4SD0UbjJD4SD0VlCDG4yQ+Eg9FZ3FyHwkHooQgNxch8JB6KNxUh8JB6KEIDcVIfCQeijcVIfCQeihCDG4qz/hIPRRuKs/4SD0VlCAbcuQH/AMkHohScnIQoIpBhMYP6GgIQg7UIQg//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Content Placeholder 13"/>
          <p:cNvSpPr>
            <a:spLocks noGrp="1"/>
          </p:cNvSpPr>
          <p:nvPr>
            <p:ph idx="1"/>
          </p:nvPr>
        </p:nvSpPr>
        <p:spPr>
          <a:xfrm>
            <a:off x="838200" y="1828800"/>
            <a:ext cx="7408333" cy="3657600"/>
          </a:xfrm>
        </p:spPr>
        <p:txBody>
          <a:bodyPr>
            <a:normAutofit/>
          </a:bodyPr>
          <a:lstStyle/>
          <a:p>
            <a:pPr>
              <a:buClr>
                <a:schemeClr val="tx1"/>
              </a:buClr>
              <a:buFont typeface="Wingdings" pitchFamily="2" charset="2"/>
              <a:buChar char="v"/>
            </a:pPr>
            <a:r>
              <a:rPr lang="en-US" sz="2000" dirty="0">
                <a:solidFill>
                  <a:schemeClr val="tx1"/>
                </a:solidFill>
                <a:latin typeface="Times New Roman" pitchFamily="18" charset="0"/>
                <a:cs typeface="Times New Roman" pitchFamily="18" charset="0"/>
              </a:rPr>
              <a:t>A computerized system alone does not ensure </a:t>
            </a:r>
            <a:r>
              <a:rPr lang="en-US" sz="2000" dirty="0" smtClean="0">
                <a:solidFill>
                  <a:schemeClr val="tx1"/>
                </a:solidFill>
                <a:latin typeface="Times New Roman" pitchFamily="18" charset="0"/>
                <a:cs typeface="Times New Roman" pitchFamily="18" charset="0"/>
              </a:rPr>
              <a:t>accuracy.</a:t>
            </a:r>
            <a:br>
              <a:rPr lang="en-US" sz="2000" dirty="0" smtClean="0">
                <a:solidFill>
                  <a:schemeClr val="tx1"/>
                </a:solidFill>
                <a:latin typeface="Times New Roman" pitchFamily="18" charset="0"/>
                <a:cs typeface="Times New Roman" pitchFamily="18" charset="0"/>
              </a:rPr>
            </a:br>
            <a:r>
              <a:rPr lang="en-US" sz="2000" dirty="0" smtClean="0">
                <a:solidFill>
                  <a:schemeClr val="tx1"/>
                </a:solidFill>
                <a:latin typeface="Times New Roman" pitchFamily="18" charset="0"/>
                <a:cs typeface="Times New Roman" pitchFamily="18" charset="0"/>
              </a:rPr>
              <a:t>It is highly dependent on the user’s correct interpretation of symptoms.</a:t>
            </a:r>
            <a:br>
              <a:rPr lang="en-US" sz="2000" dirty="0" smtClean="0">
                <a:solidFill>
                  <a:schemeClr val="tx1"/>
                </a:solidFill>
                <a:latin typeface="Times New Roman" pitchFamily="18" charset="0"/>
                <a:cs typeface="Times New Roman" pitchFamily="18" charset="0"/>
              </a:rPr>
            </a:br>
            <a:endParaRPr lang="en-US" sz="2000" dirty="0" smtClean="0">
              <a:solidFill>
                <a:schemeClr val="tx1"/>
              </a:solidFill>
              <a:latin typeface="Times New Roman" pitchFamily="18" charset="0"/>
              <a:cs typeface="Times New Roman" pitchFamily="18" charset="0"/>
            </a:endParaRPr>
          </a:p>
          <a:p>
            <a:pPr>
              <a:buClr>
                <a:schemeClr val="tx1"/>
              </a:buClr>
              <a:buFont typeface="Wingdings" pitchFamily="2" charset="2"/>
              <a:buChar char="v"/>
            </a:pPr>
            <a:r>
              <a:rPr lang="en-US" sz="2000" dirty="0">
                <a:solidFill>
                  <a:schemeClr val="tx1"/>
                </a:solidFill>
                <a:latin typeface="Times New Roman" pitchFamily="18" charset="0"/>
                <a:cs typeface="Times New Roman" pitchFamily="18" charset="0"/>
              </a:rPr>
              <a:t>T</a:t>
            </a:r>
            <a:r>
              <a:rPr lang="en-US" sz="2000" dirty="0" smtClean="0">
                <a:solidFill>
                  <a:schemeClr val="tx1"/>
                </a:solidFill>
                <a:latin typeface="Times New Roman" pitchFamily="18" charset="0"/>
                <a:cs typeface="Times New Roman" pitchFamily="18" charset="0"/>
              </a:rPr>
              <a:t>he </a:t>
            </a:r>
            <a:r>
              <a:rPr lang="en-US" sz="2000" dirty="0">
                <a:solidFill>
                  <a:schemeClr val="tx1"/>
                </a:solidFill>
                <a:latin typeface="Times New Roman" pitchFamily="18" charset="0"/>
                <a:cs typeface="Times New Roman" pitchFamily="18" charset="0"/>
              </a:rPr>
              <a:t>warehouse data is only as good as the data entry that created it</a:t>
            </a:r>
            <a:r>
              <a:rPr lang="en-US" sz="2000" dirty="0" smtClean="0">
                <a:solidFill>
                  <a:schemeClr val="tx1"/>
                </a:solidFill>
                <a:latin typeface="Times New Roman" pitchFamily="18" charset="0"/>
                <a:cs typeface="Times New Roman" pitchFamily="18" charset="0"/>
              </a:rPr>
              <a:t>.</a:t>
            </a:r>
            <a:br>
              <a:rPr lang="en-US" sz="2000" dirty="0" smtClean="0">
                <a:solidFill>
                  <a:schemeClr val="tx1"/>
                </a:solidFill>
                <a:latin typeface="Times New Roman" pitchFamily="18" charset="0"/>
                <a:cs typeface="Times New Roman" pitchFamily="18" charset="0"/>
              </a:rPr>
            </a:br>
            <a:endParaRPr lang="en-US" sz="2000" dirty="0" smtClean="0">
              <a:solidFill>
                <a:schemeClr val="tx1"/>
              </a:solidFill>
              <a:latin typeface="Times New Roman" pitchFamily="18" charset="0"/>
              <a:cs typeface="Times New Roman" pitchFamily="18" charset="0"/>
            </a:endParaRPr>
          </a:p>
          <a:p>
            <a:pPr>
              <a:buClr>
                <a:schemeClr val="tx1"/>
              </a:buClr>
              <a:buFont typeface="Wingdings" pitchFamily="2" charset="2"/>
              <a:buChar char="v"/>
            </a:pPr>
            <a:r>
              <a:rPr lang="en-US" sz="2000" dirty="0" smtClean="0">
                <a:solidFill>
                  <a:schemeClr val="tx1"/>
                </a:solidFill>
                <a:latin typeface="Times New Roman" pitchFamily="18" charset="0"/>
                <a:cs typeface="Times New Roman" pitchFamily="18" charset="0"/>
              </a:rPr>
              <a:t>Ignorance and misinterpretation of results from the system in case of serious disorder requiring professional medical intervention can be extremely hazardous to the patient’s life.</a:t>
            </a:r>
          </a:p>
        </p:txBody>
      </p:sp>
    </p:spTree>
    <p:extLst>
      <p:ext uri="{BB962C8B-B14F-4D97-AF65-F5344CB8AC3E}">
        <p14:creationId xmlns:p14="http://schemas.microsoft.com/office/powerpoint/2010/main" val="25890384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1272"/>
            <a:ext cx="8686800" cy="947928"/>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r>
              <a:rPr lang="en-IN" sz="4800" b="1" dirty="0" smtClean="0">
                <a:effectLst>
                  <a:outerShdw blurRad="38100" dist="38100" dir="2700000" algn="tl">
                    <a:srgbClr val="000000">
                      <a:alpha val="43137"/>
                    </a:srgbClr>
                  </a:outerShdw>
                </a:effectLst>
                <a:latin typeface="Times New Roman" pitchFamily="18" charset="0"/>
                <a:cs typeface="Times New Roman" pitchFamily="18" charset="0"/>
              </a:rPr>
              <a:t>FUTURE SCOPE</a:t>
            </a:r>
            <a:endParaRPr lang="en-IN" sz="48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3"/>
          <p:cNvSpPr txBox="1">
            <a:spLocks/>
          </p:cNvSpPr>
          <p:nvPr/>
        </p:nvSpPr>
        <p:spPr>
          <a:xfrm>
            <a:off x="939800" y="1752600"/>
            <a:ext cx="7408333" cy="3450696"/>
          </a:xfrm>
          <a:prstGeom prst="rect">
            <a:avLst/>
          </a:prstGeom>
        </p:spPr>
        <p:txBody>
          <a:bodyPr vert="horz" lIns="91440" tIns="45720" rIns="91440" bIns="45720" rtlCol="0" anchor="b">
            <a:normAutofit/>
          </a:bodyPr>
          <a:lstStyle>
            <a:lvl1pPr marL="0" indent="0" algn="ctr" defTabSz="914400" rtl="0" eaLnBrk="1" latinLnBrk="0" hangingPunct="1">
              <a:spcBef>
                <a:spcPct val="20000"/>
              </a:spcBef>
              <a:buClr>
                <a:schemeClr val="accent1"/>
              </a:buClr>
              <a:buSzPct val="100000"/>
              <a:buFont typeface="Symbol" pitchFamily="18" charset="2"/>
              <a:buNone/>
              <a:defRPr sz="2000" kern="1200">
                <a:solidFill>
                  <a:srgbClr val="FFFFFF"/>
                </a:solidFill>
                <a:latin typeface="+mn-lt"/>
                <a:ea typeface="+mn-ea"/>
                <a:cs typeface="+mn-cs"/>
              </a:defRPr>
            </a:lvl1pPr>
            <a:lvl2pPr marL="457200" indent="0" algn="l" defTabSz="914400" rtl="0" eaLnBrk="1" latinLnBrk="0" hangingPunct="1">
              <a:spcBef>
                <a:spcPct val="20000"/>
              </a:spcBef>
              <a:buClr>
                <a:schemeClr val="accent1"/>
              </a:buClr>
              <a:buSzPct val="100000"/>
              <a:buFont typeface="Symbol" pitchFamily="18" charset="2"/>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Clr>
                <a:schemeClr val="accent1"/>
              </a:buClr>
              <a:buSzPct val="100000"/>
              <a:buFont typeface="Symbol" pitchFamily="18" charset="2"/>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Clr>
                <a:schemeClr val="accent1"/>
              </a:buClr>
              <a:buSzPct val="100000"/>
              <a:buFont typeface="Symbol" pitchFamily="18" charset="2"/>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Clr>
                <a:schemeClr val="accent1"/>
              </a:buClr>
              <a:buSzPct val="100000"/>
              <a:buFont typeface="Symbol" pitchFamily="18" charset="2"/>
              <a:buNone/>
              <a:defRPr sz="1400" kern="1200">
                <a:solidFill>
                  <a:schemeClr val="tx1">
                    <a:tint val="75000"/>
                  </a:schemeClr>
                </a:solidFill>
                <a:latin typeface="+mn-lt"/>
                <a:ea typeface="+mn-ea"/>
                <a:cs typeface="+mn-cs"/>
              </a:defRPr>
            </a:lvl5pPr>
            <a:lvl6pPr marL="2286000" indent="0" algn="l"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6pPr>
            <a:lvl7pPr marL="2743200" indent="0" algn="l"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7pPr>
            <a:lvl8pPr marL="3200400" indent="0" algn="l"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8pPr>
            <a:lvl9pPr marL="3657600" indent="0" algn="l"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9pPr>
          </a:lstStyle>
          <a:p>
            <a:pPr marL="342900" indent="-342900" algn="l">
              <a:buClr>
                <a:schemeClr val="tx1"/>
              </a:buClr>
              <a:buFont typeface="Wingdings" pitchFamily="2" charset="2"/>
              <a:buChar char="v"/>
            </a:pPr>
            <a:r>
              <a:rPr lang="en-US" dirty="0" smtClean="0">
                <a:solidFill>
                  <a:schemeClr val="tx1">
                    <a:lumMod val="95000"/>
                    <a:lumOff val="5000"/>
                  </a:schemeClr>
                </a:solidFill>
                <a:latin typeface="Times New Roman" pitchFamily="18" charset="0"/>
                <a:cs typeface="Times New Roman" pitchFamily="18" charset="0"/>
              </a:rPr>
              <a:t>More diseases and symptoms can be updated further to make the system more advanced and universal.</a:t>
            </a:r>
          </a:p>
          <a:p>
            <a:pPr marL="342900" indent="-342900" algn="l">
              <a:buClr>
                <a:schemeClr val="tx1"/>
              </a:buClr>
              <a:buFont typeface="Wingdings" pitchFamily="2" charset="2"/>
              <a:buChar char="v"/>
            </a:pPr>
            <a:endParaRPr lang="en-US" dirty="0" smtClean="0">
              <a:solidFill>
                <a:schemeClr val="tx1">
                  <a:lumMod val="95000"/>
                  <a:lumOff val="5000"/>
                </a:schemeClr>
              </a:solidFill>
              <a:latin typeface="Times New Roman" pitchFamily="18" charset="0"/>
              <a:cs typeface="Times New Roman" pitchFamily="18" charset="0"/>
            </a:endParaRPr>
          </a:p>
          <a:p>
            <a:pPr marL="342900" indent="-342900" algn="l">
              <a:buClr>
                <a:schemeClr val="tx1"/>
              </a:buClr>
              <a:buFont typeface="Wingdings" pitchFamily="2" charset="2"/>
              <a:buChar char="v"/>
            </a:pPr>
            <a:r>
              <a:rPr lang="en-US" dirty="0" smtClean="0">
                <a:solidFill>
                  <a:schemeClr val="tx1">
                    <a:lumMod val="95000"/>
                    <a:lumOff val="5000"/>
                  </a:schemeClr>
                </a:solidFill>
                <a:latin typeface="Times New Roman" pitchFamily="18" charset="0"/>
                <a:cs typeface="Times New Roman" pitchFamily="18" charset="0"/>
              </a:rPr>
              <a:t>Feature of providing an option to contact doctors and health bodies in the close the proximity of the user.</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Also, in case of serious ailment that would require immediate medical attention, the system could itself inform the nearby health bodies for help providing the user’s details and location</a:t>
            </a:r>
          </a:p>
          <a:p>
            <a:pPr marL="342900" indent="-342900" algn="l">
              <a:buClr>
                <a:schemeClr val="tx1"/>
              </a:buClr>
              <a:buFont typeface="Wingdings" pitchFamily="2" charset="2"/>
              <a:buChar char="v"/>
            </a:pPr>
            <a:endParaRPr lang="en-US" dirty="0">
              <a:solidFill>
                <a:schemeClr val="tx1">
                  <a:lumMod val="95000"/>
                  <a:lumOff val="5000"/>
                </a:schemeClr>
              </a:solidFill>
              <a:latin typeface="Times New Roman" pitchFamily="18" charset="0"/>
              <a:cs typeface="Times New Roman" pitchFamily="18" charset="0"/>
            </a:endParaRPr>
          </a:p>
          <a:p>
            <a:pPr marL="342900" indent="-342900" algn="l">
              <a:buClr>
                <a:schemeClr val="tx1"/>
              </a:buClr>
              <a:buFont typeface="Wingdings" pitchFamily="2" charset="2"/>
              <a:buChar char="v"/>
            </a:pPr>
            <a:endParaRPr lang="en-US" dirty="0" smtClean="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7461411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14400" y="1828800"/>
            <a:ext cx="7543800" cy="3450696"/>
          </a:xfrm>
        </p:spPr>
        <p:txBody>
          <a:bodyPr>
            <a:normAutofit/>
          </a:bodyPr>
          <a:lstStyle/>
          <a:p>
            <a:pPr>
              <a:buClr>
                <a:schemeClr val="tx1"/>
              </a:buClr>
              <a:buFont typeface="Wingdings" pitchFamily="2" charset="2"/>
              <a:buChar char="v"/>
            </a:pPr>
            <a:r>
              <a:rPr lang="en-US" sz="2000" dirty="0" smtClean="0">
                <a:solidFill>
                  <a:schemeClr val="tx1">
                    <a:lumMod val="95000"/>
                    <a:lumOff val="5000"/>
                  </a:schemeClr>
                </a:solidFill>
                <a:latin typeface="Times New Roman" pitchFamily="18" charset="0"/>
                <a:cs typeface="Times New Roman" pitchFamily="18" charset="0"/>
              </a:rPr>
              <a:t>We conclude by saying that this project “</a:t>
            </a:r>
            <a:r>
              <a:rPr lang="en-US" sz="2000" b="1" dirty="0" smtClean="0">
                <a:solidFill>
                  <a:schemeClr val="tx1">
                    <a:lumMod val="95000"/>
                    <a:lumOff val="5000"/>
                  </a:schemeClr>
                </a:solidFill>
                <a:latin typeface="Times New Roman" pitchFamily="18" charset="0"/>
                <a:cs typeface="Times New Roman" pitchFamily="18" charset="0"/>
              </a:rPr>
              <a:t>Disease Prediction System</a:t>
            </a:r>
            <a:r>
              <a:rPr lang="en-US" sz="2000" dirty="0" smtClean="0">
                <a:solidFill>
                  <a:schemeClr val="tx1">
                    <a:lumMod val="95000"/>
                    <a:lumOff val="5000"/>
                  </a:schemeClr>
                </a:solidFill>
                <a:latin typeface="Times New Roman" pitchFamily="18" charset="0"/>
                <a:cs typeface="Times New Roman" pitchFamily="18" charset="0"/>
              </a:rPr>
              <a:t>” using Machine Learning is very useful in everyone’s day to day life and it is mainly of more importance for the healthcare sector, because they are the one that daily uses these systems to predict the diseases of the patients based on their general information for faster and efficient disposal of cases.</a:t>
            </a:r>
          </a:p>
          <a:p>
            <a:pPr>
              <a:buClr>
                <a:schemeClr val="tx1"/>
              </a:buClr>
              <a:buFont typeface="Wingdings" pitchFamily="2" charset="2"/>
              <a:buChar char="v"/>
            </a:pPr>
            <a:endParaRPr lang="en-US" sz="2000" dirty="0" smtClean="0">
              <a:solidFill>
                <a:schemeClr val="tx1">
                  <a:lumMod val="95000"/>
                  <a:lumOff val="5000"/>
                </a:schemeClr>
              </a:solidFill>
              <a:latin typeface="Times New Roman" pitchFamily="18" charset="0"/>
              <a:cs typeface="Times New Roman" pitchFamily="18" charset="0"/>
            </a:endParaRPr>
          </a:p>
          <a:p>
            <a:pPr>
              <a:buClr>
                <a:schemeClr val="tx1"/>
              </a:buClr>
              <a:buFont typeface="Wingdings" pitchFamily="2" charset="2"/>
              <a:buChar char="v"/>
            </a:pPr>
            <a:r>
              <a:rPr lang="en-US" sz="2000" dirty="0" smtClean="0">
                <a:solidFill>
                  <a:schemeClr val="tx1">
                    <a:lumMod val="95000"/>
                    <a:lumOff val="5000"/>
                  </a:schemeClr>
                </a:solidFill>
                <a:latin typeface="Times New Roman" pitchFamily="18" charset="0"/>
                <a:cs typeface="Times New Roman" pitchFamily="18" charset="0"/>
              </a:rPr>
              <a:t>The system is to provide prediction for the various and generally occurring diseases – those, when unchecked and sometimes ignored, can turn into fatal disease and cause a lot of problems to the patient.</a:t>
            </a:r>
          </a:p>
          <a:p>
            <a:pPr>
              <a:buClr>
                <a:schemeClr val="tx1"/>
              </a:buClr>
              <a:buFont typeface="Wingdings" pitchFamily="2" charset="2"/>
              <a:buChar char="v"/>
            </a:pPr>
            <a:endParaRPr lang="en-US" sz="2000" dirty="0">
              <a:solidFill>
                <a:schemeClr val="tx1">
                  <a:lumMod val="95000"/>
                  <a:lumOff val="5000"/>
                </a:schemeClr>
              </a:solidFill>
              <a:latin typeface="Times New Roman" pitchFamily="18" charset="0"/>
              <a:cs typeface="Times New Roman" pitchFamily="18" charset="0"/>
            </a:endParaRPr>
          </a:p>
        </p:txBody>
      </p:sp>
      <p:sp>
        <p:nvSpPr>
          <p:cNvPr id="3" name="Title 2"/>
          <p:cNvSpPr>
            <a:spLocks noGrp="1"/>
          </p:cNvSpPr>
          <p:nvPr>
            <p:ph type="title"/>
          </p:nvPr>
        </p:nvSpPr>
        <p:spPr>
          <a:xfrm>
            <a:off x="457200" y="338328"/>
            <a:ext cx="8229600" cy="880872"/>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r>
              <a:rPr lang="en-US" sz="4800" b="1" dirty="0" smtClean="0">
                <a:effectLst>
                  <a:outerShdw blurRad="38100" dist="38100" dir="2700000" algn="tl">
                    <a:srgbClr val="000000">
                      <a:alpha val="43137"/>
                    </a:srgbClr>
                  </a:outerShdw>
                </a:effectLst>
                <a:latin typeface="Times New Roman" pitchFamily="18" charset="0"/>
                <a:cs typeface="Times New Roman" pitchFamily="18" charset="0"/>
              </a:rPr>
              <a:t>CONCLUSION</a:t>
            </a:r>
            <a:endParaRPr lang="en-US" sz="4800"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22815431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447800" y="2362200"/>
            <a:ext cx="5867399" cy="2308324"/>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cap="none" spc="0" dirty="0" smtClean="0">
                <a:ln w="11430"/>
                <a:solidFill>
                  <a:schemeClr val="bg1">
                    <a:lumMod val="85000"/>
                  </a:schemeClr>
                </a:solidFill>
                <a:effectLst>
                  <a:outerShdw blurRad="50800" dist="39000" dir="5460000" algn="tl">
                    <a:srgbClr val="000000">
                      <a:alpha val="38000"/>
                    </a:srgbClr>
                  </a:outerShdw>
                </a:effectLst>
                <a:latin typeface="Palatino Linotype" pitchFamily="18" charset="0"/>
              </a:rPr>
              <a:t>THANK</a:t>
            </a:r>
            <a:br>
              <a:rPr lang="en-US" sz="7200" b="1" cap="none" spc="0" dirty="0" smtClean="0">
                <a:ln w="11430"/>
                <a:solidFill>
                  <a:schemeClr val="bg1">
                    <a:lumMod val="85000"/>
                  </a:schemeClr>
                </a:solidFill>
                <a:effectLst>
                  <a:outerShdw blurRad="50800" dist="39000" dir="5460000" algn="tl">
                    <a:srgbClr val="000000">
                      <a:alpha val="38000"/>
                    </a:srgbClr>
                  </a:outerShdw>
                </a:effectLst>
                <a:latin typeface="Palatino Linotype" pitchFamily="18" charset="0"/>
              </a:rPr>
            </a:br>
            <a:r>
              <a:rPr lang="en-US" sz="7200" b="1" cap="none" spc="0" dirty="0" smtClean="0">
                <a:ln w="11430"/>
                <a:solidFill>
                  <a:schemeClr val="bg1">
                    <a:lumMod val="85000"/>
                  </a:schemeClr>
                </a:solidFill>
                <a:effectLst>
                  <a:outerShdw blurRad="50800" dist="39000" dir="5460000" algn="tl">
                    <a:srgbClr val="000000">
                      <a:alpha val="38000"/>
                    </a:srgbClr>
                  </a:outerShdw>
                </a:effectLst>
                <a:latin typeface="Palatino Linotype" pitchFamily="18" charset="0"/>
              </a:rPr>
              <a:t>YOU</a:t>
            </a:r>
            <a:endParaRPr lang="en-US" sz="7200" b="1" cap="none" spc="0" dirty="0">
              <a:ln w="11430"/>
              <a:solidFill>
                <a:schemeClr val="bg1">
                  <a:lumMod val="85000"/>
                </a:schemeClr>
              </a:solidFill>
              <a:effectLst>
                <a:outerShdw blurRad="50800" dist="39000" dir="5460000" algn="tl">
                  <a:srgbClr val="000000">
                    <a:alpha val="38000"/>
                  </a:srgbClr>
                </a:outerShdw>
              </a:effectLst>
              <a:latin typeface="Palatino Linotype" pitchFamily="18" charset="0"/>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777" t="15831" r="14986" b="9703"/>
          <a:stretch/>
        </p:blipFill>
        <p:spPr bwMode="auto">
          <a:xfrm>
            <a:off x="0" y="0"/>
            <a:ext cx="9143999" cy="693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3577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95400"/>
            <a:ext cx="7408333" cy="5257800"/>
          </a:xfrm>
        </p:spPr>
        <p:txBody>
          <a:bodyPr>
            <a:normAutofit/>
          </a:bodyPr>
          <a:lstStyle/>
          <a:p>
            <a:pPr>
              <a:buClr>
                <a:schemeClr val="tx1"/>
              </a:buClr>
              <a:buFont typeface="Wingdings" pitchFamily="2" charset="2"/>
              <a:buChar char="Ø"/>
            </a:pPr>
            <a:endParaRPr lang="en-IN" dirty="0" smtClean="0">
              <a:latin typeface="Times New Roman" pitchFamily="18" charset="0"/>
              <a:cs typeface="Times New Roman" pitchFamily="18" charset="0"/>
            </a:endParaRPr>
          </a:p>
          <a:p>
            <a:pPr>
              <a:buClr>
                <a:schemeClr val="tx1"/>
              </a:buClr>
              <a:buFont typeface="Wingdings" pitchFamily="2" charset="2"/>
              <a:buChar char="Ø"/>
            </a:pPr>
            <a:r>
              <a:rPr lang="en-IN" dirty="0" smtClean="0">
                <a:latin typeface="Times New Roman" pitchFamily="18" charset="0"/>
                <a:cs typeface="Times New Roman" pitchFamily="18" charset="0"/>
              </a:rPr>
              <a:t>  INTRODUCTION</a:t>
            </a:r>
          </a:p>
          <a:p>
            <a:pPr>
              <a:buClr>
                <a:schemeClr val="tx1"/>
              </a:buClr>
              <a:buFont typeface="Wingdings" pitchFamily="2" charset="2"/>
              <a:buChar char="Ø"/>
            </a:pPr>
            <a:r>
              <a:rPr lang="en-IN" dirty="0" smtClean="0">
                <a:latin typeface="Times New Roman" pitchFamily="18" charset="0"/>
                <a:cs typeface="Times New Roman" pitchFamily="18" charset="0"/>
              </a:rPr>
              <a:t>  MOTIVATION</a:t>
            </a:r>
          </a:p>
          <a:p>
            <a:pPr>
              <a:buClr>
                <a:schemeClr val="tx1"/>
              </a:buClr>
              <a:buFont typeface="Wingdings" pitchFamily="2" charset="2"/>
              <a:buChar char="Ø"/>
            </a:pPr>
            <a:r>
              <a:rPr lang="en-IN" sz="2600" dirty="0" smtClean="0">
                <a:latin typeface="Times New Roman" pitchFamily="18" charset="0"/>
                <a:cs typeface="Times New Roman" pitchFamily="18" charset="0"/>
              </a:rPr>
              <a:t>  MACHINE LEARNING</a:t>
            </a:r>
          </a:p>
          <a:p>
            <a:pPr>
              <a:buClr>
                <a:schemeClr val="tx1"/>
              </a:buClr>
              <a:buFont typeface="Wingdings" pitchFamily="2" charset="2"/>
              <a:buChar char="Ø"/>
            </a:pPr>
            <a:r>
              <a:rPr lang="en-IN" dirty="0" smtClean="0">
                <a:latin typeface="Times New Roman" pitchFamily="18" charset="0"/>
                <a:cs typeface="Times New Roman" pitchFamily="18" charset="0"/>
              </a:rPr>
              <a:t>  TECHNOLOGIES</a:t>
            </a:r>
          </a:p>
          <a:p>
            <a:pPr>
              <a:buClr>
                <a:schemeClr val="tx1"/>
              </a:buClr>
              <a:buFont typeface="Wingdings" pitchFamily="2" charset="2"/>
              <a:buChar char="Ø"/>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ALGORITHMS</a:t>
            </a:r>
            <a:endParaRPr lang="en-IN" dirty="0">
              <a:latin typeface="Times New Roman" pitchFamily="18" charset="0"/>
              <a:cs typeface="Times New Roman" pitchFamily="18" charset="0"/>
            </a:endParaRPr>
          </a:p>
          <a:p>
            <a:pPr>
              <a:buClr>
                <a:schemeClr val="tx1"/>
              </a:buClr>
              <a:buFont typeface="Wingdings" pitchFamily="2" charset="2"/>
              <a:buChar char="Ø"/>
            </a:pPr>
            <a:r>
              <a:rPr lang="en-IN" dirty="0" smtClean="0">
                <a:latin typeface="Times New Roman" pitchFamily="18" charset="0"/>
                <a:cs typeface="Times New Roman" pitchFamily="18" charset="0"/>
              </a:rPr>
              <a:t>  ARCHITECTURE OF THE APPLICATION</a:t>
            </a:r>
          </a:p>
          <a:p>
            <a:pPr>
              <a:buClr>
                <a:schemeClr val="tx1"/>
              </a:buClr>
              <a:buFont typeface="Wingdings" pitchFamily="2" charset="2"/>
              <a:buChar char="Ø"/>
            </a:pPr>
            <a:r>
              <a:rPr lang="en-IN" dirty="0" smtClean="0">
                <a:latin typeface="Times New Roman" pitchFamily="18" charset="0"/>
                <a:cs typeface="Times New Roman" pitchFamily="18" charset="0"/>
              </a:rPr>
              <a:t>  RESULTS</a:t>
            </a:r>
          </a:p>
          <a:p>
            <a:pPr>
              <a:buClr>
                <a:schemeClr val="tx1"/>
              </a:buClr>
              <a:buFont typeface="Wingdings" pitchFamily="2" charset="2"/>
              <a:buChar char="Ø"/>
            </a:pPr>
            <a:r>
              <a:rPr lang="en-IN" dirty="0" smtClean="0">
                <a:latin typeface="Times New Roman" pitchFamily="18" charset="0"/>
                <a:cs typeface="Times New Roman" pitchFamily="18" charset="0"/>
              </a:rPr>
              <a:t>  ADVANTAGES &amp; DISADVANTAGES</a:t>
            </a:r>
          </a:p>
          <a:p>
            <a:pPr>
              <a:buClr>
                <a:schemeClr val="tx1"/>
              </a:buClr>
              <a:buFont typeface="Wingdings" pitchFamily="2" charset="2"/>
              <a:buChar char="Ø"/>
            </a:pPr>
            <a:r>
              <a:rPr lang="en-IN" dirty="0" smtClean="0">
                <a:latin typeface="Times New Roman" pitchFamily="18" charset="0"/>
                <a:cs typeface="Times New Roman" pitchFamily="18" charset="0"/>
              </a:rPr>
              <a:t>  FUTURE SCOPE</a:t>
            </a:r>
          </a:p>
          <a:p>
            <a:pPr>
              <a:buClr>
                <a:schemeClr val="tx1"/>
              </a:buClr>
              <a:buFont typeface="Wingdings" pitchFamily="2" charset="2"/>
              <a:buChar char="Ø"/>
            </a:pPr>
            <a:r>
              <a:rPr lang="en-IN" dirty="0" smtClean="0">
                <a:latin typeface="Times New Roman" pitchFamily="18" charset="0"/>
                <a:cs typeface="Times New Roman" pitchFamily="18" charset="0"/>
              </a:rPr>
              <a:t>  CONCLUSION</a:t>
            </a:r>
            <a:endParaRPr lang="en-IN" dirty="0">
              <a:latin typeface="Times New Roman" pitchFamily="18" charset="0"/>
              <a:cs typeface="Times New Roman" pitchFamily="18" charset="0"/>
            </a:endParaRPr>
          </a:p>
        </p:txBody>
      </p:sp>
      <p:sp>
        <p:nvSpPr>
          <p:cNvPr id="3" name="Title 2"/>
          <p:cNvSpPr>
            <a:spLocks noGrp="1"/>
          </p:cNvSpPr>
          <p:nvPr>
            <p:ph type="title"/>
          </p:nvPr>
        </p:nvSpPr>
        <p:spPr>
          <a:xfrm>
            <a:off x="381000" y="304800"/>
            <a:ext cx="8382000" cy="804672"/>
          </a:xfrm>
        </p:spPr>
        <p:txBody>
          <a:bodyPr>
            <a:noAutofit/>
          </a:bodyPr>
          <a:lstStyle/>
          <a:p>
            <a:r>
              <a:rPr lang="en-IN" sz="4800" b="1" dirty="0" smtClean="0">
                <a:effectLst>
                  <a:outerShdw blurRad="38100" dist="38100" dir="2700000" algn="tl">
                    <a:srgbClr val="000000">
                      <a:alpha val="43137"/>
                    </a:srgbClr>
                  </a:outerShdw>
                </a:effectLst>
                <a:latin typeface="Times New Roman" pitchFamily="18" charset="0"/>
                <a:cs typeface="Times New Roman" pitchFamily="18" charset="0"/>
              </a:rPr>
              <a:t>CONTENTS</a:t>
            </a:r>
            <a:endParaRPr lang="en-IN" sz="4800"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630771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88924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r>
              <a:rPr lang="en-IN" sz="4800" b="1" dirty="0" smtClean="0">
                <a:solidFill>
                  <a:schemeClr val="accent5">
                    <a:lumMod val="20000"/>
                    <a:lumOff val="80000"/>
                  </a:schemeClr>
                </a:solidFill>
                <a:latin typeface="Times New Roman" pitchFamily="18" charset="0"/>
                <a:cs typeface="Times New Roman" pitchFamily="18" charset="0"/>
              </a:rPr>
              <a:t>INTRODUCTION</a:t>
            </a:r>
            <a:endParaRPr lang="en-IN" sz="4800" b="1" dirty="0">
              <a:solidFill>
                <a:schemeClr val="accent5">
                  <a:lumMod val="20000"/>
                  <a:lumOff val="80000"/>
                </a:schemeClr>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457200" y="1828800"/>
            <a:ext cx="8077200" cy="3276600"/>
          </a:xfrm>
        </p:spPr>
        <p:txBody>
          <a:bodyPr>
            <a:normAutofit/>
          </a:bodyPr>
          <a:lstStyle/>
          <a:p>
            <a:pPr algn="l"/>
            <a:r>
              <a:rPr lang="en-IN" dirty="0" smtClean="0">
                <a:solidFill>
                  <a:schemeClr val="tx1">
                    <a:lumMod val="95000"/>
                    <a:lumOff val="5000"/>
                  </a:schemeClr>
                </a:solidFill>
                <a:latin typeface="Times New Roman" pitchFamily="18" charset="0"/>
                <a:cs typeface="Times New Roman" pitchFamily="18" charset="0"/>
              </a:rPr>
              <a:t>The “</a:t>
            </a:r>
            <a:r>
              <a:rPr lang="en-IN" b="1" dirty="0" smtClean="0">
                <a:solidFill>
                  <a:schemeClr val="tx1">
                    <a:lumMod val="95000"/>
                    <a:lumOff val="5000"/>
                  </a:schemeClr>
                </a:solidFill>
                <a:latin typeface="Times New Roman" pitchFamily="18" charset="0"/>
                <a:cs typeface="Times New Roman" pitchFamily="18" charset="0"/>
              </a:rPr>
              <a:t>Disease Prediction System</a:t>
            </a:r>
            <a:r>
              <a:rPr lang="en-IN" dirty="0" smtClean="0">
                <a:solidFill>
                  <a:schemeClr val="tx1">
                    <a:lumMod val="95000"/>
                    <a:lumOff val="5000"/>
                  </a:schemeClr>
                </a:solidFill>
                <a:latin typeface="Times New Roman" pitchFamily="18" charset="0"/>
                <a:cs typeface="Times New Roman" pitchFamily="18" charset="0"/>
              </a:rPr>
              <a:t>” is a system based on Machine Learning, which attempts to predict the disease based on the information of symptoms provided by the user. </a:t>
            </a:r>
            <a:br>
              <a:rPr lang="en-IN" dirty="0" smtClean="0">
                <a:solidFill>
                  <a:schemeClr val="tx1">
                    <a:lumMod val="95000"/>
                    <a:lumOff val="5000"/>
                  </a:schemeClr>
                </a:solidFill>
                <a:latin typeface="Times New Roman" pitchFamily="18" charset="0"/>
                <a:cs typeface="Times New Roman" pitchFamily="18" charset="0"/>
              </a:rPr>
            </a:br>
            <a:endParaRPr lang="en-IN" dirty="0" smtClean="0">
              <a:solidFill>
                <a:schemeClr val="tx1">
                  <a:lumMod val="95000"/>
                  <a:lumOff val="5000"/>
                </a:schemeClr>
              </a:solidFill>
              <a:latin typeface="Times New Roman" pitchFamily="18" charset="0"/>
              <a:cs typeface="Times New Roman" pitchFamily="18" charset="0"/>
            </a:endParaRPr>
          </a:p>
          <a:p>
            <a:pPr algn="l"/>
            <a:endParaRPr lang="en-IN" dirty="0" smtClean="0">
              <a:solidFill>
                <a:schemeClr val="tx1">
                  <a:lumMod val="95000"/>
                  <a:lumOff val="5000"/>
                </a:schemeClr>
              </a:solidFill>
              <a:latin typeface="Times New Roman" pitchFamily="18" charset="0"/>
              <a:cs typeface="Times New Roman" pitchFamily="18" charset="0"/>
            </a:endParaRPr>
          </a:p>
          <a:p>
            <a:pPr algn="l"/>
            <a:r>
              <a:rPr lang="en-IN" dirty="0" smtClean="0">
                <a:solidFill>
                  <a:schemeClr val="tx1">
                    <a:lumMod val="95000"/>
                    <a:lumOff val="5000"/>
                  </a:schemeClr>
                </a:solidFill>
                <a:latin typeface="Times New Roman" pitchFamily="18" charset="0"/>
                <a:cs typeface="Times New Roman" pitchFamily="18" charset="0"/>
              </a:rPr>
              <a:t>It is a system which provides the tips and tricks to maintain the health system of the user at his fingertips by –</a:t>
            </a:r>
            <a:br>
              <a:rPr lang="en-IN" dirty="0" smtClean="0">
                <a:solidFill>
                  <a:schemeClr val="tx1">
                    <a:lumMod val="95000"/>
                    <a:lumOff val="5000"/>
                  </a:schemeClr>
                </a:solidFill>
                <a:latin typeface="Times New Roman" pitchFamily="18" charset="0"/>
                <a:cs typeface="Times New Roman" pitchFamily="18" charset="0"/>
              </a:rPr>
            </a:br>
            <a:r>
              <a:rPr lang="en-IN" dirty="0" smtClean="0">
                <a:solidFill>
                  <a:schemeClr val="tx1">
                    <a:lumMod val="95000"/>
                    <a:lumOff val="5000"/>
                  </a:schemeClr>
                </a:solidFill>
                <a:latin typeface="Times New Roman" pitchFamily="18" charset="0"/>
                <a:cs typeface="Times New Roman" pitchFamily="18" charset="0"/>
              </a:rPr>
              <a:t>1. Providing for the early diagnosis of probable health hazards</a:t>
            </a:r>
            <a:br>
              <a:rPr lang="en-IN" dirty="0" smtClean="0">
                <a:solidFill>
                  <a:schemeClr val="tx1">
                    <a:lumMod val="95000"/>
                    <a:lumOff val="5000"/>
                  </a:schemeClr>
                </a:solidFill>
                <a:latin typeface="Times New Roman" pitchFamily="18" charset="0"/>
                <a:cs typeface="Times New Roman" pitchFamily="18" charset="0"/>
              </a:rPr>
            </a:br>
            <a:r>
              <a:rPr lang="en-IN" dirty="0" smtClean="0">
                <a:solidFill>
                  <a:schemeClr val="tx1">
                    <a:lumMod val="95000"/>
                    <a:lumOff val="5000"/>
                  </a:schemeClr>
                </a:solidFill>
                <a:latin typeface="Times New Roman" pitchFamily="18" charset="0"/>
                <a:cs typeface="Times New Roman" pitchFamily="18" charset="0"/>
              </a:rPr>
              <a:t>2. Easing the access to diagnosis system from any corner of the World.</a:t>
            </a:r>
            <a:br>
              <a:rPr lang="en-IN" dirty="0" smtClean="0">
                <a:solidFill>
                  <a:schemeClr val="tx1">
                    <a:lumMod val="95000"/>
                    <a:lumOff val="5000"/>
                  </a:schemeClr>
                </a:solidFill>
                <a:latin typeface="Times New Roman" pitchFamily="18" charset="0"/>
                <a:cs typeface="Times New Roman" pitchFamily="18" charset="0"/>
              </a:rPr>
            </a:br>
            <a:endParaRPr lang="en-IN" dirty="0" smtClean="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49038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8328"/>
            <a:ext cx="8229600" cy="804672"/>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Autofit/>
          </a:bodyPr>
          <a:lstStyle/>
          <a:p>
            <a:r>
              <a:rPr lang="en-US" sz="4800" b="1" dirty="0" smtClean="0">
                <a:effectLst>
                  <a:outerShdw blurRad="38100" dist="38100" dir="2700000" algn="tl">
                    <a:srgbClr val="000000">
                      <a:alpha val="43137"/>
                    </a:srgbClr>
                  </a:outerShdw>
                </a:effectLst>
                <a:latin typeface="Times New Roman" pitchFamily="18" charset="0"/>
                <a:cs typeface="Times New Roman" pitchFamily="18" charset="0"/>
              </a:rPr>
              <a:t>MOTIVATION</a:t>
            </a:r>
            <a:endParaRPr lang="en-US" sz="48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872067" y="1905000"/>
            <a:ext cx="7408333" cy="4221163"/>
          </a:xfrm>
        </p:spPr>
        <p:txBody>
          <a:bodyPr>
            <a:normAutofit/>
          </a:bodyPr>
          <a:lstStyle/>
          <a:p>
            <a:pPr marL="0" indent="0">
              <a:buClrTx/>
              <a:buNone/>
            </a:pPr>
            <a:r>
              <a:rPr lang="en-US" dirty="0" smtClean="0">
                <a:solidFill>
                  <a:schemeClr val="tx1"/>
                </a:solidFill>
                <a:latin typeface="Times New Roman" pitchFamily="18" charset="0"/>
                <a:cs typeface="Times New Roman" pitchFamily="18" charset="0"/>
              </a:rPr>
              <a:t>Our goal in developing this system is :-</a:t>
            </a:r>
            <a:br>
              <a:rPr lang="en-US" dirty="0" smtClean="0">
                <a:solidFill>
                  <a:schemeClr val="tx1"/>
                </a:solidFill>
                <a:latin typeface="Times New Roman" pitchFamily="18" charset="0"/>
                <a:cs typeface="Times New Roman" pitchFamily="18" charset="0"/>
              </a:rPr>
            </a:br>
            <a:endParaRPr lang="en-US" sz="800" dirty="0" smtClean="0">
              <a:solidFill>
                <a:schemeClr val="tx1"/>
              </a:solidFill>
              <a:latin typeface="Times New Roman" pitchFamily="18" charset="0"/>
              <a:cs typeface="Times New Roman" pitchFamily="18" charset="0"/>
            </a:endParaRPr>
          </a:p>
          <a:p>
            <a:pPr>
              <a:buClrTx/>
              <a:buFont typeface="Wingdings" pitchFamily="2" charset="2"/>
              <a:buChar char="v"/>
            </a:pPr>
            <a:r>
              <a:rPr lang="en-US" dirty="0" smtClean="0">
                <a:solidFill>
                  <a:schemeClr val="tx1"/>
                </a:solidFill>
                <a:latin typeface="Times New Roman" pitchFamily="18" charset="0"/>
                <a:cs typeface="Times New Roman" pitchFamily="18" charset="0"/>
              </a:rPr>
              <a:t> To integrate in health sector the advancements in the field of Computer Science and Automation to ease and develop user experience.</a:t>
            </a:r>
          </a:p>
          <a:p>
            <a:pPr marL="0" indent="0">
              <a:buClrTx/>
              <a:buNone/>
            </a:pPr>
            <a:endParaRPr lang="en-US" sz="1000" dirty="0" smtClean="0">
              <a:solidFill>
                <a:schemeClr val="tx1"/>
              </a:solidFill>
              <a:latin typeface="Times New Roman" pitchFamily="18" charset="0"/>
              <a:cs typeface="Times New Roman" pitchFamily="18" charset="0"/>
            </a:endParaRPr>
          </a:p>
          <a:p>
            <a:pPr>
              <a:buClrTx/>
              <a:buFont typeface="Wingdings" pitchFamily="2" charset="2"/>
              <a:buChar char="v"/>
            </a:pPr>
            <a:r>
              <a:rPr lang="en-US" dirty="0" smtClean="0">
                <a:solidFill>
                  <a:schemeClr val="tx1"/>
                </a:solidFill>
                <a:latin typeface="Times New Roman" pitchFamily="18" charset="0"/>
                <a:cs typeface="Times New Roman" pitchFamily="18" charset="0"/>
              </a:rPr>
              <a:t>Easing the access to basic yet trustworthy and safe diagnostic facilities for the common people.</a:t>
            </a:r>
            <a:br>
              <a:rPr lang="en-US" dirty="0" smtClean="0">
                <a:solidFill>
                  <a:schemeClr val="tx1"/>
                </a:solidFill>
                <a:latin typeface="Times New Roman" pitchFamily="18" charset="0"/>
                <a:cs typeface="Times New Roman" pitchFamily="18" charset="0"/>
              </a:rPr>
            </a:br>
            <a:endParaRPr lang="en-US" sz="900" dirty="0" smtClean="0">
              <a:solidFill>
                <a:schemeClr val="tx1"/>
              </a:solidFill>
              <a:latin typeface="Times New Roman" pitchFamily="18" charset="0"/>
              <a:cs typeface="Times New Roman" pitchFamily="18" charset="0"/>
            </a:endParaRPr>
          </a:p>
          <a:p>
            <a:pPr>
              <a:buClrTx/>
              <a:buFont typeface="Wingdings" pitchFamily="2" charset="2"/>
              <a:buChar char="v"/>
            </a:pPr>
            <a:r>
              <a:rPr lang="en-US" dirty="0" smtClean="0">
                <a:solidFill>
                  <a:schemeClr val="tx1"/>
                </a:solidFill>
                <a:latin typeface="Times New Roman" pitchFamily="18" charset="0"/>
                <a:cs typeface="Times New Roman" pitchFamily="18" charset="0"/>
              </a:rPr>
              <a:t>Help reduce the direct workload on medical staffs, specially after we experienced Covid-19 pandemic.</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9945545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7772400" cy="81304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Autofit/>
          </a:bodyPr>
          <a:lstStyle/>
          <a:p>
            <a:r>
              <a:rPr lang="en-IN" sz="4800" b="1" dirty="0" smtClean="0">
                <a:effectLst>
                  <a:outerShdw blurRad="38100" dist="38100" dir="2700000" algn="tl">
                    <a:srgbClr val="000000">
                      <a:alpha val="43137"/>
                    </a:srgbClr>
                  </a:outerShdw>
                </a:effectLst>
                <a:latin typeface="Palatino Linotype" pitchFamily="18" charset="0"/>
              </a:rPr>
              <a:t>MACHINE LEARNING</a:t>
            </a:r>
            <a:endParaRPr lang="en-IN" sz="4800" b="1" dirty="0">
              <a:effectLst>
                <a:outerShdw blurRad="38100" dist="38100" dir="2700000" algn="tl">
                  <a:srgbClr val="000000">
                    <a:alpha val="43137"/>
                  </a:srgbClr>
                </a:outerShdw>
              </a:effectLst>
              <a:latin typeface="Palatino Linotype" pitchFamily="18" charset="0"/>
            </a:endParaRPr>
          </a:p>
        </p:txBody>
      </p:sp>
      <p:sp>
        <p:nvSpPr>
          <p:cNvPr id="4" name="TextBox 3"/>
          <p:cNvSpPr txBox="1"/>
          <p:nvPr/>
        </p:nvSpPr>
        <p:spPr>
          <a:xfrm>
            <a:off x="609600" y="2057400"/>
            <a:ext cx="8001000" cy="2862322"/>
          </a:xfrm>
          <a:prstGeom prst="rect">
            <a:avLst/>
          </a:prstGeom>
          <a:noFill/>
        </p:spPr>
        <p:txBody>
          <a:bodyPr wrap="square" rtlCol="0">
            <a:spAutoFit/>
          </a:bodyPr>
          <a:lstStyle/>
          <a:p>
            <a:pPr marL="285750" indent="-285750">
              <a:buFont typeface="Wingdings" pitchFamily="2" charset="2"/>
              <a:buChar char="v"/>
            </a:pPr>
            <a:r>
              <a:rPr lang="en-US" sz="2000" dirty="0" smtClean="0">
                <a:latin typeface="Times New Roman" pitchFamily="18" charset="0"/>
                <a:cs typeface="Times New Roman" pitchFamily="18" charset="0"/>
              </a:rPr>
              <a:t>Machine </a:t>
            </a:r>
            <a:r>
              <a:rPr lang="en-US" sz="2000" dirty="0">
                <a:latin typeface="Times New Roman" pitchFamily="18" charset="0"/>
                <a:cs typeface="Times New Roman" pitchFamily="18" charset="0"/>
              </a:rPr>
              <a:t>Learning (ML) is basically that field of computer science with the help of which computer systems can provide sense to data in much the same way as human beings </a:t>
            </a:r>
            <a:r>
              <a:rPr lang="en-US" sz="2000" dirty="0" smtClean="0">
                <a:latin typeface="Times New Roman" pitchFamily="18" charset="0"/>
                <a:cs typeface="Times New Roman" pitchFamily="18" charset="0"/>
              </a:rPr>
              <a:t>do.</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marL="285750" indent="-285750">
              <a:buFont typeface="Wingdings" pitchFamily="2" charset="2"/>
              <a:buChar char="v"/>
            </a:pPr>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is a type of artificial intelligence that extract patterns out of raw data by using an algorithm or </a:t>
            </a:r>
            <a:r>
              <a:rPr lang="en-US" sz="2000" dirty="0" smtClean="0">
                <a:latin typeface="Times New Roman" pitchFamily="18" charset="0"/>
                <a:cs typeface="Times New Roman" pitchFamily="18" charset="0"/>
              </a:rPr>
              <a:t>method.</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marL="285750" indent="-285750">
              <a:buFont typeface="Wingdings" pitchFamily="2" charset="2"/>
              <a:buChar char="v"/>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key focus of ML is to allow computer systems to learn from experience without being explicitly programmed or human intervention</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7465463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oschedule.s3.amazonaws.com/106308/910af4fa-63fa-4346-a2f2-ef280e8a250f/157668701646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81000"/>
            <a:ext cx="8077200" cy="632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109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0782"/>
            <a:ext cx="7772400" cy="1094308"/>
          </a:xfrm>
        </p:spPr>
        <p:txBody>
          <a:bodyPr>
            <a:normAutofit/>
          </a:bodyPr>
          <a:lstStyle/>
          <a:p>
            <a:r>
              <a:rPr lang="en-IN" sz="4800" b="1" dirty="0" smtClean="0">
                <a:effectLst>
                  <a:outerShdw blurRad="38100" dist="38100" dir="2700000" algn="tl">
                    <a:srgbClr val="000000">
                      <a:alpha val="43137"/>
                    </a:srgbClr>
                  </a:outerShdw>
                </a:effectLst>
                <a:latin typeface="Times New Roman" pitchFamily="18" charset="0"/>
                <a:cs typeface="Times New Roman" pitchFamily="18" charset="0"/>
              </a:rPr>
              <a:t>SUPERVISED LEARNING</a:t>
            </a:r>
            <a:endParaRPr lang="en-IN" sz="48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AutoShape 2" descr="data:image/jpeg;base64,/9j/4AAQSkZJRgABAQAAAQABAAD/2wCEAAoHCBYVFRgSEhUVGBESHBoRGhkSGhYYEhgYGBgZGhgYGRgcIS4lHB8rHxgaJjgmKy8xNTU1GiQ7QDszPy40NTEBDAwMEA8QHhISHTQsISs0NDE/NTQ0PzQ1MTQ0MTExNDExNDg0NDQ0MTQxNDE1Nj8xNDQ0NDgxNDExNDQ0MTQxNP/AABEIAPQAzwMBIgACEQEDEQH/xAAcAAACAgMBAQAAAAAAAAAAAAAABgUHAQMEAgj/xABGEAABAgMDBQoMBAYDAQEAAAABAAIDBBEFBhIHITFRchYyM0FhkZKxsuETFSI0NUJSU1RxgcEUJKHRFyNiY3OCQ7PCRCX/xAAaAQEAAwEBAQAAAAAAAAAAAAAAAQMEAgUG/8QALBEBAAICAQIDBgcBAAAAAAAAAAECAxEEEjEhQVEFEzJxkbEVMzRSYYHwFP/aAAwDAQACEQMRAD8AuZR9p2rCl24orqagM7j8gi2LRbLwnRXcWYDW46AqrmZmJMRMTiXPefoBq5AgZJ2/Tyf5UNrRriZzzBcJvrM/2+j3rbZ12i8VILtZ0MH141JG6zRpDOcqRDG+0zrh9HvWDfea1w+j3qY3Ls/o5ysG7DP7fOUEOb8TWuH0e9eTfqa1w+j3qZ3Ls1Q+crG5dn9vnKgQxv1Na4fR715N+5vXD6Pepo3Yh6ofOVjcxD1Q+coIU37m9cPo96wb+zeuH0e9Te5iHqh85WNzEPUznKCEN/pvXD6HesbvpvXD6HepvcxC1M5yg3XhaofOUEGb/wA5rh9DvXn+IE5rhdDvU4bsQvZZzlY3MQvZZzlBBnKDOa4XQ71j+IU5rhdDvU2bswfZZzlY3MwfZZzlBCHKFOa4XQ71j+Ik5rhdDvU2btwfYZzleTd2B7DP1QQpyiTuuF0O9ef4izuuF0O9TRu9A9hn6rwbAl/YYgiBlGnf7XQP7qVszKe4ECZhAt43QtI5cJXiNY0s0Z2NpyVUROXbhvBMs+jxnwOOb9wgtuy7UhTDBEgvDmnVpHIRxFd6+fbFteLIx8bagtOGIw6HDjBH3V72bOsjwmxoZqyIA4IErKFNkvhwuJoxkcpzBc11bPxkE+uc51NGlar+n81/o37qXugfJB/oPWpEnatoCE3C3M1uYAJHtK9pa6gK772zRFVTNrWg4vI1KBZJvgdawb3HWlu4d0IlpCI/whhsh0bipXE48SZbSySxYcJ8SHM43saXhmGmItFcNUHg3tPtLG606/1VV/jnL1CmnOcG13xDec0QWjurPtI3Vn2l1/wgiFuJs3nIxAFmapFaKr7Yl48tGfLxwWxGGh1EcRGsFBYm6s+0sbqz7Sq38a5WXdjJjHmYDY8WKYOPOxhbV2Hic6uiupBv3Vn2l63VnWla+l2nyExDl/DY/CgOxUpSrsOhO0PI+8gO/GaQDvBxhBwm9R1rG6o61I/wcf8AGHoBR9p5JJtjS6XjsiEeq4Fjj9dCDzupOtAvSdarq0oUeXe6DHa5kRulrxQ/MaxyhapW0C1wLhiHGDxhETMxG4WUb0cqwbznWoaUgwIrQ5jQQecHUVvNnw/ZCPOt7SpWdTWdpE3mOteDeXlXD4vh+wEeL4fsBEfimP0l0xbwVGlQ0a3nseIkN1HtNRy8h5FwXnYIeDAMNa1ol10clG7FkjLSLR2laN4w2NBhTjBTwgAdTX3FN+SO0C6FFlyeCcHjkD+LnBSRIn/8hlfaPaTLkdP82Y2WdZRa6L+n80dhv3UvdLeDYPWoe/5/NHYb91LXS3o2D1qRA3xdp+qpe0t+75q474u0pHuNYf4u0mMcKwoZ8O/VhYagH5up+qgXbk7sP8HIwoThSK8eFibb89PoKD6KWsa2YU017oRqIb3QXbTTQrhvxbAlJKNGrRwaWN2nZgqlyKXgMOafKxHHDNeU2vvG5z9SOpAv5Trvfg554aKQY9Y7NQxHym/R36EJTld+zab1hfQ+WG7/AOJkjFY2sWVPhBTSWeuObP8ARfPErv2bTesIPsKW3jfk3qCTco1y22hBxQwBNwgSx3tD2HHUeJNw4L/T/wApByd37Ew98lMuAmYbnNY4/wDI1rjQbQCBQyZZO3RIn4qdYWwoLiGw3ihe9p0kagQr0aKZhoCiLz3ghSMB0eMdGZrfWe7iaFEZNraiTkq6ZinynxIlBxNaDRrR8ggrzLT6Qltlv/Yrtl943ZHUqSy0+kJbZb/2K7YG8bsjqQfOkbKdabYjgJkFoc4AOhwqUDjQZm1TzcHKmZiKyVnGtbEiHCyIzM1zuJrmnQTrVJTvCP23dor3ZrnCNDLK4w9hbTTixClPqg+jspF1Ic7LOfhAmYLS6G4b7NnLCeMHUvmlwoaHiX2HE3hr7JrzZ18mTcsXzERkMVJiPApqxH9ERMxEblmxZx8OIPBgurmI4iEwPvMwEgsdUZjoXZZNktgNrmMQjOfsEkT3CO+Z61Dzqxh5WS3h28/U1MvOwkDA7OacSnmmorrzqs4G+b8x1qy4egfIdSlj5/Hph6eiO+yxfHSz6pXTRfHSz6pXR6fA/T1/3ms6Q9EM2j20zZHOFmNlnWUsSPohm0e2mbI3wsxss6yjW35QD+bOw37qWukfIGwetRGULzv/AEb91LXT3g2D1oFu950qayP2J4KBEmnj+ZMu8mukQ25h9Cc6hL2Uqa1w8dNNOOi7ZXK1JQGNgtgRg2GAwb3iCB0tu88jAf4CbjQmvADsEQVoDoNKKNZfOyGkObGlw4ZwQ0Aj5Gi+e7zWu6bmYs06v81xcAfVboY36NAUUg+v5aYhTMEPhlr4MZpoRna5pqCvmO9VimTnnQCPJDw5mosc6oTbk8ykskZcy0wx7w1xcwspmB0g15VHZRL3Ss++DGgw3tiwjRxfSjmVqNHGg+g/+L/T/wAr5Mm47mTD3w3Fr2RHOa5poQQ40IKugZZJTBh8FGrhw+rqoqPnIuJ73jQ5znCumhcT90EreS88xPOY+ZeHeDGFoaMLBrNNZ4yrtyJejh/kf1r52VqZPso0vISgl4sOI54e59WUpRxqNKDblp9IS2y3/sV2y+8bsjqXzhlAvdCnpmDMQmPa2EA0h9Kmj8WaisKFlllA0DwMbMAPV4ggrOZuHaDojyJWJRznEaONxTzk+yXRIcZk3PYWiEQ9sIGri4b0vPEAc9OQKUdlolKZoMav+qibTy1kgiWlqO4nRXVA+gQWBfy8TJKUiPcR4R7SyG2udziKcwXzxddxMxiJqXBxJ1k6VzW9b0ecieFmXlzuIeq0amjiXu7UZrY4LiGto4VOjQijkRM4rRHpJ6S7GuwHOLvCHOSdGtS/jOD71vOueetuExpc1wc7QA3Xy8iPBwf9FJ1SJjf8F+0rLZL0JiVdUENppodJ1BNVnzbYrA5hqKUI4wdRVfzUy6I4vcakrdZloPguxN0cY4iFD1c/EtlxR1Tu0fT5Jq+Oln1SwVP3knGxWw3NPEajjB1FQCldw6zXDETHj4/dZkl6HZtHtplyN8NMbDOspak/Q7No9tMmRrhpjYZ1lGpuyh+dnYb91MXT4MbB61C5RPOzsN+6mbpcGNg9aBZvb6yqCf35VvXs9ZVDP78oOZCEIBCFNMuvNulzOCA78K0FxiVbhoDQmla6eRBCoQpixbtzU2HOlYLogZmcWloAr8yEEOhe4jC0lp0tJafmMxXhAIQhAIQhAIQhAIQhAIQhAIQhBZkn6HZtHtpkyM8NMbDOspbk/Q7No9tMmRnhpjYZ1lBsyieeHYb91NXS4MbB61CZRfPDsN+6mrpcENg9aBYvZ631Ve2DYL52dZLMqGuOJ7h6rBvnfYcpVg3s9ZMuTS7LpWWiTJaDNzILmh+YBoBwMJ4gTnKCegQZU+FkYMNmKWhtaaMb5OJpDRXXQV+qqTJdc50abMw8s8DJxHNLHZ3uc2oHk6gSM51J9uDdidlpiYmJx0N5mvKJhuJOOteMDNxKOycWT4O0rReahsN3gwPVq843GnMgj8rl1GvxzrY0NjYTGsbBa0BxdiNdHGajmTNPXbfEsiFIw3MhYmw8bnmjQ0eU/wCZKqCJHdPWsQXOc2LMnNU4cDX0bm2WhOuXG1nM8BKQ3ua3CYjw0kV9VtacSCBvZktfKS5moUdsaGwYnANoae02hIITVk1b+FsaZmyaOcIkQV/obhb+oCzMvMvdtoe4l8ZgpiqT/Ndmbn5Ctt62fhbCgyoNHRhCgk8flEFxQIN08nEzPM/EFzYUA5w6JWrtZAHFyqRt7JLMQILo8CNDjthguc1tQ6gzkt4jm4k1ZXZp8rIy0vL4mQnUhuLKjyWszNqNFVnJK6JDs2ZjzLneBOJ7PCE0wtZ5RBPETm+iCtrsXGmJ6A+PAc3+W5sPA6tXV0muigTbDyMRC0gTcIxQM7QCQDqJ0qeuzGMlYL5loDXxA+K2mamM0ZT5KGyGNiRJiYjve9zWsDaucSC5zq568g/VArWZcCJFL2OitZHY98DAWvNXQxUkOApSnWFG2pZj7NmoQe5j4kPBHc2lWiprhcDpzZlvvDeaP+MmIkCI5jDGiubhpmxOoT9Q0Lis2TmbTmmwwXPjRKAud6rRpc46gEFy3nudBtOHKR5VrIbHEPe5ga0+DcKkZuMFL2Ui15aWhtsuRhwhFIEN7w1pcxpzYcekOPGeJWLYEKXlmNsmHFrHhQsRz+WA7Ni5M5rRfP8AM3cjxLSdI5zGfELcTqnySa4zyBuf6ILKbM2bY0rDc2HDmZuIKEjA55dSrquNcLRoXfakvLWlZMSciSrYERjIj2EgB7SypBDgBVpp9aqPmLJsexw0TNY81QOo4YnHlw6GhKF9MpL5yGZaBDEGVOYgb9wGgGmYDkQV+hCEAhCEFlynodm0e2mTIxw0xsM6yluU9Ds2j20x5F+GmNhnWUGzKN54dhv3U1dLghsHrUJlH88Owz7qbulwQ2D1oIC24zGRA+IwvhsOIsBpipnpVKl/MocWbwQ4DXy8OFUkMeQ5x0DO2mYDiTFev1lUtob8oGa51+IsnH8NFdFjsLS3A+K6lTx+VUKdszKl4Cbjx2y9YE0WvdDLvLa4ChcHUoainMqyQgsacygwHT0CdhygYyXDvIZha573HfOIGfQlu+15TaEyZjAWNoGNaTiIA5UuoQWDefKE2agS8syXLIcu5j3AuBxBgHkigzaFz38v2LQhwoTIJhMgkuzuxVNABoHEkZCC17GyvYYLYM7LCOWADEC3yqZgXNcCK8oUPfLKXFnIX4aDDbAljmc1pq5wGhpIzBvIEgIQP14L/tmJBlnwoDobWBjS7GCCGac1OMrXci/bbPl40JsFzokYl2MOADThwtzU4tKRUIPTySSTpOc/VPtzr9wbOgOZClS6aiA4ornChOfAKUqGjUkBCBisO9caBOifcS+I4kvBNMYdpbXiGjmTOco0DxgLSEo4PEMwi3GM7jQYq09mo+qrZCC4Y2V6Xe7E+zmuOtxY53OWpTv1fOFPMhw4Mq2AIbi8luGrqigHkgaElIQCEIQCEIQWXK+h2bR7aY8i/DTGwzrKW5X0OzaPbTHkW4aZ2GdooPeUk/nDsM+6m7pcCNg9agspPnp2GfdTl0eBGwetAs3q9ZVLaO/Ktq9PrKpbR35QcqEIQCEIQCEIQCEIQCEIQCEIQCEIQCEIQCEIQCEIQWVLehmbZ7aYsivDTOwztFLsv6GZtntpiyKcNM7DO0USzlK89Owz7qdujwI2D1qByln86dhn3U7dHgRsHrRBavT6yqW0d+VbN6fWVTWjvyg5UIQgEIQgEIQgEIQgEIQgEIQgEIQgEIQgysLKmbGscxfLfUQxznkCmImZ1DjJkrjr1WnwRBaRSozH9V5U5eagLGtAAAIAHzUGkxqdIxZOukW13WRLehmbZ7aYsinDTOwztFLsD0MzbPbTFkT4aZ2GdoqFrGUw/nTsM+6nro8A3YPWoHKb56dhn3U9dDgG7B60QWr0+sqntLflWven1lVFpb8oORCEIBCEIBCEIBCEIBCEIBCEIBCEIBZWAmWxLCrSLGFGaQDpd3KYibTqFeXLXFXqs02JYpfSJEzQxoHGe5MzhmAAo0ZgBoW8M4qUA0AaAhzVppSKw8DPybZbbn6FC848pvy+6glP3q37fl91ALPf4pe3xfyarJgehmbZ7aYcifDTOwztFL0D0MzbPbTDkT4aZ2Gdorlpecpx/OnYZ91P3Q4BuwetL+U/z47DPup+6HAN2D1ogt3p9ZVPaO/Kte9J3yqi0d+UHKhCEAhCEAhCEAhCEAhCEAhCEAFkBZaK5hpTtdmw2w3MizDak52t9nUXDWuq1m0+CrNmriruznsK72ECNHHK1h0nUSmQMJzn6DiClvwDHHEX1r8qLoZIM9vqWmla1h4HIvlzW2hBCXmJDU4+SYND6rjjSo4qq3ceTHOO8T4q6vaPLZ8j1qACZr7wMMRmnOCc/wA0shYb/FL6fhzvBVY8H0MzbPbTDkS4aZ2Gdopeg+hmbZ7aYciXDTOwztFctTxlQ8+Owz7qfuh5u3YPWl/Kj58f8bPumC6J/Lt2D1ogs3oO+VVWjvyrTvQd8qstDflByoQhAIQhAIQhAIQhAIQhAL01pJoM5ObMvTGEkACpKcbBsUQ6PeAYh0am966rWbTqFHI5FcNd27+jN3rDEOkWKKxNLWnQOU8qnYxOlbWMW50vmW2tIrGofN5c9s15tZrkJunku0dXyUw1lc40FLMeEQahSNlWlQ4Xc33C5l1SY/r7JcQ0CGutjA4Ym5wUeCXO2joVrlJbSJC2T2klJ5ynNpFg7B7SRlmv8Uvb40axVWRB9DM2z2wmDIlwszsM7RS/C9DM2z2wmDIlw0zsM7Tlyva8qPnx/wAbPumC6R/LN2D1pdypefH/ABs+6YLqH8s3Y+6IK15zvlCXNuG+0XviOeYcrDNC8AFzjxtZXNm1lTF53b76p9syTgy9kNhx4vgYURlXvaaO/mZ3AHWRmQK0pk9seYc6Xl5t7phgz4Hscc2k0w0P0VbWjdaNDnXWfDBiRQ7C3CN8DocdQppVsXdu5Zcw17rLixYcxCBb4RjnY24tBIO+C7INnOsmA+Zc2JN2nHq3G1rnVI0DNvWhBEwsjssyBjmI8YxGNL3+DLAwECpABaTRUrHDQ5wbnYCQK6aVzL6HxzLbGfEiNe+cmGPe5uE4g57iA0NGgBtMy+d4sJzCWuBa5poQcxB5Qg1oQhAIQhAL2yGXEBoJJzADSvUOGXGjRnKb7DsgMzuzuPHq5Auq1m0s/I5FcNdz39BYVjBlHOzvPMOQcqZIcJbJaXUpLSq2UrFY1D53Ne+a3VaXPLyxK7TL5l2MhgLXGeF3tHu4rCFmZdRExAINRpCY4zgVGTDKrmfFRWemfB6se1i04XfUa+UcqaYbmvaHNNQUgx4VM40qUsa1nMdhOnjB0O71XMbbMWXp+X2L+VRtIsHYd2khp7ypRmviQHNOYsPzHlaCkNZrd30OCYnHEwseF6GZtnthMORLhpnYZ2nJehehmbZ7YTBkR4aZ2Gdpy5XNOVM/nj/jZ91N3ciYZZh1tp+qicq8Eica/ifDbT5tJqvUlMfkWPb6mY89EQiLyvBxfVMUrbVn2lIskZyP4CJDwimINdiYKBzS4EOCR7Ym8VUmTZ8pBdMtbVl2LAe2TimYmX/1BxJGjEWgBrQlyHllniQDDlgCQKlsSgqdtVihBf8AfnKSyBBhmRiy8WM92F4zua1uHOaBwIz8qoaamHRHuiPNXPJefmTUrShAIQhAIQhBOWPGYwVIBJ0kmn0CY4FtsHs9LuSDVCsrkmvZjzcKmWd2laEC8UMex0u5dsO9MMcbOl3KokLr30+in8NrHa0riN6YZ42D/fuWh9vQj/yM6QVSVRVTGeY8nFvZVbd7ytV1sQveM6QWp9rwvbZ0gqvqiqe/n0cx7Hx/ulY0W04R9dvSXFFn4ekObXkKRqrCj3s+iyvsylfOU5eWf8K5mcHCC2oNa5+NQiwsqqZ3O3oY8cY6xWO0LGhehmbZ7YTBkR4aZ2GdpygZpphWTBY/M6IcQHHQnF1BMeRCCcczE9XCxleKtXE/ZQsM2VGwzGgNjsFXy9SQNJYd9zaVXV2bXbDLoMbgIuap0NJzZ+Qq/HtBBBFQcxB0Kqr6ZP3tc6PJtxNd5ToY3wPHg1jkRBPvDdeMyr4A8LBOcYTV4Gojj+aUItizJPARegU0S1qzEscAc9lPUiA5vodC7d2czrZzd6BG8RzHuIvQKPEcx7iL0CnjdnM62c3esbtJnWzm70CR4jmPcRegUeI5j3EXoFO+7SZ1s5u9Y3aTOtnN3oEnxHMe4i9Ao8RzHuIvQKdd2kzrZzd6xu1mdbObvQ0S/Ecx7iL0CjxHMe4i9Ap03bTOtnN3o3bTOtnN3oaJfiOY9xF6BR4jmPcRegU57t5rWzm71jdvM62c3ehom+I5n3EXoFHiOZ9xF6BTlu3mdbOY/usbuJnWzmP7onRO8RzHuIvQKPEcz7iL0CnHdxM62cx/dY3czOtnMf3Q0T/Ecx7iL0CjxHMe4i9Apw3czOtnMf3WN3MzrZzH90NFDxHM+4i9Ao8RzHuIvQKb93MzrZzH90buprWzmP7oaKPiKZ9xF6BTPd+476iPPUhy7PKLXEYnUz0OoLcb8zXtM5u9RsefmZxwh1fEcdDIYNOYZvqUNOm9NtfiYgbDBEGH5ENoGd3FWn6AK6Mm9gGUk2tiD+bFPhX/ADOgfQUS5cLJ0YTmzU6AYjfKZD0hp4i7WVaCIZQhCDhnrKgReFhMftNBUebnyPwsLooQgNx0j8LC6KNx0j8LC6KEIMbjZD4WF0UbjZD4WD0UIQG42Q+Fg9FG42Q+Fg9FYQgzuNkPhYPRWNxsh8LB6KEIMbjJD4SD0UbjJD4SD0VlCDG4yQ+Eg9FZ3FyHwkHooQgNxch8JB6KNxUh8JB6KEIDcVIfCQeijcVIfCQeihCDG4qz/hIPRRuKs/4SD0VlCAbcuQH/AMkHohScnIQoIpBhMYP6GgIQg7UIQg//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p:cNvSpPr txBox="1"/>
          <p:nvPr/>
        </p:nvSpPr>
        <p:spPr>
          <a:xfrm>
            <a:off x="335684" y="3124200"/>
            <a:ext cx="8503516" cy="923330"/>
          </a:xfrm>
          <a:prstGeom prst="rect">
            <a:avLst/>
          </a:prstGeom>
          <a:noFill/>
        </p:spPr>
        <p:txBody>
          <a:bodyPr wrap="square" rtlCol="0">
            <a:spAutoFit/>
          </a:bodyPr>
          <a:lstStyle/>
          <a:p>
            <a:r>
              <a:rPr lang="en-US" dirty="0" smtClean="0">
                <a:latin typeface="Times New Roman" pitchFamily="18" charset="0"/>
                <a:cs typeface="Times New Roman" pitchFamily="18" charset="0"/>
              </a:rPr>
              <a:t>Machine Learning technique in which machines </a:t>
            </a:r>
            <a:r>
              <a:rPr lang="en-US" dirty="0">
                <a:latin typeface="Times New Roman" pitchFamily="18" charset="0"/>
                <a:cs typeface="Times New Roman" pitchFamily="18" charset="0"/>
              </a:rPr>
              <a:t>are trained using well </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labelled</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training data, and on basis of that </a:t>
            </a:r>
            <a:r>
              <a:rPr lang="en-US" dirty="0" smtClean="0">
                <a:latin typeface="Times New Roman" pitchFamily="18" charset="0"/>
                <a:cs typeface="Times New Roman" pitchFamily="18" charset="0"/>
              </a:rPr>
              <a:t>data, machines </a:t>
            </a:r>
            <a:r>
              <a:rPr lang="en-US" dirty="0">
                <a:latin typeface="Times New Roman" pitchFamily="18" charset="0"/>
                <a:cs typeface="Times New Roman" pitchFamily="18" charset="0"/>
              </a:rPr>
              <a:t>predict the </a:t>
            </a:r>
            <a:r>
              <a:rPr lang="en-US" dirty="0" smtClean="0">
                <a:latin typeface="Times New Roman" pitchFamily="18" charset="0"/>
                <a:cs typeface="Times New Roman" pitchFamily="18" charset="0"/>
              </a:rPr>
              <a:t>output.</a:t>
            </a:r>
          </a:p>
          <a:p>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labelled</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data means </a:t>
            </a:r>
            <a:r>
              <a:rPr lang="en-US" dirty="0" smtClean="0">
                <a:latin typeface="Times New Roman" pitchFamily="18" charset="0"/>
                <a:cs typeface="Times New Roman" pitchFamily="18" charset="0"/>
              </a:rPr>
              <a:t>some </a:t>
            </a:r>
            <a:r>
              <a:rPr lang="en-US" dirty="0">
                <a:latin typeface="Times New Roman" pitchFamily="18" charset="0"/>
                <a:cs typeface="Times New Roman" pitchFamily="18" charset="0"/>
              </a:rPr>
              <a:t>input data is already tagged with the correct output.</a:t>
            </a:r>
            <a:endParaRPr lang="en-IN" dirty="0">
              <a:latin typeface="Times New Roman" pitchFamily="18" charset="0"/>
              <a:cs typeface="Times New Roman" pitchFamily="18" charset="0"/>
            </a:endParaRPr>
          </a:p>
        </p:txBody>
      </p:sp>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2332" y="4291875"/>
            <a:ext cx="5170219" cy="229421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8642" y="1233983"/>
            <a:ext cx="3657600" cy="1736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66937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5483" y="965690"/>
            <a:ext cx="2555508" cy="553998"/>
          </a:xfrm>
          <a:prstGeom prst="rect">
            <a:avLst/>
          </a:prstGeom>
          <a:noFill/>
        </p:spPr>
        <p:txBody>
          <a:bodyPr wrap="none" rtlCol="0">
            <a:spAutoFit/>
          </a:bodyPr>
          <a:lstStyle/>
          <a:p>
            <a:r>
              <a:rPr lang="en-IN" sz="3000" u="sng" dirty="0" smtClean="0">
                <a:latin typeface="Times New Roman" pitchFamily="18" charset="0"/>
                <a:cs typeface="Times New Roman" pitchFamily="18" charset="0"/>
              </a:rPr>
              <a:t>REGRESSION</a:t>
            </a:r>
            <a:endParaRPr lang="en-IN" sz="3000" u="sng" dirty="0">
              <a:latin typeface="Times New Roman" pitchFamily="18" charset="0"/>
              <a:cs typeface="Times New Roman" pitchFamily="18" charset="0"/>
            </a:endParaRPr>
          </a:p>
        </p:txBody>
      </p:sp>
      <p:sp>
        <p:nvSpPr>
          <p:cNvPr id="5" name="TextBox 4"/>
          <p:cNvSpPr txBox="1"/>
          <p:nvPr/>
        </p:nvSpPr>
        <p:spPr>
          <a:xfrm>
            <a:off x="5091254" y="941605"/>
            <a:ext cx="3259867" cy="553998"/>
          </a:xfrm>
          <a:prstGeom prst="rect">
            <a:avLst/>
          </a:prstGeom>
          <a:noFill/>
        </p:spPr>
        <p:txBody>
          <a:bodyPr wrap="none" rtlCol="0">
            <a:spAutoFit/>
          </a:bodyPr>
          <a:lstStyle/>
          <a:p>
            <a:r>
              <a:rPr lang="en-IN" sz="3000" u="sng" dirty="0" smtClean="0">
                <a:latin typeface="Times New Roman" pitchFamily="18" charset="0"/>
                <a:cs typeface="Times New Roman" pitchFamily="18" charset="0"/>
              </a:rPr>
              <a:t>CLASSIFICATION</a:t>
            </a:r>
            <a:endParaRPr lang="en-IN" sz="3000" u="sng" dirty="0">
              <a:latin typeface="Times New Roman" pitchFamily="18" charset="0"/>
              <a:cs typeface="Times New Roman" pitchFamily="18" charset="0"/>
            </a:endParaRPr>
          </a:p>
        </p:txBody>
      </p:sp>
      <p:sp>
        <p:nvSpPr>
          <p:cNvPr id="6" name="TextBox 5"/>
          <p:cNvSpPr txBox="1"/>
          <p:nvPr/>
        </p:nvSpPr>
        <p:spPr>
          <a:xfrm>
            <a:off x="1914072" y="381000"/>
            <a:ext cx="5078681" cy="584775"/>
          </a:xfrm>
          <a:prstGeom prst="rect">
            <a:avLst/>
          </a:prstGeom>
          <a:noFill/>
        </p:spPr>
        <p:txBody>
          <a:bodyPr wrap="square" rtlCol="0">
            <a:spAutoFit/>
          </a:bodyPr>
          <a:lstStyle/>
          <a:p>
            <a:r>
              <a:rPr lang="en-IN" sz="3200" b="1" dirty="0" smtClean="0">
                <a:latin typeface="Times New Roman" pitchFamily="18" charset="0"/>
                <a:cs typeface="Times New Roman" pitchFamily="18" charset="0"/>
              </a:rPr>
              <a:t>SUPERVISED LEARNING</a:t>
            </a:r>
            <a:endParaRPr lang="en-IN" sz="3200" b="1" dirty="0">
              <a:latin typeface="Times New Roman" pitchFamily="18" charset="0"/>
              <a:cs typeface="Times New Roman" pitchFamily="18" charset="0"/>
            </a:endParaRPr>
          </a:p>
        </p:txBody>
      </p:sp>
      <p:sp>
        <p:nvSpPr>
          <p:cNvPr id="11" name="TextBox 10"/>
          <p:cNvSpPr txBox="1"/>
          <p:nvPr/>
        </p:nvSpPr>
        <p:spPr>
          <a:xfrm>
            <a:off x="228600" y="1504576"/>
            <a:ext cx="4224813" cy="2062103"/>
          </a:xfrm>
          <a:prstGeom prst="rect">
            <a:avLst/>
          </a:prstGeom>
          <a:noFill/>
        </p:spPr>
        <p:txBody>
          <a:bodyPr wrap="square" rtlCol="0">
            <a:spAutoFit/>
          </a:bodyPr>
          <a:lstStyle/>
          <a:p>
            <a:pPr marL="285750" indent="-285750">
              <a:buFont typeface="Wingdings" pitchFamily="2" charset="2"/>
              <a:buChar char="v"/>
            </a:pPr>
            <a:r>
              <a:rPr lang="en-US" sz="1600" dirty="0" smtClean="0">
                <a:latin typeface="Times New Roman" pitchFamily="18" charset="0"/>
                <a:cs typeface="Times New Roman" pitchFamily="18" charset="0"/>
              </a:rPr>
              <a:t>The process </a:t>
            </a:r>
            <a:r>
              <a:rPr lang="en-US" sz="1600" dirty="0">
                <a:latin typeface="Times New Roman" pitchFamily="18" charset="0"/>
                <a:cs typeface="Times New Roman" pitchFamily="18" charset="0"/>
              </a:rPr>
              <a:t>of finding the correlations between dependent and independent variables. </a:t>
            </a:r>
            <a:endParaRPr lang="en-US" sz="1600" dirty="0" smtClean="0">
              <a:latin typeface="Times New Roman" pitchFamily="18" charset="0"/>
              <a:cs typeface="Times New Roman" pitchFamily="18" charset="0"/>
            </a:endParaRPr>
          </a:p>
          <a:p>
            <a:pPr marL="285750" indent="-285750">
              <a:buFont typeface="Wingdings" pitchFamily="2" charset="2"/>
              <a:buChar char="v"/>
            </a:pPr>
            <a:r>
              <a:rPr lang="en-US" sz="1600" dirty="0" smtClean="0">
                <a:latin typeface="Times New Roman" pitchFamily="18" charset="0"/>
                <a:cs typeface="Times New Roman" pitchFamily="18" charset="0"/>
              </a:rPr>
              <a:t>Maps </a:t>
            </a:r>
            <a:r>
              <a:rPr lang="en-US" sz="1600" dirty="0">
                <a:latin typeface="Times New Roman" pitchFamily="18" charset="0"/>
                <a:cs typeface="Times New Roman" pitchFamily="18" charset="0"/>
              </a:rPr>
              <a:t>the input </a:t>
            </a:r>
            <a:r>
              <a:rPr lang="en-US" sz="1600" dirty="0" smtClean="0">
                <a:latin typeface="Times New Roman" pitchFamily="18" charset="0"/>
                <a:cs typeface="Times New Roman" pitchFamily="18" charset="0"/>
              </a:rPr>
              <a:t>variable </a:t>
            </a:r>
            <a:r>
              <a:rPr lang="en-US" sz="1600" dirty="0">
                <a:latin typeface="Times New Roman" pitchFamily="18" charset="0"/>
                <a:cs typeface="Times New Roman" pitchFamily="18" charset="0"/>
              </a:rPr>
              <a:t>to the continuous output </a:t>
            </a:r>
            <a:r>
              <a:rPr lang="en-US" sz="1600" dirty="0" smtClean="0">
                <a:latin typeface="Times New Roman" pitchFamily="18" charset="0"/>
                <a:cs typeface="Times New Roman" pitchFamily="18" charset="0"/>
              </a:rPr>
              <a:t>variable.</a:t>
            </a:r>
          </a:p>
          <a:p>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err="1" smtClean="0">
                <a:latin typeface="Times New Roman" pitchFamily="18" charset="0"/>
                <a:cs typeface="Times New Roman" pitchFamily="18" charset="0"/>
              </a:rPr>
              <a:t>Eg</a:t>
            </a:r>
            <a:r>
              <a:rPr lang="en-US" sz="1600" dirty="0" smtClean="0">
                <a:latin typeface="Times New Roman" pitchFamily="18" charset="0"/>
                <a:cs typeface="Times New Roman" pitchFamily="18" charset="0"/>
              </a:rPr>
              <a:t>. : 1. prediction </a:t>
            </a:r>
            <a:r>
              <a:rPr lang="en-US" sz="1600" dirty="0">
                <a:latin typeface="Times New Roman" pitchFamily="18" charset="0"/>
                <a:cs typeface="Times New Roman" pitchFamily="18" charset="0"/>
              </a:rPr>
              <a:t>of Market </a:t>
            </a:r>
            <a:r>
              <a:rPr lang="en-US" sz="1600" dirty="0" smtClean="0">
                <a:latin typeface="Times New Roman" pitchFamily="18" charset="0"/>
                <a:cs typeface="Times New Roman" pitchFamily="18" charset="0"/>
              </a:rPr>
              <a:t>Trends,</a:t>
            </a:r>
            <a:r>
              <a:rPr lang="en-US" sz="1600" dirty="0">
                <a:latin typeface="Times New Roman" pitchFamily="18" charset="0"/>
                <a:cs typeface="Times New Roman" pitchFamily="18" charset="0"/>
              </a:rPr>
              <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2. </a:t>
            </a:r>
            <a:r>
              <a:rPr lang="en-US" sz="1600" dirty="0">
                <a:latin typeface="Times New Roman" pitchFamily="18" charset="0"/>
                <a:cs typeface="Times New Roman" pitchFamily="18" charset="0"/>
              </a:rPr>
              <a:t>prediction of House prices, etc</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
        <p:nvSpPr>
          <p:cNvPr id="13" name="TextBox 12"/>
          <p:cNvSpPr txBox="1"/>
          <p:nvPr/>
        </p:nvSpPr>
        <p:spPr>
          <a:xfrm>
            <a:off x="4608782" y="1537868"/>
            <a:ext cx="4224813" cy="2062103"/>
          </a:xfrm>
          <a:prstGeom prst="rect">
            <a:avLst/>
          </a:prstGeom>
          <a:noFill/>
        </p:spPr>
        <p:txBody>
          <a:bodyPr wrap="square" rtlCol="0">
            <a:spAutoFit/>
          </a:bodyPr>
          <a:lstStyle/>
          <a:p>
            <a:pPr marL="285750" indent="-285750">
              <a:buFont typeface="Wingdings" pitchFamily="2" charset="2"/>
              <a:buChar char="v"/>
            </a:pPr>
            <a:r>
              <a:rPr lang="en-US" sz="1600" dirty="0" smtClean="0">
                <a:latin typeface="Times New Roman" pitchFamily="18" charset="0"/>
                <a:cs typeface="Times New Roman" pitchFamily="18" charset="0"/>
              </a:rPr>
              <a:t>The process of identifying </a:t>
            </a:r>
            <a:r>
              <a:rPr lang="en-US" sz="1600" dirty="0">
                <a:latin typeface="Times New Roman" pitchFamily="18" charset="0"/>
                <a:cs typeface="Times New Roman" pitchFamily="18" charset="0"/>
              </a:rPr>
              <a:t>the </a:t>
            </a:r>
            <a:r>
              <a:rPr lang="en-US" sz="1600" dirty="0" smtClean="0">
                <a:latin typeface="Times New Roman" pitchFamily="18" charset="0"/>
                <a:cs typeface="Times New Roman" pitchFamily="18" charset="0"/>
              </a:rPr>
              <a:t>category of new observations on the basis of training data. </a:t>
            </a:r>
          </a:p>
          <a:p>
            <a:pPr marL="285750" indent="-285750">
              <a:buFont typeface="Wingdings" pitchFamily="2" charset="2"/>
              <a:buChar char="v"/>
            </a:pPr>
            <a:r>
              <a:rPr lang="en-US" sz="1600" dirty="0" smtClean="0">
                <a:latin typeface="Times New Roman" pitchFamily="18" charset="0"/>
                <a:cs typeface="Times New Roman" pitchFamily="18" charset="0"/>
              </a:rPr>
              <a:t>Maps </a:t>
            </a:r>
            <a:r>
              <a:rPr lang="en-US" sz="1600" dirty="0">
                <a:latin typeface="Times New Roman" pitchFamily="18" charset="0"/>
                <a:cs typeface="Times New Roman" pitchFamily="18" charset="0"/>
              </a:rPr>
              <a:t>the input </a:t>
            </a:r>
            <a:r>
              <a:rPr lang="en-US" sz="1600" dirty="0" smtClean="0">
                <a:latin typeface="Times New Roman" pitchFamily="18" charset="0"/>
                <a:cs typeface="Times New Roman" pitchFamily="18" charset="0"/>
              </a:rPr>
              <a:t>variable </a:t>
            </a:r>
            <a:r>
              <a:rPr lang="en-US" sz="1600" dirty="0">
                <a:latin typeface="Times New Roman" pitchFamily="18" charset="0"/>
                <a:cs typeface="Times New Roman" pitchFamily="18" charset="0"/>
              </a:rPr>
              <a:t>to the </a:t>
            </a:r>
            <a:r>
              <a:rPr lang="en-US" sz="1600" dirty="0" smtClean="0">
                <a:latin typeface="Times New Roman" pitchFamily="18" charset="0"/>
                <a:cs typeface="Times New Roman" pitchFamily="18" charset="0"/>
              </a:rPr>
              <a:t>discrete </a:t>
            </a:r>
            <a:r>
              <a:rPr lang="en-US" sz="1600" dirty="0">
                <a:latin typeface="Times New Roman" pitchFamily="18" charset="0"/>
                <a:cs typeface="Times New Roman" pitchFamily="18" charset="0"/>
              </a:rPr>
              <a:t>output </a:t>
            </a:r>
            <a:r>
              <a:rPr lang="en-US" sz="1600" dirty="0" smtClean="0">
                <a:latin typeface="Times New Roman" pitchFamily="18" charset="0"/>
                <a:cs typeface="Times New Roman" pitchFamily="18" charset="0"/>
              </a:rPr>
              <a:t>categories.</a:t>
            </a:r>
            <a:br>
              <a:rPr lang="en-US" sz="1600" dirty="0" smtClean="0">
                <a:latin typeface="Times New Roman" pitchFamily="18" charset="0"/>
                <a:cs typeface="Times New Roman" pitchFamily="18" charset="0"/>
              </a:rPr>
            </a:br>
            <a:endParaRPr lang="en-US" sz="1600" dirty="0">
              <a:latin typeface="Times New Roman" pitchFamily="18" charset="0"/>
              <a:cs typeface="Times New Roman" pitchFamily="18" charset="0"/>
            </a:endParaRPr>
          </a:p>
          <a:p>
            <a:r>
              <a:rPr lang="en-US" sz="1600" dirty="0" err="1" smtClean="0">
                <a:latin typeface="Times New Roman" pitchFamily="18" charset="0"/>
                <a:cs typeface="Times New Roman" pitchFamily="18" charset="0"/>
              </a:rPr>
              <a:t>Eg</a:t>
            </a:r>
            <a:r>
              <a:rPr lang="en-US" sz="1600" dirty="0" smtClean="0">
                <a:latin typeface="Times New Roman" pitchFamily="18" charset="0"/>
                <a:cs typeface="Times New Roman" pitchFamily="18" charset="0"/>
              </a:rPr>
              <a:t>. : 1. </a:t>
            </a:r>
            <a:r>
              <a:rPr lang="en-IN" sz="1600" dirty="0">
                <a:latin typeface="Times New Roman" pitchFamily="18" charset="0"/>
                <a:cs typeface="Times New Roman" pitchFamily="18" charset="0"/>
              </a:rPr>
              <a:t>Email Spam Detector</a:t>
            </a: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2. Disease Prediction System, </a:t>
            </a:r>
            <a:r>
              <a:rPr lang="en-US" sz="1600" dirty="0">
                <a:latin typeface="Times New Roman" pitchFamily="18" charset="0"/>
                <a:cs typeface="Times New Roman" pitchFamily="18" charset="0"/>
              </a:rPr>
              <a:t>etc</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6462" y="4005573"/>
            <a:ext cx="2317742" cy="2242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883" y="4010025"/>
            <a:ext cx="2317742"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11573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6120</TotalTime>
  <Words>438</Words>
  <Application>Microsoft Office PowerPoint</Application>
  <PresentationFormat>On-screen Show (4:3)</PresentationFormat>
  <Paragraphs>106</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Waveform</vt:lpstr>
      <vt:lpstr>DISEASE  PREDICTION SYSTEM USING MACHINE LEARNING</vt:lpstr>
      <vt:lpstr>PowerPoint Presentation</vt:lpstr>
      <vt:lpstr>CONTENTS</vt:lpstr>
      <vt:lpstr>INTRODUCTION</vt:lpstr>
      <vt:lpstr>MOTIVATION</vt:lpstr>
      <vt:lpstr>MACHINE LEARNING</vt:lpstr>
      <vt:lpstr>PowerPoint Presentation</vt:lpstr>
      <vt:lpstr>SUPERVISED LEARNING</vt:lpstr>
      <vt:lpstr>PowerPoint Presentation</vt:lpstr>
      <vt:lpstr>ALGORITHMS</vt:lpstr>
      <vt:lpstr>PowerPoint Presentation</vt:lpstr>
      <vt:lpstr>PowerPoint Presentation</vt:lpstr>
      <vt:lpstr>PowerPoint Presentation</vt:lpstr>
      <vt:lpstr>ARCHITECTURE OF THE APPLICATION</vt:lpstr>
      <vt:lpstr>PowerPoint Presentation</vt:lpstr>
      <vt:lpstr>PowerPoint Presentation</vt:lpstr>
      <vt:lpstr>PowerPoint Presentation</vt:lpstr>
      <vt:lpstr>RESULTS</vt:lpstr>
      <vt:lpstr>RESULTS</vt:lpstr>
      <vt:lpstr>ADVANTAGES</vt:lpstr>
      <vt:lpstr>DISADVANTAGES</vt:lpstr>
      <vt:lpstr>FUTURE SCOPE</vt:lpstr>
      <vt:lpstr>CONCLUSION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Debmalya</dc:creator>
  <cp:lastModifiedBy>Windows User</cp:lastModifiedBy>
  <cp:revision>176</cp:revision>
  <dcterms:created xsi:type="dcterms:W3CDTF">2006-08-16T00:00:00Z</dcterms:created>
  <dcterms:modified xsi:type="dcterms:W3CDTF">2022-07-13T08:52:24Z</dcterms:modified>
</cp:coreProperties>
</file>