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6"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AB52F-D447-4C07-A42C-13D3B482437F}"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239909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B52F-D447-4C07-A42C-13D3B482437F}"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234902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B52F-D447-4C07-A42C-13D3B482437F}"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176922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B52F-D447-4C07-A42C-13D3B482437F}"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31887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0AB52F-D447-4C07-A42C-13D3B482437F}"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70755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AB52F-D447-4C07-A42C-13D3B482437F}"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116386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AB52F-D447-4C07-A42C-13D3B482437F}"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40443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AB52F-D447-4C07-A42C-13D3B482437F}"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192662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AB52F-D447-4C07-A42C-13D3B482437F}"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374562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0AB52F-D447-4C07-A42C-13D3B482437F}"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170294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0AB52F-D447-4C07-A42C-13D3B482437F}"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5943D-E6CD-4E7D-B8FE-E2217DB617C7}" type="slidenum">
              <a:rPr lang="en-US" smtClean="0"/>
              <a:t>‹#›</a:t>
            </a:fld>
            <a:endParaRPr lang="en-US"/>
          </a:p>
        </p:txBody>
      </p:sp>
    </p:spTree>
    <p:extLst>
      <p:ext uri="{BB962C8B-B14F-4D97-AF65-F5344CB8AC3E}">
        <p14:creationId xmlns:p14="http://schemas.microsoft.com/office/powerpoint/2010/main" val="208530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AB52F-D447-4C07-A42C-13D3B482437F}" type="datetimeFigureOut">
              <a:rPr lang="en-US" smtClean="0"/>
              <a:t>11/12/2021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5943D-E6CD-4E7D-B8FE-E2217DB617C7}" type="slidenum">
              <a:rPr lang="en-US" smtClean="0"/>
              <a:t>‹#›</a:t>
            </a:fld>
            <a:endParaRPr lang="en-US"/>
          </a:p>
        </p:txBody>
      </p:sp>
    </p:spTree>
    <p:extLst>
      <p:ext uri="{BB962C8B-B14F-4D97-AF65-F5344CB8AC3E}">
        <p14:creationId xmlns:p14="http://schemas.microsoft.com/office/powerpoint/2010/main" val="25150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Statement : Water Quality Predictive Analysis</a:t>
            </a:r>
            <a:endParaRPr lang="en-US" dirty="0"/>
          </a:p>
        </p:txBody>
      </p:sp>
      <p:sp>
        <p:nvSpPr>
          <p:cNvPr id="3" name="Subtitle 2"/>
          <p:cNvSpPr>
            <a:spLocks noGrp="1"/>
          </p:cNvSpPr>
          <p:nvPr>
            <p:ph type="subTitle" idx="1"/>
          </p:nvPr>
        </p:nvSpPr>
        <p:spPr/>
        <p:txBody>
          <a:bodyPr/>
          <a:lstStyle/>
          <a:p>
            <a:r>
              <a:rPr lang="en-US" dirty="0" smtClean="0"/>
              <a:t>Drinking Water Portability</a:t>
            </a:r>
            <a:endParaRPr lang="en-US" dirty="0"/>
          </a:p>
        </p:txBody>
      </p:sp>
    </p:spTree>
    <p:extLst>
      <p:ext uri="{BB962C8B-B14F-4D97-AF65-F5344CB8AC3E}">
        <p14:creationId xmlns:p14="http://schemas.microsoft.com/office/powerpoint/2010/main" val="105635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Normalization And </a:t>
            </a:r>
            <a:r>
              <a:rPr lang="en-US" b="1" u="sng" dirty="0" err="1" smtClean="0"/>
              <a:t>Standardisation</a:t>
            </a:r>
            <a:r>
              <a:rPr lang="en-US" b="1" u="sng" dirty="0" smtClean="0"/>
              <a:t> </a:t>
            </a:r>
            <a:endParaRPr lang="en-US" u="sng" dirty="0"/>
          </a:p>
        </p:txBody>
      </p:sp>
      <p:sp>
        <p:nvSpPr>
          <p:cNvPr id="3" name="Content Placeholder 2"/>
          <p:cNvSpPr>
            <a:spLocks noGrp="1"/>
          </p:cNvSpPr>
          <p:nvPr>
            <p:ph idx="1"/>
          </p:nvPr>
        </p:nvSpPr>
        <p:spPr/>
        <p:txBody>
          <a:bodyPr/>
          <a:lstStyle/>
          <a:p>
            <a:r>
              <a:rPr lang="en-US" sz="2000" dirty="0" smtClean="0"/>
              <a:t>The Commonly Used Scaler are :</a:t>
            </a:r>
          </a:p>
          <a:p>
            <a:r>
              <a:rPr lang="en-US" sz="2000" dirty="0" smtClean="0"/>
              <a:t>1. Standard Scaler                 2. Min Max Scaler</a:t>
            </a:r>
          </a:p>
          <a:p>
            <a:r>
              <a:rPr lang="en-US" sz="2000" dirty="0" smtClean="0"/>
              <a:t>The </a:t>
            </a:r>
            <a:r>
              <a:rPr lang="en-US" sz="2000" b="1" u="sng" dirty="0" smtClean="0"/>
              <a:t>Latest Scaler </a:t>
            </a:r>
            <a:r>
              <a:rPr lang="en-US" sz="2000" dirty="0" smtClean="0"/>
              <a:t>Recommended Is :</a:t>
            </a:r>
          </a:p>
          <a:p>
            <a:endParaRPr lang="en-US" sz="2000" dirty="0" smtClean="0"/>
          </a:p>
          <a:p>
            <a:r>
              <a:rPr lang="en-US" sz="2000" b="1" u="sng" dirty="0" smtClean="0"/>
              <a:t>Robust Scaler</a:t>
            </a:r>
          </a:p>
          <a:p>
            <a:r>
              <a:rPr lang="en-US" sz="2000" dirty="0" smtClean="0"/>
              <a:t>It is used to scale the feature to median and quartiles . Scaling using median and quantiles consists of subtracting the median to all the observations, and then dividing by the interquartile difference. The interquartile difference is the difference between the 75th and 25th quartile:</a:t>
            </a:r>
          </a:p>
          <a:p>
            <a:r>
              <a:rPr lang="en-US" sz="2000" dirty="0" smtClean="0"/>
              <a:t>IQR = 75th quantile - 25th quantile</a:t>
            </a:r>
          </a:p>
          <a:p>
            <a:r>
              <a:rPr lang="en-US" sz="2000" dirty="0" smtClean="0"/>
              <a:t>X_scaled = (X - </a:t>
            </a:r>
            <a:r>
              <a:rPr lang="en-US" sz="2000" dirty="0" err="1" smtClean="0"/>
              <a:t>X.median</a:t>
            </a:r>
            <a:r>
              <a:rPr lang="en-US" sz="2000" dirty="0" smtClean="0"/>
              <a:t>) / IQR</a:t>
            </a:r>
          </a:p>
          <a:p>
            <a:endParaRPr lang="en-US" sz="2000" dirty="0" smtClean="0"/>
          </a:p>
          <a:p>
            <a:endParaRPr lang="en-US" dirty="0"/>
          </a:p>
        </p:txBody>
      </p:sp>
    </p:spTree>
    <p:extLst>
      <p:ext uri="{BB962C8B-B14F-4D97-AF65-F5344CB8AC3E}">
        <p14:creationId xmlns:p14="http://schemas.microsoft.com/office/powerpoint/2010/main" val="144548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Guassian</a:t>
            </a:r>
            <a:r>
              <a:rPr lang="en-US" b="1" u="sng" dirty="0" smtClean="0"/>
              <a:t> Transformation</a:t>
            </a:r>
            <a:endParaRPr lang="en-US" b="1" u="sng" dirty="0"/>
          </a:p>
        </p:txBody>
      </p:sp>
      <p:sp>
        <p:nvSpPr>
          <p:cNvPr id="3" name="Content Placeholder 2"/>
          <p:cNvSpPr>
            <a:spLocks noGrp="1"/>
          </p:cNvSpPr>
          <p:nvPr>
            <p:ph idx="1"/>
          </p:nvPr>
        </p:nvSpPr>
        <p:spPr/>
        <p:txBody>
          <a:bodyPr/>
          <a:lstStyle/>
          <a:p>
            <a:r>
              <a:rPr lang="en-US" sz="1800" dirty="0" smtClean="0"/>
              <a:t>Some machine learning algorithms like linear and logistic assume that the features are normally distributed –The skewed features is required to be transformed which is called </a:t>
            </a:r>
            <a:r>
              <a:rPr lang="en-US" sz="1800" b="1" u="sng" dirty="0" smtClean="0"/>
              <a:t>Gaussian Normal Distribution</a:t>
            </a:r>
            <a:endParaRPr lang="en-US" sz="1800" b="1" u="sng" dirty="0"/>
          </a:p>
          <a:p>
            <a:pPr marL="0" indent="0">
              <a:buNone/>
            </a:pPr>
            <a:r>
              <a:rPr lang="en-US" sz="1800" dirty="0" smtClean="0"/>
              <a:t>Some of the Techniques are :</a:t>
            </a:r>
          </a:p>
          <a:p>
            <a:r>
              <a:rPr lang="en-US" sz="1800" dirty="0" smtClean="0"/>
              <a:t>logarithmic transformation</a:t>
            </a:r>
          </a:p>
          <a:p>
            <a:r>
              <a:rPr lang="en-US" sz="1800" dirty="0" smtClean="0"/>
              <a:t>reciprocal transformation</a:t>
            </a:r>
          </a:p>
          <a:p>
            <a:r>
              <a:rPr lang="en-US" sz="1800" dirty="0" smtClean="0"/>
              <a:t>square root transformation</a:t>
            </a:r>
          </a:p>
          <a:p>
            <a:r>
              <a:rPr lang="en-US" sz="1800" dirty="0" smtClean="0"/>
              <a:t>exponential transformation (more general, you can use any exponent)</a:t>
            </a:r>
          </a:p>
          <a:p>
            <a:r>
              <a:rPr lang="en-US" sz="1800" dirty="0" err="1" smtClean="0"/>
              <a:t>boxcox</a:t>
            </a:r>
            <a:r>
              <a:rPr lang="en-US" sz="1800" dirty="0" smtClean="0"/>
              <a:t> transformation</a:t>
            </a:r>
          </a:p>
          <a:p>
            <a:endParaRPr lang="en-US" dirty="0"/>
          </a:p>
        </p:txBody>
      </p:sp>
    </p:spTree>
    <p:extLst>
      <p:ext uri="{BB962C8B-B14F-4D97-AF65-F5344CB8AC3E}">
        <p14:creationId xmlns:p14="http://schemas.microsoft.com/office/powerpoint/2010/main" val="260146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Normal Distribution Dataset</a:t>
            </a:r>
            <a:endParaRPr lang="en-US" b="1" dirty="0"/>
          </a:p>
        </p:txBody>
      </p:sp>
      <p:pic>
        <p:nvPicPr>
          <p:cNvPr id="4" name="Content Placeholder 3"/>
          <p:cNvPicPr>
            <a:picLocks noGrp="1" noChangeAspect="1"/>
          </p:cNvPicPr>
          <p:nvPr>
            <p:ph idx="1"/>
          </p:nvPr>
        </p:nvPicPr>
        <p:blipFill>
          <a:blip r:embed="rId2"/>
          <a:stretch>
            <a:fillRect/>
          </a:stretch>
        </p:blipFill>
        <p:spPr>
          <a:xfrm>
            <a:off x="1185862" y="2246812"/>
            <a:ext cx="9820275" cy="3273720"/>
          </a:xfrm>
          <a:prstGeom prst="rect">
            <a:avLst/>
          </a:prstGeom>
        </p:spPr>
      </p:pic>
    </p:spTree>
    <p:extLst>
      <p:ext uri="{BB962C8B-B14F-4D97-AF65-F5344CB8AC3E}">
        <p14:creationId xmlns:p14="http://schemas.microsoft.com/office/powerpoint/2010/main" val="218417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Multi Collinearity</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764" y="1690688"/>
            <a:ext cx="9321710" cy="4048817"/>
          </a:xfrm>
        </p:spPr>
      </p:pic>
    </p:spTree>
    <p:extLst>
      <p:ext uri="{BB962C8B-B14F-4D97-AF65-F5344CB8AC3E}">
        <p14:creationId xmlns:p14="http://schemas.microsoft.com/office/powerpoint/2010/main" val="641766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HeatMap</a:t>
            </a:r>
            <a:r>
              <a:rPr lang="en-US" b="1" u="sng" dirty="0" smtClean="0"/>
              <a:t> Representation Of Multi Collinearity</a:t>
            </a:r>
            <a:endParaRPr lang="en-US" b="1" u="sng" dirty="0"/>
          </a:p>
        </p:txBody>
      </p:sp>
      <p:pic>
        <p:nvPicPr>
          <p:cNvPr id="4" name="Content Placeholder 3"/>
          <p:cNvPicPr>
            <a:picLocks noGrp="1" noChangeAspect="1"/>
          </p:cNvPicPr>
          <p:nvPr>
            <p:ph idx="1"/>
          </p:nvPr>
        </p:nvPicPr>
        <p:blipFill>
          <a:blip r:embed="rId2"/>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273586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The </a:t>
            </a:r>
            <a:r>
              <a:rPr lang="en-US" sz="2000" b="1" dirty="0" smtClean="0"/>
              <a:t>Threshold Value </a:t>
            </a:r>
            <a:r>
              <a:rPr lang="en-US" sz="2000" dirty="0" smtClean="0"/>
              <a:t>has to be determined from the </a:t>
            </a:r>
            <a:r>
              <a:rPr lang="en-US" sz="2000" dirty="0" err="1" smtClean="0"/>
              <a:t>HeatMap</a:t>
            </a:r>
            <a:r>
              <a:rPr lang="en-US" sz="2000" dirty="0" smtClean="0"/>
              <a:t> used to represent the data. The </a:t>
            </a:r>
            <a:r>
              <a:rPr lang="en-US" sz="2000" dirty="0" err="1" smtClean="0"/>
              <a:t>MultiCollinear</a:t>
            </a:r>
            <a:r>
              <a:rPr lang="en-US" sz="2000" dirty="0" smtClean="0"/>
              <a:t> Values are required to be excluded to determine </a:t>
            </a:r>
            <a:r>
              <a:rPr lang="en-US" sz="2000" dirty="0"/>
              <a:t>n</a:t>
            </a:r>
            <a:r>
              <a:rPr lang="en-US" sz="2000" dirty="0" smtClean="0"/>
              <a:t>on-biased predicted result</a:t>
            </a:r>
          </a:p>
          <a:p>
            <a:r>
              <a:rPr lang="en-US" sz="2000" dirty="0" smtClean="0"/>
              <a:t>Example :</a:t>
            </a:r>
          </a:p>
          <a:p>
            <a:endParaRPr lang="en-US" sz="2000" dirty="0"/>
          </a:p>
        </p:txBody>
      </p:sp>
      <p:sp>
        <p:nvSpPr>
          <p:cNvPr id="4" name="Rectangle 1"/>
          <p:cNvSpPr>
            <a:spLocks noGrp="1" noChangeArrowheads="1"/>
          </p:cNvSpPr>
          <p:nvPr>
            <p:ph type="title"/>
          </p:nvPr>
        </p:nvSpPr>
        <p:spPr bwMode="auto">
          <a:xfrm>
            <a:off x="838200" y="418791"/>
            <a:ext cx="888525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panose="020B0604020202020204" pitchFamily="34" charset="0"/>
              </a:rPr>
              <a:t>Reduction Of Variables</a:t>
            </a:r>
            <a:r>
              <a:rPr kumimoji="0" lang="en-US" altLang="en-US" sz="2800" b="1" i="0" u="none" strike="noStrike" cap="none" normalizeH="0" dirty="0" smtClean="0">
                <a:ln>
                  <a:noFill/>
                </a:ln>
                <a:solidFill>
                  <a:schemeClr val="tx1"/>
                </a:solidFill>
                <a:effectLst/>
                <a:latin typeface="Arial" panose="020B0604020202020204" pitchFamily="34" charset="0"/>
              </a:rPr>
              <a:t> With High </a:t>
            </a:r>
            <a:r>
              <a:rPr kumimoji="0" lang="en-US" altLang="en-US" sz="2800" b="1" i="0" u="sng" strike="noStrike" cap="none" normalizeH="0" baseline="0" dirty="0" smtClean="0">
                <a:ln>
                  <a:noFill/>
                </a:ln>
                <a:solidFill>
                  <a:schemeClr val="tx1"/>
                </a:solidFill>
                <a:effectLst/>
                <a:latin typeface="Arial Unicode MS"/>
              </a:rPr>
              <a:t>Multi Collinearity</a:t>
            </a:r>
            <a:endParaRPr kumimoji="0" lang="en-US" altLang="en-US" sz="2800" b="1"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72056" y="2926080"/>
            <a:ext cx="11345773" cy="3696788"/>
          </a:xfrm>
          <a:prstGeom prst="rect">
            <a:avLst/>
          </a:prstGeom>
        </p:spPr>
      </p:pic>
    </p:spTree>
    <p:extLst>
      <p:ext uri="{BB962C8B-B14F-4D97-AF65-F5344CB8AC3E}">
        <p14:creationId xmlns:p14="http://schemas.microsoft.com/office/powerpoint/2010/main" val="16513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Outlier Treatment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endParaRPr lang="en-US" sz="1400" dirty="0" smtClean="0"/>
          </a:p>
          <a:p>
            <a:r>
              <a:rPr lang="en-US" sz="1800" dirty="0" smtClean="0"/>
              <a:t>Perhaps the most important </a:t>
            </a:r>
            <a:r>
              <a:rPr lang="en-US" sz="1800" dirty="0" err="1" smtClean="0"/>
              <a:t>hyperparameter</a:t>
            </a:r>
            <a:r>
              <a:rPr lang="en-US" sz="1800" dirty="0" smtClean="0"/>
              <a:t> in the model is the “contamination” argument, which is used to help estimate the number of outliers in the dataset. This is a value between 0.0 and 0.5 and by default is set to 0.1.</a:t>
            </a:r>
          </a:p>
          <a:p>
            <a:r>
              <a:rPr lang="en-US" b="1" u="sng" dirty="0" smtClean="0"/>
              <a:t>Isolation Forest</a:t>
            </a:r>
          </a:p>
          <a:p>
            <a:endParaRPr lang="en-US" dirty="0" smtClean="0"/>
          </a:p>
          <a:p>
            <a:r>
              <a:rPr lang="en-US" sz="2100" dirty="0" smtClean="0"/>
              <a:t>Isolation Forest, or </a:t>
            </a:r>
            <a:r>
              <a:rPr lang="en-US" sz="2100" dirty="0" err="1" smtClean="0"/>
              <a:t>iForest</a:t>
            </a:r>
            <a:r>
              <a:rPr lang="en-US" sz="2100" dirty="0" smtClean="0"/>
              <a:t> for short, is a tree-based anomaly detection algorithm.</a:t>
            </a:r>
          </a:p>
          <a:p>
            <a:pPr marL="0" indent="0">
              <a:buNone/>
            </a:pPr>
            <a:endParaRPr lang="en-US" sz="2100" dirty="0" smtClean="0"/>
          </a:p>
          <a:p>
            <a:r>
              <a:rPr lang="en-US" sz="2100" dirty="0" smtClean="0"/>
              <a:t>It is based on modeling the normal data in such a way as to isolate anomalies that are both few in number and different in the feature space.</a:t>
            </a:r>
          </a:p>
          <a:p>
            <a:r>
              <a:rPr lang="en-US" sz="2100" dirty="0" smtClean="0"/>
              <a:t>for reference, https://machinelearningmastery.com/model-based-outlier-detection-and-removal-in-python/</a:t>
            </a:r>
          </a:p>
          <a:p>
            <a:endParaRPr lang="en-US" dirty="0"/>
          </a:p>
        </p:txBody>
      </p:sp>
    </p:spTree>
    <p:extLst>
      <p:ext uri="{BB962C8B-B14F-4D97-AF65-F5344CB8AC3E}">
        <p14:creationId xmlns:p14="http://schemas.microsoft.com/office/powerpoint/2010/main" val="15879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Example To Treat Outliers Using Isolation Forest Techniques</a:t>
            </a:r>
            <a:r>
              <a:rPr lang="en-US" b="1" dirty="0" smtClean="0"/>
              <a:t/>
            </a:r>
            <a:br>
              <a:rPr lang="en-US" b="1"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1240971"/>
            <a:ext cx="10515600" cy="5133703"/>
          </a:xfrm>
          <a:prstGeom prst="rect">
            <a:avLst/>
          </a:prstGeom>
        </p:spPr>
      </p:pic>
    </p:spTree>
    <p:extLst>
      <p:ext uri="{BB962C8B-B14F-4D97-AF65-F5344CB8AC3E}">
        <p14:creationId xmlns:p14="http://schemas.microsoft.com/office/powerpoint/2010/main" val="247426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Pipeline Creation</a:t>
            </a:r>
            <a:endParaRPr lang="en-US" b="1" u="sng" dirty="0"/>
          </a:p>
        </p:txBody>
      </p:sp>
      <p:sp>
        <p:nvSpPr>
          <p:cNvPr id="3" name="Content Placeholder 2"/>
          <p:cNvSpPr>
            <a:spLocks noGrp="1"/>
          </p:cNvSpPr>
          <p:nvPr>
            <p:ph idx="1"/>
          </p:nvPr>
        </p:nvSpPr>
        <p:spPr/>
        <p:txBody>
          <a:bodyPr>
            <a:normAutofit/>
          </a:bodyPr>
          <a:lstStyle/>
          <a:p>
            <a:r>
              <a:rPr lang="en-US" sz="1800" dirty="0" smtClean="0"/>
              <a:t>It is cv (cross validation techniques) that can be done on a sample data from the original dataset to check which algorithm best fit for the dataset.</a:t>
            </a:r>
          </a:p>
          <a:p>
            <a:r>
              <a:rPr lang="en-US" sz="1800" b="1" u="sng" dirty="0" smtClean="0"/>
              <a:t>Example:</a:t>
            </a:r>
          </a:p>
          <a:p>
            <a:endParaRPr lang="en-US" sz="1800" b="1" u="sng" dirty="0"/>
          </a:p>
        </p:txBody>
      </p:sp>
      <p:pic>
        <p:nvPicPr>
          <p:cNvPr id="4" name="Picture 3"/>
          <p:cNvPicPr>
            <a:picLocks noChangeAspect="1"/>
          </p:cNvPicPr>
          <p:nvPr/>
        </p:nvPicPr>
        <p:blipFill>
          <a:blip r:embed="rId2"/>
          <a:stretch>
            <a:fillRect/>
          </a:stretch>
        </p:blipFill>
        <p:spPr>
          <a:xfrm>
            <a:off x="940117" y="2770686"/>
            <a:ext cx="10685826" cy="3541214"/>
          </a:xfrm>
          <a:prstGeom prst="rect">
            <a:avLst/>
          </a:prstGeom>
        </p:spPr>
      </p:pic>
    </p:spTree>
    <p:extLst>
      <p:ext uri="{BB962C8B-B14F-4D97-AF65-F5344CB8AC3E}">
        <p14:creationId xmlns:p14="http://schemas.microsoft.com/office/powerpoint/2010/main" val="123716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Hyper Parameter Tuning</a:t>
            </a:r>
            <a:endParaRPr lang="en-US" b="1" u="sng" dirty="0"/>
          </a:p>
        </p:txBody>
      </p:sp>
      <p:sp>
        <p:nvSpPr>
          <p:cNvPr id="3" name="Content Placeholder 2"/>
          <p:cNvSpPr>
            <a:spLocks noGrp="1"/>
          </p:cNvSpPr>
          <p:nvPr>
            <p:ph idx="1"/>
          </p:nvPr>
        </p:nvSpPr>
        <p:spPr/>
        <p:txBody>
          <a:bodyPr>
            <a:normAutofit/>
          </a:bodyPr>
          <a:lstStyle/>
          <a:p>
            <a:r>
              <a:rPr lang="en-US" sz="1600" dirty="0" smtClean="0"/>
              <a:t>Once the algorithm is selected , it parameter is required to be optimized in accordance to the behavior of the data. The best techniques recommended are :</a:t>
            </a:r>
          </a:p>
          <a:p>
            <a:r>
              <a:rPr lang="en-US" sz="1600" dirty="0" smtClean="0"/>
              <a:t>1. </a:t>
            </a:r>
            <a:r>
              <a:rPr lang="en-US" sz="1600" dirty="0" err="1" smtClean="0"/>
              <a:t>RandomizedSearchCV</a:t>
            </a:r>
            <a:r>
              <a:rPr lang="en-US" sz="1600" dirty="0"/>
              <a:t> </a:t>
            </a:r>
            <a:r>
              <a:rPr lang="en-US" sz="1600" dirty="0" smtClean="0"/>
              <a:t>                2. </a:t>
            </a:r>
            <a:r>
              <a:rPr lang="en-US" sz="1600" dirty="0" err="1" smtClean="0"/>
              <a:t>GridSearchCV</a:t>
            </a:r>
            <a:endParaRPr lang="en-US" sz="1600" dirty="0" smtClean="0"/>
          </a:p>
          <a:p>
            <a:r>
              <a:rPr lang="en-US" sz="1800" b="1" u="sng" dirty="0" smtClean="0"/>
              <a:t>Example</a:t>
            </a:r>
          </a:p>
          <a:p>
            <a:endParaRPr lang="en-US" sz="1800" b="1" u="sng" dirty="0"/>
          </a:p>
        </p:txBody>
      </p:sp>
      <p:pic>
        <p:nvPicPr>
          <p:cNvPr id="4" name="Picture 3"/>
          <p:cNvPicPr>
            <a:picLocks noChangeAspect="1"/>
          </p:cNvPicPr>
          <p:nvPr/>
        </p:nvPicPr>
        <p:blipFill>
          <a:blip r:embed="rId2"/>
          <a:stretch>
            <a:fillRect/>
          </a:stretch>
        </p:blipFill>
        <p:spPr>
          <a:xfrm>
            <a:off x="1174432" y="3174274"/>
            <a:ext cx="10059625" cy="3317967"/>
          </a:xfrm>
          <a:prstGeom prst="rect">
            <a:avLst/>
          </a:prstGeom>
        </p:spPr>
      </p:pic>
    </p:spTree>
    <p:extLst>
      <p:ext uri="{BB962C8B-B14F-4D97-AF65-F5344CB8AC3E}">
        <p14:creationId xmlns:p14="http://schemas.microsoft.com/office/powerpoint/2010/main" val="1176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Context</a:t>
            </a:r>
            <a:endParaRPr lang="en-US" u="sng"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Access to safe drinking-water is essential to health, a basic human right and a component of effective policy for health protection. This is important as a health and development issue at a national, regional and local level. In some regions, it has been shown that investments in water supply and sanitation can yield a net economic benefit, since the reductions in adverse health effects and health care costs outweigh the costs of undertaking the interventions.</a:t>
            </a:r>
          </a:p>
          <a:p>
            <a:endParaRPr lang="en-US" dirty="0"/>
          </a:p>
        </p:txBody>
      </p:sp>
    </p:spTree>
    <p:extLst>
      <p:ext uri="{BB962C8B-B14F-4D97-AF65-F5344CB8AC3E}">
        <p14:creationId xmlns:p14="http://schemas.microsoft.com/office/powerpoint/2010/main" val="1197910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Plotting the Confusion Matrix</a:t>
            </a:r>
            <a:endParaRPr lang="en-US" b="1" dirty="0"/>
          </a:p>
        </p:txBody>
      </p:sp>
      <p:pic>
        <p:nvPicPr>
          <p:cNvPr id="4" name="Content Placeholder 3"/>
          <p:cNvPicPr>
            <a:picLocks noGrp="1" noChangeAspect="1"/>
          </p:cNvPicPr>
          <p:nvPr>
            <p:ph idx="1"/>
          </p:nvPr>
        </p:nvPicPr>
        <p:blipFill>
          <a:blip r:embed="rId2"/>
          <a:stretch>
            <a:fillRect/>
          </a:stretch>
        </p:blipFill>
        <p:spPr>
          <a:xfrm>
            <a:off x="1533525" y="1998617"/>
            <a:ext cx="9124950" cy="3321889"/>
          </a:xfrm>
          <a:prstGeom prst="rect">
            <a:avLst/>
          </a:prstGeom>
        </p:spPr>
      </p:pic>
    </p:spTree>
    <p:extLst>
      <p:ext uri="{BB962C8B-B14F-4D97-AF65-F5344CB8AC3E}">
        <p14:creationId xmlns:p14="http://schemas.microsoft.com/office/powerpoint/2010/main" val="82158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a:t>
            </a:r>
            <a:r>
              <a:rPr lang="en-US" b="1" dirty="0" err="1" smtClean="0"/>
              <a:t>Metrices</a:t>
            </a:r>
            <a:r>
              <a:rPr lang="en-US" b="1" dirty="0" smtClean="0"/>
              <a:t> Calculated From the Confusion Matrix</a:t>
            </a:r>
            <a:endParaRPr lang="en-US" b="1" dirty="0"/>
          </a:p>
        </p:txBody>
      </p:sp>
      <p:pic>
        <p:nvPicPr>
          <p:cNvPr id="4" name="Content Placeholder 3"/>
          <p:cNvPicPr>
            <a:picLocks noGrp="1" noChangeAspect="1"/>
          </p:cNvPicPr>
          <p:nvPr>
            <p:ph idx="1"/>
          </p:nvPr>
        </p:nvPicPr>
        <p:blipFill>
          <a:blip r:embed="rId2"/>
          <a:stretch>
            <a:fillRect/>
          </a:stretch>
        </p:blipFill>
        <p:spPr>
          <a:xfrm>
            <a:off x="1031966" y="2043906"/>
            <a:ext cx="10058400" cy="3914775"/>
          </a:xfrm>
          <a:prstGeom prst="rect">
            <a:avLst/>
          </a:prstGeom>
        </p:spPr>
      </p:pic>
    </p:spTree>
    <p:extLst>
      <p:ext uri="{BB962C8B-B14F-4D97-AF65-F5344CB8AC3E}">
        <p14:creationId xmlns:p14="http://schemas.microsoft.com/office/powerpoint/2010/main" val="73838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CURVE</a:t>
            </a:r>
            <a:endParaRPr lang="en-US" b="1" dirty="0"/>
          </a:p>
        </p:txBody>
      </p:sp>
      <p:sp>
        <p:nvSpPr>
          <p:cNvPr id="3" name="Content Placeholder 2"/>
          <p:cNvSpPr>
            <a:spLocks noGrp="1"/>
          </p:cNvSpPr>
          <p:nvPr>
            <p:ph idx="1"/>
          </p:nvPr>
        </p:nvSpPr>
        <p:spPr/>
        <p:txBody>
          <a:bodyPr/>
          <a:lstStyle/>
          <a:p>
            <a:r>
              <a:rPr lang="en-US" sz="1400" dirty="0" smtClean="0"/>
              <a:t>An ROC curve demonstrates several things:</a:t>
            </a:r>
          </a:p>
          <a:p>
            <a:r>
              <a:rPr lang="en-US" sz="1400" dirty="0" smtClean="0"/>
              <a:t>It shows the tradeoff between sensitivity and specificity (any increase in sensitivity will be accompanied by a decrease in specificity).</a:t>
            </a:r>
          </a:p>
          <a:p>
            <a:r>
              <a:rPr lang="en-US" sz="1400" dirty="0" smtClean="0"/>
              <a:t>The closer the curve follows the left-hand border and then the top border of the ROC space, the more accurate the test.</a:t>
            </a:r>
          </a:p>
          <a:p>
            <a:r>
              <a:rPr lang="en-US" sz="1400" dirty="0" smtClean="0"/>
              <a:t>The closer the curve comes to the 45-degree diagonal of the ROC space, the less accurate the test.</a:t>
            </a:r>
          </a:p>
          <a:p>
            <a:endParaRPr lang="en-US" dirty="0"/>
          </a:p>
        </p:txBody>
      </p:sp>
      <p:pic>
        <p:nvPicPr>
          <p:cNvPr id="5" name="Picture 4"/>
          <p:cNvPicPr>
            <a:picLocks noChangeAspect="1"/>
          </p:cNvPicPr>
          <p:nvPr/>
        </p:nvPicPr>
        <p:blipFill>
          <a:blip r:embed="rId2"/>
          <a:stretch>
            <a:fillRect/>
          </a:stretch>
        </p:blipFill>
        <p:spPr>
          <a:xfrm>
            <a:off x="1007880" y="3125424"/>
            <a:ext cx="10526623" cy="3324225"/>
          </a:xfrm>
          <a:prstGeom prst="rect">
            <a:avLst/>
          </a:prstGeom>
        </p:spPr>
      </p:pic>
    </p:spTree>
    <p:extLst>
      <p:ext uri="{BB962C8B-B14F-4D97-AF65-F5344CB8AC3E}">
        <p14:creationId xmlns:p14="http://schemas.microsoft.com/office/powerpoint/2010/main" val="232081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Further Consideration – End To End Web ML Creation</a:t>
            </a:r>
            <a:endParaRPr lang="en-US" b="1" dirty="0"/>
          </a:p>
        </p:txBody>
      </p:sp>
      <p:sp>
        <p:nvSpPr>
          <p:cNvPr id="3" name="Content Placeholder 2"/>
          <p:cNvSpPr>
            <a:spLocks noGrp="1"/>
          </p:cNvSpPr>
          <p:nvPr>
            <p:ph idx="1"/>
          </p:nvPr>
        </p:nvSpPr>
        <p:spPr/>
        <p:txBody>
          <a:bodyPr>
            <a:normAutofit/>
          </a:bodyPr>
          <a:lstStyle/>
          <a:p>
            <a:r>
              <a:rPr lang="en-US" sz="1800" dirty="0" smtClean="0"/>
              <a:t>1. Creating GUI or </a:t>
            </a:r>
            <a:r>
              <a:rPr lang="en-US" sz="1800" b="1" u="sng" dirty="0" smtClean="0"/>
              <a:t>Web Interactive Form </a:t>
            </a:r>
            <a:r>
              <a:rPr lang="en-US" sz="1800" dirty="0" smtClean="0"/>
              <a:t>where the necessary input data can be provided to get or check the predicted result Of classification problem. </a:t>
            </a:r>
            <a:r>
              <a:rPr lang="en-US" sz="1800" dirty="0" err="1" smtClean="0"/>
              <a:t>Eg</a:t>
            </a:r>
            <a:r>
              <a:rPr lang="en-US" sz="1800" dirty="0" smtClean="0"/>
              <a:t> : Drinking/Non- Drinking Water.</a:t>
            </a:r>
          </a:p>
          <a:p>
            <a:r>
              <a:rPr lang="en-US" sz="1800" b="1" u="sng" dirty="0" smtClean="0"/>
              <a:t>This will include :</a:t>
            </a:r>
          </a:p>
          <a:p>
            <a:r>
              <a:rPr lang="en-US" sz="1800" b="1" dirty="0" smtClean="0"/>
              <a:t>1. Web UI – In HTML Or CSS</a:t>
            </a:r>
          </a:p>
          <a:p>
            <a:r>
              <a:rPr lang="en-US" sz="1800" b="1" dirty="0" smtClean="0"/>
              <a:t>2. </a:t>
            </a:r>
            <a:r>
              <a:rPr lang="en-US" sz="1800" b="1" dirty="0" err="1" smtClean="0"/>
              <a:t>ProcFile</a:t>
            </a:r>
            <a:r>
              <a:rPr lang="en-US" sz="1800" b="1" dirty="0" smtClean="0"/>
              <a:t> – Explaining where it is to be deployed</a:t>
            </a:r>
          </a:p>
          <a:p>
            <a:r>
              <a:rPr lang="en-US" sz="1800" b="1" dirty="0" smtClean="0"/>
              <a:t>3. Requirement.txt – it should consist of the python libraries name and it’s versions used for the problem.</a:t>
            </a:r>
          </a:p>
          <a:p>
            <a:r>
              <a:rPr lang="en-US" sz="1800" b="1" dirty="0" smtClean="0"/>
              <a:t>4. app.py – that can be used to extract the values from the web form and the </a:t>
            </a:r>
            <a:r>
              <a:rPr lang="en-US" sz="1800" b="1" dirty="0" err="1" smtClean="0"/>
              <a:t>calculcate</a:t>
            </a:r>
            <a:r>
              <a:rPr lang="en-US" sz="1800" b="1" dirty="0" smtClean="0"/>
              <a:t> it </a:t>
            </a:r>
            <a:r>
              <a:rPr lang="en-US" sz="1800" b="1" dirty="0" err="1" smtClean="0"/>
              <a:t>wrt</a:t>
            </a:r>
            <a:r>
              <a:rPr lang="en-US" sz="1800" b="1" dirty="0" smtClean="0"/>
              <a:t>, the model created.</a:t>
            </a:r>
          </a:p>
          <a:p>
            <a:r>
              <a:rPr lang="en-US" sz="1800" b="1" dirty="0" smtClean="0"/>
              <a:t>5. Pickle File (.</a:t>
            </a:r>
            <a:r>
              <a:rPr lang="en-US" sz="1800" b="1" dirty="0" err="1" smtClean="0"/>
              <a:t>pkl</a:t>
            </a:r>
            <a:r>
              <a:rPr lang="en-US" sz="1800" b="1" dirty="0" smtClean="0"/>
              <a:t>) – The binary file of the model created . This file is required to be present in the web server.</a:t>
            </a:r>
          </a:p>
          <a:p>
            <a:r>
              <a:rPr lang="en-US" sz="1800" b="1" dirty="0" smtClean="0"/>
              <a:t>6. Platform -  Web Server Or </a:t>
            </a:r>
            <a:r>
              <a:rPr lang="en-US" sz="1800" b="1" dirty="0" err="1" smtClean="0"/>
              <a:t>Clould</a:t>
            </a:r>
            <a:r>
              <a:rPr lang="en-US" sz="1800" b="1" dirty="0" smtClean="0"/>
              <a:t> Server – like </a:t>
            </a:r>
            <a:r>
              <a:rPr lang="en-US" sz="1800" b="1" dirty="0" err="1" smtClean="0"/>
              <a:t>Heroku</a:t>
            </a:r>
            <a:r>
              <a:rPr lang="en-US" sz="1800" b="1" dirty="0" smtClean="0"/>
              <a:t> , GCP – Google Cloud Platform</a:t>
            </a:r>
          </a:p>
          <a:p>
            <a:r>
              <a:rPr lang="en-US" sz="1800" b="1" dirty="0" smtClean="0"/>
              <a:t>7. DNS -  .com or .</a:t>
            </a:r>
            <a:r>
              <a:rPr lang="en-US" sz="1800" b="1" dirty="0" err="1" smtClean="0"/>
              <a:t>edu</a:t>
            </a:r>
            <a:r>
              <a:rPr lang="en-US" sz="1800" b="1" dirty="0" smtClean="0"/>
              <a:t> for which the Web ML is used.</a:t>
            </a:r>
            <a:endParaRPr lang="en-US" sz="1800" b="1" dirty="0"/>
          </a:p>
        </p:txBody>
      </p:sp>
    </p:spTree>
    <p:extLst>
      <p:ext uri="{BB962C8B-B14F-4D97-AF65-F5344CB8AC3E}">
        <p14:creationId xmlns:p14="http://schemas.microsoft.com/office/powerpoint/2010/main" val="151401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a:t>
            </a:r>
            <a:endParaRPr lang="en-US" u="sng" dirty="0"/>
          </a:p>
        </p:txBody>
      </p:sp>
      <p:sp>
        <p:nvSpPr>
          <p:cNvPr id="3" name="Content Placeholder 2"/>
          <p:cNvSpPr>
            <a:spLocks noGrp="1"/>
          </p:cNvSpPr>
          <p:nvPr>
            <p:ph idx="1"/>
          </p:nvPr>
        </p:nvSpPr>
        <p:spPr/>
        <p:txBody>
          <a:bodyPr/>
          <a:lstStyle/>
          <a:p>
            <a:r>
              <a:rPr lang="en-US" dirty="0" smtClean="0"/>
              <a:t>The water_potability.csv file contains water quality metrics for 3276 different water bodies.</a:t>
            </a:r>
          </a:p>
          <a:p>
            <a:endParaRPr lang="en-US" dirty="0"/>
          </a:p>
          <a:p>
            <a:endParaRPr lang="en-US" dirty="0" smtClean="0"/>
          </a:p>
          <a:p>
            <a:endParaRPr lang="en-US" dirty="0"/>
          </a:p>
          <a:p>
            <a:endParaRPr lang="en-US" dirty="0" smtClean="0"/>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449976" y="2714624"/>
            <a:ext cx="9903823" cy="2079445"/>
          </a:xfrm>
          <a:prstGeom prst="rect">
            <a:avLst/>
          </a:prstGeom>
        </p:spPr>
      </p:pic>
    </p:spTree>
    <p:extLst>
      <p:ext uri="{BB962C8B-B14F-4D97-AF65-F5344CB8AC3E}">
        <p14:creationId xmlns:p14="http://schemas.microsoft.com/office/powerpoint/2010/main" val="56688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 Variables – Input -1</a:t>
            </a:r>
            <a:endParaRPr lang="en-US" b="1" u="sng" dirty="0"/>
          </a:p>
        </p:txBody>
      </p:sp>
      <p:sp>
        <p:nvSpPr>
          <p:cNvPr id="3" name="Content Placeholder 2"/>
          <p:cNvSpPr>
            <a:spLocks noGrp="1"/>
          </p:cNvSpPr>
          <p:nvPr>
            <p:ph idx="1"/>
          </p:nvPr>
        </p:nvSpPr>
        <p:spPr/>
        <p:txBody>
          <a:bodyPr>
            <a:normAutofit fontScale="32500" lnSpcReduction="20000"/>
          </a:bodyPr>
          <a:lstStyle/>
          <a:p>
            <a:r>
              <a:rPr lang="en-US" sz="5500" b="1" dirty="0" smtClean="0"/>
              <a:t>1. pH value: </a:t>
            </a:r>
            <a:r>
              <a:rPr lang="en-US" sz="5500" dirty="0" smtClean="0"/>
              <a:t>PH is an important parameter in evaluating the acid–base balance of water. It is also the indicator of acidic or alkaline condition of water status.</a:t>
            </a:r>
          </a:p>
          <a:p>
            <a:r>
              <a:rPr lang="en-US" sz="5500" b="1" dirty="0" smtClean="0"/>
              <a:t>2. Hardness: </a:t>
            </a:r>
            <a:r>
              <a:rPr lang="en-US" sz="5500" dirty="0" smtClean="0"/>
              <a:t>Hardness is mainly caused by calcium and magnesium salts. These salts are dissolved from geologic deposits through which water travels. </a:t>
            </a:r>
          </a:p>
          <a:p>
            <a:r>
              <a:rPr lang="en-US" sz="5500" b="1" dirty="0" smtClean="0"/>
              <a:t>3. Solids (Total dissolved solids - TDS): </a:t>
            </a:r>
            <a:r>
              <a:rPr lang="en-US" sz="5500" dirty="0" smtClean="0"/>
              <a:t>Water has the ability to dissolve a wide range of inorganic and some organic minerals or salts such as potassium, calcium, sodium, bicarbonates, chlorides, magnesium, sulfates etc.</a:t>
            </a:r>
          </a:p>
          <a:p>
            <a:r>
              <a:rPr lang="en-US" sz="6000" b="1" dirty="0" smtClean="0"/>
              <a:t>4. Chloramines: </a:t>
            </a:r>
            <a:r>
              <a:rPr lang="en-US" sz="6000" dirty="0" smtClean="0"/>
              <a:t>Chlorine and chloramine are the major disinfectants used in public water systems. Chloramines are most commonly formed when ammonia is added to chlorine to treat drinking water.</a:t>
            </a:r>
            <a:r>
              <a:rPr lang="en-US" sz="5500" dirty="0" smtClean="0"/>
              <a:t> </a:t>
            </a:r>
          </a:p>
          <a:p>
            <a:r>
              <a:rPr lang="en-US" sz="6000" b="1" dirty="0" smtClean="0"/>
              <a:t>5. Sulfate: </a:t>
            </a:r>
            <a:r>
              <a:rPr lang="en-US" sz="6000" dirty="0" smtClean="0"/>
              <a:t>Sulfates are naturally occurring substances that are found in minerals, soil, and rocks. They are present in ambient air, groundwater, plants, and food.</a:t>
            </a:r>
          </a:p>
          <a:p>
            <a:r>
              <a:rPr lang="en-US" sz="6000" b="1" dirty="0" smtClean="0"/>
              <a:t>6. Conductivity: </a:t>
            </a:r>
            <a:r>
              <a:rPr lang="en-US" sz="6000" dirty="0" smtClean="0"/>
              <a:t>Pure water is not a good conductor of electric current </a:t>
            </a:r>
            <a:r>
              <a:rPr lang="en-US" sz="6000" dirty="0" err="1" smtClean="0"/>
              <a:t>rather’s</a:t>
            </a:r>
            <a:r>
              <a:rPr lang="en-US" sz="6000" dirty="0" smtClean="0"/>
              <a:t> a good insulator. Increase in ions concentration enhances the electrical conductivity of water</a:t>
            </a:r>
          </a:p>
          <a:p>
            <a:r>
              <a:rPr lang="en-US" sz="6000" b="1" dirty="0" smtClean="0"/>
              <a:t>7. </a:t>
            </a:r>
            <a:r>
              <a:rPr lang="en-US" sz="6000" b="1" dirty="0" err="1" smtClean="0"/>
              <a:t>Organic_carbon</a:t>
            </a:r>
            <a:r>
              <a:rPr lang="en-US" sz="6000" b="1" dirty="0" smtClean="0"/>
              <a:t>: </a:t>
            </a:r>
            <a:r>
              <a:rPr lang="en-US" sz="6000" dirty="0" smtClean="0"/>
              <a:t>Total Organic Carbon (TOC) in source waters comes from decaying natural organic matter (NOM) as well as synthetic sources</a:t>
            </a:r>
            <a:endParaRPr lang="en-US" sz="5500" dirty="0" smtClean="0"/>
          </a:p>
        </p:txBody>
      </p:sp>
    </p:spTree>
    <p:extLst>
      <p:ext uri="{BB962C8B-B14F-4D97-AF65-F5344CB8AC3E}">
        <p14:creationId xmlns:p14="http://schemas.microsoft.com/office/powerpoint/2010/main" val="357678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 Variables – Input -2</a:t>
            </a:r>
            <a:endParaRPr lang="en-US" u="sng" dirty="0"/>
          </a:p>
        </p:txBody>
      </p:sp>
      <p:sp>
        <p:nvSpPr>
          <p:cNvPr id="3" name="Content Placeholder 2"/>
          <p:cNvSpPr>
            <a:spLocks noGrp="1"/>
          </p:cNvSpPr>
          <p:nvPr>
            <p:ph idx="1"/>
          </p:nvPr>
        </p:nvSpPr>
        <p:spPr/>
        <p:txBody>
          <a:bodyPr>
            <a:normAutofit/>
          </a:bodyPr>
          <a:lstStyle/>
          <a:p>
            <a:endParaRPr lang="en-US" sz="1800" dirty="0" smtClean="0"/>
          </a:p>
          <a:p>
            <a:r>
              <a:rPr lang="en-US" sz="1800" b="1" dirty="0" smtClean="0"/>
              <a:t>8. </a:t>
            </a:r>
            <a:r>
              <a:rPr lang="en-US" sz="1800" b="1" dirty="0" err="1" smtClean="0"/>
              <a:t>Trihalomethanes</a:t>
            </a:r>
            <a:r>
              <a:rPr lang="en-US" sz="1800" b="1" dirty="0" smtClean="0"/>
              <a:t>: </a:t>
            </a:r>
            <a:r>
              <a:rPr lang="en-US" sz="1800" dirty="0" smtClean="0"/>
              <a:t>THMs are chemicals which may be found in water treated with chlorine. The concentration of THMs in drinking water varies according to the level of organic material in the water, the amount of chlorine required to treat the water, and the temperature of the water that is being treated.</a:t>
            </a:r>
          </a:p>
          <a:p>
            <a:r>
              <a:rPr lang="en-US" sz="1800" dirty="0" smtClean="0"/>
              <a:t> </a:t>
            </a:r>
            <a:r>
              <a:rPr lang="en-US" sz="1800" b="1" dirty="0" smtClean="0"/>
              <a:t>9. Turbidity: </a:t>
            </a:r>
            <a:r>
              <a:rPr lang="en-US" sz="1800" dirty="0" smtClean="0"/>
              <a:t>The turbidity of water depends on the quantity of solid matter present in the suspended state. It is a measure of light emitting properties of water and the test is used to indicate the quality of waste discharge with respect to colloidal matter.</a:t>
            </a:r>
          </a:p>
          <a:p>
            <a:r>
              <a:rPr lang="en-US" sz="1800" dirty="0" smtClean="0"/>
              <a:t> </a:t>
            </a:r>
            <a:r>
              <a:rPr lang="en-US" sz="1800" b="1" dirty="0" smtClean="0"/>
              <a:t>10. </a:t>
            </a:r>
            <a:r>
              <a:rPr lang="en-US" sz="1800" b="1" dirty="0" err="1" smtClean="0"/>
              <a:t>Potability</a:t>
            </a:r>
            <a:r>
              <a:rPr lang="en-US" sz="1800" b="1" dirty="0" smtClean="0"/>
              <a:t>: </a:t>
            </a:r>
            <a:r>
              <a:rPr lang="en-US" sz="1800" dirty="0" smtClean="0"/>
              <a:t>Indicates if water is safe for human consumption where 1 means Potable and 0 means Not potable.</a:t>
            </a:r>
          </a:p>
          <a:p>
            <a:endParaRPr lang="en-US" dirty="0"/>
          </a:p>
        </p:txBody>
      </p:sp>
    </p:spTree>
    <p:extLst>
      <p:ext uri="{BB962C8B-B14F-4D97-AF65-F5344CB8AC3E}">
        <p14:creationId xmlns:p14="http://schemas.microsoft.com/office/powerpoint/2010/main" val="86865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47000"/>
          </a:xfrm>
        </p:spPr>
        <p:txBody>
          <a:bodyPr>
            <a:normAutofit/>
          </a:bodyPr>
          <a:lstStyle/>
          <a:p>
            <a:r>
              <a:rPr lang="en-US" sz="4000" b="1" u="sng" dirty="0" smtClean="0"/>
              <a:t>FEATURE ENGINEERING – Steps Involved</a:t>
            </a:r>
            <a:br>
              <a:rPr lang="en-US" sz="4000" b="1" u="sng" dirty="0" smtClean="0"/>
            </a:br>
            <a:r>
              <a:rPr lang="en-US" sz="4000" b="1" u="sng" dirty="0" smtClean="0"/>
              <a:t>Treating the Missing Values </a:t>
            </a:r>
            <a:r>
              <a:rPr lang="en-US" b="1" dirty="0" smtClean="0"/>
              <a:t/>
            </a:r>
            <a:br>
              <a:rPr lang="en-US" b="1" dirty="0" smtClean="0"/>
            </a:br>
            <a:endParaRPr lang="en-US" dirty="0"/>
          </a:p>
        </p:txBody>
      </p:sp>
      <p:sp>
        <p:nvSpPr>
          <p:cNvPr id="4" name="Rectangle 1"/>
          <p:cNvSpPr>
            <a:spLocks noGrp="1" noChangeArrowheads="1"/>
          </p:cNvSpPr>
          <p:nvPr>
            <p:ph idx="1"/>
          </p:nvPr>
        </p:nvSpPr>
        <p:spPr bwMode="auto">
          <a:xfrm>
            <a:off x="838200" y="2887083"/>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Data That can be missing can be of two types :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1) Continuous Data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2) </a:t>
            </a:r>
            <a:r>
              <a:rPr kumimoji="0" lang="en-US" altLang="en-US" sz="1800" b="0" i="0" u="none" strike="noStrike" cap="none" normalizeH="0" baseline="0" dirty="0" err="1" smtClean="0">
                <a:ln>
                  <a:noFill/>
                </a:ln>
                <a:solidFill>
                  <a:schemeClr val="tx1"/>
                </a:solidFill>
                <a:effectLst/>
                <a:latin typeface="Arial" panose="020B0604020202020204" pitchFamily="34" charset="0"/>
              </a:rPr>
              <a:t>Discreate</a:t>
            </a:r>
            <a:r>
              <a:rPr kumimoji="0" lang="en-US" altLang="en-US" sz="1800" b="0" i="0" u="none" strike="noStrike" cap="none" normalizeH="0" baseline="0" dirty="0" smtClean="0">
                <a:ln>
                  <a:noFill/>
                </a:ln>
                <a:solidFill>
                  <a:schemeClr val="tx1"/>
                </a:solidFill>
                <a:effectLst/>
                <a:latin typeface="Arial" panose="020B0604020202020204" pitchFamily="34" charset="0"/>
              </a:rPr>
              <a:t> Or Categorical Data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lang="en-US" altLang="en-US" sz="1800" dirty="0">
                <a:latin typeface="Arial" panose="020B0604020202020204" pitchFamily="34" charset="0"/>
              </a:rPr>
              <a:t>Types of missing can be of mentioned types : </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1) </a:t>
            </a:r>
            <a:r>
              <a:rPr kumimoji="0" lang="en-US" altLang="en-US" sz="1800" b="1" i="0" u="none" strike="noStrike" cap="none" normalizeH="0" baseline="0" dirty="0" smtClean="0">
                <a:ln>
                  <a:noFill/>
                </a:ln>
                <a:solidFill>
                  <a:schemeClr val="tx1"/>
                </a:solidFill>
                <a:effectLst/>
                <a:latin typeface="Arial" panose="020B0604020202020204" pitchFamily="34" charset="0"/>
              </a:rPr>
              <a:t>MCAR</a:t>
            </a:r>
            <a:r>
              <a:rPr kumimoji="0" lang="en-US" altLang="en-US" sz="1800" b="0" i="0" u="none" strike="noStrike" cap="none" normalizeH="0" baseline="0" dirty="0" smtClean="0">
                <a:ln>
                  <a:noFill/>
                </a:ln>
                <a:solidFill>
                  <a:schemeClr val="tx1"/>
                </a:solidFill>
                <a:effectLst/>
                <a:latin typeface="Arial" panose="020B0604020202020204" pitchFamily="34" charset="0"/>
              </a:rPr>
              <a:t> - </a:t>
            </a:r>
            <a:r>
              <a:rPr kumimoji="0" lang="en-US" altLang="en-US" sz="1800" b="0" i="0" u="sng" strike="noStrike" cap="none" normalizeH="0" baseline="0" dirty="0" smtClean="0">
                <a:ln>
                  <a:noFill/>
                </a:ln>
                <a:solidFill>
                  <a:schemeClr val="tx1"/>
                </a:solidFill>
                <a:effectLst/>
                <a:latin typeface="Arial" panose="020B0604020202020204" pitchFamily="34" charset="0"/>
              </a:rPr>
              <a:t>Missing Completely At Random </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If the probability of </a:t>
            </a:r>
            <a:r>
              <a:rPr lang="en-US" altLang="en-US" sz="1800" dirty="0">
                <a:latin typeface="Arial" panose="020B0604020202020204" pitchFamily="34" charset="0"/>
              </a:rPr>
              <a:t>being missing is same for all the observations.</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r>
              <a:rPr lang="en-US" altLang="en-US" sz="1800" dirty="0">
                <a:latin typeface="Arial" panose="020B0604020202020204" pitchFamily="34" charset="0"/>
              </a:rPr>
              <a:t>2) </a:t>
            </a:r>
            <a:r>
              <a:rPr lang="en-US" altLang="en-US" sz="1800" b="1" dirty="0">
                <a:latin typeface="Arial" panose="020B0604020202020204" pitchFamily="34" charset="0"/>
              </a:rPr>
              <a:t>MNAR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sng" strike="noStrike" cap="none" normalizeH="0" baseline="0" dirty="0" smtClean="0">
                <a:ln>
                  <a:noFill/>
                </a:ln>
                <a:solidFill>
                  <a:schemeClr val="tx1"/>
                </a:solidFill>
                <a:effectLst/>
                <a:latin typeface="Arial" panose="020B0604020202020204" pitchFamily="34" charset="0"/>
              </a:rPr>
              <a:t>Missing Not At Random </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There is some relationship between the missing data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3) </a:t>
            </a:r>
            <a:r>
              <a:rPr kumimoji="0" lang="en-US" altLang="en-US" sz="1800" b="1" i="0" u="none" strike="noStrike" cap="none" normalizeH="0" baseline="0" dirty="0" smtClean="0">
                <a:ln>
                  <a:noFill/>
                </a:ln>
                <a:solidFill>
                  <a:schemeClr val="tx1"/>
                </a:solidFill>
                <a:effectLst/>
                <a:latin typeface="Arial" panose="020B0604020202020204" pitchFamily="34" charset="0"/>
              </a:rPr>
              <a:t>MAR</a:t>
            </a:r>
            <a:r>
              <a:rPr kumimoji="0" lang="en-US" altLang="en-US" sz="1800" b="0" i="0" u="none" strike="noStrike" cap="none" normalizeH="0" baseline="0" dirty="0" smtClean="0">
                <a:ln>
                  <a:noFill/>
                </a:ln>
                <a:solidFill>
                  <a:schemeClr val="tx1"/>
                </a:solidFill>
                <a:effectLst/>
                <a:latin typeface="Arial" panose="020B0604020202020204" pitchFamily="34" charset="0"/>
              </a:rPr>
              <a:t> - </a:t>
            </a:r>
            <a:r>
              <a:rPr kumimoji="0" lang="en-US" altLang="en-US" sz="1800" b="0" i="0" u="sng" strike="noStrike" cap="none" normalizeH="0" baseline="0" dirty="0" smtClean="0">
                <a:ln>
                  <a:noFill/>
                </a:ln>
                <a:solidFill>
                  <a:schemeClr val="tx1"/>
                </a:solidFill>
                <a:effectLst/>
                <a:latin typeface="Arial" panose="020B0604020202020204" pitchFamily="34" charset="0"/>
              </a:rPr>
              <a:t>Missing At Random </a:t>
            </a:r>
            <a:r>
              <a:rPr kumimoji="0" lang="en-US" altLang="en-US" sz="1800" b="0" i="0" u="none" strike="noStrike" cap="none" normalizeH="0" baseline="0" dirty="0" smtClean="0">
                <a:ln>
                  <a:noFill/>
                </a:ln>
                <a:solidFill>
                  <a:schemeClr val="tx1"/>
                </a:solidFill>
                <a:effectLst/>
                <a:latin typeface="Arial" panose="020B0604020202020204" pitchFamily="34" charset="0"/>
              </a:rPr>
              <a:t>– No Relationship on</a:t>
            </a:r>
            <a:r>
              <a:rPr kumimoji="0" lang="en-US" altLang="en-US" sz="1800" b="0" i="0" u="none" strike="noStrike" cap="none" normalizeH="0" dirty="0" smtClean="0">
                <a:ln>
                  <a:noFill/>
                </a:ln>
                <a:solidFill>
                  <a:schemeClr val="tx1"/>
                </a:solidFill>
                <a:effectLst/>
                <a:latin typeface="Arial" panose="020B0604020202020204" pitchFamily="34" charset="0"/>
              </a:rPr>
              <a:t> Missing 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41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Random Sample Imputation</a:t>
            </a:r>
            <a:endParaRPr lang="en-US" u="sng" dirty="0"/>
          </a:p>
        </p:txBody>
      </p:sp>
      <p:sp>
        <p:nvSpPr>
          <p:cNvPr id="3" name="Content Placeholder 2"/>
          <p:cNvSpPr>
            <a:spLocks noGrp="1"/>
          </p:cNvSpPr>
          <p:nvPr>
            <p:ph idx="1"/>
          </p:nvPr>
        </p:nvSpPr>
        <p:spPr/>
        <p:txBody>
          <a:bodyPr/>
          <a:lstStyle/>
          <a:p>
            <a:r>
              <a:rPr lang="en-US" sz="1800" dirty="0" smtClean="0"/>
              <a:t>Aim: Random sample imputation consists of taking random observation from the dataset and we use this observation to replace the nan values</a:t>
            </a:r>
          </a:p>
          <a:p>
            <a:r>
              <a:rPr lang="en-US" sz="1800" b="1" u="sng" dirty="0" smtClean="0"/>
              <a:t>When should it be used? </a:t>
            </a:r>
            <a:r>
              <a:rPr lang="en-US" sz="1800" dirty="0" smtClean="0"/>
              <a:t>It assumes that the data are missing completely at random(MCAR). The Below graph explains the feature data imputation </a:t>
            </a:r>
            <a:r>
              <a:rPr lang="en-US" sz="1800" dirty="0" err="1" smtClean="0"/>
              <a:t>wrt</a:t>
            </a:r>
            <a:r>
              <a:rPr lang="en-US" sz="1800" dirty="0" smtClean="0"/>
              <a:t> original data for random as well as median value.</a:t>
            </a:r>
          </a:p>
          <a:p>
            <a:endParaRPr lang="en-US" dirty="0"/>
          </a:p>
        </p:txBody>
      </p:sp>
      <p:pic>
        <p:nvPicPr>
          <p:cNvPr id="5" name="Picture 4"/>
          <p:cNvPicPr>
            <a:picLocks noChangeAspect="1"/>
          </p:cNvPicPr>
          <p:nvPr/>
        </p:nvPicPr>
        <p:blipFill>
          <a:blip r:embed="rId2"/>
          <a:stretch>
            <a:fillRect/>
          </a:stretch>
        </p:blipFill>
        <p:spPr>
          <a:xfrm>
            <a:off x="1512298" y="3044326"/>
            <a:ext cx="9342936" cy="2964588"/>
          </a:xfrm>
          <a:prstGeom prst="rect">
            <a:avLst/>
          </a:prstGeom>
        </p:spPr>
      </p:pic>
    </p:spTree>
    <p:extLst>
      <p:ext uri="{BB962C8B-B14F-4D97-AF65-F5344CB8AC3E}">
        <p14:creationId xmlns:p14="http://schemas.microsoft.com/office/powerpoint/2010/main" val="338525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Analysis - Univariate And Bivariate Analysis </a:t>
            </a:r>
            <a:endParaRPr lang="en-US" b="1" u="sng" dirty="0"/>
          </a:p>
        </p:txBody>
      </p:sp>
      <p:sp>
        <p:nvSpPr>
          <p:cNvPr id="3" name="Content Placeholder 2"/>
          <p:cNvSpPr>
            <a:spLocks noGrp="1"/>
          </p:cNvSpPr>
          <p:nvPr>
            <p:ph idx="1"/>
          </p:nvPr>
        </p:nvSpPr>
        <p:spPr/>
        <p:txBody>
          <a:bodyPr>
            <a:normAutofit/>
          </a:bodyPr>
          <a:lstStyle/>
          <a:p>
            <a:r>
              <a:rPr lang="en-US" sz="1600" dirty="0" smtClean="0"/>
              <a:t>Once we data preparation stage is completed. Analysis of the data is the next most important step. Broadly, the data analysis or data visualization can be broadly classified into two steps: </a:t>
            </a:r>
          </a:p>
          <a:p>
            <a:r>
              <a:rPr lang="en-US" sz="1600" dirty="0" smtClean="0"/>
              <a:t>1) Univariate Analysis 2) Bivariate Analysis </a:t>
            </a:r>
          </a:p>
          <a:p>
            <a:r>
              <a:rPr lang="en-US" sz="1600" dirty="0" smtClean="0"/>
              <a:t>Univariate Analysis is performed on the simple variable to find it’s density, count , frequency etc. In this case study , histogram and box plot is used. </a:t>
            </a:r>
          </a:p>
          <a:p>
            <a:r>
              <a:rPr lang="en-US" sz="1600" dirty="0" smtClean="0"/>
              <a:t>Histogram : Histogram is used to find out the density or frequency of the data spread across the X-axis. </a:t>
            </a:r>
          </a:p>
          <a:p>
            <a:endParaRPr lang="en-US" sz="1600" dirty="0"/>
          </a:p>
        </p:txBody>
      </p:sp>
      <p:pic>
        <p:nvPicPr>
          <p:cNvPr id="4" name="Picture 3"/>
          <p:cNvPicPr>
            <a:picLocks noChangeAspect="1"/>
          </p:cNvPicPr>
          <p:nvPr/>
        </p:nvPicPr>
        <p:blipFill>
          <a:blip r:embed="rId2"/>
          <a:stretch>
            <a:fillRect/>
          </a:stretch>
        </p:blipFill>
        <p:spPr>
          <a:xfrm>
            <a:off x="938212" y="3661682"/>
            <a:ext cx="10544039" cy="2800350"/>
          </a:xfrm>
          <a:prstGeom prst="rect">
            <a:avLst/>
          </a:prstGeom>
        </p:spPr>
      </p:pic>
    </p:spTree>
    <p:extLst>
      <p:ext uri="{BB962C8B-B14F-4D97-AF65-F5344CB8AC3E}">
        <p14:creationId xmlns:p14="http://schemas.microsoft.com/office/powerpoint/2010/main" val="411704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Encoding</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sz="1600" dirty="0" smtClean="0"/>
              <a:t>Every Algorithm accepts Numerical value . The Algorithm are instantiated as model using python libraries. Encoding is done for :</a:t>
            </a:r>
          </a:p>
          <a:p>
            <a:r>
              <a:rPr lang="en-US" sz="1600" dirty="0" smtClean="0"/>
              <a:t>1. Nominal Values</a:t>
            </a:r>
          </a:p>
          <a:p>
            <a:r>
              <a:rPr lang="en-US" sz="1600" dirty="0" smtClean="0"/>
              <a:t>2. Ordinal Values</a:t>
            </a:r>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44" y="3030583"/>
            <a:ext cx="9120219" cy="3281317"/>
          </a:xfrm>
          <a:prstGeom prst="rect">
            <a:avLst/>
          </a:prstGeom>
        </p:spPr>
      </p:pic>
    </p:spTree>
    <p:extLst>
      <p:ext uri="{BB962C8B-B14F-4D97-AF65-F5344CB8AC3E}">
        <p14:creationId xmlns:p14="http://schemas.microsoft.com/office/powerpoint/2010/main" val="782666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1322</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Calibri</vt:lpstr>
      <vt:lpstr>Calibri Light</vt:lpstr>
      <vt:lpstr>Office Theme</vt:lpstr>
      <vt:lpstr>Problem Statement : Water Quality Predictive Analysis</vt:lpstr>
      <vt:lpstr>Context</vt:lpstr>
      <vt:lpstr>Content</vt:lpstr>
      <vt:lpstr>Feature Variables – Input -1</vt:lpstr>
      <vt:lpstr>Feature Variables – Input -2</vt:lpstr>
      <vt:lpstr>FEATURE ENGINEERING – Steps Involved Treating the Missing Values  </vt:lpstr>
      <vt:lpstr>Random Sample Imputation</vt:lpstr>
      <vt:lpstr>Data Analysis - Univariate And Bivariate Analysis </vt:lpstr>
      <vt:lpstr>Encoding </vt:lpstr>
      <vt:lpstr>Normalization And Standardisation </vt:lpstr>
      <vt:lpstr>Guassian Transformation</vt:lpstr>
      <vt:lpstr>Example Of Normal Distribution Dataset</vt:lpstr>
      <vt:lpstr>Multi Collinearity</vt:lpstr>
      <vt:lpstr>HeatMap Representation Of Multi Collinearity</vt:lpstr>
      <vt:lpstr>Reduction Of Variables With High Multi Collinearity </vt:lpstr>
      <vt:lpstr>Outlier Treatment </vt:lpstr>
      <vt:lpstr>Example To Treat Outliers Using Isolation Forest Techniques </vt:lpstr>
      <vt:lpstr>Pipeline Creation</vt:lpstr>
      <vt:lpstr>Hyper Parameter Tuning</vt:lpstr>
      <vt:lpstr>Plotting the Confusion Matrix</vt:lpstr>
      <vt:lpstr>Important Metrices Calculated From the Confusion Matrix</vt:lpstr>
      <vt:lpstr>ROC CURVE</vt:lpstr>
      <vt:lpstr>Further Consideration – End To End Web ML Creation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Water Quality Predictive Analysis</dc:title>
  <dc:creator>HP</dc:creator>
  <cp:lastModifiedBy>HP</cp:lastModifiedBy>
  <cp:revision>44</cp:revision>
  <dcterms:created xsi:type="dcterms:W3CDTF">2021-11-12T15:15:36Z</dcterms:created>
  <dcterms:modified xsi:type="dcterms:W3CDTF">2021-11-12T18:01:47Z</dcterms:modified>
</cp:coreProperties>
</file>