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3447" autoAdjust="0"/>
  </p:normalViewPr>
  <p:slideViewPr>
    <p:cSldViewPr snapToGrid="0">
      <p:cViewPr varScale="1">
        <p:scale>
          <a:sx n="82" d="100"/>
          <a:sy n="82" d="100"/>
        </p:scale>
        <p:origin x="720"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9/4/2024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04/09/2024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Debarshi Goswami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 (in your own words)</a:t>
            </a:r>
          </a:p>
          <a:p>
            <a:pPr marL="0" indent="0">
              <a:buNone/>
            </a:pPr>
            <a:r>
              <a:rPr lang="en-GB" sz="2000" dirty="0"/>
              <a:t>Shell employs business analytics tools to track performance and enhance resource allocation.</a:t>
            </a:r>
            <a:endParaRPr lang="en-US" sz="2000" dirty="0"/>
          </a:p>
          <a:p>
            <a:pPr marL="0" indent="0">
              <a:buNone/>
            </a:pPr>
            <a:endParaRPr lang="en-US" sz="2000" dirty="0"/>
          </a:p>
          <a:p>
            <a:pPr marL="0" indent="0">
              <a:buNone/>
            </a:pPr>
            <a:r>
              <a:rPr lang="en-US" sz="2000" b="1" dirty="0"/>
              <a:t>How I feel Shell benefits from this learning (in your own words)</a:t>
            </a:r>
          </a:p>
          <a:p>
            <a:pPr marL="0" indent="0">
              <a:buNone/>
            </a:pPr>
            <a:r>
              <a:rPr lang="en-GB" sz="2000" dirty="0"/>
              <a:t>Business analytics delivers data-driven insights that enhance decision-making and boost operational efficiency.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As a recent college graduate, I am still adjusting to the formal communication style expected in a professional office environment. It has been challenging for me to adapt my speech patterns.</a:t>
            </a:r>
          </a:p>
          <a:p>
            <a:pPr algn="just"/>
            <a:r>
              <a:rPr lang="en-US" sz="2000" dirty="0"/>
              <a:t>While the underlying message may remain the same, the manner in which it is conveyed can significantly impact its effectiveness.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t>Challenges Encountered:</a:t>
            </a:r>
          </a:p>
          <a:p>
            <a:pPr marL="0" indent="0">
              <a:buNone/>
            </a:pPr>
            <a:r>
              <a:rPr lang="en-GB" sz="1800" dirty="0"/>
              <a:t>Public Speaking Anxiety: Employees often feel nervous or anxious when presenting in front of an audience.</a:t>
            </a:r>
          </a:p>
          <a:p>
            <a:pPr marL="0" indent="0">
              <a:buNone/>
            </a:pPr>
            <a:r>
              <a:rPr lang="en-GB" sz="1800" dirty="0"/>
              <a:t>Lack of Engagement: Presentations may not capture the audience’s attention if not delivered effectively.</a:t>
            </a:r>
          </a:p>
          <a:p>
            <a:pPr marL="0" indent="0">
              <a:buNone/>
            </a:pPr>
            <a:r>
              <a:rPr lang="en-GB" sz="1800" b="1" dirty="0"/>
              <a:t>Strategies for Improvement:</a:t>
            </a:r>
          </a:p>
          <a:p>
            <a:pPr marL="0" indent="0">
              <a:buNone/>
            </a:pPr>
            <a:r>
              <a:rPr lang="en-GB" sz="1800" dirty="0"/>
              <a:t>Public Speaking Workshops: Provide workshops and practice sessions to help employees build confidence and improve their public speaking skills.</a:t>
            </a:r>
          </a:p>
          <a:p>
            <a:pPr marL="0" indent="0">
              <a:buNone/>
            </a:pPr>
            <a:r>
              <a:rPr lang="en-GB" sz="1800" dirty="0"/>
              <a:t>Interactive Presentation Techniques: Train employees on using interactive elements and storytelling to make presentations more engaging.</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t>Challenges Encountered:</a:t>
            </a:r>
          </a:p>
          <a:p>
            <a:pPr marL="0" indent="0">
              <a:buNone/>
            </a:pPr>
            <a:r>
              <a:rPr lang="en-GB" sz="1800" dirty="0"/>
              <a:t>Data Complexity: Managing and </a:t>
            </a:r>
            <a:r>
              <a:rPr lang="en-GB" sz="1800" dirty="0" err="1"/>
              <a:t>analyzing</a:t>
            </a:r>
            <a:r>
              <a:rPr lang="en-GB" sz="1800" dirty="0"/>
              <a:t> large volumes of intricate data can be overwhelming.</a:t>
            </a:r>
          </a:p>
          <a:p>
            <a:pPr marL="0" indent="0">
              <a:buNone/>
            </a:pPr>
            <a:r>
              <a:rPr lang="en-GB" sz="1800" dirty="0"/>
              <a:t>Tool Proficiency: Employees may find it challenging to effectively use advanced business analytics tools.</a:t>
            </a:r>
          </a:p>
          <a:p>
            <a:pPr marL="0" indent="0">
              <a:buNone/>
            </a:pPr>
            <a:r>
              <a:rPr lang="en-GB" sz="1800" b="1" dirty="0"/>
              <a:t>Strategies for Improvement:</a:t>
            </a:r>
          </a:p>
          <a:p>
            <a:pPr marL="0" indent="0">
              <a:buNone/>
            </a:pPr>
            <a:r>
              <a:rPr lang="en-GB" sz="1800" dirty="0"/>
              <a:t>Comprehensive Training Programs: Offer extensive training on data analysis techniques and the use of business analytics tools.</a:t>
            </a:r>
          </a:p>
          <a:p>
            <a:pPr marL="0" indent="0">
              <a:buNone/>
            </a:pPr>
            <a:r>
              <a:rPr lang="en-GB" sz="1800" dirty="0"/>
              <a:t>Supportive Resources: Provide ongoing support and resources, such as tutorials and help desks, to assist employees in mastering these tools.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Pay close attention to the lessons presented in the training sessions.</a:t>
            </a:r>
          </a:p>
          <a:p>
            <a:r>
              <a:rPr lang="en-US" sz="2000" dirty="0">
                <a:effectLst>
                  <a:outerShdw blurRad="38100" dist="38100" dir="2700000" algn="tl">
                    <a:srgbClr val="000000">
                      <a:alpha val="43137"/>
                    </a:srgbClr>
                  </a:outerShdw>
                </a:effectLst>
              </a:rPr>
              <a:t> Actively engage with colleagues to learn from their experiences and improve my own skills. </a:t>
            </a:r>
          </a:p>
          <a:p>
            <a:r>
              <a:rPr lang="en-US" sz="2000" dirty="0">
                <a:effectLst>
                  <a:outerShdw blurRad="38100" dist="38100" dir="2700000" algn="tl">
                    <a:srgbClr val="000000">
                      <a:alpha val="43137"/>
                    </a:srgbClr>
                  </a:outerShdw>
                </a:effectLst>
              </a:rPr>
              <a:t>Conduct regular self-assessments to identify areas for development.</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Learning from the lessons presented continues throughout the three-week training program. </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Additionally, the other two areas for development—active engagement with colleagues and self-assessment—are ongoing processes that are essential for professional growth.</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I have diligently followed the training lessons and gained valuable knowledge. </a:t>
            </a:r>
          </a:p>
          <a:p>
            <a:r>
              <a:rPr lang="en-US" sz="2000" dirty="0">
                <a:effectLst>
                  <a:outerShdw blurRad="38100" dist="38100" dir="2700000" algn="tl">
                    <a:srgbClr val="000000">
                      <a:alpha val="43137"/>
                    </a:srgbClr>
                  </a:outerShdw>
                </a:effectLst>
              </a:rPr>
              <a:t>My peers are highly skilled and knowledgeable, and I have benefited greatly from interacting with them.</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a:p>
            <a:r>
              <a:rPr lang="en-US" sz="2000" dirty="0"/>
              <a:t>We did role play on what are the proper meeting etiquettes that we need to follow.</a:t>
            </a:r>
          </a:p>
          <a:p>
            <a:r>
              <a:rPr lang="en-US" sz="2000" dirty="0"/>
              <a:t>We also did a group where we made a presentation on a chart paper describing what integrity is.</a:t>
            </a:r>
          </a:p>
          <a:p>
            <a:r>
              <a:rPr lang="en-US" sz="2000" dirty="0"/>
              <a:t>We also made paper airplanes and learnt that we need to ask questions and get to know the scope of the work we are being assigned and not to blindly assume.</a:t>
            </a:r>
          </a:p>
        </p:txBody>
      </p:sp>
      <p:pic>
        <p:nvPicPr>
          <p:cNvPr id="2052" name="Picture 4" descr="Role-play | TeachingEnglish | British Council">
            <a:extLst>
              <a:ext uri="{FF2B5EF4-FFF2-40B4-BE49-F238E27FC236}">
                <a16:creationId xmlns:a16="http://schemas.microsoft.com/office/drawing/2014/main" id="{9F76E04C-6A7D-650B-B165-53C926EBBF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1" r="18901" b="1"/>
          <a:stretch/>
        </p:blipFill>
        <p:spPr bwMode="auto">
          <a:xfrm>
            <a:off x="6578600" y="1941742"/>
            <a:ext cx="5003800" cy="408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000" dirty="0"/>
              <a:t>This week consisted of learning soft skills like call, mail and message </a:t>
            </a:r>
            <a:r>
              <a:rPr lang="en-US" sz="2000" dirty="0" err="1"/>
              <a:t>etiquetts</a:t>
            </a:r>
            <a:r>
              <a:rPr lang="en-US" sz="2000" dirty="0"/>
              <a:t>, how to work in a team, stake holder management, understating of the business analyst role and the agile scrum flow also a lot of fun interactions with my peers.</a:t>
            </a:r>
          </a:p>
          <a:p>
            <a:pPr algn="just">
              <a:lnSpc>
                <a:spcPct val="100000"/>
              </a:lnSpc>
            </a:pPr>
            <a:endParaRPr lang="en-US" sz="2000" dirty="0"/>
          </a:p>
          <a:p>
            <a:pPr algn="just">
              <a:lnSpc>
                <a:spcPct val="100000"/>
              </a:lnSpc>
            </a:pPr>
            <a:r>
              <a:rPr lang="en-US" sz="2000" dirty="0"/>
              <a:t>In the upcoming week we are going to be focusing on technical skills like </a:t>
            </a:r>
            <a:r>
              <a:rPr lang="en-US" sz="2000" dirty="0" err="1"/>
              <a:t>dbms</a:t>
            </a:r>
            <a:r>
              <a:rPr lang="en-US" sz="2000" dirty="0"/>
              <a:t>, scrum and other information which is going to be very important for our work.</a:t>
            </a:r>
          </a:p>
          <a:p>
            <a:pPr algn="just">
              <a:lnSpc>
                <a:spcPct val="100000"/>
              </a:lnSpc>
            </a:pPr>
            <a:endParaRPr lang="en-US" sz="2000" dirty="0"/>
          </a:p>
          <a:p>
            <a:pPr algn="just">
              <a:lnSpc>
                <a:spcPct val="100000"/>
              </a:lnSpc>
            </a:pPr>
            <a:r>
              <a:rPr lang="en-US" sz="2000" dirty="0"/>
              <a:t>Soft skills are going to be an integral part of all our interactions in the workplace. The stakeholder management and the scrum workflows are going to be help full when we are going to be developing a project as part of a team next week.</a:t>
            </a:r>
          </a:p>
          <a:p>
            <a:pPr marL="457200" indent="-457200" algn="just">
              <a:lnSpc>
                <a:spcPct val="100000"/>
              </a:lnSpc>
            </a:pPr>
            <a:endParaRPr lang="en-US" sz="20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 harder you work the luckier you get.</a:t>
            </a:r>
          </a:p>
          <a:p>
            <a:pPr marL="0" indent="0" algn="ctr">
              <a:buFont typeface="Arial" panose="020B0604020202020204" pitchFamily="34" charset="0"/>
              <a:buNone/>
            </a:pPr>
            <a:endParaRPr lang="en-US" sz="2000" dirty="0"/>
          </a:p>
        </p:txBody>
      </p:sp>
      <p:pic>
        <p:nvPicPr>
          <p:cNvPr id="1026" name="Picture 2" descr="Anime Boy With Headphone In Study Room, Midnight, by LiakatAli89 on  DeviantArt">
            <a:extLst>
              <a:ext uri="{FF2B5EF4-FFF2-40B4-BE49-F238E27FC236}">
                <a16:creationId xmlns:a16="http://schemas.microsoft.com/office/drawing/2014/main" id="{88F53656-F159-4288-AD78-085A08509B0E}"/>
              </a:ext>
            </a:extLst>
          </p:cNvPr>
          <p:cNvPicPr>
            <a:picLocks noChangeAspect="1" noChangeArrowheads="1"/>
          </p:cNvPicPr>
          <p:nvPr/>
        </p:nvPicPr>
        <p:blipFill rotWithShape="1">
          <a:blip r:embed="rId5" cstate="screen">
            <a:extLst>
              <a:ext uri="{28A0092B-C50C-407E-A947-70E740481C1C}">
                <a14:useLocalDpi xmlns:a14="http://schemas.microsoft.com/office/drawing/2010/main" val="0"/>
              </a:ext>
            </a:extLst>
          </a:blip>
          <a:srcRect l="2699" r="10057"/>
          <a:stretch/>
        </p:blipFill>
        <p:spPr bwMode="auto">
          <a:xfrm>
            <a:off x="6400799" y="1831738"/>
            <a:ext cx="5349006" cy="408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b="1" dirty="0"/>
              <a:t>Mobile Etiquette:</a:t>
            </a:r>
            <a:r>
              <a:rPr lang="en-US" sz="2000" dirty="0"/>
              <a:t> A Key Learning Proper mobile etiquette is essential for respectful and effective communication. By following structured guidelines, we can ensure that our interactions are professional and clear. </a:t>
            </a:r>
          </a:p>
          <a:p>
            <a:pPr marL="0" indent="0" algn="just">
              <a:buFont typeface="Arial" panose="020B0604020202020204" pitchFamily="34" charset="0"/>
              <a:buNone/>
            </a:pPr>
            <a:r>
              <a:rPr lang="en-US" sz="2000" b="1" dirty="0"/>
              <a:t>Key Takeaway:- </a:t>
            </a:r>
            <a:r>
              <a:rPr lang="en-US" sz="2000" dirty="0"/>
              <a:t>Adhering to good mobile etiquette fosters professionalism and enhances communication. </a:t>
            </a:r>
          </a:p>
          <a:p>
            <a:pPr marL="0" indent="0" algn="just">
              <a:buFont typeface="Arial" panose="020B0604020202020204" pitchFamily="34" charset="0"/>
              <a:buNone/>
            </a:pPr>
            <a:r>
              <a:rPr lang="en-US" sz="2000" b="1" dirty="0"/>
              <a:t>Application in the Energy Sector:- </a:t>
            </a:r>
            <a:r>
              <a:rPr lang="en-US" sz="2000" dirty="0"/>
              <a:t>In the energy sector, clear communication through proper etiquette is paramount for safety and collaboration.</a:t>
            </a:r>
            <a:endParaRPr lang="en-IN" sz="2000" dirty="0"/>
          </a:p>
        </p:txBody>
      </p:sp>
      <p:pic>
        <p:nvPicPr>
          <p:cNvPr id="5" name="Picture 4" descr="A poster of a person talking on a cell phone&#10;&#10;Description automatically generated">
            <a:extLst>
              <a:ext uri="{FF2B5EF4-FFF2-40B4-BE49-F238E27FC236}">
                <a16:creationId xmlns:a16="http://schemas.microsoft.com/office/drawing/2014/main" id="{2656BF67-20A1-322D-034E-9A60C041F65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7014072" y="1800210"/>
            <a:ext cx="4207866" cy="4207866"/>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Key Insights:</a:t>
            </a:r>
          </a:p>
          <a:p>
            <a:pPr marL="0" indent="0">
              <a:buFont typeface="Arial" panose="020B0604020202020204" pitchFamily="34" charset="0"/>
              <a:buNone/>
            </a:pPr>
            <a:r>
              <a:rPr lang="en-GB" sz="2000" dirty="0"/>
              <a:t>Skill Development: Enhancing abilities to craft and deliver captivating presentations and speeches.</a:t>
            </a:r>
          </a:p>
          <a:p>
            <a:pPr marL="0" indent="0">
              <a:buFont typeface="Arial" panose="020B0604020202020204" pitchFamily="34" charset="0"/>
              <a:buNone/>
            </a:pPr>
            <a:r>
              <a:rPr lang="en-GB" sz="2000" b="1" dirty="0"/>
              <a:t>Principal Conclusions:</a:t>
            </a:r>
          </a:p>
          <a:p>
            <a:pPr marL="0" indent="0">
              <a:buFont typeface="Arial" panose="020B0604020202020204" pitchFamily="34" charset="0"/>
              <a:buNone/>
            </a:pPr>
            <a:r>
              <a:rPr lang="en-GB" sz="2000" dirty="0"/>
              <a:t>Importance of Presentations: Vital for effectively communicating crucial information and ideas.</a:t>
            </a:r>
          </a:p>
          <a:p>
            <a:pPr marL="0" indent="0">
              <a:buFont typeface="Arial" panose="020B0604020202020204" pitchFamily="34" charset="0"/>
              <a:buNone/>
            </a:pPr>
            <a:r>
              <a:rPr lang="en-GB" sz="2000" b="1" dirty="0"/>
              <a:t>Application in the Energy Sector:</a:t>
            </a:r>
          </a:p>
          <a:p>
            <a:pPr marL="0" indent="0">
              <a:buFont typeface="Arial" panose="020B0604020202020204" pitchFamily="34" charset="0"/>
              <a:buNone/>
            </a:pPr>
            <a:r>
              <a:rPr lang="en-GB" sz="2000" dirty="0"/>
              <a:t>Essential Role: Presentations are critical for proposing new projects, reporting progress, and educating stakeholders about new technologies and safety protocols.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Key Insights:</a:t>
            </a:r>
          </a:p>
          <a:p>
            <a:pPr marL="0" indent="0">
              <a:buFont typeface="Arial" panose="020B0604020202020204" pitchFamily="34" charset="0"/>
              <a:buNone/>
            </a:pPr>
            <a:r>
              <a:rPr lang="en-GB" sz="2000" dirty="0"/>
              <a:t>Introduction to Business Analytics: Familiarization with tools and methodologies used in business analytics.</a:t>
            </a:r>
          </a:p>
          <a:p>
            <a:pPr marL="0" indent="0">
              <a:buFont typeface="Arial" panose="020B0604020202020204" pitchFamily="34" charset="0"/>
              <a:buNone/>
            </a:pPr>
            <a:r>
              <a:rPr lang="en-GB" sz="2000" b="1" dirty="0"/>
              <a:t>Principal Conclusions:</a:t>
            </a:r>
          </a:p>
          <a:p>
            <a:pPr marL="0" indent="0">
              <a:buFont typeface="Arial" panose="020B0604020202020204" pitchFamily="34" charset="0"/>
              <a:buNone/>
            </a:pPr>
            <a:r>
              <a:rPr lang="en-GB" sz="2000" dirty="0"/>
              <a:t>Agile and Waterfall Models: Understanding their roles and the basics of Azure DevOps.</a:t>
            </a:r>
          </a:p>
          <a:p>
            <a:pPr marL="0" indent="0">
              <a:buFont typeface="Arial" panose="020B0604020202020204" pitchFamily="34" charset="0"/>
              <a:buNone/>
            </a:pPr>
            <a:r>
              <a:rPr lang="en-GB" sz="2000" b="1" dirty="0"/>
              <a:t>Application in the Energy Sector:</a:t>
            </a:r>
          </a:p>
          <a:p>
            <a:pPr marL="0" indent="0">
              <a:buFont typeface="Arial" panose="020B0604020202020204" pitchFamily="34" charset="0"/>
              <a:buNone/>
            </a:pPr>
            <a:r>
              <a:rPr lang="en-GB" sz="2000" dirty="0"/>
              <a:t>Operational Optimization: Utilizing business analytics to enhance operations, predict maintenance needs, and improve decision-making through data-driven insights.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t>"Shell effectively teaches mobile etiquette to all new hires. This commitment to proper etiquette is evident in all internal and external interactions. Online meetings, in particular, are conducted with strict adherence to etiquette guidelines.</a:t>
            </a:r>
          </a:p>
          <a:p>
            <a:pPr marL="0" indent="0" algn="just">
              <a:buNone/>
            </a:pPr>
            <a:endParaRPr lang="en-IN" sz="2000" dirty="0"/>
          </a:p>
          <a:p>
            <a:pPr algn="just"/>
            <a:r>
              <a:rPr lang="en-IN" sz="2000" b="1" dirty="0"/>
              <a:t>For Shell, this focus on communication is crucial.</a:t>
            </a:r>
            <a:r>
              <a:rPr lang="en-IN" sz="2000" dirty="0"/>
              <a:t> As an oil and gas company, maintaining clear and effective communication is essential for ensuring the safety of both employees and customers."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sitting at desks with computers&#10;&#10;Description automatically generated">
            <a:extLst>
              <a:ext uri="{FF2B5EF4-FFF2-40B4-BE49-F238E27FC236}">
                <a16:creationId xmlns:a16="http://schemas.microsoft.com/office/drawing/2014/main" id="{A0BA0A05-0B98-72C1-EFC9-8EE6C9F2AF70}"/>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90943" y="1659343"/>
            <a:ext cx="4460241" cy="44602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 (in your own words)</a:t>
            </a:r>
          </a:p>
          <a:p>
            <a:pPr marL="0" indent="0">
              <a:buNone/>
            </a:pPr>
            <a:r>
              <a:rPr lang="en-GB" sz="2000" dirty="0"/>
              <a:t>Shell motivates its employees to share project updates and proposals during both internal and external meetings.</a:t>
            </a:r>
            <a:endParaRPr lang="en-US" sz="2000" dirty="0"/>
          </a:p>
          <a:p>
            <a:pPr marL="0" indent="0">
              <a:buNone/>
            </a:pPr>
            <a:endParaRPr lang="en-US" sz="2000" dirty="0"/>
          </a:p>
          <a:p>
            <a:pPr marL="0" indent="0">
              <a:buNone/>
            </a:pPr>
            <a:r>
              <a:rPr lang="en-US" sz="2000" b="1" dirty="0"/>
              <a:t>How I feel Shell benefits from this learning (in your own words)</a:t>
            </a:r>
          </a:p>
          <a:p>
            <a:pPr marL="0" indent="0">
              <a:buNone/>
            </a:pPr>
            <a:r>
              <a:rPr lang="en-GB" sz="2000" dirty="0"/>
              <a:t>Effective presentation skills are crucial for obtaining project approvals and clearly communicating essential information to stakeholders.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e49536e-9021-4e8b-a813-eda5cb0caf1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20251</TotalTime>
  <Words>1128</Words>
  <Application>Microsoft Office PowerPoint</Application>
  <PresentationFormat>Widescreen</PresentationFormat>
  <Paragraphs>105</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Goswami, Debarshi SBOBNG-PTIY/DFG</cp:lastModifiedBy>
  <cp:revision>504</cp:revision>
  <dcterms:created xsi:type="dcterms:W3CDTF">2022-01-18T12:35:56Z</dcterms:created>
  <dcterms:modified xsi:type="dcterms:W3CDTF">2024-09-04T08:59:48Z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