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147375615" r:id="rId5"/>
    <p:sldId id="2147375616"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A0DF5-53E5-4BEC-9680-ACB2820CB944}" v="8" dt="2024-09-06T16:19:10.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3447" autoAdjust="0"/>
  </p:normalViewPr>
  <p:slideViewPr>
    <p:cSldViewPr snapToGrid="0">
      <p:cViewPr varScale="1">
        <p:scale>
          <a:sx n="82" d="100"/>
          <a:sy n="82" d="100"/>
        </p:scale>
        <p:origin x="720" y="6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Debarshi Goswami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6-Sep-2024</a:t>
            </a:r>
          </a:p>
        </p:txBody>
      </p:sp>
    </p:spTree>
    <p:extLst>
      <p:ext uri="{BB962C8B-B14F-4D97-AF65-F5344CB8AC3E}">
        <p14:creationId xmlns:p14="http://schemas.microsoft.com/office/powerpoint/2010/main" val="191970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Shell and Automation:</a:t>
            </a:r>
          </a:p>
          <a:p>
            <a:pPr marL="0" indent="0">
              <a:buNone/>
            </a:pPr>
            <a:endParaRPr lang="en-GB" sz="2000" dirty="0"/>
          </a:p>
          <a:p>
            <a:pPr marL="0" indent="0">
              <a:buNone/>
            </a:pPr>
            <a:r>
              <a:rPr lang="en-GB" sz="2000" dirty="0"/>
              <a:t>Shell probably leverages GitHub Actions to automate its software workflows, ensuring that updates are swiftly and reliably tested before deployment. This approach aligns with Shell’s commitment to innovation and efficiency, fostering reliable and advanced solutions. Automation enhances development speed, minimizes downtime, and frees up developer time, leading to cost savings, better resource utilization, and improved operational resilience.</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What is GitHub Actions? Benefits and examples">
            <a:extLst>
              <a:ext uri="{FF2B5EF4-FFF2-40B4-BE49-F238E27FC236}">
                <a16:creationId xmlns:a16="http://schemas.microsoft.com/office/drawing/2014/main" id="{43824CDC-2AD8-E809-2780-53D528276D3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53083" y="2186152"/>
            <a:ext cx="5505361" cy="298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am not that accustomed to using JUnit for unit testing, but I recently learned to use the </a:t>
            </a:r>
            <a:r>
              <a:rPr lang="en-US" sz="2000" dirty="0" err="1"/>
              <a:t>Fitnesse</a:t>
            </a:r>
            <a:r>
              <a:rPr lang="en-US" sz="2000" dirty="0"/>
              <a:t> tool, which was a new experience.</a:t>
            </a:r>
          </a:p>
          <a:p>
            <a:pPr marL="0" indent="0">
              <a:buNone/>
            </a:pPr>
            <a:r>
              <a:rPr lang="en-US" sz="2000" dirty="0"/>
              <a:t>System testing and integration testing were unfamiliar to me, so it took some effort and trial and error to figure out how they work.</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3074" name="Picture 2" descr="System Integration Testing: How to Do &amp; Best Practices">
            <a:extLst>
              <a:ext uri="{FF2B5EF4-FFF2-40B4-BE49-F238E27FC236}">
                <a16:creationId xmlns:a16="http://schemas.microsoft.com/office/drawing/2014/main" id="{DE83807C-5D43-8505-201E-FBC9FFB8DE1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547" r="8312"/>
          <a:stretch/>
        </p:blipFill>
        <p:spPr bwMode="auto">
          <a:xfrm>
            <a:off x="6420608" y="2029157"/>
            <a:ext cx="5329198" cy="379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key challenge was integrating DBMS with existing systems while ensuring data consistency and efficient migration. Managing large datasets and optimizing query performance for real-time analytics was also difficult. To address this, I plan to enhance my DBMS knowledge, explore migration tools and indexing techniques, and collaborate with colleagues while leveraging Shell’s training resources for a smoother implementation.</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3074" name="Picture 2" descr="Top 8 Disadvantages of DBMS - Shiksha Online">
            <a:extLst>
              <a:ext uri="{FF2B5EF4-FFF2-40B4-BE49-F238E27FC236}">
                <a16:creationId xmlns:a16="http://schemas.microsoft.com/office/drawing/2014/main" id="{A2D4FD91-90EB-0C5A-945C-CECAE95BBD9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26924" y="2598034"/>
            <a:ext cx="5486400" cy="255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900" dirty="0"/>
              <a:t>The primary challenges I faced included properly structuring workflows in YAML, handling complex pipelines, and troubleshooting integrations with third-party tools. Debugging failed workflows was particularly tough due to limited logging and error visibility.</a:t>
            </a:r>
          </a:p>
          <a:p>
            <a:pPr marL="0" indent="0">
              <a:buNone/>
            </a:pPr>
            <a:r>
              <a:rPr lang="en-US" sz="1900" dirty="0"/>
              <a:t>My Plan to Overcome These Challenges: To address these issues, I plan to: Study YAML and GitHub Actions documentation more thoroughly. Use reusable workflows for consistency. Implement better logging and monitoring for easier debugging. Seek advice from experienced colleagues or the GitHub community. Test smaller workflow components before full integration.</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50" name="Picture 6" descr="GitHub action and a workflow ...">
            <a:extLst>
              <a:ext uri="{FF2B5EF4-FFF2-40B4-BE49-F238E27FC236}">
                <a16:creationId xmlns:a16="http://schemas.microsoft.com/office/drawing/2014/main" id="{71E3158B-BA70-B045-E1BC-2BD8F3F532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3023" y="2245798"/>
            <a:ext cx="5710307" cy="319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Understand all the technical skills being thought in the week.</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Understand how these technical skills be implemented while working.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 all the learnings in the week.</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Implementation should be on the same day as the learning.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Keep learning through out the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Implemented the different learnings like Agile(Scrum, Kanban), DBMS concepts, Cloud and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week’s classes were very interactive and informative. All the lessons were in depth and backed by example along with practical implementation during the class it self.</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We also had a scrum roleplay as a team to get us accustomed to the scrum framework.</a:t>
            </a:r>
          </a:p>
        </p:txBody>
      </p:sp>
      <p:pic>
        <p:nvPicPr>
          <p:cNvPr id="6" name="Picture 5" descr="A screenshot of a computer&#10;&#10;Description automatically generated">
            <a:extLst>
              <a:ext uri="{FF2B5EF4-FFF2-40B4-BE49-F238E27FC236}">
                <a16:creationId xmlns:a16="http://schemas.microsoft.com/office/drawing/2014/main" id="{A6B3B87F-D8D2-82E8-04F7-7FC15DBF69AE}"/>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47168" y="2418867"/>
            <a:ext cx="5276660" cy="2780294"/>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Quick summary</a:t>
            </a:r>
          </a:p>
          <a:p>
            <a:pPr>
              <a:lnSpc>
                <a:spcPct val="100000"/>
              </a:lnSpc>
            </a:pPr>
            <a:endParaRPr lang="en-US" sz="2000" dirty="0"/>
          </a:p>
          <a:p>
            <a:pPr>
              <a:lnSpc>
                <a:spcPct val="100000"/>
              </a:lnSpc>
            </a:pPr>
            <a:r>
              <a:rPr lang="en-US" sz="1800" dirty="0"/>
              <a:t>Importance of topics of upcoming week</a:t>
            </a:r>
          </a:p>
          <a:p>
            <a:pPr>
              <a:lnSpc>
                <a:spcPct val="100000"/>
              </a:lnSpc>
            </a:pPr>
            <a:endParaRPr lang="en-US" sz="1800" dirty="0"/>
          </a:p>
          <a:p>
            <a:pPr>
              <a:lnSpc>
                <a:spcPct val="100000"/>
              </a:lnSpc>
            </a:pPr>
            <a:r>
              <a:rPr lang="en-US" sz="1800" dirty="0"/>
              <a:t>Connectivity of topics from current week</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The only person you are destined to become is the person you decided to be</a:t>
            </a:r>
          </a:p>
          <a:p>
            <a:pPr marL="0" indent="0" algn="ctr">
              <a:buFont typeface="Arial" panose="020B0604020202020204" pitchFamily="34" charset="0"/>
              <a:buNone/>
            </a:pPr>
            <a:endParaRPr lang="en-US" sz="2000" dirty="0"/>
          </a:p>
        </p:txBody>
      </p:sp>
      <p:pic>
        <p:nvPicPr>
          <p:cNvPr id="1026" name="Picture 2" descr="Anime Boy With Headphone In Study Room, Midnight, by LiakatAli89 on  DeviantArt">
            <a:extLst>
              <a:ext uri="{FF2B5EF4-FFF2-40B4-BE49-F238E27FC236}">
                <a16:creationId xmlns:a16="http://schemas.microsoft.com/office/drawing/2014/main" id="{88F53656-F159-4288-AD78-085A08509B0E}"/>
              </a:ext>
            </a:extLst>
          </p:cNvPr>
          <p:cNvPicPr>
            <a:picLocks noChangeAspect="1" noChangeArrowheads="1"/>
          </p:cNvPicPr>
          <p:nvPr/>
        </p:nvPicPr>
        <p:blipFill rotWithShape="1">
          <a:blip r:embed="rId5" cstate="screen">
            <a:extLst>
              <a:ext uri="{28A0092B-C50C-407E-A947-70E740481C1C}">
                <a14:useLocalDpi xmlns:a14="http://schemas.microsoft.com/office/drawing/2010/main" val="0"/>
              </a:ext>
            </a:extLst>
          </a:blip>
          <a:srcRect l="2699" r="10057"/>
          <a:stretch/>
        </p:blipFill>
        <p:spPr bwMode="auto">
          <a:xfrm>
            <a:off x="6400799" y="1831738"/>
            <a:ext cx="5349006" cy="408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2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Testing:</a:t>
            </a:r>
            <a:r>
              <a:rPr kumimoji="0" lang="en-US" altLang="en-US" sz="2000" b="0" i="0" u="none" strike="noStrike" cap="none" normalizeH="0" baseline="0" dirty="0">
                <a:ln>
                  <a:noFill/>
                </a:ln>
                <a:solidFill>
                  <a:schemeClr val="tx1"/>
                </a:solidFill>
                <a:effectLst/>
                <a:latin typeface="Arial" panose="020B0604020202020204" pitchFamily="34" charset="0"/>
              </a:rPr>
              <a:t> Understanding various testing methodologies is crucial for crafting software that is robust and devoid of errors.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Principal Insight</a:t>
            </a:r>
            <a:r>
              <a:rPr kumimoji="0" lang="en-US" altLang="en-US" sz="2000" b="0" i="0" u="none" strike="noStrike" cap="none" normalizeH="0" baseline="0" dirty="0">
                <a:ln>
                  <a:noFill/>
                </a:ln>
                <a:solidFill>
                  <a:schemeClr val="tx1"/>
                </a:solidFill>
                <a:effectLst/>
                <a:latin typeface="Arial" panose="020B0604020202020204" pitchFamily="34" charset="0"/>
              </a:rPr>
              <a:t>: Each phase of the software development process necessitates distinct testing approaches.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Utilization in the Energy Industry</a:t>
            </a:r>
            <a:r>
              <a:rPr kumimoji="0" lang="en-US" altLang="en-US" sz="2000" b="0" i="0" u="none" strike="noStrike" cap="none" normalizeH="0" baseline="0" dirty="0">
                <a:ln>
                  <a:noFill/>
                </a:ln>
                <a:solidFill>
                  <a:schemeClr val="tx1"/>
                </a:solidFill>
                <a:effectLst/>
                <a:latin typeface="Arial" panose="020B0604020202020204" pitchFamily="34" charset="0"/>
              </a:rPr>
              <a:t>: Stability and safety are paramount for applications within the energy domain to avert mishaps, with comprehensive testing serving as a guarantee of these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Font typeface="Arial" panose="020B0604020202020204" pitchFamily="34" charset="0"/>
              <a:buNone/>
            </a:pPr>
            <a:endParaRPr lang="en-US" sz="2000" dirty="0"/>
          </a:p>
        </p:txBody>
      </p:sp>
      <p:pic>
        <p:nvPicPr>
          <p:cNvPr id="1026" name="Picture 2" descr="Program or application testing bug fixing process Vector Image">
            <a:extLst>
              <a:ext uri="{FF2B5EF4-FFF2-40B4-BE49-F238E27FC236}">
                <a16:creationId xmlns:a16="http://schemas.microsoft.com/office/drawing/2014/main" id="{D666E5AB-93C8-0E65-F2C1-8926BB48746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009" t="4017" r="14283" b="23678"/>
          <a:stretch/>
        </p:blipFill>
        <p:spPr bwMode="auto">
          <a:xfrm>
            <a:off x="6532477" y="1941742"/>
            <a:ext cx="5191351" cy="391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Database Management System </a:t>
            </a:r>
          </a:p>
          <a:p>
            <a:pPr marL="0" indent="0">
              <a:buFont typeface="Arial" panose="020B0604020202020204" pitchFamily="34" charset="0"/>
              <a:buNone/>
            </a:pPr>
            <a:r>
              <a:rPr lang="en-US" b="1" dirty="0"/>
              <a:t>Key learning </a:t>
            </a:r>
            <a:r>
              <a:rPr lang="en-GB" dirty="0"/>
              <a:t>A Database Management System (DBMS) is essential for the effective storage, administration, and protection of extensive data collections. Fundamental principles include relational database structures, the use of SQL for database interaction, and the management of transactions to maintain data accuracy and uniformity.</a:t>
            </a:r>
          </a:p>
          <a:p>
            <a:pPr marL="0" indent="0">
              <a:buFont typeface="Arial" panose="020B0604020202020204" pitchFamily="34" charset="0"/>
              <a:buNone/>
            </a:pPr>
            <a:r>
              <a:rPr lang="en-US" b="1" dirty="0"/>
              <a:t>Key takeaway </a:t>
            </a:r>
            <a:r>
              <a:rPr lang="en-US" dirty="0"/>
              <a:t>DBMS enhances decision-making, real-time data analysis, and workflow efficiency by securely managing large-scale data and reducing redundancy. </a:t>
            </a:r>
          </a:p>
          <a:p>
            <a:pPr marL="0" indent="0">
              <a:buFont typeface="Arial" panose="020B0604020202020204" pitchFamily="34" charset="0"/>
              <a:buNone/>
            </a:pPr>
            <a:r>
              <a:rPr lang="en-US" b="1" dirty="0"/>
              <a:t>Implementation in the Energy sector </a:t>
            </a:r>
            <a:r>
              <a:rPr lang="en-US" dirty="0"/>
              <a:t>DBMS helps manage vast energy-related data from sensors and smart grids, optimizing energy use, predicting maintenance, and supporting sustainability efforts while ensuring regulatory compliance and security.</a:t>
            </a:r>
          </a:p>
        </p:txBody>
      </p:sp>
      <p:pic>
        <p:nvPicPr>
          <p:cNvPr id="1026" name="Picture 2" descr="Introduction to DBMS - NashTech Insights">
            <a:extLst>
              <a:ext uri="{FF2B5EF4-FFF2-40B4-BE49-F238E27FC236}">
                <a16:creationId xmlns:a16="http://schemas.microsoft.com/office/drawing/2014/main" id="{2117BB08-1DC2-DD6A-637D-D419BD6DC79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496" r="9388"/>
          <a:stretch/>
        </p:blipFill>
        <p:spPr bwMode="auto">
          <a:xfrm>
            <a:off x="6421819" y="1860992"/>
            <a:ext cx="5215633"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25476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Key Learning:</a:t>
            </a:r>
            <a:r>
              <a:rPr lang="en-US" sz="2000" dirty="0"/>
              <a:t> </a:t>
            </a:r>
            <a:r>
              <a:rPr lang="en-GB" sz="2000" dirty="0"/>
              <a:t>GitHub Actions streamlines the processes of building, testing, and deploying code directly from repositories, enhancing efficiency and minimizing the need for manual intervention.</a:t>
            </a:r>
            <a:endParaRPr lang="en-US" sz="2000" dirty="0"/>
          </a:p>
          <a:p>
            <a:pPr marL="0" indent="0">
              <a:buFont typeface="Arial" panose="020B0604020202020204" pitchFamily="34" charset="0"/>
              <a:buNone/>
            </a:pPr>
            <a:r>
              <a:rPr lang="en-US" sz="2000" b="1" dirty="0"/>
              <a:t>Key</a:t>
            </a:r>
            <a:r>
              <a:rPr lang="en-US" sz="2000" dirty="0"/>
              <a:t> </a:t>
            </a:r>
            <a:r>
              <a:rPr lang="en-US" sz="2000" b="1" dirty="0"/>
              <a:t>Takeaway:</a:t>
            </a:r>
            <a:r>
              <a:rPr lang="en-US" sz="2000" dirty="0"/>
              <a:t> Automation enhances productivity and consistency in software development. By defining workflows that run tests or deploy applications upon specific events, projects are always up-to-date, tested, and deployed with minimal errors.</a:t>
            </a:r>
          </a:p>
          <a:p>
            <a:pPr marL="0" indent="0">
              <a:buFont typeface="Arial" panose="020B0604020202020204" pitchFamily="34" charset="0"/>
              <a:buNone/>
            </a:pPr>
            <a:r>
              <a:rPr lang="en-US" sz="2000" b="1" dirty="0"/>
              <a:t>Energy Sector Application:</a:t>
            </a:r>
            <a:r>
              <a:rPr lang="en-US" sz="2000" dirty="0"/>
              <a:t> GitHub Actions can ensure reliable and efficient software deployment in the energy sector.</a:t>
            </a:r>
          </a:p>
        </p:txBody>
      </p:sp>
      <p:pic>
        <p:nvPicPr>
          <p:cNvPr id="4098" name="Picture 2" descr="Actions in Github. It has been a while now since Github… | by Dhruv Patel |  Treebo Tech Blog">
            <a:extLst>
              <a:ext uri="{FF2B5EF4-FFF2-40B4-BE49-F238E27FC236}">
                <a16:creationId xmlns:a16="http://schemas.microsoft.com/office/drawing/2014/main" id="{EE8A3905-70D4-D07A-FBAC-007213D0818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207" r="23276"/>
          <a:stretch/>
        </p:blipFill>
        <p:spPr bwMode="auto">
          <a:xfrm>
            <a:off x="6600497" y="1692259"/>
            <a:ext cx="5319893" cy="442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000" dirty="0"/>
              <a:t>Shell adheres to Test-Driven Development (TDD), where each software component is unit tested to ensure proper functionality.</a:t>
            </a:r>
          </a:p>
          <a:p>
            <a:pPr algn="just"/>
            <a:endParaRPr lang="en-GB" sz="2000" dirty="0"/>
          </a:p>
          <a:p>
            <a:pPr algn="just"/>
            <a:r>
              <a:rPr lang="en-GB" sz="2000" dirty="0"/>
              <a:t>Given the deployment of software in the energy sector, safety is paramount at Shell. Preventing failures that could jeopardize the safety of users is crucial.</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a:extLst>
              <a:ext uri="{FF2B5EF4-FFF2-40B4-BE49-F238E27FC236}">
                <a16:creationId xmlns:a16="http://schemas.microsoft.com/office/drawing/2014/main" id="{ECCCC88C-65EB-7002-95F5-8767F69BA17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276710" y="1860993"/>
            <a:ext cx="3993450" cy="399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 </a:t>
            </a:r>
            <a:r>
              <a:rPr lang="en-US" sz="2000" dirty="0"/>
              <a:t>Shell uses DBMS to manage vast data from global operations, optimizing processes, real-time monitoring, and ensuring regulatory compliance, improving decision-making and sustainability efforts. </a:t>
            </a:r>
          </a:p>
          <a:p>
            <a:pPr marL="0" indent="0">
              <a:buNone/>
            </a:pPr>
            <a:r>
              <a:rPr lang="en-US" sz="2000" b="1" dirty="0"/>
              <a:t>How I feel Shell benefits from this learning </a:t>
            </a:r>
            <a:r>
              <a:rPr lang="en-US" sz="2000" dirty="0"/>
              <a:t>DBMS enhances Shell’s data management, enabling better resource allocation, predictive maintenance, and cost reduction. It also boosts data security, supporting innovation, sustainability, and maintaining a competitive edge.</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Data Warehouse System in Shell Corporation Oil and Gas Upstream Market |  SciTechnol">
            <a:extLst>
              <a:ext uri="{FF2B5EF4-FFF2-40B4-BE49-F238E27FC236}">
                <a16:creationId xmlns:a16="http://schemas.microsoft.com/office/drawing/2014/main" id="{A311CDC1-E256-9BAD-58AA-67C7A5A71FE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05" t="6552" r="2175" b="11160"/>
          <a:stretch/>
        </p:blipFill>
        <p:spPr bwMode="auto">
          <a:xfrm>
            <a:off x="6311165" y="1820863"/>
            <a:ext cx="5333796" cy="411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e49536e-9021-4e8b-a813-eda5cb0caf1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20549</TotalTime>
  <Words>933</Words>
  <Application>Microsoft Office PowerPoint</Application>
  <PresentationFormat>Widescreen</PresentationFormat>
  <Paragraphs>77</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Goswami, Debarshi SBOBNG-PTIY/DFG</cp:lastModifiedBy>
  <cp:revision>502</cp:revision>
  <dcterms:created xsi:type="dcterms:W3CDTF">2022-01-18T12:35:56Z</dcterms:created>
  <dcterms:modified xsi:type="dcterms:W3CDTF">2024-09-06T16:27:18Z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