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307" r:id="rId2"/>
    <p:sldId id="308" r:id="rId3"/>
    <p:sldId id="296" r:id="rId4"/>
    <p:sldId id="297" r:id="rId5"/>
    <p:sldId id="298" r:id="rId6"/>
    <p:sldId id="311" r:id="rId7"/>
    <p:sldId id="299" r:id="rId8"/>
    <p:sldId id="300" r:id="rId9"/>
    <p:sldId id="301" r:id="rId10"/>
    <p:sldId id="302" r:id="rId11"/>
    <p:sldId id="303" r:id="rId12"/>
    <p:sldId id="312" r:id="rId13"/>
    <p:sldId id="304" r:id="rId14"/>
    <p:sldId id="319" r:id="rId15"/>
    <p:sldId id="305" r:id="rId16"/>
    <p:sldId id="313" r:id="rId17"/>
    <p:sldId id="316" r:id="rId18"/>
    <p:sldId id="314" r:id="rId19"/>
    <p:sldId id="317" r:id="rId20"/>
    <p:sldId id="315" r:id="rId21"/>
    <p:sldId id="318" r:id="rId22"/>
    <p:sldId id="310" r:id="rId23"/>
    <p:sldId id="306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Comic Sans MS" panose="030F0702030302020204" pitchFamily="66" charset="0"/>
      <p:regular r:id="rId31"/>
      <p:bold r:id="rId32"/>
      <p:italic r:id="rId33"/>
      <p:boldItalic r:id="rId34"/>
    </p:embeddedFont>
    <p:embeddedFont>
      <p:font typeface="Hind" panose="02000000000000000000" pitchFamily="2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89845-251B-450F-892F-AD4D11AD2FC3}">
  <a:tblStyle styleId="{25D89845-251B-450F-892F-AD4D11AD2F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8B1F90-1BAB-4732-B098-FD1D01DD3F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94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054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0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741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878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329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85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6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061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054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c3fb360a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c3fb360a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88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271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77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055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46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739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94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36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7017121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60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767253" y="3014359"/>
            <a:ext cx="3168727" cy="10148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Debodeep Banerjee    </a:t>
            </a:r>
          </a:p>
          <a:p>
            <a:pPr algn="ctr">
              <a:lnSpc>
                <a:spcPct val="114000"/>
              </a:lnSpc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Matricola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- 1901253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4000"/>
              </a:lnSpc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96;p15"/>
          <p:cNvSpPr txBox="1">
            <a:spLocks noGrp="1"/>
          </p:cNvSpPr>
          <p:nvPr>
            <p:ph type="ctrTitle"/>
          </p:nvPr>
        </p:nvSpPr>
        <p:spPr>
          <a:xfrm>
            <a:off x="583809" y="464235"/>
            <a:ext cx="6928339" cy="1157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data analysis using Twitter data</a:t>
            </a:r>
            <a:endParaRPr sz="4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D239A0-E64A-431B-946F-EBF681ACDBA9}"/>
              </a:ext>
            </a:extLst>
          </p:cNvPr>
          <p:cNvSpPr txBox="1"/>
          <p:nvPr/>
        </p:nvSpPr>
        <p:spPr>
          <a:xfrm>
            <a:off x="2612949" y="1970723"/>
            <a:ext cx="364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 Big data for official statistics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10276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684E42AF-3E1F-4E26-95B7-D96C6248FDC5}"/>
              </a:ext>
            </a:extLst>
          </p:cNvPr>
          <p:cNvSpPr txBox="1">
            <a:spLocks/>
          </p:cNvSpPr>
          <p:nvPr/>
        </p:nvSpPr>
        <p:spPr>
          <a:xfrm>
            <a:off x="431293" y="412788"/>
            <a:ext cx="6512431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Exploratory Data Analysis(contd.)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</a:t>
            </a:r>
            <a:endParaRPr lang="en-US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592ED7A-8411-4EB2-8ADA-6D571C526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811518"/>
            <a:ext cx="5643563" cy="2940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70ED0B-5E84-45CF-B1F0-B6A1DE91B2C4}"/>
              </a:ext>
            </a:extLst>
          </p:cNvPr>
          <p:cNvSpPr txBox="1"/>
          <p:nvPr/>
        </p:nvSpPr>
        <p:spPr>
          <a:xfrm>
            <a:off x="1500188" y="4100513"/>
            <a:ext cx="53363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Daily return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Havoc volatility in 2020-21. Same drop in late 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20A905-AF65-44BD-9026-301BADF9FD00}"/>
                  </a:ext>
                </a:extLst>
              </p:cNvPr>
              <p:cNvSpPr txBox="1"/>
              <p:nvPr/>
            </p:nvSpPr>
            <p:spPr>
              <a:xfrm>
                <a:off x="7143750" y="2900363"/>
                <a:ext cx="1693069" cy="10752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Daily return=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P0: initial value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P1: next day vale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20A905-AF65-44BD-9026-301BADF9F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0" y="2900363"/>
                <a:ext cx="1693069" cy="1075294"/>
              </a:xfrm>
              <a:prstGeom prst="rect">
                <a:avLst/>
              </a:prstGeom>
              <a:blipFill>
                <a:blip r:embed="rId4"/>
                <a:stretch>
                  <a:fillRect l="-714" t="-562" b="-44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8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DE51BC8-15A9-4737-A61A-FE3DBD8ABEFF}"/>
              </a:ext>
            </a:extLst>
          </p:cNvPr>
          <p:cNvSpPr txBox="1">
            <a:spLocks/>
          </p:cNvSpPr>
          <p:nvPr/>
        </p:nvSpPr>
        <p:spPr>
          <a:xfrm>
            <a:off x="431293" y="412788"/>
            <a:ext cx="6512431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Exploratory Data Analysis(contd.)</a:t>
            </a:r>
            <a:b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D1DAE-5F36-46EA-8CD2-1320B88A44D5}"/>
              </a:ext>
            </a:extLst>
          </p:cNvPr>
          <p:cNvSpPr txBox="1"/>
          <p:nvPr/>
        </p:nvSpPr>
        <p:spPr>
          <a:xfrm>
            <a:off x="1000125" y="1170464"/>
            <a:ext cx="33504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Return: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observation: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daily return has been centered around the origin.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9BAA69-8EC4-428C-96CF-01038FB2D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44" y="1057275"/>
            <a:ext cx="39433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298A12-250B-4930-A28D-D8DBBB4BFD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23" t="41605" r="55327" b="39845"/>
          <a:stretch/>
        </p:blipFill>
        <p:spPr>
          <a:xfrm>
            <a:off x="1000124" y="2237760"/>
            <a:ext cx="3350419" cy="14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9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8012A0-7205-4B84-B6E4-F48B7C42F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4BCB3E-CDBE-4ADE-8BD0-961D818A1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64" y="1461539"/>
            <a:ext cx="3920247" cy="289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369532-B426-4DB7-93B6-87C3458E0654}"/>
              </a:ext>
            </a:extLst>
          </p:cNvPr>
          <p:cNvSpPr txBox="1"/>
          <p:nvPr/>
        </p:nvSpPr>
        <p:spPr>
          <a:xfrm>
            <a:off x="1094281" y="79416"/>
            <a:ext cx="70603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Exploratory Data Analysis(</a:t>
            </a:r>
            <a:r>
              <a:rPr lang="en-US" sz="30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0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30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</a:t>
            </a:r>
            <a:endParaRPr lang="en-US" sz="30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0C22B-6E57-4D64-A410-A0D8682FEACC}"/>
              </a:ext>
            </a:extLst>
          </p:cNvPr>
          <p:cNvSpPr txBox="1"/>
          <p:nvPr/>
        </p:nvSpPr>
        <p:spPr>
          <a:xfrm>
            <a:off x="1371600" y="1461540"/>
            <a:ext cx="269073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Logic: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df_return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)&gt;0: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Happy</a:t>
            </a:r>
          </a:p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df_return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)==0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Constant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Concern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Happy: 49.8%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Concern: 50.1%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Constant: 0.1%</a:t>
            </a:r>
          </a:p>
        </p:txBody>
      </p:sp>
    </p:spTree>
    <p:extLst>
      <p:ext uri="{BB962C8B-B14F-4D97-AF65-F5344CB8AC3E}">
        <p14:creationId xmlns:p14="http://schemas.microsoft.com/office/powerpoint/2010/main" val="120076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7D6F59-1233-49B4-8F68-69302427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70" y="334206"/>
            <a:ext cx="5972100" cy="636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News polarity</a:t>
            </a:r>
            <a:b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</a:t>
            </a:r>
          </a:p>
        </p:txBody>
      </p:sp>
      <p:pic>
        <p:nvPicPr>
          <p:cNvPr id="7" name="Picture 6" descr="A picture containing text, shoji, clipart&#10;&#10;Description automatically generated">
            <a:extLst>
              <a:ext uri="{FF2B5EF4-FFF2-40B4-BE49-F238E27FC236}">
                <a16:creationId xmlns:a16="http://schemas.microsoft.com/office/drawing/2014/main" id="{E0C02A6F-BA25-4A46-9269-369F2174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044" y="983888"/>
            <a:ext cx="2491338" cy="31757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7C2FA5-ACAB-4549-9A59-B57831A5AE8E}"/>
              </a:ext>
            </a:extLst>
          </p:cNvPr>
          <p:cNvSpPr txBox="1"/>
          <p:nvPr/>
        </p:nvSpPr>
        <p:spPr>
          <a:xfrm>
            <a:off x="671513" y="1125200"/>
            <a:ext cx="3829050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news polarity check, after retreating the tweets, the data needed to be cleaned. For that purpose, all the stop words those are included in the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are removed. Apart from that, any links, special characters, emoticons are removed. Only tweets with English language are kept for further analysis.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 the data,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was used for the sentiment analysis. We used the compound score to judge the sentiment of the tweets. Finally, if the score is less than 0, we assign -1 and if the score is more than 0, we assign +1.</a:t>
            </a:r>
          </a:p>
        </p:txBody>
      </p:sp>
    </p:spTree>
    <p:extLst>
      <p:ext uri="{BB962C8B-B14F-4D97-AF65-F5344CB8AC3E}">
        <p14:creationId xmlns:p14="http://schemas.microsoft.com/office/powerpoint/2010/main" val="305657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B1EECF87-BD1C-45F0-B46A-4E981D8D96FE}"/>
              </a:ext>
            </a:extLst>
          </p:cNvPr>
          <p:cNvSpPr txBox="1">
            <a:spLocks/>
          </p:cNvSpPr>
          <p:nvPr/>
        </p:nvSpPr>
        <p:spPr>
          <a:xfrm>
            <a:off x="566675" y="0"/>
            <a:ext cx="5972100" cy="63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Forecasting: Model Architecture</a:t>
            </a:r>
          </a:p>
          <a:p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</a:t>
            </a:r>
          </a:p>
          <a:p>
            <a:endParaRPr lang="en-US" sz="3200" b="1" dirty="0">
              <a:solidFill>
                <a:schemeClr val="bg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7782AC7-D1B7-48FD-8FE7-4EC1CCD8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42" y="1014171"/>
            <a:ext cx="2383437" cy="2963503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B471347-A718-4BC7-8A65-574C00007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833" y="1022344"/>
            <a:ext cx="2491412" cy="295533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57F6B7C-6510-4477-BA1C-D72C56D02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599" y="1022344"/>
            <a:ext cx="2383437" cy="2955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2B345-5151-4EC3-B834-61366A901782}"/>
              </a:ext>
            </a:extLst>
          </p:cNvPr>
          <p:cNvSpPr txBox="1"/>
          <p:nvPr/>
        </p:nvSpPr>
        <p:spPr>
          <a:xfrm>
            <a:off x="876925" y="4174761"/>
            <a:ext cx="738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LSTM                                    Multivariate LSTM                   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Autoencoder</a:t>
            </a:r>
          </a:p>
        </p:txBody>
      </p:sp>
    </p:spTree>
    <p:extLst>
      <p:ext uri="{BB962C8B-B14F-4D97-AF65-F5344CB8AC3E}">
        <p14:creationId xmlns:p14="http://schemas.microsoft.com/office/powerpoint/2010/main" val="302918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B1EECF87-BD1C-45F0-B46A-4E981D8D96FE}"/>
              </a:ext>
            </a:extLst>
          </p:cNvPr>
          <p:cNvSpPr txBox="1">
            <a:spLocks/>
          </p:cNvSpPr>
          <p:nvPr/>
        </p:nvSpPr>
        <p:spPr>
          <a:xfrm>
            <a:off x="566675" y="0"/>
            <a:ext cx="5972100" cy="63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</a:p>
          <a:p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</a:t>
            </a:r>
          </a:p>
          <a:p>
            <a:endParaRPr lang="en-US" sz="3200" b="1" dirty="0">
              <a:solidFill>
                <a:schemeClr val="bg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CF257-CBD8-4B57-92E4-19EF3B49D120}"/>
              </a:ext>
            </a:extLst>
          </p:cNvPr>
          <p:cNvSpPr txBox="1"/>
          <p:nvPr/>
        </p:nvSpPr>
        <p:spPr>
          <a:xfrm>
            <a:off x="974361" y="1026826"/>
            <a:ext cx="239093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separate LSTM are exploited.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 model used for news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see that the LSTM model with news polarity has out perfumed all other model variations.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39961D-BA2C-44FB-B854-D7E96DA94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37223"/>
              </p:ext>
            </p:extLst>
          </p:nvPr>
        </p:nvGraphicFramePr>
        <p:xfrm>
          <a:off x="3538929" y="1026826"/>
          <a:ext cx="3768776" cy="24622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4388">
                  <a:extLst>
                    <a:ext uri="{9D8B030D-6E8A-4147-A177-3AD203B41FA5}">
                      <a16:colId xmlns:a16="http://schemas.microsoft.com/office/drawing/2014/main" val="2265171319"/>
                    </a:ext>
                  </a:extLst>
                </a:gridCol>
                <a:gridCol w="1884388">
                  <a:extLst>
                    <a:ext uri="{9D8B030D-6E8A-4147-A177-3AD203B41FA5}">
                      <a16:colId xmlns:a16="http://schemas.microsoft.com/office/drawing/2014/main" val="558433658"/>
                    </a:ext>
                  </a:extLst>
                </a:gridCol>
              </a:tblGrid>
              <a:tr h="6155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Metrics (RMSE)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45936"/>
                  </a:ext>
                </a:extLst>
              </a:tr>
              <a:tr h="6155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19.178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58494"/>
                  </a:ext>
                </a:extLst>
              </a:tr>
              <a:tr h="6155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Multivariate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3.012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39425"/>
                  </a:ext>
                </a:extLst>
              </a:tr>
              <a:tr h="6155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Auto 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3.390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87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85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B1EECF87-BD1C-45F0-B46A-4E981D8D96FE}"/>
              </a:ext>
            </a:extLst>
          </p:cNvPr>
          <p:cNvSpPr txBox="1">
            <a:spLocks/>
          </p:cNvSpPr>
          <p:nvPr/>
        </p:nvSpPr>
        <p:spPr>
          <a:xfrm>
            <a:off x="566675" y="0"/>
            <a:ext cx="5972100" cy="63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Forecasting(LSTM)</a:t>
            </a:r>
          </a:p>
          <a:p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</a:t>
            </a:r>
          </a:p>
          <a:p>
            <a:endParaRPr lang="en-US" sz="3200" b="1" dirty="0">
              <a:solidFill>
                <a:schemeClr val="bg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4B639C-D3C7-43FC-A386-CE8B37933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5" y="960387"/>
            <a:ext cx="7466370" cy="335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1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B1EECF87-BD1C-45F0-B46A-4E981D8D96FE}"/>
              </a:ext>
            </a:extLst>
          </p:cNvPr>
          <p:cNvSpPr txBox="1">
            <a:spLocks/>
          </p:cNvSpPr>
          <p:nvPr/>
        </p:nvSpPr>
        <p:spPr>
          <a:xfrm>
            <a:off x="566675" y="0"/>
            <a:ext cx="5972100" cy="63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Forecasting(LSTM)</a:t>
            </a:r>
          </a:p>
          <a:p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</a:t>
            </a:r>
          </a:p>
          <a:p>
            <a:endParaRPr lang="en-US" sz="3200" b="1" dirty="0">
              <a:solidFill>
                <a:schemeClr val="bg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023CE5F-AA38-40E4-BBFE-5D4EA1C1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54" y="1671404"/>
            <a:ext cx="5972100" cy="33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126A22-51C5-41C9-820C-CE4065D32830}"/>
              </a:ext>
            </a:extLst>
          </p:cNvPr>
          <p:cNvSpPr txBox="1"/>
          <p:nvPr/>
        </p:nvSpPr>
        <p:spPr>
          <a:xfrm>
            <a:off x="981856" y="1011836"/>
            <a:ext cx="273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vs Prediction: Zoomed in</a:t>
            </a:r>
          </a:p>
        </p:txBody>
      </p:sp>
    </p:spTree>
    <p:extLst>
      <p:ext uri="{BB962C8B-B14F-4D97-AF65-F5344CB8AC3E}">
        <p14:creationId xmlns:p14="http://schemas.microsoft.com/office/powerpoint/2010/main" val="77920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B1EECF87-BD1C-45F0-B46A-4E981D8D96FE}"/>
              </a:ext>
            </a:extLst>
          </p:cNvPr>
          <p:cNvSpPr txBox="1">
            <a:spLocks/>
          </p:cNvSpPr>
          <p:nvPr/>
        </p:nvSpPr>
        <p:spPr>
          <a:xfrm>
            <a:off x="566675" y="0"/>
            <a:ext cx="5972100" cy="63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Forecasting(Multivariate LSTM)</a:t>
            </a:r>
          </a:p>
          <a:p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</a:t>
            </a:r>
          </a:p>
          <a:p>
            <a:endParaRPr lang="en-US" sz="3200" b="1" dirty="0">
              <a:solidFill>
                <a:schemeClr val="bg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4FA8DFD-61DF-41AF-A162-F1477427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9" y="1125280"/>
            <a:ext cx="7680980" cy="335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010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B1EECF87-BD1C-45F0-B46A-4E981D8D96FE}"/>
              </a:ext>
            </a:extLst>
          </p:cNvPr>
          <p:cNvSpPr txBox="1">
            <a:spLocks/>
          </p:cNvSpPr>
          <p:nvPr/>
        </p:nvSpPr>
        <p:spPr>
          <a:xfrm>
            <a:off x="566675" y="0"/>
            <a:ext cx="5972100" cy="63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Forecasting(Multivariate LSTM)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D593D67-5952-4F16-BFCD-3BB74DF31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2" y="1476531"/>
            <a:ext cx="5757316" cy="354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31538D-31F9-4CA6-BE7D-8BCC71C2D175}"/>
              </a:ext>
            </a:extLst>
          </p:cNvPr>
          <p:cNvSpPr txBox="1"/>
          <p:nvPr/>
        </p:nvSpPr>
        <p:spPr>
          <a:xfrm>
            <a:off x="981856" y="1011836"/>
            <a:ext cx="273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vs Prediction: Zoomed in</a:t>
            </a:r>
          </a:p>
        </p:txBody>
      </p:sp>
    </p:spTree>
    <p:extLst>
      <p:ext uri="{BB962C8B-B14F-4D97-AF65-F5344CB8AC3E}">
        <p14:creationId xmlns:p14="http://schemas.microsoft.com/office/powerpoint/2010/main" val="419174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" y="0"/>
            <a:ext cx="7612380" cy="1211580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to Discuss</a:t>
            </a:r>
            <a:b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</a:b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---------------------------------------------</a:t>
            </a:r>
            <a:b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</a:br>
            <a:endParaRPr lang="en-US" sz="2000" dirty="0">
              <a:solidFill>
                <a:schemeClr val="bg1">
                  <a:lumMod val="50000"/>
                  <a:lumOff val="50000"/>
                </a:schemeClr>
              </a:solidFill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9A317E-88C8-4356-9B67-BAD0590F1780}"/>
              </a:ext>
            </a:extLst>
          </p:cNvPr>
          <p:cNvSpPr txBox="1"/>
          <p:nvPr/>
        </p:nvSpPr>
        <p:spPr>
          <a:xfrm>
            <a:off x="2202180" y="1086058"/>
            <a:ext cx="433578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The Dataset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1. Motivation and source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2. Brief description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3. Challenges and preprocessing</a:t>
            </a:r>
          </a:p>
          <a:p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 Exploratory Data Analysis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1. Simple and exponential moving average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2. Daily return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3. Stationarity check</a:t>
            </a:r>
          </a:p>
          <a:p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News polarity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1. Methodology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2. Polarity construction</a:t>
            </a:r>
          </a:p>
          <a:p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 Forecasting</a:t>
            </a:r>
          </a:p>
        </p:txBody>
      </p:sp>
    </p:spTree>
    <p:extLst>
      <p:ext uri="{BB962C8B-B14F-4D97-AF65-F5344CB8AC3E}">
        <p14:creationId xmlns:p14="http://schemas.microsoft.com/office/powerpoint/2010/main" val="286786583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B1EECF87-BD1C-45F0-B46A-4E981D8D96FE}"/>
              </a:ext>
            </a:extLst>
          </p:cNvPr>
          <p:cNvSpPr txBox="1">
            <a:spLocks/>
          </p:cNvSpPr>
          <p:nvPr/>
        </p:nvSpPr>
        <p:spPr>
          <a:xfrm>
            <a:off x="566675" y="0"/>
            <a:ext cx="5972100" cy="63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</a:p>
          <a:p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</a:t>
            </a:r>
          </a:p>
          <a:p>
            <a:endParaRPr lang="en-US" sz="3200" b="1" dirty="0">
              <a:solidFill>
                <a:schemeClr val="bg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CF00ED7-F6A0-4920-8004-72C292D24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3" y="1057822"/>
            <a:ext cx="8144122" cy="354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25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B1EECF87-BD1C-45F0-B46A-4E981D8D96FE}"/>
              </a:ext>
            </a:extLst>
          </p:cNvPr>
          <p:cNvSpPr txBox="1">
            <a:spLocks/>
          </p:cNvSpPr>
          <p:nvPr/>
        </p:nvSpPr>
        <p:spPr>
          <a:xfrm>
            <a:off x="566675" y="0"/>
            <a:ext cx="5972100" cy="63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</a:p>
          <a:p>
            <a:r>
              <a:rPr 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</a:t>
            </a:r>
          </a:p>
          <a:p>
            <a:endParaRPr lang="en-US" sz="3200" b="1" dirty="0">
              <a:solidFill>
                <a:schemeClr val="bg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CF5785D-DCD4-4EED-B4B8-35CA518F1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9" y="1327108"/>
            <a:ext cx="5616005" cy="365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726D2E-0A46-4646-9BA1-A3295B20F521}"/>
              </a:ext>
            </a:extLst>
          </p:cNvPr>
          <p:cNvSpPr txBox="1"/>
          <p:nvPr/>
        </p:nvSpPr>
        <p:spPr>
          <a:xfrm>
            <a:off x="817020" y="1019331"/>
            <a:ext cx="273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vs Prediction: Zoomed in</a:t>
            </a:r>
          </a:p>
        </p:txBody>
      </p:sp>
    </p:spTree>
    <p:extLst>
      <p:ext uri="{BB962C8B-B14F-4D97-AF65-F5344CB8AC3E}">
        <p14:creationId xmlns:p14="http://schemas.microsoft.com/office/powerpoint/2010/main" val="1268467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5472-BD1E-43F4-9BB4-74F2F3E4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58" y="410452"/>
            <a:ext cx="5972100" cy="636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works</a:t>
            </a:r>
            <a:b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80FFB-0F6C-4403-86CE-FFB7C4FB2D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056EC-BE6F-4E9F-95A5-B0A4C749F000}"/>
              </a:ext>
            </a:extLst>
          </p:cNvPr>
          <p:cNvSpPr txBox="1"/>
          <p:nvPr/>
        </p:nvSpPr>
        <p:spPr>
          <a:xfrm>
            <a:off x="846944" y="1046452"/>
            <a:ext cx="616845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news polarity LSTM model works best, marginally though.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data?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all the models performed well.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with twitter, news headlines can be collected.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robustness: Does the model work well for different train and test data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205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>
            <a:spLocks noGrp="1"/>
          </p:cNvSpPr>
          <p:nvPr>
            <p:ph type="ctrTitle"/>
          </p:nvPr>
        </p:nvSpPr>
        <p:spPr>
          <a:xfrm>
            <a:off x="2535359" y="1800226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5400" dirty="0">
              <a:solidFill>
                <a:schemeClr val="bg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0698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640368" y="358606"/>
            <a:ext cx="711656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Dataset</a:t>
            </a:r>
            <a:b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</a:t>
            </a:r>
            <a:endParaRPr sz="2400" dirty="0">
              <a:solidFill>
                <a:schemeClr val="bg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640368" y="898736"/>
            <a:ext cx="6332518" cy="21945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been collected from: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investpy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module: it retrieves data from investing.com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is collected from January 2015 to May 2021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consists of ‘high’, ‘low’, ’open’, ‘close’ value of ONGC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Textual data is collected from twitter.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twitter API, the data has been collected with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200" lv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76200" lv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  <a:p>
            <a:pPr marL="76200" lvl="0" indent="0">
              <a:buNone/>
            </a:pP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     </a:t>
            </a:r>
          </a:p>
          <a:p>
            <a:pPr marL="76200" lvl="0" indent="0">
              <a:buNone/>
            </a:pPr>
            <a:endParaRPr sz="1600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67088" y="2946750"/>
            <a:ext cx="626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9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088" y="244635"/>
            <a:ext cx="6412418" cy="950840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Challenges and preprocessing</a:t>
            </a:r>
            <a:b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8" y="1105718"/>
            <a:ext cx="6241078" cy="3031941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stock market data needed no pre-processing.</a:t>
            </a:r>
          </a:p>
          <a:p>
            <a:pPr marL="7620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 were in multiple languages and pre-processing was needed. Only English language was taken into account.</a:t>
            </a:r>
          </a:p>
          <a:p>
            <a:pPr marL="7620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stop words, punctuations were removed.</a:t>
            </a:r>
          </a:p>
        </p:txBody>
      </p:sp>
    </p:spTree>
    <p:extLst>
      <p:ext uri="{BB962C8B-B14F-4D97-AF65-F5344CB8AC3E}">
        <p14:creationId xmlns:p14="http://schemas.microsoft.com/office/powerpoint/2010/main" val="131875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0812B-6A50-474F-B4FA-E8692E09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1" y="191332"/>
            <a:ext cx="5972100" cy="96595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Exploratory Data Analysis</a:t>
            </a:r>
            <a:b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85506FB-0BFD-4205-87EA-77D479453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432" y="1157288"/>
            <a:ext cx="4043362" cy="2723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DE364-E12B-4935-BC27-8BA01397C322}"/>
              </a:ext>
            </a:extLst>
          </p:cNvPr>
          <p:cNvSpPr txBox="1"/>
          <p:nvPr/>
        </p:nvSpPr>
        <p:spPr>
          <a:xfrm>
            <a:off x="938501" y="1628775"/>
            <a:ext cx="244049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thoughts: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Intuitively- no seasonality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 fall in 2020-21: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perhaps due to covid?</a:t>
            </a:r>
          </a:p>
        </p:txBody>
      </p:sp>
    </p:spTree>
    <p:extLst>
      <p:ext uri="{BB962C8B-B14F-4D97-AF65-F5344CB8AC3E}">
        <p14:creationId xmlns:p14="http://schemas.microsoft.com/office/powerpoint/2010/main" val="332688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2877D7-E94B-48EA-BAB0-3B87206047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48CD2-9E85-483D-8BF3-D60FD9D526EB}"/>
              </a:ext>
            </a:extLst>
          </p:cNvPr>
          <p:cNvSpPr txBox="1"/>
          <p:nvPr/>
        </p:nvSpPr>
        <p:spPr>
          <a:xfrm>
            <a:off x="950118" y="120581"/>
            <a:ext cx="7008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Exploratory Data Analysis(contd.)</a:t>
            </a:r>
            <a:br>
              <a:rPr lang="en-US" sz="30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</a:t>
            </a:r>
            <a:endParaRPr lang="en-US" sz="30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6302DA02-7F2C-4294-88A4-C01CDDD16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1136244"/>
            <a:ext cx="3850482" cy="3070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676E7E-7C1D-4901-8B7A-4A3B7215720C}"/>
              </a:ext>
            </a:extLst>
          </p:cNvPr>
          <p:cNvSpPr txBox="1"/>
          <p:nvPr/>
        </p:nvSpPr>
        <p:spPr>
          <a:xfrm>
            <a:off x="1259174" y="1771531"/>
            <a:ext cx="216607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 same shapes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shapes are not symmetric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‘Low’ values have one outlier</a:t>
            </a:r>
          </a:p>
        </p:txBody>
      </p:sp>
    </p:spTree>
    <p:extLst>
      <p:ext uri="{BB962C8B-B14F-4D97-AF65-F5344CB8AC3E}">
        <p14:creationId xmlns:p14="http://schemas.microsoft.com/office/powerpoint/2010/main" val="283508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AF23F0-6F0C-4B0B-AE12-9001E7BE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25" y="441362"/>
            <a:ext cx="6548149" cy="636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Exploratory Data Analysis(contd.)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</a:t>
            </a:r>
            <a:endParaRPr lang="en-US" dirty="0"/>
          </a:p>
        </p:txBody>
      </p:sp>
      <p:pic>
        <p:nvPicPr>
          <p:cNvPr id="15" name="Picture 14" descr="Chart, line chart, histogram&#10;&#10;Description automatically generated">
            <a:extLst>
              <a:ext uri="{FF2B5EF4-FFF2-40B4-BE49-F238E27FC236}">
                <a16:creationId xmlns:a16="http://schemas.microsoft.com/office/drawing/2014/main" id="{84FC724B-1074-4E1E-9988-BD6989B41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25" y="809367"/>
            <a:ext cx="6958722" cy="32197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0B990-B4B7-43CF-9FAF-4DCC98B71CFD}"/>
              </a:ext>
            </a:extLst>
          </p:cNvPr>
          <p:cNvSpPr txBox="1"/>
          <p:nvPr/>
        </p:nvSpPr>
        <p:spPr>
          <a:xfrm>
            <a:off x="978694" y="4143375"/>
            <a:ext cx="654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12 days MA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Rolling mean and exponential moving average are close to the data points.</a:t>
            </a:r>
          </a:p>
        </p:txBody>
      </p:sp>
    </p:spTree>
    <p:extLst>
      <p:ext uri="{BB962C8B-B14F-4D97-AF65-F5344CB8AC3E}">
        <p14:creationId xmlns:p14="http://schemas.microsoft.com/office/powerpoint/2010/main" val="50382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655127-B60F-45D9-8C11-8A389556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93" y="412788"/>
            <a:ext cx="6512431" cy="636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Exploratory Data Analysis(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</a:t>
            </a:r>
            <a:endParaRPr lang="en-US" dirty="0"/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A5572638-C6DE-4C7A-8937-C9AB7294E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3" y="827822"/>
            <a:ext cx="7011474" cy="32441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D844B3-09E5-43D6-B56E-54C634E21679}"/>
              </a:ext>
            </a:extLst>
          </p:cNvPr>
          <p:cNvSpPr txBox="1"/>
          <p:nvPr/>
        </p:nvSpPr>
        <p:spPr>
          <a:xfrm>
            <a:off x="753704" y="4135358"/>
            <a:ext cx="654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30 days MA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Rolling mean and exponential moving average are close to the data points not like before</a:t>
            </a:r>
          </a:p>
        </p:txBody>
      </p:sp>
    </p:spTree>
    <p:extLst>
      <p:ext uri="{BB962C8B-B14F-4D97-AF65-F5344CB8AC3E}">
        <p14:creationId xmlns:p14="http://schemas.microsoft.com/office/powerpoint/2010/main" val="350553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50219A-788B-4555-96FF-DDA5A5B59407}"/>
              </a:ext>
            </a:extLst>
          </p:cNvPr>
          <p:cNvSpPr txBox="1"/>
          <p:nvPr/>
        </p:nvSpPr>
        <p:spPr>
          <a:xfrm>
            <a:off x="978694" y="4143375"/>
            <a:ext cx="654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60 days MA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Rolling mean and exponential moving average are more far away from the data points.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3BE046F-7BD0-401C-B8E9-611F770099BC}"/>
              </a:ext>
            </a:extLst>
          </p:cNvPr>
          <p:cNvSpPr txBox="1">
            <a:spLocks/>
          </p:cNvSpPr>
          <p:nvPr/>
        </p:nvSpPr>
        <p:spPr>
          <a:xfrm>
            <a:off x="431293" y="412788"/>
            <a:ext cx="6512431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Exploratory Data Analysis(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</a:t>
            </a:r>
            <a:endParaRPr lang="en-US" dirty="0"/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F03B5E73-0380-4081-B621-42A443EA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806390"/>
            <a:ext cx="7079456" cy="327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10796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751</Words>
  <Application>Microsoft Office PowerPoint</Application>
  <PresentationFormat>On-screen Show (16:9)</PresentationFormat>
  <Paragraphs>139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Times New Roman</vt:lpstr>
      <vt:lpstr>Arial</vt:lpstr>
      <vt:lpstr>Calibri</vt:lpstr>
      <vt:lpstr>Hind</vt:lpstr>
      <vt:lpstr>Cambria Math</vt:lpstr>
      <vt:lpstr>Wingdings</vt:lpstr>
      <vt:lpstr>Comic Sans MS</vt:lpstr>
      <vt:lpstr>Dumaine</vt:lpstr>
      <vt:lpstr>Stock market data analysis using Twitter data</vt:lpstr>
      <vt:lpstr>Topics to Discuss --------------------------------------------- </vt:lpstr>
      <vt:lpstr>A. Dataset -------------------------------------------------------</vt:lpstr>
      <vt:lpstr>Dataset: Challenges and preprocessing -------------------------------------------------------------</vt:lpstr>
      <vt:lpstr>B. Exploratory Data Analysis -------------------------------------------</vt:lpstr>
      <vt:lpstr>PowerPoint Presentation</vt:lpstr>
      <vt:lpstr>B. Exploratory Data Analysis(contd.) ------------------------------------------------</vt:lpstr>
      <vt:lpstr>B. Exploratory Data Analysis(contd) -----------------------------------------------</vt:lpstr>
      <vt:lpstr>PowerPoint Presentation</vt:lpstr>
      <vt:lpstr>PowerPoint Presentation</vt:lpstr>
      <vt:lpstr>PowerPoint Presentation</vt:lpstr>
      <vt:lpstr>PowerPoint Presentation</vt:lpstr>
      <vt:lpstr>C. News polarity -----------------------------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works ---------------------------------------------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Debodeep</dc:creator>
  <cp:lastModifiedBy>Debodeep Banerjee</cp:lastModifiedBy>
  <cp:revision>52</cp:revision>
  <dcterms:modified xsi:type="dcterms:W3CDTF">2021-09-10T19:54:22Z</dcterms:modified>
</cp:coreProperties>
</file>