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73" r:id="rId12"/>
    <p:sldId id="267" r:id="rId13"/>
    <p:sldId id="272" r:id="rId14"/>
    <p:sldId id="274" r:id="rId15"/>
    <p:sldId id="268" r:id="rId16"/>
    <p:sldId id="269" r:id="rId17"/>
    <p:sldId id="270" r:id="rId18"/>
    <p:sldId id="271" r:id="rId19"/>
    <p:sldId id="275"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6/10/2022</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B0EA-8761-42E0-8994-3EF01C705A19}"/>
              </a:ext>
            </a:extLst>
          </p:cNvPr>
          <p:cNvSpPr>
            <a:spLocks noGrp="1"/>
          </p:cNvSpPr>
          <p:nvPr>
            <p:ph type="ctrTitle"/>
          </p:nvPr>
        </p:nvSpPr>
        <p:spPr>
          <a:xfrm>
            <a:off x="1507066" y="2661480"/>
            <a:ext cx="7766936" cy="926235"/>
          </a:xfrm>
        </p:spPr>
        <p:txBody>
          <a:bodyPr/>
          <a:lstStyle/>
          <a:p>
            <a:pPr algn="ctr"/>
            <a:r>
              <a:rPr lang="en-IN" dirty="0"/>
              <a:t>What is Docker?</a:t>
            </a:r>
            <a:endParaRPr lang="en-GB" dirty="0"/>
          </a:p>
        </p:txBody>
      </p:sp>
      <p:sp>
        <p:nvSpPr>
          <p:cNvPr id="3" name="Subtitle 2">
            <a:extLst>
              <a:ext uri="{FF2B5EF4-FFF2-40B4-BE49-F238E27FC236}">
                <a16:creationId xmlns:a16="http://schemas.microsoft.com/office/drawing/2014/main" id="{4B7A8D20-27D9-43FC-AB7C-BEA334A4D34A}"/>
              </a:ext>
            </a:extLst>
          </p:cNvPr>
          <p:cNvSpPr>
            <a:spLocks noGrp="1"/>
          </p:cNvSpPr>
          <p:nvPr>
            <p:ph type="subTitle" idx="1"/>
          </p:nvPr>
        </p:nvSpPr>
        <p:spPr>
          <a:xfrm>
            <a:off x="1399489" y="3899813"/>
            <a:ext cx="7766936" cy="546681"/>
          </a:xfrm>
        </p:spPr>
        <p:txBody>
          <a:bodyPr>
            <a:normAutofit/>
          </a:bodyPr>
          <a:lstStyle/>
          <a:p>
            <a:pPr algn="ctr"/>
            <a:r>
              <a:rPr lang="en-IN" sz="2400" dirty="0"/>
              <a:t>And how does it even work?</a:t>
            </a:r>
            <a:endParaRPr lang="en-GB" sz="2400" dirty="0"/>
          </a:p>
        </p:txBody>
      </p:sp>
      <p:sp>
        <p:nvSpPr>
          <p:cNvPr id="4" name="TextBox 3">
            <a:extLst>
              <a:ext uri="{FF2B5EF4-FFF2-40B4-BE49-F238E27FC236}">
                <a16:creationId xmlns:a16="http://schemas.microsoft.com/office/drawing/2014/main" id="{AF5E8100-29A4-485C-92AC-C1753CDD65B8}"/>
              </a:ext>
            </a:extLst>
          </p:cNvPr>
          <p:cNvSpPr txBox="1"/>
          <p:nvPr/>
        </p:nvSpPr>
        <p:spPr>
          <a:xfrm>
            <a:off x="161363" y="6257364"/>
            <a:ext cx="3173508" cy="461665"/>
          </a:xfrm>
          <a:prstGeom prst="rect">
            <a:avLst/>
          </a:prstGeom>
          <a:noFill/>
        </p:spPr>
        <p:txBody>
          <a:bodyPr wrap="square" rtlCol="0">
            <a:spAutoFit/>
          </a:bodyPr>
          <a:lstStyle/>
          <a:p>
            <a:r>
              <a:rPr lang="en-IN" sz="1200" dirty="0"/>
              <a:t>Presentation by Debojyoti Roy (21ME10028)</a:t>
            </a:r>
          </a:p>
          <a:p>
            <a:r>
              <a:rPr lang="en-IN" sz="1200" dirty="0"/>
              <a:t>For KOSS Selection Task</a:t>
            </a:r>
            <a:endParaRPr lang="en-GB" sz="1200" dirty="0"/>
          </a:p>
        </p:txBody>
      </p:sp>
      <p:pic>
        <p:nvPicPr>
          <p:cNvPr id="1028" name="Picture 4" descr="File:Docker (container engine) logo.png - Wikimedia Commons">
            <a:extLst>
              <a:ext uri="{FF2B5EF4-FFF2-40B4-BE49-F238E27FC236}">
                <a16:creationId xmlns:a16="http://schemas.microsoft.com/office/drawing/2014/main" id="{0C320EF0-8D00-453E-ABAD-F33B27F3D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2509" y="796807"/>
            <a:ext cx="6496050" cy="1552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AC17CE-D3DA-46D8-94B4-065998A2D078}"/>
              </a:ext>
            </a:extLst>
          </p:cNvPr>
          <p:cNvSpPr txBox="1"/>
          <p:nvPr/>
        </p:nvSpPr>
        <p:spPr>
          <a:xfrm>
            <a:off x="2127380" y="4661647"/>
            <a:ext cx="6311153" cy="646331"/>
          </a:xfrm>
          <a:prstGeom prst="rect">
            <a:avLst/>
          </a:prstGeom>
          <a:noFill/>
        </p:spPr>
        <p:txBody>
          <a:bodyPr wrap="square" rtlCol="0">
            <a:spAutoFit/>
          </a:bodyPr>
          <a:lstStyle/>
          <a:p>
            <a:pPr algn="ctr"/>
            <a:r>
              <a:rPr lang="en-IN" dirty="0"/>
              <a:t>A brief overview of Docker and its underlying core Linux concepts that make such a powerful system possible.</a:t>
            </a:r>
            <a:endParaRPr lang="en-GB" dirty="0"/>
          </a:p>
        </p:txBody>
      </p:sp>
    </p:spTree>
    <p:extLst>
      <p:ext uri="{BB962C8B-B14F-4D97-AF65-F5344CB8AC3E}">
        <p14:creationId xmlns:p14="http://schemas.microsoft.com/office/powerpoint/2010/main" val="280898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3506-0BC3-4549-AE9C-D159C140F350}"/>
              </a:ext>
            </a:extLst>
          </p:cNvPr>
          <p:cNvSpPr>
            <a:spLocks noGrp="1"/>
          </p:cNvSpPr>
          <p:nvPr>
            <p:ph type="title"/>
          </p:nvPr>
        </p:nvSpPr>
        <p:spPr/>
        <p:txBody>
          <a:bodyPr/>
          <a:lstStyle/>
          <a:p>
            <a:r>
              <a:rPr lang="en-IN" dirty="0"/>
              <a:t>Example of parent and child PID namespaces</a:t>
            </a:r>
            <a:endParaRPr lang="en-GB" dirty="0"/>
          </a:p>
        </p:txBody>
      </p:sp>
      <p:sp>
        <p:nvSpPr>
          <p:cNvPr id="3" name="Content Placeholder 2">
            <a:extLst>
              <a:ext uri="{FF2B5EF4-FFF2-40B4-BE49-F238E27FC236}">
                <a16:creationId xmlns:a16="http://schemas.microsoft.com/office/drawing/2014/main" id="{450795A4-2B80-46EC-9865-B777448E7CEB}"/>
              </a:ext>
            </a:extLst>
          </p:cNvPr>
          <p:cNvSpPr>
            <a:spLocks noGrp="1"/>
          </p:cNvSpPr>
          <p:nvPr>
            <p:ph sz="half" idx="1"/>
          </p:nvPr>
        </p:nvSpPr>
        <p:spPr>
          <a:xfrm>
            <a:off x="677334" y="2160589"/>
            <a:ext cx="9085231" cy="2264089"/>
          </a:xfrm>
        </p:spPr>
        <p:txBody>
          <a:bodyPr>
            <a:normAutofit fontScale="92500" lnSpcReduction="20000"/>
          </a:bodyPr>
          <a:lstStyle/>
          <a:p>
            <a:pPr fontAlgn="base"/>
            <a:r>
              <a:rPr lang="en-US" dirty="0"/>
              <a:t>In the diagram, there are three PID namespaces – a parent namespace and two child namespaces. Within the parent namespace, there are four processes, named </a:t>
            </a:r>
            <a:r>
              <a:rPr lang="en-US" b="1" dirty="0"/>
              <a:t>PID1</a:t>
            </a:r>
            <a:r>
              <a:rPr lang="en-US" dirty="0"/>
              <a:t> through </a:t>
            </a:r>
            <a:r>
              <a:rPr lang="en-US" b="1" dirty="0"/>
              <a:t>PID4</a:t>
            </a:r>
            <a:r>
              <a:rPr lang="en-US" dirty="0"/>
              <a:t>. These are normal processes which can all see each other and share resources.</a:t>
            </a:r>
          </a:p>
          <a:p>
            <a:pPr fontAlgn="base"/>
            <a:r>
              <a:rPr lang="en-US" dirty="0"/>
              <a:t>The child processes with </a:t>
            </a:r>
            <a:r>
              <a:rPr lang="en-US" b="1" dirty="0"/>
              <a:t>PID2</a:t>
            </a:r>
            <a:r>
              <a:rPr lang="en-US" dirty="0"/>
              <a:t> and </a:t>
            </a:r>
            <a:r>
              <a:rPr lang="en-US" b="1" dirty="0"/>
              <a:t>PID3</a:t>
            </a:r>
            <a:r>
              <a:rPr lang="en-US" dirty="0"/>
              <a:t> in the parent namespace also belong to their own PID namespaces in which their PID is 1. From within a child namespace, the </a:t>
            </a:r>
            <a:r>
              <a:rPr lang="en-US" b="1" dirty="0"/>
              <a:t>PID1</a:t>
            </a:r>
            <a:r>
              <a:rPr lang="en-US" dirty="0"/>
              <a:t> process cannot see anything outside. For example, </a:t>
            </a:r>
            <a:r>
              <a:rPr lang="en-US" b="1" dirty="0"/>
              <a:t>PID1</a:t>
            </a:r>
            <a:r>
              <a:rPr lang="en-US" dirty="0"/>
              <a:t> in both child namespaces cannot see </a:t>
            </a:r>
            <a:r>
              <a:rPr lang="en-US" b="1" dirty="0"/>
              <a:t>PID4</a:t>
            </a:r>
            <a:r>
              <a:rPr lang="en-US" dirty="0"/>
              <a:t> in the parent namespace.</a:t>
            </a:r>
          </a:p>
          <a:p>
            <a:pPr fontAlgn="base"/>
            <a:r>
              <a:rPr lang="en-US" dirty="0"/>
              <a:t>This provides isolation between (in this case) processes within different namespaces.</a:t>
            </a:r>
          </a:p>
          <a:p>
            <a:endParaRPr lang="en-GB" dirty="0"/>
          </a:p>
        </p:txBody>
      </p:sp>
      <p:pic>
        <p:nvPicPr>
          <p:cNvPr id="8" name="Content Placeholder 7">
            <a:extLst>
              <a:ext uri="{FF2B5EF4-FFF2-40B4-BE49-F238E27FC236}">
                <a16:creationId xmlns:a16="http://schemas.microsoft.com/office/drawing/2014/main" id="{F7A0DA43-3594-4F47-9B8E-FC87EC5C9D43}"/>
              </a:ext>
            </a:extLst>
          </p:cNvPr>
          <p:cNvPicPr>
            <a:picLocks noGrp="1" noChangeAspect="1"/>
          </p:cNvPicPr>
          <p:nvPr>
            <p:ph sz="half" idx="2"/>
          </p:nvPr>
        </p:nvPicPr>
        <p:blipFill>
          <a:blip r:embed="rId2">
            <a:extLst>
              <a:ext uri="{96DAC541-7B7A-43D3-8B79-37D633B846F1}">
                <asvg:svgBlip xmlns:asvg="http://schemas.microsoft.com/office/drawing/2016/SVG/main" r:embed="rId3"/>
              </a:ext>
            </a:extLst>
          </a:blip>
          <a:stretch>
            <a:fillRect/>
          </a:stretch>
        </p:blipFill>
        <p:spPr>
          <a:xfrm>
            <a:off x="2652595" y="4424678"/>
            <a:ext cx="4646146" cy="2264089"/>
          </a:xfrm>
        </p:spPr>
      </p:pic>
    </p:spTree>
    <p:extLst>
      <p:ext uri="{BB962C8B-B14F-4D97-AF65-F5344CB8AC3E}">
        <p14:creationId xmlns:p14="http://schemas.microsoft.com/office/powerpoint/2010/main" val="4106102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1E386-52EA-4DEA-A345-6ABC98FBFEAE}"/>
              </a:ext>
            </a:extLst>
          </p:cNvPr>
          <p:cNvSpPr>
            <a:spLocks noGrp="1"/>
          </p:cNvSpPr>
          <p:nvPr>
            <p:ph type="title"/>
          </p:nvPr>
        </p:nvSpPr>
        <p:spPr/>
        <p:txBody>
          <a:bodyPr/>
          <a:lstStyle/>
          <a:p>
            <a:r>
              <a:rPr lang="en-IN" dirty="0"/>
              <a:t>Namespaces demo</a:t>
            </a:r>
            <a:endParaRPr lang="en-GB" dirty="0"/>
          </a:p>
        </p:txBody>
      </p:sp>
      <p:sp>
        <p:nvSpPr>
          <p:cNvPr id="3" name="Content Placeholder 2">
            <a:extLst>
              <a:ext uri="{FF2B5EF4-FFF2-40B4-BE49-F238E27FC236}">
                <a16:creationId xmlns:a16="http://schemas.microsoft.com/office/drawing/2014/main" id="{0021ECA9-EF2C-49D5-9475-95B13ED0BFF0}"/>
              </a:ext>
            </a:extLst>
          </p:cNvPr>
          <p:cNvSpPr>
            <a:spLocks noGrp="1"/>
          </p:cNvSpPr>
          <p:nvPr>
            <p:ph sz="half" idx="1"/>
          </p:nvPr>
        </p:nvSpPr>
        <p:spPr/>
        <p:txBody>
          <a:bodyPr>
            <a:normAutofit fontScale="85000" lnSpcReduction="10000"/>
          </a:bodyPr>
          <a:lstStyle/>
          <a:p>
            <a:r>
              <a:rPr lang="en-IN" dirty="0"/>
              <a:t>We list all the available namespaces in our system using the lsns command.</a:t>
            </a:r>
          </a:p>
          <a:p>
            <a:r>
              <a:rPr lang="en-IN" dirty="0"/>
              <a:t>Then, we unshare the Z-Shell process from its parent namespace.</a:t>
            </a:r>
          </a:p>
          <a:p>
            <a:r>
              <a:rPr lang="en-IN" dirty="0"/>
              <a:t>Then, if we look at the PID of the Z-Shell from its own interactive shell within its PID namespace, we find that the PID of the forked process is 1.</a:t>
            </a:r>
          </a:p>
          <a:p>
            <a:r>
              <a:rPr lang="en-IN" dirty="0"/>
              <a:t>However, if we look at the PID of Z-Shell from a second terminal on the system, we find that it has a different PID.</a:t>
            </a:r>
          </a:p>
          <a:p>
            <a:r>
              <a:rPr lang="en-IN" dirty="0"/>
              <a:t>The “host system” sees the big picture and sees the process as PID 7723 but on the other hand, the process sees itself as PID 1. That is the beauty of namespaces.</a:t>
            </a:r>
            <a:endParaRPr lang="en-GB" dirty="0"/>
          </a:p>
        </p:txBody>
      </p:sp>
      <p:pic>
        <p:nvPicPr>
          <p:cNvPr id="5" name="Content Placeholder 4">
            <a:extLst>
              <a:ext uri="{FF2B5EF4-FFF2-40B4-BE49-F238E27FC236}">
                <a16:creationId xmlns:a16="http://schemas.microsoft.com/office/drawing/2014/main" id="{083C1EBE-D6F3-4564-AEDE-FC0576B0A3EA}"/>
              </a:ext>
            </a:extLst>
          </p:cNvPr>
          <p:cNvPicPr>
            <a:picLocks noGrp="1" noChangeAspect="1"/>
          </p:cNvPicPr>
          <p:nvPr>
            <p:ph sz="half" idx="2"/>
          </p:nvPr>
        </p:nvPicPr>
        <p:blipFill>
          <a:blip r:embed="rId2"/>
          <a:stretch>
            <a:fillRect/>
          </a:stretch>
        </p:blipFill>
        <p:spPr>
          <a:xfrm>
            <a:off x="5376396" y="2160589"/>
            <a:ext cx="4184650" cy="1084128"/>
          </a:xfrm>
          <a:prstGeom prst="rect">
            <a:avLst/>
          </a:prstGeom>
          <a:ln>
            <a:solidFill>
              <a:schemeClr val="tx1"/>
            </a:solidFill>
          </a:ln>
        </p:spPr>
      </p:pic>
      <p:pic>
        <p:nvPicPr>
          <p:cNvPr id="6" name="Picture 5">
            <a:extLst>
              <a:ext uri="{FF2B5EF4-FFF2-40B4-BE49-F238E27FC236}">
                <a16:creationId xmlns:a16="http://schemas.microsoft.com/office/drawing/2014/main" id="{9256F54C-44CF-4CAF-8FD2-2F2DB1DDDD6A}"/>
              </a:ext>
            </a:extLst>
          </p:cNvPr>
          <p:cNvPicPr>
            <a:picLocks noChangeAspect="1"/>
          </p:cNvPicPr>
          <p:nvPr/>
        </p:nvPicPr>
        <p:blipFill>
          <a:blip r:embed="rId3"/>
          <a:stretch>
            <a:fillRect/>
          </a:stretch>
        </p:blipFill>
        <p:spPr>
          <a:xfrm>
            <a:off x="5376396" y="3582925"/>
            <a:ext cx="3795089" cy="297206"/>
          </a:xfrm>
          <a:prstGeom prst="rect">
            <a:avLst/>
          </a:prstGeom>
          <a:ln>
            <a:solidFill>
              <a:schemeClr val="tx1"/>
            </a:solidFill>
          </a:ln>
        </p:spPr>
      </p:pic>
      <p:pic>
        <p:nvPicPr>
          <p:cNvPr id="7" name="Picture 6">
            <a:extLst>
              <a:ext uri="{FF2B5EF4-FFF2-40B4-BE49-F238E27FC236}">
                <a16:creationId xmlns:a16="http://schemas.microsoft.com/office/drawing/2014/main" id="{328DB06A-F594-41D6-A0C9-4C627E3C9EE4}"/>
              </a:ext>
            </a:extLst>
          </p:cNvPr>
          <p:cNvPicPr>
            <a:picLocks noChangeAspect="1"/>
          </p:cNvPicPr>
          <p:nvPr/>
        </p:nvPicPr>
        <p:blipFill>
          <a:blip r:embed="rId4"/>
          <a:stretch>
            <a:fillRect/>
          </a:stretch>
        </p:blipFill>
        <p:spPr>
          <a:xfrm>
            <a:off x="5376396" y="4218340"/>
            <a:ext cx="4382950" cy="361208"/>
          </a:xfrm>
          <a:prstGeom prst="rect">
            <a:avLst/>
          </a:prstGeom>
          <a:ln>
            <a:solidFill>
              <a:schemeClr val="tx1"/>
            </a:solidFill>
          </a:ln>
        </p:spPr>
      </p:pic>
      <p:pic>
        <p:nvPicPr>
          <p:cNvPr id="8" name="Picture 7">
            <a:extLst>
              <a:ext uri="{FF2B5EF4-FFF2-40B4-BE49-F238E27FC236}">
                <a16:creationId xmlns:a16="http://schemas.microsoft.com/office/drawing/2014/main" id="{2A9DC368-EE3F-436C-9B2A-5729F5B1C015}"/>
              </a:ext>
            </a:extLst>
          </p:cNvPr>
          <p:cNvPicPr>
            <a:picLocks noChangeAspect="1"/>
          </p:cNvPicPr>
          <p:nvPr/>
        </p:nvPicPr>
        <p:blipFill>
          <a:blip r:embed="rId5"/>
          <a:stretch>
            <a:fillRect/>
          </a:stretch>
        </p:blipFill>
        <p:spPr>
          <a:xfrm>
            <a:off x="5376396" y="5031189"/>
            <a:ext cx="4382950" cy="366349"/>
          </a:xfrm>
          <a:prstGeom prst="rect">
            <a:avLst/>
          </a:prstGeom>
          <a:ln>
            <a:solidFill>
              <a:schemeClr val="tx1"/>
            </a:solidFill>
          </a:ln>
        </p:spPr>
      </p:pic>
    </p:spTree>
    <p:extLst>
      <p:ext uri="{BB962C8B-B14F-4D97-AF65-F5344CB8AC3E}">
        <p14:creationId xmlns:p14="http://schemas.microsoft.com/office/powerpoint/2010/main" val="4067863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3D83B-8A84-4504-ADB0-88122FB5459E}"/>
              </a:ext>
            </a:extLst>
          </p:cNvPr>
          <p:cNvSpPr>
            <a:spLocks noGrp="1"/>
          </p:cNvSpPr>
          <p:nvPr>
            <p:ph type="title"/>
          </p:nvPr>
        </p:nvSpPr>
        <p:spPr/>
        <p:txBody>
          <a:bodyPr/>
          <a:lstStyle/>
          <a:p>
            <a:r>
              <a:rPr lang="en-IN" dirty="0"/>
              <a:t>More on cgroups</a:t>
            </a:r>
            <a:endParaRPr lang="en-GB" dirty="0"/>
          </a:p>
        </p:txBody>
      </p:sp>
      <p:sp>
        <p:nvSpPr>
          <p:cNvPr id="3" name="Content Placeholder 2">
            <a:extLst>
              <a:ext uri="{FF2B5EF4-FFF2-40B4-BE49-F238E27FC236}">
                <a16:creationId xmlns:a16="http://schemas.microsoft.com/office/drawing/2014/main" id="{1873A817-DCBC-40C9-B723-30632DA0F2BD}"/>
              </a:ext>
            </a:extLst>
          </p:cNvPr>
          <p:cNvSpPr>
            <a:spLocks noGrp="1"/>
          </p:cNvSpPr>
          <p:nvPr>
            <p:ph sz="half" idx="1"/>
          </p:nvPr>
        </p:nvSpPr>
        <p:spPr/>
        <p:txBody>
          <a:bodyPr>
            <a:normAutofit fontScale="70000" lnSpcReduction="20000"/>
          </a:bodyPr>
          <a:lstStyle/>
          <a:p>
            <a:pPr fontAlgn="base"/>
            <a:r>
              <a:rPr lang="en-US" dirty="0"/>
              <a:t>A control group (cgroup) is a Linux kernel feature that limits, accounts for, and isolates the resource usage (CPU, memory, disk I/O, network, and so on) of a collection of processes.</a:t>
            </a:r>
          </a:p>
          <a:p>
            <a:pPr fontAlgn="base"/>
            <a:r>
              <a:rPr lang="en-US" dirty="0"/>
              <a:t>Cgroups provide the following features:</a:t>
            </a:r>
          </a:p>
          <a:p>
            <a:pPr fontAlgn="base">
              <a:buFont typeface="+mj-lt"/>
              <a:buAutoNum type="arabicPeriod"/>
            </a:pPr>
            <a:r>
              <a:rPr lang="en-US" b="1" dirty="0"/>
              <a:t>Resource limits</a:t>
            </a:r>
            <a:r>
              <a:rPr lang="en-US" dirty="0"/>
              <a:t> – You can configure a cgroup to limit how much of a particular resource (memory or CPU, for example) a process can use.</a:t>
            </a:r>
          </a:p>
          <a:p>
            <a:pPr fontAlgn="base">
              <a:buFont typeface="+mj-lt"/>
              <a:buAutoNum type="arabicPeriod"/>
            </a:pPr>
            <a:r>
              <a:rPr lang="en-US" b="1" dirty="0"/>
              <a:t>Prioritization</a:t>
            </a:r>
            <a:r>
              <a:rPr lang="en-US" dirty="0"/>
              <a:t> – You can control how much of a resource (CPU, disk, or network) a process can use compared to processes in another cgroup when there is resource contention.</a:t>
            </a:r>
          </a:p>
          <a:p>
            <a:pPr fontAlgn="base">
              <a:buFont typeface="+mj-lt"/>
              <a:buAutoNum type="arabicPeriod"/>
            </a:pPr>
            <a:r>
              <a:rPr lang="en-US" b="1" dirty="0"/>
              <a:t>Accounting</a:t>
            </a:r>
            <a:r>
              <a:rPr lang="en-US" dirty="0"/>
              <a:t> – Resource limits are monitored and reported at the cgroup level.</a:t>
            </a:r>
          </a:p>
          <a:p>
            <a:pPr fontAlgn="base">
              <a:buFont typeface="+mj-lt"/>
              <a:buAutoNum type="arabicPeriod"/>
            </a:pPr>
            <a:r>
              <a:rPr lang="en-US" b="1" dirty="0"/>
              <a:t>Control</a:t>
            </a:r>
            <a:r>
              <a:rPr lang="en-US" dirty="0"/>
              <a:t> – You can change the status (frozen, stopped, or restarted) of all processes in a cgroup with a single command.</a:t>
            </a:r>
          </a:p>
          <a:p>
            <a:endParaRPr lang="en-GB" dirty="0"/>
          </a:p>
        </p:txBody>
      </p:sp>
      <p:grpSp>
        <p:nvGrpSpPr>
          <p:cNvPr id="146" name="Group 145">
            <a:extLst>
              <a:ext uri="{FF2B5EF4-FFF2-40B4-BE49-F238E27FC236}">
                <a16:creationId xmlns:a16="http://schemas.microsoft.com/office/drawing/2014/main" id="{65E590C4-121B-4F11-893E-73B15F859799}"/>
              </a:ext>
            </a:extLst>
          </p:cNvPr>
          <p:cNvGrpSpPr/>
          <p:nvPr/>
        </p:nvGrpSpPr>
        <p:grpSpPr>
          <a:xfrm>
            <a:off x="5089352" y="2039565"/>
            <a:ext cx="4184650" cy="3165033"/>
            <a:chOff x="5089352" y="2039565"/>
            <a:chExt cx="4184650" cy="3165033"/>
          </a:xfrm>
        </p:grpSpPr>
        <p:sp>
          <p:nvSpPr>
            <p:cNvPr id="9" name="TextBox 8">
              <a:extLst>
                <a:ext uri="{FF2B5EF4-FFF2-40B4-BE49-F238E27FC236}">
                  <a16:creationId xmlns:a16="http://schemas.microsoft.com/office/drawing/2014/main" id="{7024DBB4-7847-4880-903B-0E81C4D7BA2B}"/>
                </a:ext>
              </a:extLst>
            </p:cNvPr>
            <p:cNvSpPr txBox="1"/>
            <p:nvPr/>
          </p:nvSpPr>
          <p:spPr>
            <a:xfrm>
              <a:off x="5296840" y="4927599"/>
              <a:ext cx="3769673" cy="276999"/>
            </a:xfrm>
            <a:prstGeom prst="rect">
              <a:avLst/>
            </a:prstGeom>
            <a:noFill/>
          </p:spPr>
          <p:txBody>
            <a:bodyPr wrap="square" rtlCol="0">
              <a:spAutoFit/>
            </a:bodyPr>
            <a:lstStyle/>
            <a:p>
              <a:pPr algn="ctr"/>
              <a:r>
                <a:rPr lang="en-IN" sz="1200" dirty="0">
                  <a:latin typeface="SansSerif" panose="00000400000000000000" pitchFamily="2" charset="2"/>
                </a:rPr>
                <a:t>Illustration of how cgroups work</a:t>
              </a:r>
            </a:p>
          </p:txBody>
        </p:sp>
        <p:grpSp>
          <p:nvGrpSpPr>
            <p:cNvPr id="10" name="Content Placeholder 7">
              <a:extLst>
                <a:ext uri="{FF2B5EF4-FFF2-40B4-BE49-F238E27FC236}">
                  <a16:creationId xmlns:a16="http://schemas.microsoft.com/office/drawing/2014/main" id="{F40D41B3-B8A2-4A1D-AB0B-7C4D480728F3}"/>
                </a:ext>
              </a:extLst>
            </p:cNvPr>
            <p:cNvGrpSpPr/>
            <p:nvPr/>
          </p:nvGrpSpPr>
          <p:grpSpPr>
            <a:xfrm>
              <a:off x="5089352" y="2039565"/>
              <a:ext cx="4184650" cy="2778869"/>
              <a:chOff x="5089352" y="2039565"/>
              <a:chExt cx="4184650" cy="2778869"/>
            </a:xfrm>
          </p:grpSpPr>
          <p:sp>
            <p:nvSpPr>
              <p:cNvPr id="11" name="Freeform: Shape 10">
                <a:extLst>
                  <a:ext uri="{FF2B5EF4-FFF2-40B4-BE49-F238E27FC236}">
                    <a16:creationId xmlns:a16="http://schemas.microsoft.com/office/drawing/2014/main" id="{FEC74C24-1F6F-4625-820F-67C77909D054}"/>
                  </a:ext>
                </a:extLst>
              </p:cNvPr>
              <p:cNvSpPr/>
              <p:nvPr/>
            </p:nvSpPr>
            <p:spPr>
              <a:xfrm>
                <a:off x="5086287" y="2036500"/>
                <a:ext cx="4188737" cy="2782956"/>
              </a:xfrm>
              <a:custGeom>
                <a:avLst/>
                <a:gdLst>
                  <a:gd name="connsiteX0" fmla="*/ 3065 w 4188736"/>
                  <a:gd name="connsiteY0" fmla="*/ 3065 h 2782955"/>
                  <a:gd name="connsiteX1" fmla="*/ 4187715 w 4188736"/>
                  <a:gd name="connsiteY1" fmla="*/ 3065 h 2782955"/>
                  <a:gd name="connsiteX2" fmla="*/ 4187715 w 4188736"/>
                  <a:gd name="connsiteY2" fmla="*/ 2781934 h 2782955"/>
                  <a:gd name="connsiteX3" fmla="*/ 3065 w 4188736"/>
                  <a:gd name="connsiteY3" fmla="*/ 2781934 h 2782955"/>
                </a:gdLst>
                <a:ahLst/>
                <a:cxnLst>
                  <a:cxn ang="0">
                    <a:pos x="connsiteX0" y="connsiteY0"/>
                  </a:cxn>
                  <a:cxn ang="0">
                    <a:pos x="connsiteX1" y="connsiteY1"/>
                  </a:cxn>
                  <a:cxn ang="0">
                    <a:pos x="connsiteX2" y="connsiteY2"/>
                  </a:cxn>
                  <a:cxn ang="0">
                    <a:pos x="connsiteX3" y="connsiteY3"/>
                  </a:cxn>
                </a:cxnLst>
                <a:rect l="l" t="t" r="r" b="b"/>
                <a:pathLst>
                  <a:path w="4188736" h="2782955">
                    <a:moveTo>
                      <a:pt x="3065" y="3065"/>
                    </a:moveTo>
                    <a:lnTo>
                      <a:pt x="4187715" y="3065"/>
                    </a:lnTo>
                    <a:lnTo>
                      <a:pt x="4187715" y="2781934"/>
                    </a:lnTo>
                    <a:lnTo>
                      <a:pt x="3065" y="2781934"/>
                    </a:lnTo>
                    <a:close/>
                  </a:path>
                </a:pathLst>
              </a:custGeom>
              <a:solidFill>
                <a:srgbClr val="F1F1F1"/>
              </a:solidFill>
              <a:ln w="9525" cap="flat">
                <a:noFill/>
                <a:prstDash val="solid"/>
                <a:miter/>
              </a:ln>
            </p:spPr>
            <p:txBody>
              <a:bodyPr rtlCol="0" anchor="ctr"/>
              <a:lstStyle/>
              <a:p>
                <a:endParaRPr lang="en-GB"/>
              </a:p>
            </p:txBody>
          </p:sp>
          <p:sp>
            <p:nvSpPr>
              <p:cNvPr id="12" name="Freeform: Shape 11">
                <a:extLst>
                  <a:ext uri="{FF2B5EF4-FFF2-40B4-BE49-F238E27FC236}">
                    <a16:creationId xmlns:a16="http://schemas.microsoft.com/office/drawing/2014/main" id="{E00E376D-A2A1-4FFD-B098-7ED8E75712E6}"/>
                  </a:ext>
                </a:extLst>
              </p:cNvPr>
              <p:cNvSpPr/>
              <p:nvPr/>
            </p:nvSpPr>
            <p:spPr>
              <a:xfrm>
                <a:off x="5249750" y="2199963"/>
                <a:ext cx="3861811" cy="1148327"/>
              </a:xfrm>
              <a:custGeom>
                <a:avLst/>
                <a:gdLst>
                  <a:gd name="connsiteX0" fmla="*/ 3860789 w 3861810"/>
                  <a:gd name="connsiteY0" fmla="*/ 1106439 h 1148326"/>
                  <a:gd name="connsiteX1" fmla="*/ 3819924 w 3861810"/>
                  <a:gd name="connsiteY1" fmla="*/ 1147305 h 1148326"/>
                  <a:gd name="connsiteX2" fmla="*/ 43931 w 3861810"/>
                  <a:gd name="connsiteY2" fmla="*/ 1147305 h 1148326"/>
                  <a:gd name="connsiteX3" fmla="*/ 3065 w 3861810"/>
                  <a:gd name="connsiteY3" fmla="*/ 1106439 h 1148326"/>
                  <a:gd name="connsiteX4" fmla="*/ 3065 w 3861810"/>
                  <a:gd name="connsiteY4" fmla="*/ 43931 h 1148326"/>
                  <a:gd name="connsiteX5" fmla="*/ 43931 w 3861810"/>
                  <a:gd name="connsiteY5" fmla="*/ 3065 h 1148326"/>
                  <a:gd name="connsiteX6" fmla="*/ 3819924 w 3861810"/>
                  <a:gd name="connsiteY6" fmla="*/ 3065 h 1148326"/>
                  <a:gd name="connsiteX7" fmla="*/ 3860789 w 3861810"/>
                  <a:gd name="connsiteY7" fmla="*/ 43931 h 1148326"/>
                  <a:gd name="connsiteX8" fmla="*/ 3860789 w 3861810"/>
                  <a:gd name="connsiteY8" fmla="*/ 1106439 h 1148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1810" h="1148326">
                    <a:moveTo>
                      <a:pt x="3860789" y="1106439"/>
                    </a:moveTo>
                    <a:cubicBezTo>
                      <a:pt x="3860789" y="1128916"/>
                      <a:pt x="3842400" y="1147305"/>
                      <a:pt x="3819924" y="1147305"/>
                    </a:cubicBezTo>
                    <a:lnTo>
                      <a:pt x="43931" y="1147305"/>
                    </a:lnTo>
                    <a:cubicBezTo>
                      <a:pt x="21455" y="1147305"/>
                      <a:pt x="3065" y="1128916"/>
                      <a:pt x="3065" y="1106439"/>
                    </a:cubicBezTo>
                    <a:lnTo>
                      <a:pt x="3065" y="43931"/>
                    </a:lnTo>
                    <a:cubicBezTo>
                      <a:pt x="3065" y="21455"/>
                      <a:pt x="21455" y="3065"/>
                      <a:pt x="43931" y="3065"/>
                    </a:cubicBezTo>
                    <a:lnTo>
                      <a:pt x="3819924" y="3065"/>
                    </a:lnTo>
                    <a:cubicBezTo>
                      <a:pt x="3842400" y="3065"/>
                      <a:pt x="3860789" y="21455"/>
                      <a:pt x="3860789" y="43931"/>
                    </a:cubicBezTo>
                    <a:lnTo>
                      <a:pt x="3860789" y="1106439"/>
                    </a:lnTo>
                    <a:close/>
                  </a:path>
                </a:pathLst>
              </a:custGeom>
              <a:solidFill>
                <a:srgbClr val="CCCCCC"/>
              </a:solidFill>
              <a:ln w="9525" cap="flat">
                <a:noFill/>
                <a:prstDash val="solid"/>
                <a:miter/>
              </a:ln>
            </p:spPr>
            <p:txBody>
              <a:bodyPr rtlCol="0" anchor="ctr"/>
              <a:lstStyle/>
              <a:p>
                <a:endParaRPr lang="en-GB"/>
              </a:p>
            </p:txBody>
          </p:sp>
          <p:sp>
            <p:nvSpPr>
              <p:cNvPr id="13" name="Freeform: Shape 12">
                <a:extLst>
                  <a:ext uri="{FF2B5EF4-FFF2-40B4-BE49-F238E27FC236}">
                    <a16:creationId xmlns:a16="http://schemas.microsoft.com/office/drawing/2014/main" id="{D284DD4D-A936-4984-A425-238E5FBBDD32}"/>
                  </a:ext>
                </a:extLst>
              </p:cNvPr>
              <p:cNvSpPr/>
              <p:nvPr/>
            </p:nvSpPr>
            <p:spPr>
              <a:xfrm>
                <a:off x="5246685" y="2196898"/>
                <a:ext cx="3869984" cy="1156500"/>
              </a:xfrm>
              <a:custGeom>
                <a:avLst/>
                <a:gdLst>
                  <a:gd name="connsiteX0" fmla="*/ 3863854 w 3869983"/>
                  <a:gd name="connsiteY0" fmla="*/ 1109504 h 1156499"/>
                  <a:gd name="connsiteX1" fmla="*/ 3822988 w 3869983"/>
                  <a:gd name="connsiteY1" fmla="*/ 1150370 h 1156499"/>
                  <a:gd name="connsiteX2" fmla="*/ 46996 w 3869983"/>
                  <a:gd name="connsiteY2" fmla="*/ 1150370 h 1156499"/>
                  <a:gd name="connsiteX3" fmla="*/ 6130 w 3869983"/>
                  <a:gd name="connsiteY3" fmla="*/ 1109504 h 1156499"/>
                  <a:gd name="connsiteX4" fmla="*/ 6130 w 3869983"/>
                  <a:gd name="connsiteY4" fmla="*/ 46996 h 1156499"/>
                  <a:gd name="connsiteX5" fmla="*/ 46996 w 3869983"/>
                  <a:gd name="connsiteY5" fmla="*/ 6130 h 1156499"/>
                  <a:gd name="connsiteX6" fmla="*/ 3822988 w 3869983"/>
                  <a:gd name="connsiteY6" fmla="*/ 6130 h 1156499"/>
                  <a:gd name="connsiteX7" fmla="*/ 3863854 w 3869983"/>
                  <a:gd name="connsiteY7" fmla="*/ 46996 h 1156499"/>
                  <a:gd name="connsiteX8" fmla="*/ 3863854 w 3869983"/>
                  <a:gd name="connsiteY8" fmla="*/ 1109504 h 115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9983" h="1156499">
                    <a:moveTo>
                      <a:pt x="3863854" y="1109504"/>
                    </a:moveTo>
                    <a:cubicBezTo>
                      <a:pt x="3863854" y="1131981"/>
                      <a:pt x="3845465" y="1150370"/>
                      <a:pt x="3822988" y="1150370"/>
                    </a:cubicBezTo>
                    <a:lnTo>
                      <a:pt x="46996" y="1150370"/>
                    </a:lnTo>
                    <a:cubicBezTo>
                      <a:pt x="24519" y="1150370"/>
                      <a:pt x="6130" y="1131981"/>
                      <a:pt x="6130" y="1109504"/>
                    </a:cubicBezTo>
                    <a:lnTo>
                      <a:pt x="6130" y="46996"/>
                    </a:lnTo>
                    <a:cubicBezTo>
                      <a:pt x="6130" y="24519"/>
                      <a:pt x="24519" y="6130"/>
                      <a:pt x="46996" y="6130"/>
                    </a:cubicBezTo>
                    <a:lnTo>
                      <a:pt x="3822988" y="6130"/>
                    </a:lnTo>
                    <a:cubicBezTo>
                      <a:pt x="3845465" y="6130"/>
                      <a:pt x="3863854" y="24519"/>
                      <a:pt x="3863854" y="46996"/>
                    </a:cubicBezTo>
                    <a:lnTo>
                      <a:pt x="3863854" y="1109504"/>
                    </a:lnTo>
                    <a:close/>
                  </a:path>
                </a:pathLst>
              </a:custGeom>
              <a:noFill/>
              <a:ln w="19050" cap="flat">
                <a:solidFill>
                  <a:srgbClr val="343434"/>
                </a:solid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C67646E7-7795-4490-A66B-4ADACB5E7534}"/>
                  </a:ext>
                </a:extLst>
              </p:cNvPr>
              <p:cNvSpPr/>
              <p:nvPr/>
            </p:nvSpPr>
            <p:spPr>
              <a:xfrm>
                <a:off x="5249750" y="3507666"/>
                <a:ext cx="3861811" cy="1148327"/>
              </a:xfrm>
              <a:custGeom>
                <a:avLst/>
                <a:gdLst>
                  <a:gd name="connsiteX0" fmla="*/ 3860789 w 3861810"/>
                  <a:gd name="connsiteY0" fmla="*/ 1106439 h 1148326"/>
                  <a:gd name="connsiteX1" fmla="*/ 3819924 w 3861810"/>
                  <a:gd name="connsiteY1" fmla="*/ 1147305 h 1148326"/>
                  <a:gd name="connsiteX2" fmla="*/ 43931 w 3861810"/>
                  <a:gd name="connsiteY2" fmla="*/ 1147305 h 1148326"/>
                  <a:gd name="connsiteX3" fmla="*/ 3065 w 3861810"/>
                  <a:gd name="connsiteY3" fmla="*/ 1106439 h 1148326"/>
                  <a:gd name="connsiteX4" fmla="*/ 3065 w 3861810"/>
                  <a:gd name="connsiteY4" fmla="*/ 43931 h 1148326"/>
                  <a:gd name="connsiteX5" fmla="*/ 43931 w 3861810"/>
                  <a:gd name="connsiteY5" fmla="*/ 3065 h 1148326"/>
                  <a:gd name="connsiteX6" fmla="*/ 3819924 w 3861810"/>
                  <a:gd name="connsiteY6" fmla="*/ 3065 h 1148326"/>
                  <a:gd name="connsiteX7" fmla="*/ 3860789 w 3861810"/>
                  <a:gd name="connsiteY7" fmla="*/ 43931 h 1148326"/>
                  <a:gd name="connsiteX8" fmla="*/ 3860789 w 3861810"/>
                  <a:gd name="connsiteY8" fmla="*/ 1106439 h 1148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1810" h="1148326">
                    <a:moveTo>
                      <a:pt x="3860789" y="1106439"/>
                    </a:moveTo>
                    <a:cubicBezTo>
                      <a:pt x="3860789" y="1128916"/>
                      <a:pt x="3842400" y="1147305"/>
                      <a:pt x="3819924" y="1147305"/>
                    </a:cubicBezTo>
                    <a:lnTo>
                      <a:pt x="43931" y="1147305"/>
                    </a:lnTo>
                    <a:cubicBezTo>
                      <a:pt x="21455" y="1147305"/>
                      <a:pt x="3065" y="1128916"/>
                      <a:pt x="3065" y="1106439"/>
                    </a:cubicBezTo>
                    <a:lnTo>
                      <a:pt x="3065" y="43931"/>
                    </a:lnTo>
                    <a:cubicBezTo>
                      <a:pt x="3065" y="21455"/>
                      <a:pt x="21455" y="3065"/>
                      <a:pt x="43931" y="3065"/>
                    </a:cubicBezTo>
                    <a:lnTo>
                      <a:pt x="3819924" y="3065"/>
                    </a:lnTo>
                    <a:cubicBezTo>
                      <a:pt x="3842400" y="3065"/>
                      <a:pt x="3860789" y="21455"/>
                      <a:pt x="3860789" y="43931"/>
                    </a:cubicBezTo>
                    <a:lnTo>
                      <a:pt x="3860789" y="1106439"/>
                    </a:lnTo>
                    <a:close/>
                  </a:path>
                </a:pathLst>
              </a:custGeom>
              <a:solidFill>
                <a:srgbClr val="CCCCCC"/>
              </a:solidFill>
              <a:ln w="9525" cap="flat">
                <a:noFill/>
                <a:prstDash val="solid"/>
                <a:miter/>
              </a:ln>
            </p:spPr>
            <p:txBody>
              <a:bodyPr rtlCol="0" anchor="ctr"/>
              <a:lstStyle/>
              <a:p>
                <a:endParaRPr lang="en-GB"/>
              </a:p>
            </p:txBody>
          </p:sp>
          <p:sp>
            <p:nvSpPr>
              <p:cNvPr id="15" name="Freeform: Shape 14">
                <a:extLst>
                  <a:ext uri="{FF2B5EF4-FFF2-40B4-BE49-F238E27FC236}">
                    <a16:creationId xmlns:a16="http://schemas.microsoft.com/office/drawing/2014/main" id="{4B836695-533D-444A-9E8D-D2226907AB05}"/>
                  </a:ext>
                </a:extLst>
              </p:cNvPr>
              <p:cNvSpPr/>
              <p:nvPr/>
            </p:nvSpPr>
            <p:spPr>
              <a:xfrm>
                <a:off x="5246685" y="3504601"/>
                <a:ext cx="3869984" cy="1156500"/>
              </a:xfrm>
              <a:custGeom>
                <a:avLst/>
                <a:gdLst>
                  <a:gd name="connsiteX0" fmla="*/ 3863854 w 3869983"/>
                  <a:gd name="connsiteY0" fmla="*/ 1109504 h 1156499"/>
                  <a:gd name="connsiteX1" fmla="*/ 3822988 w 3869983"/>
                  <a:gd name="connsiteY1" fmla="*/ 1150370 h 1156499"/>
                  <a:gd name="connsiteX2" fmla="*/ 46996 w 3869983"/>
                  <a:gd name="connsiteY2" fmla="*/ 1150370 h 1156499"/>
                  <a:gd name="connsiteX3" fmla="*/ 6130 w 3869983"/>
                  <a:gd name="connsiteY3" fmla="*/ 1109504 h 1156499"/>
                  <a:gd name="connsiteX4" fmla="*/ 6130 w 3869983"/>
                  <a:gd name="connsiteY4" fmla="*/ 46996 h 1156499"/>
                  <a:gd name="connsiteX5" fmla="*/ 46996 w 3869983"/>
                  <a:gd name="connsiteY5" fmla="*/ 6130 h 1156499"/>
                  <a:gd name="connsiteX6" fmla="*/ 3822988 w 3869983"/>
                  <a:gd name="connsiteY6" fmla="*/ 6130 h 1156499"/>
                  <a:gd name="connsiteX7" fmla="*/ 3863854 w 3869983"/>
                  <a:gd name="connsiteY7" fmla="*/ 46996 h 1156499"/>
                  <a:gd name="connsiteX8" fmla="*/ 3863854 w 3869983"/>
                  <a:gd name="connsiteY8" fmla="*/ 1109504 h 115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9983" h="1156499">
                    <a:moveTo>
                      <a:pt x="3863854" y="1109504"/>
                    </a:moveTo>
                    <a:cubicBezTo>
                      <a:pt x="3863854" y="1131981"/>
                      <a:pt x="3845465" y="1150370"/>
                      <a:pt x="3822988" y="1150370"/>
                    </a:cubicBezTo>
                    <a:lnTo>
                      <a:pt x="46996" y="1150370"/>
                    </a:lnTo>
                    <a:cubicBezTo>
                      <a:pt x="24519" y="1150370"/>
                      <a:pt x="6130" y="1131981"/>
                      <a:pt x="6130" y="1109504"/>
                    </a:cubicBezTo>
                    <a:lnTo>
                      <a:pt x="6130" y="46996"/>
                    </a:lnTo>
                    <a:cubicBezTo>
                      <a:pt x="6130" y="24519"/>
                      <a:pt x="24519" y="6130"/>
                      <a:pt x="46996" y="6130"/>
                    </a:cubicBezTo>
                    <a:lnTo>
                      <a:pt x="3822988" y="6130"/>
                    </a:lnTo>
                    <a:cubicBezTo>
                      <a:pt x="3845465" y="6130"/>
                      <a:pt x="3863854" y="24519"/>
                      <a:pt x="3863854" y="46996"/>
                    </a:cubicBezTo>
                    <a:lnTo>
                      <a:pt x="3863854" y="1109504"/>
                    </a:lnTo>
                    <a:close/>
                  </a:path>
                </a:pathLst>
              </a:custGeom>
              <a:noFill/>
              <a:ln w="19050" cap="flat">
                <a:solidFill>
                  <a:srgbClr val="343434"/>
                </a:solid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6BA5740E-D29B-4492-90FF-93847820EB28}"/>
                  </a:ext>
                </a:extLst>
              </p:cNvPr>
              <p:cNvSpPr/>
              <p:nvPr/>
            </p:nvSpPr>
            <p:spPr>
              <a:xfrm>
                <a:off x="5413213" y="3859231"/>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solidFill>
                <a:srgbClr val="F1F1F1"/>
              </a:solidFill>
              <a:ln w="9525" cap="flat">
                <a:noFill/>
                <a:prstDash val="solid"/>
                <a:miter/>
              </a:ln>
            </p:spPr>
            <p:txBody>
              <a:bodyPr rtlCol="0" anchor="ctr"/>
              <a:lstStyle/>
              <a:p>
                <a:endParaRPr lang="en-GB"/>
              </a:p>
            </p:txBody>
          </p:sp>
          <p:sp>
            <p:nvSpPr>
              <p:cNvPr id="17" name="Freeform: Shape 16">
                <a:extLst>
                  <a:ext uri="{FF2B5EF4-FFF2-40B4-BE49-F238E27FC236}">
                    <a16:creationId xmlns:a16="http://schemas.microsoft.com/office/drawing/2014/main" id="{209B3342-1534-4E78-B81A-B7789D1E0E66}"/>
                  </a:ext>
                </a:extLst>
              </p:cNvPr>
              <p:cNvSpPr/>
              <p:nvPr/>
            </p:nvSpPr>
            <p:spPr>
              <a:xfrm>
                <a:off x="6385817" y="3859231"/>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solidFill>
                <a:srgbClr val="F1F1F1"/>
              </a:solidFill>
              <a:ln w="9525" cap="flat">
                <a:noFill/>
                <a:prstDash val="solid"/>
                <a:miter/>
              </a:ln>
            </p:spPr>
            <p:txBody>
              <a:bodyPr rtlCol="0" anchor="ctr"/>
              <a:lstStyle/>
              <a:p>
                <a:endParaRPr lang="en-GB"/>
              </a:p>
            </p:txBody>
          </p:sp>
          <p:sp>
            <p:nvSpPr>
              <p:cNvPr id="18" name="Freeform: Shape 17">
                <a:extLst>
                  <a:ext uri="{FF2B5EF4-FFF2-40B4-BE49-F238E27FC236}">
                    <a16:creationId xmlns:a16="http://schemas.microsoft.com/office/drawing/2014/main" id="{C0C154D9-3063-474B-8C02-1A3C3F6E0734}"/>
                  </a:ext>
                </a:extLst>
              </p:cNvPr>
              <p:cNvSpPr/>
              <p:nvPr/>
            </p:nvSpPr>
            <p:spPr>
              <a:xfrm>
                <a:off x="7358421" y="3859231"/>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solidFill>
                <a:srgbClr val="F1F1F1"/>
              </a:solidFill>
              <a:ln w="9525" cap="flat">
                <a:noFill/>
                <a:prstDash val="solid"/>
                <a:miter/>
              </a:ln>
            </p:spPr>
            <p:txBody>
              <a:bodyPr rtlCol="0" anchor="ctr"/>
              <a:lstStyle/>
              <a:p>
                <a:endParaRPr lang="en-GB"/>
              </a:p>
            </p:txBody>
          </p:sp>
          <p:sp>
            <p:nvSpPr>
              <p:cNvPr id="19" name="Freeform: Shape 18">
                <a:extLst>
                  <a:ext uri="{FF2B5EF4-FFF2-40B4-BE49-F238E27FC236}">
                    <a16:creationId xmlns:a16="http://schemas.microsoft.com/office/drawing/2014/main" id="{4035FBFF-9EFC-43BF-913C-C1F139A2DF37}"/>
                  </a:ext>
                </a:extLst>
              </p:cNvPr>
              <p:cNvSpPr/>
              <p:nvPr/>
            </p:nvSpPr>
            <p:spPr>
              <a:xfrm>
                <a:off x="8331025" y="3859231"/>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solidFill>
                <a:srgbClr val="F1F1F1"/>
              </a:solidFill>
              <a:ln w="9525" cap="flat">
                <a:noFill/>
                <a:prstDash val="solid"/>
                <a:miter/>
              </a:ln>
            </p:spPr>
            <p:txBody>
              <a:bodyPr rtlCol="0" anchor="ctr"/>
              <a:lstStyle/>
              <a:p>
                <a:endParaRPr lang="en-GB"/>
              </a:p>
            </p:txBody>
          </p:sp>
          <p:sp>
            <p:nvSpPr>
              <p:cNvPr id="20" name="Freeform: Shape 19">
                <a:extLst>
                  <a:ext uri="{FF2B5EF4-FFF2-40B4-BE49-F238E27FC236}">
                    <a16:creationId xmlns:a16="http://schemas.microsoft.com/office/drawing/2014/main" id="{053A90C0-57B0-4454-AAAE-F1B58643C10E}"/>
                  </a:ext>
                </a:extLst>
              </p:cNvPr>
              <p:cNvSpPr/>
              <p:nvPr/>
            </p:nvSpPr>
            <p:spPr>
              <a:xfrm>
                <a:off x="6990099" y="2301393"/>
                <a:ext cx="49039" cy="61299"/>
              </a:xfrm>
              <a:custGeom>
                <a:avLst/>
                <a:gdLst>
                  <a:gd name="connsiteX0" fmla="*/ 28355 w 49038"/>
                  <a:gd name="connsiteY0" fmla="*/ 3065 h 61298"/>
                  <a:gd name="connsiteX1" fmla="*/ 45974 w 49038"/>
                  <a:gd name="connsiteY1" fmla="*/ 10504 h 61298"/>
                  <a:gd name="connsiteX2" fmla="*/ 39110 w 49038"/>
                  <a:gd name="connsiteY2" fmla="*/ 20002 h 61298"/>
                  <a:gd name="connsiteX3" fmla="*/ 29843 w 49038"/>
                  <a:gd name="connsiteY3" fmla="*/ 15197 h 61298"/>
                  <a:gd name="connsiteX4" fmla="*/ 17256 w 49038"/>
                  <a:gd name="connsiteY4" fmla="*/ 32014 h 61298"/>
                  <a:gd name="connsiteX5" fmla="*/ 29843 w 49038"/>
                  <a:gd name="connsiteY5" fmla="*/ 48951 h 61298"/>
                  <a:gd name="connsiteX6" fmla="*/ 39110 w 49038"/>
                  <a:gd name="connsiteY6" fmla="*/ 44146 h 61298"/>
                  <a:gd name="connsiteX7" fmla="*/ 45974 w 49038"/>
                  <a:gd name="connsiteY7" fmla="*/ 53636 h 61298"/>
                  <a:gd name="connsiteX8" fmla="*/ 28355 w 49038"/>
                  <a:gd name="connsiteY8" fmla="*/ 61075 h 61298"/>
                  <a:gd name="connsiteX9" fmla="*/ 3065 w 49038"/>
                  <a:gd name="connsiteY9" fmla="*/ 32014 h 61298"/>
                  <a:gd name="connsiteX10" fmla="*/ 28355 w 49038"/>
                  <a:gd name="connsiteY10" fmla="*/ 3065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38" h="61298">
                    <a:moveTo>
                      <a:pt x="28355" y="3065"/>
                    </a:moveTo>
                    <a:cubicBezTo>
                      <a:pt x="37051" y="3065"/>
                      <a:pt x="42773" y="6609"/>
                      <a:pt x="45974" y="10504"/>
                    </a:cubicBezTo>
                    <a:lnTo>
                      <a:pt x="39110" y="20002"/>
                    </a:lnTo>
                    <a:cubicBezTo>
                      <a:pt x="36592" y="16913"/>
                      <a:pt x="33618" y="15197"/>
                      <a:pt x="29843" y="15197"/>
                    </a:cubicBezTo>
                    <a:cubicBezTo>
                      <a:pt x="21945" y="15197"/>
                      <a:pt x="17256" y="22404"/>
                      <a:pt x="17256" y="32014"/>
                    </a:cubicBezTo>
                    <a:cubicBezTo>
                      <a:pt x="17256" y="41624"/>
                      <a:pt x="21945" y="48951"/>
                      <a:pt x="29843" y="48951"/>
                    </a:cubicBezTo>
                    <a:cubicBezTo>
                      <a:pt x="33618" y="48951"/>
                      <a:pt x="36592" y="47235"/>
                      <a:pt x="39110" y="44146"/>
                    </a:cubicBezTo>
                    <a:lnTo>
                      <a:pt x="45974" y="53636"/>
                    </a:lnTo>
                    <a:cubicBezTo>
                      <a:pt x="42773" y="57531"/>
                      <a:pt x="37051" y="61075"/>
                      <a:pt x="28355" y="61075"/>
                    </a:cubicBezTo>
                    <a:cubicBezTo>
                      <a:pt x="13138" y="61075"/>
                      <a:pt x="3065" y="48951"/>
                      <a:pt x="3065" y="32014"/>
                    </a:cubicBezTo>
                    <a:cubicBezTo>
                      <a:pt x="3065" y="15197"/>
                      <a:pt x="13138" y="3065"/>
                      <a:pt x="28355" y="3065"/>
                    </a:cubicBezTo>
                    <a:close/>
                  </a:path>
                </a:pathLst>
              </a:custGeom>
              <a:solidFill>
                <a:srgbClr val="343434"/>
              </a:solidFill>
              <a:ln w="9525" cap="flat">
                <a:noFill/>
                <a:prstDash val="solid"/>
                <a:miter/>
              </a:ln>
            </p:spPr>
            <p:txBody>
              <a:bodyPr rtlCol="0" anchor="ctr"/>
              <a:lstStyle/>
              <a:p>
                <a:endParaRPr lang="en-GB"/>
              </a:p>
            </p:txBody>
          </p:sp>
          <p:sp>
            <p:nvSpPr>
              <p:cNvPr id="21" name="Freeform: Shape 20">
                <a:extLst>
                  <a:ext uri="{FF2B5EF4-FFF2-40B4-BE49-F238E27FC236}">
                    <a16:creationId xmlns:a16="http://schemas.microsoft.com/office/drawing/2014/main" id="{9709B9EB-EE88-4C8B-A8B7-B289A72F51ED}"/>
                  </a:ext>
                </a:extLst>
              </p:cNvPr>
              <p:cNvSpPr/>
              <p:nvPr/>
            </p:nvSpPr>
            <p:spPr>
              <a:xfrm>
                <a:off x="7038272" y="2301393"/>
                <a:ext cx="53125" cy="81731"/>
              </a:xfrm>
              <a:custGeom>
                <a:avLst/>
                <a:gdLst>
                  <a:gd name="connsiteX0" fmla="*/ 10847 w 53125"/>
                  <a:gd name="connsiteY0" fmla="*/ 64507 h 81731"/>
                  <a:gd name="connsiteX1" fmla="*/ 25034 w 53125"/>
                  <a:gd name="connsiteY1" fmla="*/ 70573 h 81731"/>
                  <a:gd name="connsiteX2" fmla="*/ 37394 w 53125"/>
                  <a:gd name="connsiteY2" fmla="*/ 57531 h 81731"/>
                  <a:gd name="connsiteX3" fmla="*/ 37394 w 53125"/>
                  <a:gd name="connsiteY3" fmla="*/ 50779 h 81731"/>
                  <a:gd name="connsiteX4" fmla="*/ 23434 w 53125"/>
                  <a:gd name="connsiteY4" fmla="*/ 59247 h 81731"/>
                  <a:gd name="connsiteX5" fmla="*/ 3065 w 53125"/>
                  <a:gd name="connsiteY5" fmla="*/ 31216 h 81731"/>
                  <a:gd name="connsiteX6" fmla="*/ 23434 w 53125"/>
                  <a:gd name="connsiteY6" fmla="*/ 3065 h 81731"/>
                  <a:gd name="connsiteX7" fmla="*/ 37394 w 53125"/>
                  <a:gd name="connsiteY7" fmla="*/ 11414 h 81731"/>
                  <a:gd name="connsiteX8" fmla="*/ 37394 w 53125"/>
                  <a:gd name="connsiteY8" fmla="*/ 4438 h 81731"/>
                  <a:gd name="connsiteX9" fmla="*/ 51126 w 53125"/>
                  <a:gd name="connsiteY9" fmla="*/ 4438 h 81731"/>
                  <a:gd name="connsiteX10" fmla="*/ 51126 w 53125"/>
                  <a:gd name="connsiteY10" fmla="*/ 56845 h 81731"/>
                  <a:gd name="connsiteX11" fmla="*/ 25725 w 53125"/>
                  <a:gd name="connsiteY11" fmla="*/ 82131 h 81731"/>
                  <a:gd name="connsiteX12" fmla="*/ 5356 w 53125"/>
                  <a:gd name="connsiteY12" fmla="*/ 75035 h 81731"/>
                  <a:gd name="connsiteX13" fmla="*/ 10847 w 53125"/>
                  <a:gd name="connsiteY13" fmla="*/ 64507 h 81731"/>
                  <a:gd name="connsiteX14" fmla="*/ 37394 w 53125"/>
                  <a:gd name="connsiteY14" fmla="*/ 21718 h 81731"/>
                  <a:gd name="connsiteX15" fmla="*/ 27896 w 53125"/>
                  <a:gd name="connsiteY15" fmla="*/ 15197 h 81731"/>
                  <a:gd name="connsiteX16" fmla="*/ 17256 w 53125"/>
                  <a:gd name="connsiteY16" fmla="*/ 31216 h 81731"/>
                  <a:gd name="connsiteX17" fmla="*/ 27896 w 53125"/>
                  <a:gd name="connsiteY17" fmla="*/ 47115 h 81731"/>
                  <a:gd name="connsiteX18" fmla="*/ 37394 w 53125"/>
                  <a:gd name="connsiteY18" fmla="*/ 40706 h 81731"/>
                  <a:gd name="connsiteX19" fmla="*/ 37394 w 53125"/>
                  <a:gd name="connsiteY19" fmla="*/ 21718 h 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125" h="81731">
                    <a:moveTo>
                      <a:pt x="10847" y="64507"/>
                    </a:moveTo>
                    <a:cubicBezTo>
                      <a:pt x="14622" y="68626"/>
                      <a:pt x="19431" y="70573"/>
                      <a:pt x="25034" y="70573"/>
                    </a:cubicBezTo>
                    <a:cubicBezTo>
                      <a:pt x="31328" y="70573"/>
                      <a:pt x="37394" y="67253"/>
                      <a:pt x="37394" y="57531"/>
                    </a:cubicBezTo>
                    <a:lnTo>
                      <a:pt x="37394" y="50779"/>
                    </a:lnTo>
                    <a:cubicBezTo>
                      <a:pt x="33962" y="56270"/>
                      <a:pt x="28814" y="59247"/>
                      <a:pt x="23434" y="59247"/>
                    </a:cubicBezTo>
                    <a:cubicBezTo>
                      <a:pt x="11078" y="59247"/>
                      <a:pt x="3065" y="49294"/>
                      <a:pt x="3065" y="31216"/>
                    </a:cubicBezTo>
                    <a:cubicBezTo>
                      <a:pt x="3065" y="13481"/>
                      <a:pt x="11078" y="3065"/>
                      <a:pt x="23434" y="3065"/>
                    </a:cubicBezTo>
                    <a:cubicBezTo>
                      <a:pt x="28814" y="3065"/>
                      <a:pt x="34077" y="5699"/>
                      <a:pt x="37394" y="11414"/>
                    </a:cubicBezTo>
                    <a:lnTo>
                      <a:pt x="37394" y="4438"/>
                    </a:lnTo>
                    <a:lnTo>
                      <a:pt x="51126" y="4438"/>
                    </a:lnTo>
                    <a:lnTo>
                      <a:pt x="51126" y="56845"/>
                    </a:lnTo>
                    <a:cubicBezTo>
                      <a:pt x="51126" y="76982"/>
                      <a:pt x="37964" y="82131"/>
                      <a:pt x="25725" y="82131"/>
                    </a:cubicBezTo>
                    <a:cubicBezTo>
                      <a:pt x="17599" y="82131"/>
                      <a:pt x="11078" y="80183"/>
                      <a:pt x="5356" y="75035"/>
                    </a:cubicBezTo>
                    <a:lnTo>
                      <a:pt x="10847" y="64507"/>
                    </a:lnTo>
                    <a:close/>
                    <a:moveTo>
                      <a:pt x="37394" y="21718"/>
                    </a:moveTo>
                    <a:cubicBezTo>
                      <a:pt x="35678" y="18054"/>
                      <a:pt x="31671" y="15197"/>
                      <a:pt x="27896" y="15197"/>
                    </a:cubicBezTo>
                    <a:cubicBezTo>
                      <a:pt x="20916" y="15197"/>
                      <a:pt x="17256" y="21598"/>
                      <a:pt x="17256" y="31216"/>
                    </a:cubicBezTo>
                    <a:cubicBezTo>
                      <a:pt x="17256" y="40826"/>
                      <a:pt x="20916" y="47115"/>
                      <a:pt x="27896" y="47115"/>
                    </a:cubicBezTo>
                    <a:cubicBezTo>
                      <a:pt x="31671" y="47115"/>
                      <a:pt x="35678" y="44258"/>
                      <a:pt x="37394" y="40706"/>
                    </a:cubicBezTo>
                    <a:lnTo>
                      <a:pt x="37394" y="21718"/>
                    </a:lnTo>
                    <a:close/>
                  </a:path>
                </a:pathLst>
              </a:custGeom>
              <a:solidFill>
                <a:srgbClr val="343434"/>
              </a:solidFill>
              <a:ln w="9525" cap="flat">
                <a:noFill/>
                <a:prstDash val="solid"/>
                <a:miter/>
              </a:ln>
            </p:spPr>
            <p:txBody>
              <a:bodyPr rtlCol="0" anchor="ctr"/>
              <a:lstStyle/>
              <a:p>
                <a:endParaRPr lang="en-GB"/>
              </a:p>
            </p:txBody>
          </p:sp>
          <p:sp>
            <p:nvSpPr>
              <p:cNvPr id="22" name="Freeform: Shape 21">
                <a:extLst>
                  <a:ext uri="{FF2B5EF4-FFF2-40B4-BE49-F238E27FC236}">
                    <a16:creationId xmlns:a16="http://schemas.microsoft.com/office/drawing/2014/main" id="{932A0722-922C-414F-9E43-5A0B09D2A59F}"/>
                  </a:ext>
                </a:extLst>
              </p:cNvPr>
              <p:cNvSpPr/>
              <p:nvPr/>
            </p:nvSpPr>
            <p:spPr>
              <a:xfrm>
                <a:off x="7098804" y="2301505"/>
                <a:ext cx="32693" cy="61299"/>
              </a:xfrm>
              <a:custGeom>
                <a:avLst/>
                <a:gdLst>
                  <a:gd name="connsiteX0" fmla="*/ 3065 w 32692"/>
                  <a:gd name="connsiteY0" fmla="*/ 4326 h 61298"/>
                  <a:gd name="connsiteX1" fmla="*/ 16797 w 32692"/>
                  <a:gd name="connsiteY1" fmla="*/ 4326 h 61298"/>
                  <a:gd name="connsiteX2" fmla="*/ 16797 w 32692"/>
                  <a:gd name="connsiteY2" fmla="*/ 11988 h 61298"/>
                  <a:gd name="connsiteX3" fmla="*/ 31902 w 32692"/>
                  <a:gd name="connsiteY3" fmla="*/ 3065 h 61298"/>
                  <a:gd name="connsiteX4" fmla="*/ 31902 w 32692"/>
                  <a:gd name="connsiteY4" fmla="*/ 16458 h 61298"/>
                  <a:gd name="connsiteX5" fmla="*/ 28582 w 32692"/>
                  <a:gd name="connsiteY5" fmla="*/ 16115 h 61298"/>
                  <a:gd name="connsiteX6" fmla="*/ 16797 w 32692"/>
                  <a:gd name="connsiteY6" fmla="*/ 22748 h 61298"/>
                  <a:gd name="connsiteX7" fmla="*/ 16797 w 32692"/>
                  <a:gd name="connsiteY7" fmla="*/ 59591 h 61298"/>
                  <a:gd name="connsiteX8" fmla="*/ 3065 w 32692"/>
                  <a:gd name="connsiteY8" fmla="*/ 59591 h 61298"/>
                  <a:gd name="connsiteX9" fmla="*/ 3065 w 32692"/>
                  <a:gd name="connsiteY9" fmla="*/ 4326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92" h="61298">
                    <a:moveTo>
                      <a:pt x="3065" y="4326"/>
                    </a:moveTo>
                    <a:lnTo>
                      <a:pt x="16797" y="4326"/>
                    </a:lnTo>
                    <a:lnTo>
                      <a:pt x="16797" y="11988"/>
                    </a:lnTo>
                    <a:cubicBezTo>
                      <a:pt x="19886" y="6960"/>
                      <a:pt x="25952" y="3065"/>
                      <a:pt x="31902" y="3065"/>
                    </a:cubicBezTo>
                    <a:lnTo>
                      <a:pt x="31902" y="16458"/>
                    </a:lnTo>
                    <a:cubicBezTo>
                      <a:pt x="30985" y="16227"/>
                      <a:pt x="29843" y="16115"/>
                      <a:pt x="28582" y="16115"/>
                    </a:cubicBezTo>
                    <a:cubicBezTo>
                      <a:pt x="24236" y="16115"/>
                      <a:pt x="19084" y="19084"/>
                      <a:pt x="16797" y="22748"/>
                    </a:cubicBezTo>
                    <a:lnTo>
                      <a:pt x="16797" y="59591"/>
                    </a:lnTo>
                    <a:lnTo>
                      <a:pt x="3065" y="59591"/>
                    </a:lnTo>
                    <a:lnTo>
                      <a:pt x="3065" y="4326"/>
                    </a:lnTo>
                    <a:close/>
                  </a:path>
                </a:pathLst>
              </a:custGeom>
              <a:solidFill>
                <a:srgbClr val="343434"/>
              </a:solidFill>
              <a:ln w="9525" cap="flat">
                <a:noFill/>
                <a:prstDash val="solid"/>
                <a:miter/>
              </a:ln>
            </p:spPr>
            <p:txBody>
              <a:bodyPr rtlCol="0" anchor="ctr"/>
              <a:lstStyle/>
              <a:p>
                <a:endParaRPr lang="en-GB"/>
              </a:p>
            </p:txBody>
          </p:sp>
          <p:sp>
            <p:nvSpPr>
              <p:cNvPr id="23" name="Freeform: Shape 22">
                <a:extLst>
                  <a:ext uri="{FF2B5EF4-FFF2-40B4-BE49-F238E27FC236}">
                    <a16:creationId xmlns:a16="http://schemas.microsoft.com/office/drawing/2014/main" id="{3034150D-3723-4F7A-8168-2D3D6A73A21E}"/>
                  </a:ext>
                </a:extLst>
              </p:cNvPr>
              <p:cNvSpPr/>
              <p:nvPr/>
            </p:nvSpPr>
            <p:spPr>
              <a:xfrm>
                <a:off x="7132558" y="2301393"/>
                <a:ext cx="53125" cy="61299"/>
              </a:xfrm>
              <a:custGeom>
                <a:avLst/>
                <a:gdLst>
                  <a:gd name="connsiteX0" fmla="*/ 3065 w 53125"/>
                  <a:gd name="connsiteY0" fmla="*/ 32014 h 61298"/>
                  <a:gd name="connsiteX1" fmla="*/ 28011 w 53125"/>
                  <a:gd name="connsiteY1" fmla="*/ 3065 h 61298"/>
                  <a:gd name="connsiteX2" fmla="*/ 53070 w 53125"/>
                  <a:gd name="connsiteY2" fmla="*/ 32014 h 61298"/>
                  <a:gd name="connsiteX3" fmla="*/ 28011 w 53125"/>
                  <a:gd name="connsiteY3" fmla="*/ 61075 h 61298"/>
                  <a:gd name="connsiteX4" fmla="*/ 3065 w 53125"/>
                  <a:gd name="connsiteY4" fmla="*/ 32014 h 61298"/>
                  <a:gd name="connsiteX5" fmla="*/ 38882 w 53125"/>
                  <a:gd name="connsiteY5" fmla="*/ 32014 h 61298"/>
                  <a:gd name="connsiteX6" fmla="*/ 28011 w 53125"/>
                  <a:gd name="connsiteY6" fmla="*/ 15197 h 61298"/>
                  <a:gd name="connsiteX7" fmla="*/ 17368 w 53125"/>
                  <a:gd name="connsiteY7" fmla="*/ 32014 h 61298"/>
                  <a:gd name="connsiteX8" fmla="*/ 28011 w 53125"/>
                  <a:gd name="connsiteY8" fmla="*/ 48951 h 61298"/>
                  <a:gd name="connsiteX9" fmla="*/ 38882 w 53125"/>
                  <a:gd name="connsiteY9" fmla="*/ 32014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25" h="61298">
                    <a:moveTo>
                      <a:pt x="3065" y="32014"/>
                    </a:moveTo>
                    <a:cubicBezTo>
                      <a:pt x="3065" y="16570"/>
                      <a:pt x="11765" y="3065"/>
                      <a:pt x="28011" y="3065"/>
                    </a:cubicBezTo>
                    <a:cubicBezTo>
                      <a:pt x="44489" y="3065"/>
                      <a:pt x="53070" y="16570"/>
                      <a:pt x="53070" y="32014"/>
                    </a:cubicBezTo>
                    <a:cubicBezTo>
                      <a:pt x="53070" y="47578"/>
                      <a:pt x="44489" y="61075"/>
                      <a:pt x="28011" y="61075"/>
                    </a:cubicBezTo>
                    <a:cubicBezTo>
                      <a:pt x="11765" y="61075"/>
                      <a:pt x="3065" y="47578"/>
                      <a:pt x="3065" y="32014"/>
                    </a:cubicBezTo>
                    <a:close/>
                    <a:moveTo>
                      <a:pt x="38882" y="32014"/>
                    </a:moveTo>
                    <a:cubicBezTo>
                      <a:pt x="38882" y="22971"/>
                      <a:pt x="35562" y="15197"/>
                      <a:pt x="28011" y="15197"/>
                    </a:cubicBezTo>
                    <a:cubicBezTo>
                      <a:pt x="20688" y="15197"/>
                      <a:pt x="17368" y="22971"/>
                      <a:pt x="17368" y="32014"/>
                    </a:cubicBezTo>
                    <a:cubicBezTo>
                      <a:pt x="17368" y="41169"/>
                      <a:pt x="20688" y="48951"/>
                      <a:pt x="28011" y="48951"/>
                    </a:cubicBezTo>
                    <a:cubicBezTo>
                      <a:pt x="35562" y="48951"/>
                      <a:pt x="38882" y="41169"/>
                      <a:pt x="38882" y="32014"/>
                    </a:cubicBezTo>
                    <a:close/>
                  </a:path>
                </a:pathLst>
              </a:custGeom>
              <a:solidFill>
                <a:srgbClr val="343434"/>
              </a:solidFill>
              <a:ln w="9525" cap="flat">
                <a:noFill/>
                <a:prstDash val="solid"/>
                <a:miter/>
              </a:ln>
            </p:spPr>
            <p:txBody>
              <a:bodyPr rtlCol="0" anchor="ctr"/>
              <a:lstStyle/>
              <a:p>
                <a:endParaRPr lang="en-GB"/>
              </a:p>
            </p:txBody>
          </p:sp>
          <p:sp>
            <p:nvSpPr>
              <p:cNvPr id="24" name="Freeform: Shape 23">
                <a:extLst>
                  <a:ext uri="{FF2B5EF4-FFF2-40B4-BE49-F238E27FC236}">
                    <a16:creationId xmlns:a16="http://schemas.microsoft.com/office/drawing/2014/main" id="{4C03E7C3-0723-438E-B235-7C720400F089}"/>
                  </a:ext>
                </a:extLst>
              </p:cNvPr>
              <p:cNvSpPr/>
              <p:nvPr/>
            </p:nvSpPr>
            <p:spPr>
              <a:xfrm>
                <a:off x="7192061" y="2302766"/>
                <a:ext cx="49039" cy="61299"/>
              </a:xfrm>
              <a:custGeom>
                <a:avLst/>
                <a:gdLst>
                  <a:gd name="connsiteX0" fmla="*/ 34073 w 49038"/>
                  <a:gd name="connsiteY0" fmla="*/ 51353 h 61298"/>
                  <a:gd name="connsiteX1" fmla="*/ 17827 w 49038"/>
                  <a:gd name="connsiteY1" fmla="*/ 59702 h 61298"/>
                  <a:gd name="connsiteX2" fmla="*/ 3065 w 49038"/>
                  <a:gd name="connsiteY2" fmla="*/ 44833 h 61298"/>
                  <a:gd name="connsiteX3" fmla="*/ 3065 w 49038"/>
                  <a:gd name="connsiteY3" fmla="*/ 3065 h 61298"/>
                  <a:gd name="connsiteX4" fmla="*/ 16797 w 49038"/>
                  <a:gd name="connsiteY4" fmla="*/ 3065 h 61298"/>
                  <a:gd name="connsiteX5" fmla="*/ 16797 w 49038"/>
                  <a:gd name="connsiteY5" fmla="*/ 39565 h 61298"/>
                  <a:gd name="connsiteX6" fmla="*/ 24120 w 49038"/>
                  <a:gd name="connsiteY6" fmla="*/ 47578 h 61298"/>
                  <a:gd name="connsiteX7" fmla="*/ 34073 w 49038"/>
                  <a:gd name="connsiteY7" fmla="*/ 40826 h 61298"/>
                  <a:gd name="connsiteX8" fmla="*/ 34073 w 49038"/>
                  <a:gd name="connsiteY8" fmla="*/ 3065 h 61298"/>
                  <a:gd name="connsiteX9" fmla="*/ 47806 w 49038"/>
                  <a:gd name="connsiteY9" fmla="*/ 3065 h 61298"/>
                  <a:gd name="connsiteX10" fmla="*/ 47806 w 49038"/>
                  <a:gd name="connsiteY10" fmla="*/ 58329 h 61298"/>
                  <a:gd name="connsiteX11" fmla="*/ 34073 w 49038"/>
                  <a:gd name="connsiteY11" fmla="*/ 58329 h 61298"/>
                  <a:gd name="connsiteX12" fmla="*/ 34073 w 49038"/>
                  <a:gd name="connsiteY12" fmla="*/ 51353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38" h="61298">
                    <a:moveTo>
                      <a:pt x="34073" y="51353"/>
                    </a:moveTo>
                    <a:cubicBezTo>
                      <a:pt x="31100" y="55703"/>
                      <a:pt x="25034" y="59702"/>
                      <a:pt x="17827" y="59702"/>
                    </a:cubicBezTo>
                    <a:cubicBezTo>
                      <a:pt x="7642" y="59702"/>
                      <a:pt x="3065" y="54099"/>
                      <a:pt x="3065" y="44833"/>
                    </a:cubicBezTo>
                    <a:lnTo>
                      <a:pt x="3065" y="3065"/>
                    </a:lnTo>
                    <a:lnTo>
                      <a:pt x="16797" y="3065"/>
                    </a:lnTo>
                    <a:lnTo>
                      <a:pt x="16797" y="39565"/>
                    </a:lnTo>
                    <a:cubicBezTo>
                      <a:pt x="16797" y="45399"/>
                      <a:pt x="19543" y="47578"/>
                      <a:pt x="24120" y="47578"/>
                    </a:cubicBezTo>
                    <a:cubicBezTo>
                      <a:pt x="28582" y="47578"/>
                      <a:pt x="32130" y="44258"/>
                      <a:pt x="34073" y="40826"/>
                    </a:cubicBezTo>
                    <a:lnTo>
                      <a:pt x="34073" y="3065"/>
                    </a:lnTo>
                    <a:lnTo>
                      <a:pt x="47806" y="3065"/>
                    </a:lnTo>
                    <a:lnTo>
                      <a:pt x="47806" y="58329"/>
                    </a:lnTo>
                    <a:lnTo>
                      <a:pt x="34073" y="58329"/>
                    </a:lnTo>
                    <a:lnTo>
                      <a:pt x="34073" y="51353"/>
                    </a:lnTo>
                    <a:close/>
                  </a:path>
                </a:pathLst>
              </a:custGeom>
              <a:solidFill>
                <a:srgbClr val="343434"/>
              </a:solidFill>
              <a:ln w="9525" cap="flat">
                <a:noFill/>
                <a:prstDash val="solid"/>
                <a:miter/>
              </a:ln>
            </p:spPr>
            <p:txBody>
              <a:bodyPr rtlCol="0" anchor="ctr"/>
              <a:lstStyle/>
              <a:p>
                <a:endParaRPr lang="en-GB"/>
              </a:p>
            </p:txBody>
          </p:sp>
          <p:sp>
            <p:nvSpPr>
              <p:cNvPr id="25" name="Freeform: Shape 24">
                <a:extLst>
                  <a:ext uri="{FF2B5EF4-FFF2-40B4-BE49-F238E27FC236}">
                    <a16:creationId xmlns:a16="http://schemas.microsoft.com/office/drawing/2014/main" id="{AE38D5BF-C7B2-4A86-8BD7-90BBBD8EF4BE}"/>
                  </a:ext>
                </a:extLst>
              </p:cNvPr>
              <p:cNvSpPr/>
              <p:nvPr/>
            </p:nvSpPr>
            <p:spPr>
              <a:xfrm>
                <a:off x="7249157" y="2301393"/>
                <a:ext cx="53125" cy="81731"/>
              </a:xfrm>
              <a:custGeom>
                <a:avLst/>
                <a:gdLst>
                  <a:gd name="connsiteX0" fmla="*/ 3065 w 53125"/>
                  <a:gd name="connsiteY0" fmla="*/ 80758 h 81731"/>
                  <a:gd name="connsiteX1" fmla="*/ 3065 w 53125"/>
                  <a:gd name="connsiteY1" fmla="*/ 4438 h 81731"/>
                  <a:gd name="connsiteX2" fmla="*/ 16797 w 53125"/>
                  <a:gd name="connsiteY2" fmla="*/ 4438 h 81731"/>
                  <a:gd name="connsiteX3" fmla="*/ 16797 w 53125"/>
                  <a:gd name="connsiteY3" fmla="*/ 11414 h 81731"/>
                  <a:gd name="connsiteX4" fmla="*/ 30757 w 53125"/>
                  <a:gd name="connsiteY4" fmla="*/ 3065 h 81731"/>
                  <a:gd name="connsiteX5" fmla="*/ 51238 w 53125"/>
                  <a:gd name="connsiteY5" fmla="*/ 32014 h 81731"/>
                  <a:gd name="connsiteX6" fmla="*/ 30757 w 53125"/>
                  <a:gd name="connsiteY6" fmla="*/ 61075 h 81731"/>
                  <a:gd name="connsiteX7" fmla="*/ 16797 w 53125"/>
                  <a:gd name="connsiteY7" fmla="*/ 52726 h 81731"/>
                  <a:gd name="connsiteX8" fmla="*/ 16797 w 53125"/>
                  <a:gd name="connsiteY8" fmla="*/ 80758 h 81731"/>
                  <a:gd name="connsiteX9" fmla="*/ 3065 w 53125"/>
                  <a:gd name="connsiteY9" fmla="*/ 80758 h 81731"/>
                  <a:gd name="connsiteX10" fmla="*/ 26295 w 53125"/>
                  <a:gd name="connsiteY10" fmla="*/ 15197 h 81731"/>
                  <a:gd name="connsiteX11" fmla="*/ 16797 w 53125"/>
                  <a:gd name="connsiteY11" fmla="*/ 21598 h 81731"/>
                  <a:gd name="connsiteX12" fmla="*/ 16797 w 53125"/>
                  <a:gd name="connsiteY12" fmla="*/ 42430 h 81731"/>
                  <a:gd name="connsiteX13" fmla="*/ 26295 w 53125"/>
                  <a:gd name="connsiteY13" fmla="*/ 48951 h 81731"/>
                  <a:gd name="connsiteX14" fmla="*/ 37051 w 53125"/>
                  <a:gd name="connsiteY14" fmla="*/ 32014 h 81731"/>
                  <a:gd name="connsiteX15" fmla="*/ 26295 w 53125"/>
                  <a:gd name="connsiteY15" fmla="*/ 15197 h 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125" h="81731">
                    <a:moveTo>
                      <a:pt x="3065" y="80758"/>
                    </a:moveTo>
                    <a:lnTo>
                      <a:pt x="3065" y="4438"/>
                    </a:lnTo>
                    <a:lnTo>
                      <a:pt x="16797" y="4438"/>
                    </a:lnTo>
                    <a:lnTo>
                      <a:pt x="16797" y="11414"/>
                    </a:lnTo>
                    <a:cubicBezTo>
                      <a:pt x="20229" y="5922"/>
                      <a:pt x="25377" y="3065"/>
                      <a:pt x="30757" y="3065"/>
                    </a:cubicBezTo>
                    <a:cubicBezTo>
                      <a:pt x="43228" y="3065"/>
                      <a:pt x="51238" y="13936"/>
                      <a:pt x="51238" y="32014"/>
                    </a:cubicBezTo>
                    <a:cubicBezTo>
                      <a:pt x="51238" y="49981"/>
                      <a:pt x="43228" y="61075"/>
                      <a:pt x="30757" y="61075"/>
                    </a:cubicBezTo>
                    <a:cubicBezTo>
                      <a:pt x="25493" y="61075"/>
                      <a:pt x="20229" y="58449"/>
                      <a:pt x="16797" y="52726"/>
                    </a:cubicBezTo>
                    <a:lnTo>
                      <a:pt x="16797" y="80758"/>
                    </a:lnTo>
                    <a:lnTo>
                      <a:pt x="3065" y="80758"/>
                    </a:lnTo>
                    <a:close/>
                    <a:moveTo>
                      <a:pt x="26295" y="15197"/>
                    </a:moveTo>
                    <a:cubicBezTo>
                      <a:pt x="22632" y="15197"/>
                      <a:pt x="18629" y="17943"/>
                      <a:pt x="16797" y="21598"/>
                    </a:cubicBezTo>
                    <a:lnTo>
                      <a:pt x="16797" y="42430"/>
                    </a:lnTo>
                    <a:cubicBezTo>
                      <a:pt x="18629" y="45974"/>
                      <a:pt x="22632" y="48951"/>
                      <a:pt x="26295" y="48951"/>
                    </a:cubicBezTo>
                    <a:cubicBezTo>
                      <a:pt x="33387" y="48951"/>
                      <a:pt x="37051" y="41744"/>
                      <a:pt x="37051" y="32014"/>
                    </a:cubicBezTo>
                    <a:cubicBezTo>
                      <a:pt x="37051" y="22404"/>
                      <a:pt x="33387" y="15197"/>
                      <a:pt x="26295" y="15197"/>
                    </a:cubicBezTo>
                    <a:close/>
                  </a:path>
                </a:pathLst>
              </a:custGeom>
              <a:solidFill>
                <a:srgbClr val="343434"/>
              </a:solidFill>
              <a:ln w="9525" cap="flat">
                <a:noFill/>
                <a:prstDash val="solid"/>
                <a:miter/>
              </a:ln>
            </p:spPr>
            <p:txBody>
              <a:bodyPr rtlCol="0" anchor="ctr"/>
              <a:lstStyle/>
              <a:p>
                <a:endParaRPr lang="en-GB"/>
              </a:p>
            </p:txBody>
          </p:sp>
          <p:sp>
            <p:nvSpPr>
              <p:cNvPr id="26" name="Freeform: Shape 25">
                <a:extLst>
                  <a:ext uri="{FF2B5EF4-FFF2-40B4-BE49-F238E27FC236}">
                    <a16:creationId xmlns:a16="http://schemas.microsoft.com/office/drawing/2014/main" id="{83C2DCD8-6D45-4BAB-A0C4-DDFF63A5C925}"/>
                  </a:ext>
                </a:extLst>
              </p:cNvPr>
              <p:cNvSpPr/>
              <p:nvPr/>
            </p:nvSpPr>
            <p:spPr>
              <a:xfrm>
                <a:off x="7304083" y="2324508"/>
                <a:ext cx="28606" cy="16346"/>
              </a:xfrm>
              <a:custGeom>
                <a:avLst/>
                <a:gdLst>
                  <a:gd name="connsiteX0" fmla="*/ 3065 w 28606"/>
                  <a:gd name="connsiteY0" fmla="*/ 3065 h 16346"/>
                  <a:gd name="connsiteX1" fmla="*/ 27093 w 28606"/>
                  <a:gd name="connsiteY1" fmla="*/ 3065 h 16346"/>
                  <a:gd name="connsiteX2" fmla="*/ 27093 w 28606"/>
                  <a:gd name="connsiteY2" fmla="*/ 14734 h 16346"/>
                  <a:gd name="connsiteX3" fmla="*/ 3065 w 28606"/>
                  <a:gd name="connsiteY3" fmla="*/ 14734 h 16346"/>
                  <a:gd name="connsiteX4" fmla="*/ 3065 w 28606"/>
                  <a:gd name="connsiteY4" fmla="*/ 3065 h 16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06" h="16346">
                    <a:moveTo>
                      <a:pt x="3065" y="3065"/>
                    </a:moveTo>
                    <a:lnTo>
                      <a:pt x="27093" y="3065"/>
                    </a:lnTo>
                    <a:lnTo>
                      <a:pt x="27093" y="14734"/>
                    </a:lnTo>
                    <a:lnTo>
                      <a:pt x="3065" y="14734"/>
                    </a:lnTo>
                    <a:lnTo>
                      <a:pt x="3065" y="3065"/>
                    </a:lnTo>
                    <a:close/>
                  </a:path>
                </a:pathLst>
              </a:custGeom>
              <a:solidFill>
                <a:srgbClr val="343434"/>
              </a:solidFill>
              <a:ln w="9525" cap="flat">
                <a:noFill/>
                <a:prstDash val="solid"/>
                <a:miter/>
              </a:ln>
            </p:spPr>
            <p:txBody>
              <a:bodyPr rtlCol="0" anchor="ctr"/>
              <a:lstStyle/>
              <a:p>
                <a:endParaRPr lang="en-GB"/>
              </a:p>
            </p:txBody>
          </p:sp>
          <p:sp>
            <p:nvSpPr>
              <p:cNvPr id="27" name="Freeform: Shape 26">
                <a:extLst>
                  <a:ext uri="{FF2B5EF4-FFF2-40B4-BE49-F238E27FC236}">
                    <a16:creationId xmlns:a16="http://schemas.microsoft.com/office/drawing/2014/main" id="{7B6B19EF-348C-4D58-91B2-C9A3048D6290}"/>
                  </a:ext>
                </a:extLst>
              </p:cNvPr>
              <p:cNvSpPr/>
              <p:nvPr/>
            </p:nvSpPr>
            <p:spPr>
              <a:xfrm>
                <a:off x="7327880" y="2281710"/>
                <a:ext cx="40866" cy="81731"/>
              </a:xfrm>
              <a:custGeom>
                <a:avLst/>
                <a:gdLst>
                  <a:gd name="connsiteX0" fmla="*/ 23434 w 40865"/>
                  <a:gd name="connsiteY0" fmla="*/ 22859 h 81731"/>
                  <a:gd name="connsiteX1" fmla="*/ 11877 w 40865"/>
                  <a:gd name="connsiteY1" fmla="*/ 34880 h 81731"/>
                  <a:gd name="connsiteX2" fmla="*/ 3065 w 40865"/>
                  <a:gd name="connsiteY2" fmla="*/ 25605 h 81731"/>
                  <a:gd name="connsiteX3" fmla="*/ 25493 w 40865"/>
                  <a:gd name="connsiteY3" fmla="*/ 3065 h 81731"/>
                  <a:gd name="connsiteX4" fmla="*/ 38882 w 40865"/>
                  <a:gd name="connsiteY4" fmla="*/ 3065 h 81731"/>
                  <a:gd name="connsiteX5" fmla="*/ 38882 w 40865"/>
                  <a:gd name="connsiteY5" fmla="*/ 79385 h 81731"/>
                  <a:gd name="connsiteX6" fmla="*/ 23434 w 40865"/>
                  <a:gd name="connsiteY6" fmla="*/ 79385 h 81731"/>
                  <a:gd name="connsiteX7" fmla="*/ 23434 w 40865"/>
                  <a:gd name="connsiteY7" fmla="*/ 22859 h 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865" h="81731">
                    <a:moveTo>
                      <a:pt x="23434" y="22859"/>
                    </a:moveTo>
                    <a:lnTo>
                      <a:pt x="11877" y="34880"/>
                    </a:lnTo>
                    <a:lnTo>
                      <a:pt x="3065" y="25605"/>
                    </a:lnTo>
                    <a:lnTo>
                      <a:pt x="25493" y="3065"/>
                    </a:lnTo>
                    <a:lnTo>
                      <a:pt x="38882" y="3065"/>
                    </a:lnTo>
                    <a:lnTo>
                      <a:pt x="38882" y="79385"/>
                    </a:lnTo>
                    <a:lnTo>
                      <a:pt x="23434" y="79385"/>
                    </a:lnTo>
                    <a:lnTo>
                      <a:pt x="23434" y="22859"/>
                    </a:lnTo>
                    <a:close/>
                  </a:path>
                </a:pathLst>
              </a:custGeom>
              <a:solidFill>
                <a:srgbClr val="343434"/>
              </a:solidFill>
              <a:ln w="9525" cap="flat">
                <a:noFill/>
                <a:prstDash val="solid"/>
                <a:miter/>
              </a:ln>
            </p:spPr>
            <p:txBody>
              <a:bodyPr rtlCol="0" anchor="ctr"/>
              <a:lstStyle/>
              <a:p>
                <a:endParaRPr lang="en-GB"/>
              </a:p>
            </p:txBody>
          </p:sp>
          <p:sp>
            <p:nvSpPr>
              <p:cNvPr id="28" name="Freeform: Shape 27">
                <a:extLst>
                  <a:ext uri="{FF2B5EF4-FFF2-40B4-BE49-F238E27FC236}">
                    <a16:creationId xmlns:a16="http://schemas.microsoft.com/office/drawing/2014/main" id="{FA9BA31A-3E71-4ED6-8F7A-1AA522224B63}"/>
                  </a:ext>
                </a:extLst>
              </p:cNvPr>
              <p:cNvSpPr/>
              <p:nvPr/>
            </p:nvSpPr>
            <p:spPr>
              <a:xfrm>
                <a:off x="6232912" y="3588160"/>
                <a:ext cx="57212" cy="81731"/>
              </a:xfrm>
              <a:custGeom>
                <a:avLst/>
                <a:gdLst>
                  <a:gd name="connsiteX0" fmla="*/ 10620 w 57212"/>
                  <a:gd name="connsiteY0" fmla="*/ 60397 h 81731"/>
                  <a:gd name="connsiteX1" fmla="*/ 28925 w 57212"/>
                  <a:gd name="connsiteY1" fmla="*/ 68522 h 81731"/>
                  <a:gd name="connsiteX2" fmla="*/ 39453 w 57212"/>
                  <a:gd name="connsiteY2" fmla="*/ 60053 h 81731"/>
                  <a:gd name="connsiteX3" fmla="*/ 26982 w 57212"/>
                  <a:gd name="connsiteY3" fmla="*/ 48728 h 81731"/>
                  <a:gd name="connsiteX4" fmla="*/ 5356 w 57212"/>
                  <a:gd name="connsiteY4" fmla="*/ 25270 h 81731"/>
                  <a:gd name="connsiteX5" fmla="*/ 30526 w 57212"/>
                  <a:gd name="connsiteY5" fmla="*/ 3065 h 81731"/>
                  <a:gd name="connsiteX6" fmla="*/ 53640 w 57212"/>
                  <a:gd name="connsiteY6" fmla="*/ 11533 h 81731"/>
                  <a:gd name="connsiteX7" fmla="*/ 46317 w 57212"/>
                  <a:gd name="connsiteY7" fmla="*/ 22979 h 81731"/>
                  <a:gd name="connsiteX8" fmla="*/ 30182 w 57212"/>
                  <a:gd name="connsiteY8" fmla="*/ 16570 h 81731"/>
                  <a:gd name="connsiteX9" fmla="*/ 21031 w 57212"/>
                  <a:gd name="connsiteY9" fmla="*/ 24352 h 81731"/>
                  <a:gd name="connsiteX10" fmla="*/ 33160 w 57212"/>
                  <a:gd name="connsiteY10" fmla="*/ 34768 h 81731"/>
                  <a:gd name="connsiteX11" fmla="*/ 55013 w 57212"/>
                  <a:gd name="connsiteY11" fmla="*/ 58792 h 81731"/>
                  <a:gd name="connsiteX12" fmla="*/ 29153 w 57212"/>
                  <a:gd name="connsiteY12" fmla="*/ 82019 h 81731"/>
                  <a:gd name="connsiteX13" fmla="*/ 3065 w 57212"/>
                  <a:gd name="connsiteY13" fmla="*/ 72177 h 81731"/>
                  <a:gd name="connsiteX14" fmla="*/ 10620 w 57212"/>
                  <a:gd name="connsiteY14" fmla="*/ 60397 h 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12" h="81731">
                    <a:moveTo>
                      <a:pt x="10620" y="60397"/>
                    </a:moveTo>
                    <a:cubicBezTo>
                      <a:pt x="14850" y="65090"/>
                      <a:pt x="21486" y="68522"/>
                      <a:pt x="28925" y="68522"/>
                    </a:cubicBezTo>
                    <a:cubicBezTo>
                      <a:pt x="35789" y="68522"/>
                      <a:pt x="39453" y="64747"/>
                      <a:pt x="39453" y="60053"/>
                    </a:cubicBezTo>
                    <a:cubicBezTo>
                      <a:pt x="39453" y="54219"/>
                      <a:pt x="33962" y="51697"/>
                      <a:pt x="26982" y="48728"/>
                    </a:cubicBezTo>
                    <a:cubicBezTo>
                      <a:pt x="17368" y="44944"/>
                      <a:pt x="5356" y="40371"/>
                      <a:pt x="5356" y="25270"/>
                    </a:cubicBezTo>
                    <a:cubicBezTo>
                      <a:pt x="5356" y="13249"/>
                      <a:pt x="14738" y="3065"/>
                      <a:pt x="30526" y="3065"/>
                    </a:cubicBezTo>
                    <a:cubicBezTo>
                      <a:pt x="39796" y="3065"/>
                      <a:pt x="47806" y="6042"/>
                      <a:pt x="53640" y="11533"/>
                    </a:cubicBezTo>
                    <a:lnTo>
                      <a:pt x="46317" y="22979"/>
                    </a:lnTo>
                    <a:cubicBezTo>
                      <a:pt x="41740" y="18629"/>
                      <a:pt x="35905" y="16570"/>
                      <a:pt x="30182" y="16570"/>
                    </a:cubicBezTo>
                    <a:cubicBezTo>
                      <a:pt x="24464" y="16570"/>
                      <a:pt x="21031" y="19778"/>
                      <a:pt x="21031" y="24352"/>
                    </a:cubicBezTo>
                    <a:cubicBezTo>
                      <a:pt x="21031" y="29500"/>
                      <a:pt x="26295" y="31902"/>
                      <a:pt x="33160" y="34768"/>
                    </a:cubicBezTo>
                    <a:cubicBezTo>
                      <a:pt x="43001" y="38655"/>
                      <a:pt x="55013" y="43691"/>
                      <a:pt x="55013" y="58792"/>
                    </a:cubicBezTo>
                    <a:cubicBezTo>
                      <a:pt x="55013" y="72177"/>
                      <a:pt x="45862" y="82019"/>
                      <a:pt x="29153" y="82019"/>
                    </a:cubicBezTo>
                    <a:cubicBezTo>
                      <a:pt x="17599" y="82019"/>
                      <a:pt x="9131" y="78243"/>
                      <a:pt x="3065" y="72177"/>
                    </a:cubicBezTo>
                    <a:lnTo>
                      <a:pt x="10620" y="60397"/>
                    </a:lnTo>
                    <a:close/>
                  </a:path>
                </a:pathLst>
              </a:custGeom>
              <a:solidFill>
                <a:srgbClr val="343434"/>
              </a:solidFill>
              <a:ln w="9525" cap="flat">
                <a:noFill/>
                <a:prstDash val="solid"/>
                <a:miter/>
              </a:ln>
            </p:spPr>
            <p:txBody>
              <a:bodyPr rtlCol="0" anchor="ctr"/>
              <a:lstStyle/>
              <a:p>
                <a:endParaRPr lang="en-GB"/>
              </a:p>
            </p:txBody>
          </p:sp>
          <p:sp>
            <p:nvSpPr>
              <p:cNvPr id="29" name="Freeform: Shape 28">
                <a:extLst>
                  <a:ext uri="{FF2B5EF4-FFF2-40B4-BE49-F238E27FC236}">
                    <a16:creationId xmlns:a16="http://schemas.microsoft.com/office/drawing/2014/main" id="{4173D4CC-4D36-4909-8C28-EACD15589AD0}"/>
                  </a:ext>
                </a:extLst>
              </p:cNvPr>
              <p:cNvSpPr/>
              <p:nvPr/>
            </p:nvSpPr>
            <p:spPr>
              <a:xfrm>
                <a:off x="6286807" y="3610477"/>
                <a:ext cx="57212" cy="81731"/>
              </a:xfrm>
              <a:custGeom>
                <a:avLst/>
                <a:gdLst>
                  <a:gd name="connsiteX0" fmla="*/ 13820 w 57212"/>
                  <a:gd name="connsiteY0" fmla="*/ 68626 h 81731"/>
                  <a:gd name="connsiteX1" fmla="*/ 19882 w 57212"/>
                  <a:gd name="connsiteY1" fmla="*/ 64627 h 81731"/>
                  <a:gd name="connsiteX2" fmla="*/ 21714 w 57212"/>
                  <a:gd name="connsiteY2" fmla="*/ 59359 h 81731"/>
                  <a:gd name="connsiteX3" fmla="*/ 3065 w 57212"/>
                  <a:gd name="connsiteY3" fmla="*/ 3065 h 81731"/>
                  <a:gd name="connsiteX4" fmla="*/ 17711 w 57212"/>
                  <a:gd name="connsiteY4" fmla="*/ 3065 h 81731"/>
                  <a:gd name="connsiteX5" fmla="*/ 28810 w 57212"/>
                  <a:gd name="connsiteY5" fmla="*/ 41744 h 81731"/>
                  <a:gd name="connsiteX6" fmla="*/ 40024 w 57212"/>
                  <a:gd name="connsiteY6" fmla="*/ 3065 h 81731"/>
                  <a:gd name="connsiteX7" fmla="*/ 54670 w 57212"/>
                  <a:gd name="connsiteY7" fmla="*/ 3065 h 81731"/>
                  <a:gd name="connsiteX8" fmla="*/ 33044 w 57212"/>
                  <a:gd name="connsiteY8" fmla="*/ 67716 h 81731"/>
                  <a:gd name="connsiteX9" fmla="*/ 14850 w 57212"/>
                  <a:gd name="connsiteY9" fmla="*/ 80758 h 81731"/>
                  <a:gd name="connsiteX10" fmla="*/ 8213 w 57212"/>
                  <a:gd name="connsiteY10" fmla="*/ 79960 h 81731"/>
                  <a:gd name="connsiteX11" fmla="*/ 10272 w 57212"/>
                  <a:gd name="connsiteY11" fmla="*/ 67828 h 81731"/>
                  <a:gd name="connsiteX12" fmla="*/ 13820 w 57212"/>
                  <a:gd name="connsiteY12" fmla="*/ 68626 h 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212" h="81731">
                    <a:moveTo>
                      <a:pt x="13820" y="68626"/>
                    </a:moveTo>
                    <a:cubicBezTo>
                      <a:pt x="16909" y="68626"/>
                      <a:pt x="18853" y="67484"/>
                      <a:pt x="19882" y="64627"/>
                    </a:cubicBezTo>
                    <a:lnTo>
                      <a:pt x="21714" y="59359"/>
                    </a:lnTo>
                    <a:lnTo>
                      <a:pt x="3065" y="3065"/>
                    </a:lnTo>
                    <a:lnTo>
                      <a:pt x="17711" y="3065"/>
                    </a:lnTo>
                    <a:lnTo>
                      <a:pt x="28810" y="41744"/>
                    </a:lnTo>
                    <a:lnTo>
                      <a:pt x="40024" y="3065"/>
                    </a:lnTo>
                    <a:lnTo>
                      <a:pt x="54670" y="3065"/>
                    </a:lnTo>
                    <a:lnTo>
                      <a:pt x="33044" y="67716"/>
                    </a:lnTo>
                    <a:cubicBezTo>
                      <a:pt x="29612" y="77900"/>
                      <a:pt x="23661" y="80646"/>
                      <a:pt x="14850" y="80758"/>
                    </a:cubicBezTo>
                    <a:cubicBezTo>
                      <a:pt x="13134" y="80758"/>
                      <a:pt x="9701" y="80414"/>
                      <a:pt x="8213" y="79960"/>
                    </a:cubicBezTo>
                    <a:lnTo>
                      <a:pt x="10272" y="67828"/>
                    </a:lnTo>
                    <a:cubicBezTo>
                      <a:pt x="11186" y="68282"/>
                      <a:pt x="12790" y="68626"/>
                      <a:pt x="13820" y="68626"/>
                    </a:cubicBezTo>
                    <a:close/>
                  </a:path>
                </a:pathLst>
              </a:custGeom>
              <a:solidFill>
                <a:srgbClr val="343434"/>
              </a:solidFill>
              <a:ln w="9525" cap="flat">
                <a:noFill/>
                <a:prstDash val="solid"/>
                <a:miter/>
              </a:ln>
            </p:spPr>
            <p:txBody>
              <a:bodyPr rtlCol="0" anchor="ctr"/>
              <a:lstStyle/>
              <a:p>
                <a:endParaRPr lang="en-GB"/>
              </a:p>
            </p:txBody>
          </p:sp>
          <p:sp>
            <p:nvSpPr>
              <p:cNvPr id="30" name="Freeform: Shape 29">
                <a:extLst>
                  <a:ext uri="{FF2B5EF4-FFF2-40B4-BE49-F238E27FC236}">
                    <a16:creationId xmlns:a16="http://schemas.microsoft.com/office/drawing/2014/main" id="{5CE210CB-39A5-4DF4-AB18-1CA9B98909D7}"/>
                  </a:ext>
                </a:extLst>
              </p:cNvPr>
              <p:cNvSpPr/>
              <p:nvPr/>
            </p:nvSpPr>
            <p:spPr>
              <a:xfrm>
                <a:off x="6340013" y="3609104"/>
                <a:ext cx="44952" cy="61299"/>
              </a:xfrm>
              <a:custGeom>
                <a:avLst/>
                <a:gdLst>
                  <a:gd name="connsiteX0" fmla="*/ 8903 w 44952"/>
                  <a:gd name="connsiteY0" fmla="*/ 43571 h 61298"/>
                  <a:gd name="connsiteX1" fmla="*/ 24120 w 44952"/>
                  <a:gd name="connsiteY1" fmla="*/ 50324 h 61298"/>
                  <a:gd name="connsiteX2" fmla="*/ 32246 w 44952"/>
                  <a:gd name="connsiteY2" fmla="*/ 44601 h 61298"/>
                  <a:gd name="connsiteX3" fmla="*/ 22748 w 44952"/>
                  <a:gd name="connsiteY3" fmla="*/ 37505 h 61298"/>
                  <a:gd name="connsiteX4" fmla="*/ 4897 w 44952"/>
                  <a:gd name="connsiteY4" fmla="*/ 19659 h 61298"/>
                  <a:gd name="connsiteX5" fmla="*/ 25034 w 44952"/>
                  <a:gd name="connsiteY5" fmla="*/ 3065 h 61298"/>
                  <a:gd name="connsiteX6" fmla="*/ 44258 w 44952"/>
                  <a:gd name="connsiteY6" fmla="*/ 10161 h 61298"/>
                  <a:gd name="connsiteX7" fmla="*/ 38767 w 44952"/>
                  <a:gd name="connsiteY7" fmla="*/ 19427 h 61298"/>
                  <a:gd name="connsiteX8" fmla="*/ 25266 w 44952"/>
                  <a:gd name="connsiteY8" fmla="*/ 13704 h 61298"/>
                  <a:gd name="connsiteX9" fmla="*/ 17943 w 44952"/>
                  <a:gd name="connsiteY9" fmla="*/ 18853 h 61298"/>
                  <a:gd name="connsiteX10" fmla="*/ 26866 w 44952"/>
                  <a:gd name="connsiteY10" fmla="*/ 25373 h 61298"/>
                  <a:gd name="connsiteX11" fmla="*/ 45403 w 44952"/>
                  <a:gd name="connsiteY11" fmla="*/ 43915 h 61298"/>
                  <a:gd name="connsiteX12" fmla="*/ 24348 w 44952"/>
                  <a:gd name="connsiteY12" fmla="*/ 61075 h 61298"/>
                  <a:gd name="connsiteX13" fmla="*/ 3065 w 44952"/>
                  <a:gd name="connsiteY13" fmla="*/ 53181 h 61298"/>
                  <a:gd name="connsiteX14" fmla="*/ 8903 w 44952"/>
                  <a:gd name="connsiteY14" fmla="*/ 43571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952" h="61298">
                    <a:moveTo>
                      <a:pt x="8903" y="43571"/>
                    </a:moveTo>
                    <a:cubicBezTo>
                      <a:pt x="12336" y="47235"/>
                      <a:pt x="18513" y="50324"/>
                      <a:pt x="24120" y="50324"/>
                    </a:cubicBezTo>
                    <a:cubicBezTo>
                      <a:pt x="29384" y="50324"/>
                      <a:pt x="32246" y="48145"/>
                      <a:pt x="32246" y="44601"/>
                    </a:cubicBezTo>
                    <a:cubicBezTo>
                      <a:pt x="32246" y="40826"/>
                      <a:pt x="28011" y="39222"/>
                      <a:pt x="22748" y="37505"/>
                    </a:cubicBezTo>
                    <a:cubicBezTo>
                      <a:pt x="14965" y="34991"/>
                      <a:pt x="4897" y="32014"/>
                      <a:pt x="4897" y="19659"/>
                    </a:cubicBezTo>
                    <a:cubicBezTo>
                      <a:pt x="4897" y="10727"/>
                      <a:pt x="12108" y="3065"/>
                      <a:pt x="25034" y="3065"/>
                    </a:cubicBezTo>
                    <a:cubicBezTo>
                      <a:pt x="32932" y="3065"/>
                      <a:pt x="39453" y="5922"/>
                      <a:pt x="44258" y="10161"/>
                    </a:cubicBezTo>
                    <a:lnTo>
                      <a:pt x="38767" y="19427"/>
                    </a:lnTo>
                    <a:cubicBezTo>
                      <a:pt x="36021" y="16338"/>
                      <a:pt x="30873" y="13704"/>
                      <a:pt x="25266" y="13704"/>
                    </a:cubicBezTo>
                    <a:cubicBezTo>
                      <a:pt x="20916" y="13704"/>
                      <a:pt x="17943" y="15764"/>
                      <a:pt x="17943" y="18853"/>
                    </a:cubicBezTo>
                    <a:cubicBezTo>
                      <a:pt x="17943" y="22173"/>
                      <a:pt x="21718" y="23777"/>
                      <a:pt x="26866" y="25373"/>
                    </a:cubicBezTo>
                    <a:cubicBezTo>
                      <a:pt x="34876" y="27896"/>
                      <a:pt x="45403" y="31216"/>
                      <a:pt x="45403" y="43915"/>
                    </a:cubicBezTo>
                    <a:cubicBezTo>
                      <a:pt x="45403" y="53868"/>
                      <a:pt x="37278" y="61075"/>
                      <a:pt x="24348" y="61075"/>
                    </a:cubicBezTo>
                    <a:cubicBezTo>
                      <a:pt x="15424" y="61075"/>
                      <a:pt x="7758" y="58106"/>
                      <a:pt x="3065" y="53181"/>
                    </a:cubicBezTo>
                    <a:lnTo>
                      <a:pt x="8903" y="43571"/>
                    </a:lnTo>
                    <a:close/>
                  </a:path>
                </a:pathLst>
              </a:custGeom>
              <a:solidFill>
                <a:srgbClr val="343434"/>
              </a:solidFill>
              <a:ln w="9525" cap="flat">
                <a:noFill/>
                <a:prstDash val="solid"/>
                <a:miter/>
              </a:ln>
            </p:spPr>
            <p:txBody>
              <a:bodyPr rtlCol="0" anchor="ctr"/>
              <a:lstStyle/>
              <a:p>
                <a:endParaRPr lang="en-GB"/>
              </a:p>
            </p:txBody>
          </p:sp>
          <p:sp>
            <p:nvSpPr>
              <p:cNvPr id="31" name="Freeform: Shape 30">
                <a:extLst>
                  <a:ext uri="{FF2B5EF4-FFF2-40B4-BE49-F238E27FC236}">
                    <a16:creationId xmlns:a16="http://schemas.microsoft.com/office/drawing/2014/main" id="{DCD7D317-10E6-490B-AD34-946949EB3D07}"/>
                  </a:ext>
                </a:extLst>
              </p:cNvPr>
              <p:cNvSpPr/>
              <p:nvPr/>
            </p:nvSpPr>
            <p:spPr>
              <a:xfrm>
                <a:off x="6386585" y="3595376"/>
                <a:ext cx="36779" cy="77645"/>
              </a:xfrm>
              <a:custGeom>
                <a:avLst/>
                <a:gdLst>
                  <a:gd name="connsiteX0" fmla="*/ 10272 w 36779"/>
                  <a:gd name="connsiteY0" fmla="*/ 60157 h 77644"/>
                  <a:gd name="connsiteX1" fmla="*/ 10272 w 36779"/>
                  <a:gd name="connsiteY1" fmla="*/ 30178 h 77644"/>
                  <a:gd name="connsiteX2" fmla="*/ 3065 w 36779"/>
                  <a:gd name="connsiteY2" fmla="*/ 30178 h 77644"/>
                  <a:gd name="connsiteX3" fmla="*/ 3065 w 36779"/>
                  <a:gd name="connsiteY3" fmla="*/ 18166 h 77644"/>
                  <a:gd name="connsiteX4" fmla="*/ 10272 w 36779"/>
                  <a:gd name="connsiteY4" fmla="*/ 18166 h 77644"/>
                  <a:gd name="connsiteX5" fmla="*/ 10272 w 36779"/>
                  <a:gd name="connsiteY5" fmla="*/ 3065 h 77644"/>
                  <a:gd name="connsiteX6" fmla="*/ 24005 w 36779"/>
                  <a:gd name="connsiteY6" fmla="*/ 3065 h 77644"/>
                  <a:gd name="connsiteX7" fmla="*/ 24005 w 36779"/>
                  <a:gd name="connsiteY7" fmla="*/ 18166 h 77644"/>
                  <a:gd name="connsiteX8" fmla="*/ 33160 w 36779"/>
                  <a:gd name="connsiteY8" fmla="*/ 18166 h 77644"/>
                  <a:gd name="connsiteX9" fmla="*/ 33160 w 36779"/>
                  <a:gd name="connsiteY9" fmla="*/ 30178 h 77644"/>
                  <a:gd name="connsiteX10" fmla="*/ 24005 w 36779"/>
                  <a:gd name="connsiteY10" fmla="*/ 30178 h 77644"/>
                  <a:gd name="connsiteX11" fmla="*/ 24005 w 36779"/>
                  <a:gd name="connsiteY11" fmla="*/ 56957 h 77644"/>
                  <a:gd name="connsiteX12" fmla="*/ 28011 w 36779"/>
                  <a:gd name="connsiteY12" fmla="*/ 62679 h 77644"/>
                  <a:gd name="connsiteX13" fmla="*/ 32130 w 36779"/>
                  <a:gd name="connsiteY13" fmla="*/ 61075 h 77644"/>
                  <a:gd name="connsiteX14" fmla="*/ 34991 w 36779"/>
                  <a:gd name="connsiteY14" fmla="*/ 71603 h 77644"/>
                  <a:gd name="connsiteX15" fmla="*/ 24348 w 36779"/>
                  <a:gd name="connsiteY15" fmla="*/ 74803 h 77644"/>
                  <a:gd name="connsiteX16" fmla="*/ 10272 w 36779"/>
                  <a:gd name="connsiteY16" fmla="*/ 60157 h 7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79" h="77644">
                    <a:moveTo>
                      <a:pt x="10272" y="60157"/>
                    </a:moveTo>
                    <a:lnTo>
                      <a:pt x="10272" y="30178"/>
                    </a:lnTo>
                    <a:lnTo>
                      <a:pt x="3065" y="30178"/>
                    </a:lnTo>
                    <a:lnTo>
                      <a:pt x="3065" y="18166"/>
                    </a:lnTo>
                    <a:lnTo>
                      <a:pt x="10272" y="18166"/>
                    </a:lnTo>
                    <a:lnTo>
                      <a:pt x="10272" y="3065"/>
                    </a:lnTo>
                    <a:lnTo>
                      <a:pt x="24005" y="3065"/>
                    </a:lnTo>
                    <a:lnTo>
                      <a:pt x="24005" y="18166"/>
                    </a:lnTo>
                    <a:lnTo>
                      <a:pt x="33160" y="18166"/>
                    </a:lnTo>
                    <a:lnTo>
                      <a:pt x="33160" y="30178"/>
                    </a:lnTo>
                    <a:lnTo>
                      <a:pt x="24005" y="30178"/>
                    </a:lnTo>
                    <a:lnTo>
                      <a:pt x="24005" y="56957"/>
                    </a:lnTo>
                    <a:cubicBezTo>
                      <a:pt x="24005" y="60500"/>
                      <a:pt x="25377" y="62679"/>
                      <a:pt x="28011" y="62679"/>
                    </a:cubicBezTo>
                    <a:cubicBezTo>
                      <a:pt x="29727" y="62679"/>
                      <a:pt x="31443" y="61993"/>
                      <a:pt x="32130" y="61075"/>
                    </a:cubicBezTo>
                    <a:lnTo>
                      <a:pt x="34991" y="71603"/>
                    </a:lnTo>
                    <a:cubicBezTo>
                      <a:pt x="32928" y="73431"/>
                      <a:pt x="29384" y="74803"/>
                      <a:pt x="24348" y="74803"/>
                    </a:cubicBezTo>
                    <a:cubicBezTo>
                      <a:pt x="14738" y="74803"/>
                      <a:pt x="10272" y="69887"/>
                      <a:pt x="10272" y="60157"/>
                    </a:cubicBezTo>
                    <a:close/>
                  </a:path>
                </a:pathLst>
              </a:custGeom>
              <a:solidFill>
                <a:srgbClr val="343434"/>
              </a:solidFill>
              <a:ln w="9525" cap="flat">
                <a:noFill/>
                <a:prstDash val="solid"/>
                <a:miter/>
              </a:ln>
            </p:spPr>
            <p:txBody>
              <a:bodyPr rtlCol="0" anchor="ctr"/>
              <a:lstStyle/>
              <a:p>
                <a:endParaRPr lang="en-GB"/>
              </a:p>
            </p:txBody>
          </p:sp>
          <p:sp>
            <p:nvSpPr>
              <p:cNvPr id="32" name="Freeform: Shape 31">
                <a:extLst>
                  <a:ext uri="{FF2B5EF4-FFF2-40B4-BE49-F238E27FC236}">
                    <a16:creationId xmlns:a16="http://schemas.microsoft.com/office/drawing/2014/main" id="{2FE84FBB-4D68-4166-B81A-AB7620A647F5}"/>
                  </a:ext>
                </a:extLst>
              </p:cNvPr>
              <p:cNvSpPr/>
              <p:nvPr/>
            </p:nvSpPr>
            <p:spPr>
              <a:xfrm>
                <a:off x="6422626" y="3609104"/>
                <a:ext cx="53125" cy="61299"/>
              </a:xfrm>
              <a:custGeom>
                <a:avLst/>
                <a:gdLst>
                  <a:gd name="connsiteX0" fmla="*/ 27784 w 53125"/>
                  <a:gd name="connsiteY0" fmla="*/ 3065 h 61298"/>
                  <a:gd name="connsiteX1" fmla="*/ 51581 w 53125"/>
                  <a:gd name="connsiteY1" fmla="*/ 32589 h 61298"/>
                  <a:gd name="connsiteX2" fmla="*/ 51581 w 53125"/>
                  <a:gd name="connsiteY2" fmla="*/ 36476 h 61298"/>
                  <a:gd name="connsiteX3" fmla="*/ 16913 w 53125"/>
                  <a:gd name="connsiteY3" fmla="*/ 36476 h 61298"/>
                  <a:gd name="connsiteX4" fmla="*/ 30298 w 53125"/>
                  <a:gd name="connsiteY4" fmla="*/ 49981 h 61298"/>
                  <a:gd name="connsiteX5" fmla="*/ 42314 w 53125"/>
                  <a:gd name="connsiteY5" fmla="*/ 44601 h 61298"/>
                  <a:gd name="connsiteX6" fmla="*/ 48608 w 53125"/>
                  <a:gd name="connsiteY6" fmla="*/ 52838 h 61298"/>
                  <a:gd name="connsiteX7" fmla="*/ 28814 w 53125"/>
                  <a:gd name="connsiteY7" fmla="*/ 61075 h 61298"/>
                  <a:gd name="connsiteX8" fmla="*/ 3065 w 53125"/>
                  <a:gd name="connsiteY8" fmla="*/ 32014 h 61298"/>
                  <a:gd name="connsiteX9" fmla="*/ 27784 w 53125"/>
                  <a:gd name="connsiteY9" fmla="*/ 3065 h 61298"/>
                  <a:gd name="connsiteX10" fmla="*/ 16913 w 53125"/>
                  <a:gd name="connsiteY10" fmla="*/ 27097 h 61298"/>
                  <a:gd name="connsiteX11" fmla="*/ 38308 w 53125"/>
                  <a:gd name="connsiteY11" fmla="*/ 27097 h 61298"/>
                  <a:gd name="connsiteX12" fmla="*/ 27552 w 53125"/>
                  <a:gd name="connsiteY12" fmla="*/ 14167 h 61298"/>
                  <a:gd name="connsiteX13" fmla="*/ 16913 w 53125"/>
                  <a:gd name="connsiteY13" fmla="*/ 27097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125" h="61298">
                    <a:moveTo>
                      <a:pt x="27784" y="3065"/>
                    </a:moveTo>
                    <a:cubicBezTo>
                      <a:pt x="43001" y="3065"/>
                      <a:pt x="51581" y="15420"/>
                      <a:pt x="51581" y="32589"/>
                    </a:cubicBezTo>
                    <a:lnTo>
                      <a:pt x="51581" y="36476"/>
                    </a:lnTo>
                    <a:lnTo>
                      <a:pt x="16913" y="36476"/>
                    </a:lnTo>
                    <a:cubicBezTo>
                      <a:pt x="17484" y="44026"/>
                      <a:pt x="21945" y="49981"/>
                      <a:pt x="30298" y="49981"/>
                    </a:cubicBezTo>
                    <a:cubicBezTo>
                      <a:pt x="34532" y="49981"/>
                      <a:pt x="39226" y="48033"/>
                      <a:pt x="42314" y="44601"/>
                    </a:cubicBezTo>
                    <a:lnTo>
                      <a:pt x="48608" y="52838"/>
                    </a:lnTo>
                    <a:cubicBezTo>
                      <a:pt x="43687" y="58218"/>
                      <a:pt x="36248" y="61075"/>
                      <a:pt x="28814" y="61075"/>
                    </a:cubicBezTo>
                    <a:cubicBezTo>
                      <a:pt x="13249" y="61075"/>
                      <a:pt x="3065" y="49406"/>
                      <a:pt x="3065" y="32014"/>
                    </a:cubicBezTo>
                    <a:cubicBezTo>
                      <a:pt x="3065" y="15995"/>
                      <a:pt x="12451" y="3065"/>
                      <a:pt x="27784" y="3065"/>
                    </a:cubicBezTo>
                    <a:close/>
                    <a:moveTo>
                      <a:pt x="16913" y="27097"/>
                    </a:moveTo>
                    <a:lnTo>
                      <a:pt x="38308" y="27097"/>
                    </a:lnTo>
                    <a:cubicBezTo>
                      <a:pt x="38080" y="21375"/>
                      <a:pt x="35562" y="14167"/>
                      <a:pt x="27552" y="14167"/>
                    </a:cubicBezTo>
                    <a:cubicBezTo>
                      <a:pt x="19886" y="14167"/>
                      <a:pt x="17140" y="21375"/>
                      <a:pt x="16913" y="27097"/>
                    </a:cubicBezTo>
                    <a:close/>
                  </a:path>
                </a:pathLst>
              </a:custGeom>
              <a:solidFill>
                <a:srgbClr val="343434"/>
              </a:solidFill>
              <a:ln w="9525" cap="flat">
                <a:noFill/>
                <a:prstDash val="solid"/>
                <a:miter/>
              </a:ln>
            </p:spPr>
            <p:txBody>
              <a:bodyPr rtlCol="0" anchor="ctr"/>
              <a:lstStyle/>
              <a:p>
                <a:endParaRPr lang="en-GB"/>
              </a:p>
            </p:txBody>
          </p:sp>
          <p:sp>
            <p:nvSpPr>
              <p:cNvPr id="33" name="Freeform: Shape 32">
                <a:extLst>
                  <a:ext uri="{FF2B5EF4-FFF2-40B4-BE49-F238E27FC236}">
                    <a16:creationId xmlns:a16="http://schemas.microsoft.com/office/drawing/2014/main" id="{556FEFFC-1E44-4AFC-A715-5C060F55498E}"/>
                  </a:ext>
                </a:extLst>
              </p:cNvPr>
              <p:cNvSpPr/>
              <p:nvPr/>
            </p:nvSpPr>
            <p:spPr>
              <a:xfrm>
                <a:off x="6480297" y="3609104"/>
                <a:ext cx="77645" cy="61299"/>
              </a:xfrm>
              <a:custGeom>
                <a:avLst/>
                <a:gdLst>
                  <a:gd name="connsiteX0" fmla="*/ 62109 w 77644"/>
                  <a:gd name="connsiteY0" fmla="*/ 22516 h 61298"/>
                  <a:gd name="connsiteX1" fmla="*/ 55815 w 77644"/>
                  <a:gd name="connsiteY1" fmla="*/ 15197 h 61298"/>
                  <a:gd name="connsiteX2" fmla="*/ 46317 w 77644"/>
                  <a:gd name="connsiteY2" fmla="*/ 22061 h 61298"/>
                  <a:gd name="connsiteX3" fmla="*/ 46317 w 77644"/>
                  <a:gd name="connsiteY3" fmla="*/ 59702 h 61298"/>
                  <a:gd name="connsiteX4" fmla="*/ 32589 w 77644"/>
                  <a:gd name="connsiteY4" fmla="*/ 59702 h 61298"/>
                  <a:gd name="connsiteX5" fmla="*/ 32589 w 77644"/>
                  <a:gd name="connsiteY5" fmla="*/ 22516 h 61298"/>
                  <a:gd name="connsiteX6" fmla="*/ 26295 w 77644"/>
                  <a:gd name="connsiteY6" fmla="*/ 15197 h 61298"/>
                  <a:gd name="connsiteX7" fmla="*/ 16797 w 77644"/>
                  <a:gd name="connsiteY7" fmla="*/ 22061 h 61298"/>
                  <a:gd name="connsiteX8" fmla="*/ 16797 w 77644"/>
                  <a:gd name="connsiteY8" fmla="*/ 59702 h 61298"/>
                  <a:gd name="connsiteX9" fmla="*/ 3065 w 77644"/>
                  <a:gd name="connsiteY9" fmla="*/ 59702 h 61298"/>
                  <a:gd name="connsiteX10" fmla="*/ 3065 w 77644"/>
                  <a:gd name="connsiteY10" fmla="*/ 4438 h 61298"/>
                  <a:gd name="connsiteX11" fmla="*/ 16797 w 77644"/>
                  <a:gd name="connsiteY11" fmla="*/ 4438 h 61298"/>
                  <a:gd name="connsiteX12" fmla="*/ 16797 w 77644"/>
                  <a:gd name="connsiteY12" fmla="*/ 11645 h 61298"/>
                  <a:gd name="connsiteX13" fmla="*/ 32357 w 77644"/>
                  <a:gd name="connsiteY13" fmla="*/ 3065 h 61298"/>
                  <a:gd name="connsiteX14" fmla="*/ 45746 w 77644"/>
                  <a:gd name="connsiteY14" fmla="*/ 12675 h 61298"/>
                  <a:gd name="connsiteX15" fmla="*/ 61881 w 77644"/>
                  <a:gd name="connsiteY15" fmla="*/ 3065 h 61298"/>
                  <a:gd name="connsiteX16" fmla="*/ 75841 w 77644"/>
                  <a:gd name="connsiteY16" fmla="*/ 17711 h 61298"/>
                  <a:gd name="connsiteX17" fmla="*/ 75841 w 77644"/>
                  <a:gd name="connsiteY17" fmla="*/ 59702 h 61298"/>
                  <a:gd name="connsiteX18" fmla="*/ 62109 w 77644"/>
                  <a:gd name="connsiteY18" fmla="*/ 59702 h 61298"/>
                  <a:gd name="connsiteX19" fmla="*/ 62109 w 77644"/>
                  <a:gd name="connsiteY19" fmla="*/ 22516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7644" h="61298">
                    <a:moveTo>
                      <a:pt x="62109" y="22516"/>
                    </a:moveTo>
                    <a:cubicBezTo>
                      <a:pt x="62109" y="17943"/>
                      <a:pt x="60165" y="15197"/>
                      <a:pt x="55815" y="15197"/>
                    </a:cubicBezTo>
                    <a:cubicBezTo>
                      <a:pt x="51465" y="15197"/>
                      <a:pt x="48033" y="18972"/>
                      <a:pt x="46317" y="22061"/>
                    </a:cubicBezTo>
                    <a:lnTo>
                      <a:pt x="46317" y="59702"/>
                    </a:lnTo>
                    <a:lnTo>
                      <a:pt x="32589" y="59702"/>
                    </a:lnTo>
                    <a:lnTo>
                      <a:pt x="32589" y="22516"/>
                    </a:lnTo>
                    <a:cubicBezTo>
                      <a:pt x="32589" y="18054"/>
                      <a:pt x="30757" y="15197"/>
                      <a:pt x="26295" y="15197"/>
                    </a:cubicBezTo>
                    <a:cubicBezTo>
                      <a:pt x="22061" y="15197"/>
                      <a:pt x="18513" y="18972"/>
                      <a:pt x="16797" y="22061"/>
                    </a:cubicBezTo>
                    <a:lnTo>
                      <a:pt x="16797" y="59702"/>
                    </a:lnTo>
                    <a:lnTo>
                      <a:pt x="3065" y="59702"/>
                    </a:lnTo>
                    <a:lnTo>
                      <a:pt x="3065" y="4438"/>
                    </a:lnTo>
                    <a:lnTo>
                      <a:pt x="16797" y="4438"/>
                    </a:lnTo>
                    <a:lnTo>
                      <a:pt x="16797" y="11645"/>
                    </a:lnTo>
                    <a:cubicBezTo>
                      <a:pt x="18972" y="7870"/>
                      <a:pt x="25377" y="3065"/>
                      <a:pt x="32357" y="3065"/>
                    </a:cubicBezTo>
                    <a:cubicBezTo>
                      <a:pt x="39337" y="3065"/>
                      <a:pt x="44258" y="6385"/>
                      <a:pt x="45746" y="12675"/>
                    </a:cubicBezTo>
                    <a:cubicBezTo>
                      <a:pt x="48376" y="7870"/>
                      <a:pt x="54901" y="3065"/>
                      <a:pt x="61881" y="3065"/>
                    </a:cubicBezTo>
                    <a:cubicBezTo>
                      <a:pt x="70346" y="3065"/>
                      <a:pt x="75841" y="7527"/>
                      <a:pt x="75841" y="17711"/>
                    </a:cubicBezTo>
                    <a:lnTo>
                      <a:pt x="75841" y="59702"/>
                    </a:lnTo>
                    <a:lnTo>
                      <a:pt x="62109" y="59702"/>
                    </a:lnTo>
                    <a:lnTo>
                      <a:pt x="62109" y="22516"/>
                    </a:lnTo>
                    <a:close/>
                  </a:path>
                </a:pathLst>
              </a:custGeom>
              <a:solidFill>
                <a:srgbClr val="343434"/>
              </a:solidFill>
              <a:ln w="9525" cap="flat">
                <a:noFill/>
                <a:prstDash val="solid"/>
                <a:miter/>
              </a:ln>
            </p:spPr>
            <p:txBody>
              <a:bodyPr rtlCol="0" anchor="ctr"/>
              <a:lstStyle/>
              <a:p>
                <a:endParaRPr lang="en-GB"/>
              </a:p>
            </p:txBody>
          </p:sp>
          <p:sp>
            <p:nvSpPr>
              <p:cNvPr id="34" name="Freeform: Shape 33">
                <a:extLst>
                  <a:ext uri="{FF2B5EF4-FFF2-40B4-BE49-F238E27FC236}">
                    <a16:creationId xmlns:a16="http://schemas.microsoft.com/office/drawing/2014/main" id="{4483380A-C720-4179-B3E8-5CE5E5AC1CE2}"/>
                  </a:ext>
                </a:extLst>
              </p:cNvPr>
              <p:cNvSpPr/>
              <p:nvPr/>
            </p:nvSpPr>
            <p:spPr>
              <a:xfrm>
                <a:off x="6590032" y="3589421"/>
                <a:ext cx="57212" cy="81731"/>
              </a:xfrm>
              <a:custGeom>
                <a:avLst/>
                <a:gdLst>
                  <a:gd name="connsiteX0" fmla="*/ 26635 w 57212"/>
                  <a:gd name="connsiteY0" fmla="*/ 51697 h 81731"/>
                  <a:gd name="connsiteX1" fmla="*/ 18398 w 57212"/>
                  <a:gd name="connsiteY1" fmla="*/ 51697 h 81731"/>
                  <a:gd name="connsiteX2" fmla="*/ 18398 w 57212"/>
                  <a:gd name="connsiteY2" fmla="*/ 79385 h 81731"/>
                  <a:gd name="connsiteX3" fmla="*/ 3065 w 57212"/>
                  <a:gd name="connsiteY3" fmla="*/ 79385 h 81731"/>
                  <a:gd name="connsiteX4" fmla="*/ 3065 w 57212"/>
                  <a:gd name="connsiteY4" fmla="*/ 3065 h 81731"/>
                  <a:gd name="connsiteX5" fmla="*/ 31555 w 57212"/>
                  <a:gd name="connsiteY5" fmla="*/ 3065 h 81731"/>
                  <a:gd name="connsiteX6" fmla="*/ 54782 w 57212"/>
                  <a:gd name="connsiteY6" fmla="*/ 27209 h 81731"/>
                  <a:gd name="connsiteX7" fmla="*/ 41508 w 57212"/>
                  <a:gd name="connsiteY7" fmla="*/ 49063 h 81731"/>
                  <a:gd name="connsiteX8" fmla="*/ 55356 w 57212"/>
                  <a:gd name="connsiteY8" fmla="*/ 79385 h 81731"/>
                  <a:gd name="connsiteX9" fmla="*/ 38308 w 57212"/>
                  <a:gd name="connsiteY9" fmla="*/ 79385 h 81731"/>
                  <a:gd name="connsiteX10" fmla="*/ 26635 w 57212"/>
                  <a:gd name="connsiteY10" fmla="*/ 51697 h 81731"/>
                  <a:gd name="connsiteX11" fmla="*/ 29264 w 57212"/>
                  <a:gd name="connsiteY11" fmla="*/ 16450 h 81731"/>
                  <a:gd name="connsiteX12" fmla="*/ 18398 w 57212"/>
                  <a:gd name="connsiteY12" fmla="*/ 16450 h 81731"/>
                  <a:gd name="connsiteX13" fmla="*/ 18398 w 57212"/>
                  <a:gd name="connsiteY13" fmla="*/ 38423 h 81731"/>
                  <a:gd name="connsiteX14" fmla="*/ 29264 w 57212"/>
                  <a:gd name="connsiteY14" fmla="*/ 38423 h 81731"/>
                  <a:gd name="connsiteX15" fmla="*/ 39106 w 57212"/>
                  <a:gd name="connsiteY15" fmla="*/ 27441 h 81731"/>
                  <a:gd name="connsiteX16" fmla="*/ 29264 w 57212"/>
                  <a:gd name="connsiteY16" fmla="*/ 16450 h 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7212" h="81731">
                    <a:moveTo>
                      <a:pt x="26635" y="51697"/>
                    </a:moveTo>
                    <a:lnTo>
                      <a:pt x="18398" y="51697"/>
                    </a:lnTo>
                    <a:lnTo>
                      <a:pt x="18398" y="79385"/>
                    </a:lnTo>
                    <a:lnTo>
                      <a:pt x="3065" y="79385"/>
                    </a:lnTo>
                    <a:lnTo>
                      <a:pt x="3065" y="3065"/>
                    </a:lnTo>
                    <a:lnTo>
                      <a:pt x="31555" y="3065"/>
                    </a:lnTo>
                    <a:cubicBezTo>
                      <a:pt x="45515" y="3065"/>
                      <a:pt x="54782" y="13138"/>
                      <a:pt x="54782" y="27209"/>
                    </a:cubicBezTo>
                    <a:cubicBezTo>
                      <a:pt x="54782" y="40371"/>
                      <a:pt x="47802" y="47004"/>
                      <a:pt x="41508" y="49063"/>
                    </a:cubicBezTo>
                    <a:lnTo>
                      <a:pt x="55356" y="79385"/>
                    </a:lnTo>
                    <a:lnTo>
                      <a:pt x="38308" y="79385"/>
                    </a:lnTo>
                    <a:lnTo>
                      <a:pt x="26635" y="51697"/>
                    </a:lnTo>
                    <a:close/>
                    <a:moveTo>
                      <a:pt x="29264" y="16450"/>
                    </a:moveTo>
                    <a:lnTo>
                      <a:pt x="18398" y="16450"/>
                    </a:lnTo>
                    <a:lnTo>
                      <a:pt x="18398" y="38423"/>
                    </a:lnTo>
                    <a:lnTo>
                      <a:pt x="29264" y="38423"/>
                    </a:lnTo>
                    <a:cubicBezTo>
                      <a:pt x="35215" y="38423"/>
                      <a:pt x="39106" y="33962"/>
                      <a:pt x="39106" y="27441"/>
                    </a:cubicBezTo>
                    <a:cubicBezTo>
                      <a:pt x="39106" y="20688"/>
                      <a:pt x="35215" y="16450"/>
                      <a:pt x="29264" y="16450"/>
                    </a:cubicBezTo>
                    <a:close/>
                  </a:path>
                </a:pathLst>
              </a:custGeom>
              <a:solidFill>
                <a:srgbClr val="343434"/>
              </a:solidFill>
              <a:ln w="9525" cap="flat">
                <a:noFill/>
                <a:prstDash val="solid"/>
                <a:miter/>
              </a:ln>
            </p:spPr>
            <p:txBody>
              <a:bodyPr rtlCol="0" anchor="ctr"/>
              <a:lstStyle/>
              <a:p>
                <a:endParaRPr lang="en-GB"/>
              </a:p>
            </p:txBody>
          </p:sp>
          <p:sp>
            <p:nvSpPr>
              <p:cNvPr id="35" name="Freeform: Shape 34">
                <a:extLst>
                  <a:ext uri="{FF2B5EF4-FFF2-40B4-BE49-F238E27FC236}">
                    <a16:creationId xmlns:a16="http://schemas.microsoft.com/office/drawing/2014/main" id="{5BD2571B-9717-4A78-9C8F-8FA6ED201194}"/>
                  </a:ext>
                </a:extLst>
              </p:cNvPr>
              <p:cNvSpPr/>
              <p:nvPr/>
            </p:nvSpPr>
            <p:spPr>
              <a:xfrm>
                <a:off x="6646785" y="3609104"/>
                <a:ext cx="53125" cy="61299"/>
              </a:xfrm>
              <a:custGeom>
                <a:avLst/>
                <a:gdLst>
                  <a:gd name="connsiteX0" fmla="*/ 27784 w 53125"/>
                  <a:gd name="connsiteY0" fmla="*/ 3065 h 61298"/>
                  <a:gd name="connsiteX1" fmla="*/ 51581 w 53125"/>
                  <a:gd name="connsiteY1" fmla="*/ 32589 h 61298"/>
                  <a:gd name="connsiteX2" fmla="*/ 51581 w 53125"/>
                  <a:gd name="connsiteY2" fmla="*/ 36476 h 61298"/>
                  <a:gd name="connsiteX3" fmla="*/ 16913 w 53125"/>
                  <a:gd name="connsiteY3" fmla="*/ 36476 h 61298"/>
                  <a:gd name="connsiteX4" fmla="*/ 30298 w 53125"/>
                  <a:gd name="connsiteY4" fmla="*/ 49981 h 61298"/>
                  <a:gd name="connsiteX5" fmla="*/ 42314 w 53125"/>
                  <a:gd name="connsiteY5" fmla="*/ 44601 h 61298"/>
                  <a:gd name="connsiteX6" fmla="*/ 48608 w 53125"/>
                  <a:gd name="connsiteY6" fmla="*/ 52838 h 61298"/>
                  <a:gd name="connsiteX7" fmla="*/ 28814 w 53125"/>
                  <a:gd name="connsiteY7" fmla="*/ 61075 h 61298"/>
                  <a:gd name="connsiteX8" fmla="*/ 3065 w 53125"/>
                  <a:gd name="connsiteY8" fmla="*/ 32014 h 61298"/>
                  <a:gd name="connsiteX9" fmla="*/ 27784 w 53125"/>
                  <a:gd name="connsiteY9" fmla="*/ 3065 h 61298"/>
                  <a:gd name="connsiteX10" fmla="*/ 16913 w 53125"/>
                  <a:gd name="connsiteY10" fmla="*/ 27097 h 61298"/>
                  <a:gd name="connsiteX11" fmla="*/ 38308 w 53125"/>
                  <a:gd name="connsiteY11" fmla="*/ 27097 h 61298"/>
                  <a:gd name="connsiteX12" fmla="*/ 27552 w 53125"/>
                  <a:gd name="connsiteY12" fmla="*/ 14167 h 61298"/>
                  <a:gd name="connsiteX13" fmla="*/ 16913 w 53125"/>
                  <a:gd name="connsiteY13" fmla="*/ 27097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125" h="61298">
                    <a:moveTo>
                      <a:pt x="27784" y="3065"/>
                    </a:moveTo>
                    <a:cubicBezTo>
                      <a:pt x="43001" y="3065"/>
                      <a:pt x="51581" y="15420"/>
                      <a:pt x="51581" y="32589"/>
                    </a:cubicBezTo>
                    <a:lnTo>
                      <a:pt x="51581" y="36476"/>
                    </a:lnTo>
                    <a:lnTo>
                      <a:pt x="16913" y="36476"/>
                    </a:lnTo>
                    <a:cubicBezTo>
                      <a:pt x="17484" y="44026"/>
                      <a:pt x="21945" y="49981"/>
                      <a:pt x="30298" y="49981"/>
                    </a:cubicBezTo>
                    <a:cubicBezTo>
                      <a:pt x="34532" y="49981"/>
                      <a:pt x="39226" y="48033"/>
                      <a:pt x="42314" y="44601"/>
                    </a:cubicBezTo>
                    <a:lnTo>
                      <a:pt x="48608" y="52838"/>
                    </a:lnTo>
                    <a:cubicBezTo>
                      <a:pt x="43687" y="58218"/>
                      <a:pt x="36248" y="61075"/>
                      <a:pt x="28814" y="61075"/>
                    </a:cubicBezTo>
                    <a:cubicBezTo>
                      <a:pt x="13249" y="61075"/>
                      <a:pt x="3065" y="49406"/>
                      <a:pt x="3065" y="32014"/>
                    </a:cubicBezTo>
                    <a:cubicBezTo>
                      <a:pt x="3065" y="15995"/>
                      <a:pt x="12451" y="3065"/>
                      <a:pt x="27784" y="3065"/>
                    </a:cubicBezTo>
                    <a:close/>
                    <a:moveTo>
                      <a:pt x="16913" y="27097"/>
                    </a:moveTo>
                    <a:lnTo>
                      <a:pt x="38308" y="27097"/>
                    </a:lnTo>
                    <a:cubicBezTo>
                      <a:pt x="38080" y="21375"/>
                      <a:pt x="35562" y="14167"/>
                      <a:pt x="27552" y="14167"/>
                    </a:cubicBezTo>
                    <a:cubicBezTo>
                      <a:pt x="19886" y="14167"/>
                      <a:pt x="17140" y="21375"/>
                      <a:pt x="16913" y="27097"/>
                    </a:cubicBezTo>
                    <a:close/>
                  </a:path>
                </a:pathLst>
              </a:custGeom>
              <a:solidFill>
                <a:srgbClr val="343434"/>
              </a:solidFill>
              <a:ln w="9525" cap="flat">
                <a:noFill/>
                <a:prstDash val="solid"/>
                <a:miter/>
              </a:ln>
            </p:spPr>
            <p:txBody>
              <a:bodyPr rtlCol="0" anchor="ctr"/>
              <a:lstStyle/>
              <a:p>
                <a:endParaRPr lang="en-GB"/>
              </a:p>
            </p:txBody>
          </p:sp>
          <p:sp>
            <p:nvSpPr>
              <p:cNvPr id="36" name="Freeform: Shape 35">
                <a:extLst>
                  <a:ext uri="{FF2B5EF4-FFF2-40B4-BE49-F238E27FC236}">
                    <a16:creationId xmlns:a16="http://schemas.microsoft.com/office/drawing/2014/main" id="{D2C525E9-7A11-408D-BD7B-D8E741F4D964}"/>
                  </a:ext>
                </a:extLst>
              </p:cNvPr>
              <p:cNvSpPr/>
              <p:nvPr/>
            </p:nvSpPr>
            <p:spPr>
              <a:xfrm>
                <a:off x="6704456" y="3609104"/>
                <a:ext cx="77645" cy="61299"/>
              </a:xfrm>
              <a:custGeom>
                <a:avLst/>
                <a:gdLst>
                  <a:gd name="connsiteX0" fmla="*/ 62109 w 77644"/>
                  <a:gd name="connsiteY0" fmla="*/ 22516 h 61298"/>
                  <a:gd name="connsiteX1" fmla="*/ 55815 w 77644"/>
                  <a:gd name="connsiteY1" fmla="*/ 15197 h 61298"/>
                  <a:gd name="connsiteX2" fmla="*/ 46317 w 77644"/>
                  <a:gd name="connsiteY2" fmla="*/ 22061 h 61298"/>
                  <a:gd name="connsiteX3" fmla="*/ 46317 w 77644"/>
                  <a:gd name="connsiteY3" fmla="*/ 59702 h 61298"/>
                  <a:gd name="connsiteX4" fmla="*/ 32589 w 77644"/>
                  <a:gd name="connsiteY4" fmla="*/ 59702 h 61298"/>
                  <a:gd name="connsiteX5" fmla="*/ 32589 w 77644"/>
                  <a:gd name="connsiteY5" fmla="*/ 22516 h 61298"/>
                  <a:gd name="connsiteX6" fmla="*/ 26295 w 77644"/>
                  <a:gd name="connsiteY6" fmla="*/ 15197 h 61298"/>
                  <a:gd name="connsiteX7" fmla="*/ 16797 w 77644"/>
                  <a:gd name="connsiteY7" fmla="*/ 22061 h 61298"/>
                  <a:gd name="connsiteX8" fmla="*/ 16797 w 77644"/>
                  <a:gd name="connsiteY8" fmla="*/ 59702 h 61298"/>
                  <a:gd name="connsiteX9" fmla="*/ 3065 w 77644"/>
                  <a:gd name="connsiteY9" fmla="*/ 59702 h 61298"/>
                  <a:gd name="connsiteX10" fmla="*/ 3065 w 77644"/>
                  <a:gd name="connsiteY10" fmla="*/ 4438 h 61298"/>
                  <a:gd name="connsiteX11" fmla="*/ 16797 w 77644"/>
                  <a:gd name="connsiteY11" fmla="*/ 4438 h 61298"/>
                  <a:gd name="connsiteX12" fmla="*/ 16797 w 77644"/>
                  <a:gd name="connsiteY12" fmla="*/ 11645 h 61298"/>
                  <a:gd name="connsiteX13" fmla="*/ 32357 w 77644"/>
                  <a:gd name="connsiteY13" fmla="*/ 3065 h 61298"/>
                  <a:gd name="connsiteX14" fmla="*/ 45746 w 77644"/>
                  <a:gd name="connsiteY14" fmla="*/ 12675 h 61298"/>
                  <a:gd name="connsiteX15" fmla="*/ 61881 w 77644"/>
                  <a:gd name="connsiteY15" fmla="*/ 3065 h 61298"/>
                  <a:gd name="connsiteX16" fmla="*/ 75841 w 77644"/>
                  <a:gd name="connsiteY16" fmla="*/ 17711 h 61298"/>
                  <a:gd name="connsiteX17" fmla="*/ 75841 w 77644"/>
                  <a:gd name="connsiteY17" fmla="*/ 59702 h 61298"/>
                  <a:gd name="connsiteX18" fmla="*/ 62109 w 77644"/>
                  <a:gd name="connsiteY18" fmla="*/ 59702 h 61298"/>
                  <a:gd name="connsiteX19" fmla="*/ 62109 w 77644"/>
                  <a:gd name="connsiteY19" fmla="*/ 22516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7644" h="61298">
                    <a:moveTo>
                      <a:pt x="62109" y="22516"/>
                    </a:moveTo>
                    <a:cubicBezTo>
                      <a:pt x="62109" y="17943"/>
                      <a:pt x="60165" y="15197"/>
                      <a:pt x="55815" y="15197"/>
                    </a:cubicBezTo>
                    <a:cubicBezTo>
                      <a:pt x="51465" y="15197"/>
                      <a:pt x="48033" y="18972"/>
                      <a:pt x="46317" y="22061"/>
                    </a:cubicBezTo>
                    <a:lnTo>
                      <a:pt x="46317" y="59702"/>
                    </a:lnTo>
                    <a:lnTo>
                      <a:pt x="32589" y="59702"/>
                    </a:lnTo>
                    <a:lnTo>
                      <a:pt x="32589" y="22516"/>
                    </a:lnTo>
                    <a:cubicBezTo>
                      <a:pt x="32589" y="18054"/>
                      <a:pt x="30757" y="15197"/>
                      <a:pt x="26295" y="15197"/>
                    </a:cubicBezTo>
                    <a:cubicBezTo>
                      <a:pt x="22061" y="15197"/>
                      <a:pt x="18513" y="18972"/>
                      <a:pt x="16797" y="22061"/>
                    </a:cubicBezTo>
                    <a:lnTo>
                      <a:pt x="16797" y="59702"/>
                    </a:lnTo>
                    <a:lnTo>
                      <a:pt x="3065" y="59702"/>
                    </a:lnTo>
                    <a:lnTo>
                      <a:pt x="3065" y="4438"/>
                    </a:lnTo>
                    <a:lnTo>
                      <a:pt x="16797" y="4438"/>
                    </a:lnTo>
                    <a:lnTo>
                      <a:pt x="16797" y="11645"/>
                    </a:lnTo>
                    <a:cubicBezTo>
                      <a:pt x="18972" y="7870"/>
                      <a:pt x="25377" y="3065"/>
                      <a:pt x="32357" y="3065"/>
                    </a:cubicBezTo>
                    <a:cubicBezTo>
                      <a:pt x="39337" y="3065"/>
                      <a:pt x="44258" y="6385"/>
                      <a:pt x="45746" y="12675"/>
                    </a:cubicBezTo>
                    <a:cubicBezTo>
                      <a:pt x="48376" y="7870"/>
                      <a:pt x="54901" y="3065"/>
                      <a:pt x="61881" y="3065"/>
                    </a:cubicBezTo>
                    <a:cubicBezTo>
                      <a:pt x="70346" y="3065"/>
                      <a:pt x="75841" y="7527"/>
                      <a:pt x="75841" y="17711"/>
                    </a:cubicBezTo>
                    <a:lnTo>
                      <a:pt x="75841" y="59702"/>
                    </a:lnTo>
                    <a:lnTo>
                      <a:pt x="62109" y="59702"/>
                    </a:lnTo>
                    <a:lnTo>
                      <a:pt x="62109" y="22516"/>
                    </a:lnTo>
                    <a:close/>
                  </a:path>
                </a:pathLst>
              </a:custGeom>
              <a:solidFill>
                <a:srgbClr val="343434"/>
              </a:solidFill>
              <a:ln w="9525" cap="flat">
                <a:noFill/>
                <a:prstDash val="solid"/>
                <a:miter/>
              </a:ln>
            </p:spPr>
            <p:txBody>
              <a:bodyPr rtlCol="0" anchor="ctr"/>
              <a:lstStyle/>
              <a:p>
                <a:endParaRPr lang="en-GB"/>
              </a:p>
            </p:txBody>
          </p:sp>
          <p:sp>
            <p:nvSpPr>
              <p:cNvPr id="37" name="Freeform: Shape 36">
                <a:extLst>
                  <a:ext uri="{FF2B5EF4-FFF2-40B4-BE49-F238E27FC236}">
                    <a16:creationId xmlns:a16="http://schemas.microsoft.com/office/drawing/2014/main" id="{F3D2CB72-8092-4C2E-AD9F-3D9D60FBE4B5}"/>
                  </a:ext>
                </a:extLst>
              </p:cNvPr>
              <p:cNvSpPr/>
              <p:nvPr/>
            </p:nvSpPr>
            <p:spPr>
              <a:xfrm>
                <a:off x="6786614" y="3609104"/>
                <a:ext cx="49039" cy="61299"/>
              </a:xfrm>
              <a:custGeom>
                <a:avLst/>
                <a:gdLst>
                  <a:gd name="connsiteX0" fmla="*/ 34644 w 49038"/>
                  <a:gd name="connsiteY0" fmla="*/ 54211 h 61298"/>
                  <a:gd name="connsiteX1" fmla="*/ 20114 w 49038"/>
                  <a:gd name="connsiteY1" fmla="*/ 61075 h 61298"/>
                  <a:gd name="connsiteX2" fmla="*/ 3065 w 49038"/>
                  <a:gd name="connsiteY2" fmla="*/ 42773 h 61298"/>
                  <a:gd name="connsiteX3" fmla="*/ 20114 w 49038"/>
                  <a:gd name="connsiteY3" fmla="*/ 24919 h 61298"/>
                  <a:gd name="connsiteX4" fmla="*/ 34644 w 49038"/>
                  <a:gd name="connsiteY4" fmla="*/ 31439 h 61298"/>
                  <a:gd name="connsiteX5" fmla="*/ 34644 w 49038"/>
                  <a:gd name="connsiteY5" fmla="*/ 24120 h 61298"/>
                  <a:gd name="connsiteX6" fmla="*/ 24460 w 49038"/>
                  <a:gd name="connsiteY6" fmla="*/ 14511 h 61298"/>
                  <a:gd name="connsiteX7" fmla="*/ 10847 w 49038"/>
                  <a:gd name="connsiteY7" fmla="*/ 20457 h 61298"/>
                  <a:gd name="connsiteX8" fmla="*/ 5695 w 49038"/>
                  <a:gd name="connsiteY8" fmla="*/ 11070 h 61298"/>
                  <a:gd name="connsiteX9" fmla="*/ 26978 w 49038"/>
                  <a:gd name="connsiteY9" fmla="*/ 3065 h 61298"/>
                  <a:gd name="connsiteX10" fmla="*/ 48492 w 49038"/>
                  <a:gd name="connsiteY10" fmla="*/ 22628 h 61298"/>
                  <a:gd name="connsiteX11" fmla="*/ 48492 w 49038"/>
                  <a:gd name="connsiteY11" fmla="*/ 59702 h 61298"/>
                  <a:gd name="connsiteX12" fmla="*/ 34644 w 49038"/>
                  <a:gd name="connsiteY12" fmla="*/ 59702 h 61298"/>
                  <a:gd name="connsiteX13" fmla="*/ 34644 w 49038"/>
                  <a:gd name="connsiteY13" fmla="*/ 54211 h 61298"/>
                  <a:gd name="connsiteX14" fmla="*/ 34644 w 49038"/>
                  <a:gd name="connsiteY14" fmla="*/ 39453 h 61298"/>
                  <a:gd name="connsiteX15" fmla="*/ 25377 w 49038"/>
                  <a:gd name="connsiteY15" fmla="*/ 34073 h 61298"/>
                  <a:gd name="connsiteX16" fmla="*/ 16793 w 49038"/>
                  <a:gd name="connsiteY16" fmla="*/ 42997 h 61298"/>
                  <a:gd name="connsiteX17" fmla="*/ 25377 w 49038"/>
                  <a:gd name="connsiteY17" fmla="*/ 51808 h 61298"/>
                  <a:gd name="connsiteX18" fmla="*/ 34644 w 49038"/>
                  <a:gd name="connsiteY18" fmla="*/ 46549 h 61298"/>
                  <a:gd name="connsiteX19" fmla="*/ 34644 w 49038"/>
                  <a:gd name="connsiteY19" fmla="*/ 39453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38" h="61298">
                    <a:moveTo>
                      <a:pt x="34644" y="54211"/>
                    </a:moveTo>
                    <a:cubicBezTo>
                      <a:pt x="31555" y="58561"/>
                      <a:pt x="25721" y="61075"/>
                      <a:pt x="20114" y="61075"/>
                    </a:cubicBezTo>
                    <a:cubicBezTo>
                      <a:pt x="11418" y="61075"/>
                      <a:pt x="3065" y="54554"/>
                      <a:pt x="3065" y="42773"/>
                    </a:cubicBezTo>
                    <a:cubicBezTo>
                      <a:pt x="3065" y="30641"/>
                      <a:pt x="11418" y="24919"/>
                      <a:pt x="20114" y="24919"/>
                    </a:cubicBezTo>
                    <a:cubicBezTo>
                      <a:pt x="25836" y="24919"/>
                      <a:pt x="31671" y="27097"/>
                      <a:pt x="34644" y="31439"/>
                    </a:cubicBezTo>
                    <a:lnTo>
                      <a:pt x="34644" y="24120"/>
                    </a:lnTo>
                    <a:cubicBezTo>
                      <a:pt x="34644" y="18166"/>
                      <a:pt x="30985" y="14511"/>
                      <a:pt x="24460" y="14511"/>
                    </a:cubicBezTo>
                    <a:cubicBezTo>
                      <a:pt x="19655" y="14511"/>
                      <a:pt x="14965" y="16450"/>
                      <a:pt x="10847" y="20457"/>
                    </a:cubicBezTo>
                    <a:lnTo>
                      <a:pt x="5695" y="11070"/>
                    </a:lnTo>
                    <a:cubicBezTo>
                      <a:pt x="11533" y="5467"/>
                      <a:pt x="19886" y="3065"/>
                      <a:pt x="26978" y="3065"/>
                    </a:cubicBezTo>
                    <a:cubicBezTo>
                      <a:pt x="38994" y="3065"/>
                      <a:pt x="48492" y="8445"/>
                      <a:pt x="48492" y="22628"/>
                    </a:cubicBezTo>
                    <a:lnTo>
                      <a:pt x="48492" y="59702"/>
                    </a:lnTo>
                    <a:lnTo>
                      <a:pt x="34644" y="59702"/>
                    </a:lnTo>
                    <a:lnTo>
                      <a:pt x="34644" y="54211"/>
                    </a:lnTo>
                    <a:close/>
                    <a:moveTo>
                      <a:pt x="34644" y="39453"/>
                    </a:moveTo>
                    <a:cubicBezTo>
                      <a:pt x="32812" y="36133"/>
                      <a:pt x="29153" y="34073"/>
                      <a:pt x="25377" y="34073"/>
                    </a:cubicBezTo>
                    <a:cubicBezTo>
                      <a:pt x="20229" y="34073"/>
                      <a:pt x="16793" y="37737"/>
                      <a:pt x="16793" y="42997"/>
                    </a:cubicBezTo>
                    <a:cubicBezTo>
                      <a:pt x="16793" y="48265"/>
                      <a:pt x="20229" y="51808"/>
                      <a:pt x="25377" y="51808"/>
                    </a:cubicBezTo>
                    <a:cubicBezTo>
                      <a:pt x="29153" y="51808"/>
                      <a:pt x="32812" y="49981"/>
                      <a:pt x="34644" y="46549"/>
                    </a:cubicBezTo>
                    <a:lnTo>
                      <a:pt x="34644" y="39453"/>
                    </a:lnTo>
                    <a:close/>
                  </a:path>
                </a:pathLst>
              </a:custGeom>
              <a:solidFill>
                <a:srgbClr val="343434"/>
              </a:solidFill>
              <a:ln w="9525" cap="flat">
                <a:noFill/>
                <a:prstDash val="solid"/>
                <a:miter/>
              </a:ln>
            </p:spPr>
            <p:txBody>
              <a:bodyPr rtlCol="0" anchor="ctr"/>
              <a:lstStyle/>
              <a:p>
                <a:endParaRPr lang="en-GB"/>
              </a:p>
            </p:txBody>
          </p:sp>
          <p:sp>
            <p:nvSpPr>
              <p:cNvPr id="38" name="Freeform: Shape 37">
                <a:extLst>
                  <a:ext uri="{FF2B5EF4-FFF2-40B4-BE49-F238E27FC236}">
                    <a16:creationId xmlns:a16="http://schemas.microsoft.com/office/drawing/2014/main" id="{42F808B6-7FA8-4CE8-975E-71FB332330BA}"/>
                  </a:ext>
                </a:extLst>
              </p:cNvPr>
              <p:cNvSpPr/>
              <p:nvPr/>
            </p:nvSpPr>
            <p:spPr>
              <a:xfrm>
                <a:off x="6843024" y="3585758"/>
                <a:ext cx="20433" cy="85818"/>
              </a:xfrm>
              <a:custGeom>
                <a:avLst/>
                <a:gdLst>
                  <a:gd name="connsiteX0" fmla="*/ 3065 w 20432"/>
                  <a:gd name="connsiteY0" fmla="*/ 11422 h 85818"/>
                  <a:gd name="connsiteX1" fmla="*/ 11306 w 20432"/>
                  <a:gd name="connsiteY1" fmla="*/ 3065 h 85818"/>
                  <a:gd name="connsiteX2" fmla="*/ 19543 w 20432"/>
                  <a:gd name="connsiteY2" fmla="*/ 11422 h 85818"/>
                  <a:gd name="connsiteX3" fmla="*/ 11306 w 20432"/>
                  <a:gd name="connsiteY3" fmla="*/ 19659 h 85818"/>
                  <a:gd name="connsiteX4" fmla="*/ 3065 w 20432"/>
                  <a:gd name="connsiteY4" fmla="*/ 11422 h 85818"/>
                  <a:gd name="connsiteX5" fmla="*/ 4438 w 20432"/>
                  <a:gd name="connsiteY5" fmla="*/ 27784 h 85818"/>
                  <a:gd name="connsiteX6" fmla="*/ 18170 w 20432"/>
                  <a:gd name="connsiteY6" fmla="*/ 27784 h 85818"/>
                  <a:gd name="connsiteX7" fmla="*/ 18170 w 20432"/>
                  <a:gd name="connsiteY7" fmla="*/ 83048 h 85818"/>
                  <a:gd name="connsiteX8" fmla="*/ 4438 w 20432"/>
                  <a:gd name="connsiteY8" fmla="*/ 83048 h 85818"/>
                  <a:gd name="connsiteX9" fmla="*/ 4438 w 20432"/>
                  <a:gd name="connsiteY9" fmla="*/ 27784 h 8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2" h="85818">
                    <a:moveTo>
                      <a:pt x="3065" y="11422"/>
                    </a:moveTo>
                    <a:cubicBezTo>
                      <a:pt x="3065" y="6848"/>
                      <a:pt x="6840" y="3065"/>
                      <a:pt x="11306" y="3065"/>
                    </a:cubicBezTo>
                    <a:cubicBezTo>
                      <a:pt x="15879" y="3065"/>
                      <a:pt x="19543" y="6848"/>
                      <a:pt x="19543" y="11422"/>
                    </a:cubicBezTo>
                    <a:cubicBezTo>
                      <a:pt x="19543" y="15995"/>
                      <a:pt x="15879" y="19659"/>
                      <a:pt x="11306" y="19659"/>
                    </a:cubicBezTo>
                    <a:cubicBezTo>
                      <a:pt x="6840" y="19659"/>
                      <a:pt x="3065" y="15995"/>
                      <a:pt x="3065" y="11422"/>
                    </a:cubicBezTo>
                    <a:close/>
                    <a:moveTo>
                      <a:pt x="4438" y="27784"/>
                    </a:moveTo>
                    <a:lnTo>
                      <a:pt x="18170" y="27784"/>
                    </a:lnTo>
                    <a:lnTo>
                      <a:pt x="18170" y="83048"/>
                    </a:lnTo>
                    <a:lnTo>
                      <a:pt x="4438" y="83048"/>
                    </a:lnTo>
                    <a:lnTo>
                      <a:pt x="4438" y="27784"/>
                    </a:lnTo>
                    <a:close/>
                  </a:path>
                </a:pathLst>
              </a:custGeom>
              <a:solidFill>
                <a:srgbClr val="343434"/>
              </a:solidFill>
              <a:ln w="9525" cap="flat">
                <a:noFill/>
                <a:prstDash val="solid"/>
                <a:miter/>
              </a:ln>
            </p:spPr>
            <p:txBody>
              <a:bodyPr rtlCol="0" anchor="ctr"/>
              <a:lstStyle/>
              <a:p>
                <a:endParaRPr lang="en-GB"/>
              </a:p>
            </p:txBody>
          </p:sp>
          <p:sp>
            <p:nvSpPr>
              <p:cNvPr id="39" name="Freeform: Shape 38">
                <a:extLst>
                  <a:ext uri="{FF2B5EF4-FFF2-40B4-BE49-F238E27FC236}">
                    <a16:creationId xmlns:a16="http://schemas.microsoft.com/office/drawing/2014/main" id="{46DC8F28-4A20-4E7B-B6CF-D74E858154CA}"/>
                  </a:ext>
                </a:extLst>
              </p:cNvPr>
              <p:cNvSpPr/>
              <p:nvPr/>
            </p:nvSpPr>
            <p:spPr>
              <a:xfrm>
                <a:off x="6870485" y="3609104"/>
                <a:ext cx="49039" cy="61299"/>
              </a:xfrm>
              <a:custGeom>
                <a:avLst/>
                <a:gdLst>
                  <a:gd name="connsiteX0" fmla="*/ 34073 w 49038"/>
                  <a:gd name="connsiteY0" fmla="*/ 23314 h 61298"/>
                  <a:gd name="connsiteX1" fmla="*/ 26866 w 49038"/>
                  <a:gd name="connsiteY1" fmla="*/ 15197 h 61298"/>
                  <a:gd name="connsiteX2" fmla="*/ 16797 w 49038"/>
                  <a:gd name="connsiteY2" fmla="*/ 22061 h 61298"/>
                  <a:gd name="connsiteX3" fmla="*/ 16797 w 49038"/>
                  <a:gd name="connsiteY3" fmla="*/ 59702 h 61298"/>
                  <a:gd name="connsiteX4" fmla="*/ 3065 w 49038"/>
                  <a:gd name="connsiteY4" fmla="*/ 59702 h 61298"/>
                  <a:gd name="connsiteX5" fmla="*/ 3065 w 49038"/>
                  <a:gd name="connsiteY5" fmla="*/ 4438 h 61298"/>
                  <a:gd name="connsiteX6" fmla="*/ 16797 w 49038"/>
                  <a:gd name="connsiteY6" fmla="*/ 4438 h 61298"/>
                  <a:gd name="connsiteX7" fmla="*/ 16797 w 49038"/>
                  <a:gd name="connsiteY7" fmla="*/ 11645 h 61298"/>
                  <a:gd name="connsiteX8" fmla="*/ 33044 w 49038"/>
                  <a:gd name="connsiteY8" fmla="*/ 3065 h 61298"/>
                  <a:gd name="connsiteX9" fmla="*/ 47806 w 49038"/>
                  <a:gd name="connsiteY9" fmla="*/ 18166 h 61298"/>
                  <a:gd name="connsiteX10" fmla="*/ 47806 w 49038"/>
                  <a:gd name="connsiteY10" fmla="*/ 59702 h 61298"/>
                  <a:gd name="connsiteX11" fmla="*/ 34073 w 49038"/>
                  <a:gd name="connsiteY11" fmla="*/ 59702 h 61298"/>
                  <a:gd name="connsiteX12" fmla="*/ 34073 w 49038"/>
                  <a:gd name="connsiteY12" fmla="*/ 23314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38" h="61298">
                    <a:moveTo>
                      <a:pt x="34073" y="23314"/>
                    </a:moveTo>
                    <a:cubicBezTo>
                      <a:pt x="34073" y="17480"/>
                      <a:pt x="31443" y="15197"/>
                      <a:pt x="26866" y="15197"/>
                    </a:cubicBezTo>
                    <a:cubicBezTo>
                      <a:pt x="22289" y="15197"/>
                      <a:pt x="18741" y="18741"/>
                      <a:pt x="16797" y="22061"/>
                    </a:cubicBezTo>
                    <a:lnTo>
                      <a:pt x="16797" y="59702"/>
                    </a:lnTo>
                    <a:lnTo>
                      <a:pt x="3065" y="59702"/>
                    </a:lnTo>
                    <a:lnTo>
                      <a:pt x="3065" y="4438"/>
                    </a:lnTo>
                    <a:lnTo>
                      <a:pt x="16797" y="4438"/>
                    </a:lnTo>
                    <a:lnTo>
                      <a:pt x="16797" y="11645"/>
                    </a:lnTo>
                    <a:cubicBezTo>
                      <a:pt x="19770" y="7295"/>
                      <a:pt x="25952" y="3065"/>
                      <a:pt x="33044" y="3065"/>
                    </a:cubicBezTo>
                    <a:cubicBezTo>
                      <a:pt x="43228" y="3065"/>
                      <a:pt x="47806" y="9011"/>
                      <a:pt x="47806" y="18166"/>
                    </a:cubicBezTo>
                    <a:lnTo>
                      <a:pt x="47806" y="59702"/>
                    </a:lnTo>
                    <a:lnTo>
                      <a:pt x="34073" y="59702"/>
                    </a:lnTo>
                    <a:lnTo>
                      <a:pt x="34073" y="23314"/>
                    </a:lnTo>
                    <a:close/>
                  </a:path>
                </a:pathLst>
              </a:custGeom>
              <a:solidFill>
                <a:srgbClr val="343434"/>
              </a:solidFill>
              <a:ln w="9525" cap="flat">
                <a:noFill/>
                <a:prstDash val="solid"/>
                <a:miter/>
              </a:ln>
            </p:spPr>
            <p:txBody>
              <a:bodyPr rtlCol="0" anchor="ctr"/>
              <a:lstStyle/>
              <a:p>
                <a:endParaRPr lang="en-GB"/>
              </a:p>
            </p:txBody>
          </p:sp>
          <p:sp>
            <p:nvSpPr>
              <p:cNvPr id="40" name="Freeform: Shape 39">
                <a:extLst>
                  <a:ext uri="{FF2B5EF4-FFF2-40B4-BE49-F238E27FC236}">
                    <a16:creationId xmlns:a16="http://schemas.microsoft.com/office/drawing/2014/main" id="{37CD0B9D-4453-4F9D-B5F5-FAE4D3F8D14E}"/>
                  </a:ext>
                </a:extLst>
              </p:cNvPr>
              <p:cNvSpPr/>
              <p:nvPr/>
            </p:nvSpPr>
            <p:spPr>
              <a:xfrm>
                <a:off x="6924836" y="3589421"/>
                <a:ext cx="53125" cy="81731"/>
              </a:xfrm>
              <a:custGeom>
                <a:avLst/>
                <a:gdLst>
                  <a:gd name="connsiteX0" fmla="*/ 37509 w 53125"/>
                  <a:gd name="connsiteY0" fmla="*/ 72409 h 81731"/>
                  <a:gd name="connsiteX1" fmla="*/ 23550 w 53125"/>
                  <a:gd name="connsiteY1" fmla="*/ 80758 h 81731"/>
                  <a:gd name="connsiteX2" fmla="*/ 3065 w 53125"/>
                  <a:gd name="connsiteY2" fmla="*/ 51808 h 81731"/>
                  <a:gd name="connsiteX3" fmla="*/ 23550 w 53125"/>
                  <a:gd name="connsiteY3" fmla="*/ 22748 h 81731"/>
                  <a:gd name="connsiteX4" fmla="*/ 37509 w 53125"/>
                  <a:gd name="connsiteY4" fmla="*/ 31096 h 81731"/>
                  <a:gd name="connsiteX5" fmla="*/ 37509 w 53125"/>
                  <a:gd name="connsiteY5" fmla="*/ 3065 h 81731"/>
                  <a:gd name="connsiteX6" fmla="*/ 51238 w 53125"/>
                  <a:gd name="connsiteY6" fmla="*/ 3065 h 81731"/>
                  <a:gd name="connsiteX7" fmla="*/ 51238 w 53125"/>
                  <a:gd name="connsiteY7" fmla="*/ 79385 h 81731"/>
                  <a:gd name="connsiteX8" fmla="*/ 37509 w 53125"/>
                  <a:gd name="connsiteY8" fmla="*/ 79385 h 81731"/>
                  <a:gd name="connsiteX9" fmla="*/ 37509 w 53125"/>
                  <a:gd name="connsiteY9" fmla="*/ 72409 h 81731"/>
                  <a:gd name="connsiteX10" fmla="*/ 37509 w 53125"/>
                  <a:gd name="connsiteY10" fmla="*/ 41400 h 81731"/>
                  <a:gd name="connsiteX11" fmla="*/ 27896 w 53125"/>
                  <a:gd name="connsiteY11" fmla="*/ 34880 h 81731"/>
                  <a:gd name="connsiteX12" fmla="*/ 17256 w 53125"/>
                  <a:gd name="connsiteY12" fmla="*/ 51808 h 81731"/>
                  <a:gd name="connsiteX13" fmla="*/ 27896 w 53125"/>
                  <a:gd name="connsiteY13" fmla="*/ 68634 h 81731"/>
                  <a:gd name="connsiteX14" fmla="*/ 37509 w 53125"/>
                  <a:gd name="connsiteY14" fmla="*/ 62113 h 81731"/>
                  <a:gd name="connsiteX15" fmla="*/ 37509 w 53125"/>
                  <a:gd name="connsiteY15" fmla="*/ 41400 h 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125" h="81731">
                    <a:moveTo>
                      <a:pt x="37509" y="72409"/>
                    </a:moveTo>
                    <a:cubicBezTo>
                      <a:pt x="34077" y="77900"/>
                      <a:pt x="28814" y="80758"/>
                      <a:pt x="23550" y="80758"/>
                    </a:cubicBezTo>
                    <a:cubicBezTo>
                      <a:pt x="11078" y="80758"/>
                      <a:pt x="3065" y="69887"/>
                      <a:pt x="3065" y="51808"/>
                    </a:cubicBezTo>
                    <a:cubicBezTo>
                      <a:pt x="3065" y="34073"/>
                      <a:pt x="11078" y="22748"/>
                      <a:pt x="23550" y="22748"/>
                    </a:cubicBezTo>
                    <a:cubicBezTo>
                      <a:pt x="28814" y="22748"/>
                      <a:pt x="34077" y="25381"/>
                      <a:pt x="37509" y="31096"/>
                    </a:cubicBezTo>
                    <a:lnTo>
                      <a:pt x="37509" y="3065"/>
                    </a:lnTo>
                    <a:lnTo>
                      <a:pt x="51238" y="3065"/>
                    </a:lnTo>
                    <a:lnTo>
                      <a:pt x="51238" y="79385"/>
                    </a:lnTo>
                    <a:lnTo>
                      <a:pt x="37509" y="79385"/>
                    </a:lnTo>
                    <a:lnTo>
                      <a:pt x="37509" y="72409"/>
                    </a:lnTo>
                    <a:close/>
                    <a:moveTo>
                      <a:pt x="37509" y="41400"/>
                    </a:moveTo>
                    <a:cubicBezTo>
                      <a:pt x="35678" y="37737"/>
                      <a:pt x="31671" y="34880"/>
                      <a:pt x="27896" y="34880"/>
                    </a:cubicBezTo>
                    <a:cubicBezTo>
                      <a:pt x="20916" y="34880"/>
                      <a:pt x="17256" y="42087"/>
                      <a:pt x="17256" y="51808"/>
                    </a:cubicBezTo>
                    <a:cubicBezTo>
                      <a:pt x="17256" y="61426"/>
                      <a:pt x="20916" y="68634"/>
                      <a:pt x="27896" y="68634"/>
                    </a:cubicBezTo>
                    <a:cubicBezTo>
                      <a:pt x="31671" y="68634"/>
                      <a:pt x="35678" y="65768"/>
                      <a:pt x="37509" y="62113"/>
                    </a:cubicBezTo>
                    <a:lnTo>
                      <a:pt x="37509" y="41400"/>
                    </a:lnTo>
                    <a:close/>
                  </a:path>
                </a:pathLst>
              </a:custGeom>
              <a:solidFill>
                <a:srgbClr val="343434"/>
              </a:solidFill>
              <a:ln w="9525" cap="flat">
                <a:noFill/>
                <a:prstDash val="solid"/>
                <a:miter/>
              </a:ln>
            </p:spPr>
            <p:txBody>
              <a:bodyPr rtlCol="0" anchor="ctr"/>
              <a:lstStyle/>
              <a:p>
                <a:endParaRPr lang="en-GB"/>
              </a:p>
            </p:txBody>
          </p:sp>
          <p:sp>
            <p:nvSpPr>
              <p:cNvPr id="41" name="Freeform: Shape 40">
                <a:extLst>
                  <a:ext uri="{FF2B5EF4-FFF2-40B4-BE49-F238E27FC236}">
                    <a16:creationId xmlns:a16="http://schemas.microsoft.com/office/drawing/2014/main" id="{4F6EFBD4-A46F-4D05-945B-28FD11A33E63}"/>
                  </a:ext>
                </a:extLst>
              </p:cNvPr>
              <p:cNvSpPr/>
              <p:nvPr/>
            </p:nvSpPr>
            <p:spPr>
              <a:xfrm>
                <a:off x="6982506" y="3609104"/>
                <a:ext cx="53125" cy="61299"/>
              </a:xfrm>
              <a:custGeom>
                <a:avLst/>
                <a:gdLst>
                  <a:gd name="connsiteX0" fmla="*/ 27784 w 53125"/>
                  <a:gd name="connsiteY0" fmla="*/ 3065 h 61298"/>
                  <a:gd name="connsiteX1" fmla="*/ 51581 w 53125"/>
                  <a:gd name="connsiteY1" fmla="*/ 32589 h 61298"/>
                  <a:gd name="connsiteX2" fmla="*/ 51581 w 53125"/>
                  <a:gd name="connsiteY2" fmla="*/ 36476 h 61298"/>
                  <a:gd name="connsiteX3" fmla="*/ 16913 w 53125"/>
                  <a:gd name="connsiteY3" fmla="*/ 36476 h 61298"/>
                  <a:gd name="connsiteX4" fmla="*/ 30298 w 53125"/>
                  <a:gd name="connsiteY4" fmla="*/ 49981 h 61298"/>
                  <a:gd name="connsiteX5" fmla="*/ 42314 w 53125"/>
                  <a:gd name="connsiteY5" fmla="*/ 44601 h 61298"/>
                  <a:gd name="connsiteX6" fmla="*/ 48608 w 53125"/>
                  <a:gd name="connsiteY6" fmla="*/ 52838 h 61298"/>
                  <a:gd name="connsiteX7" fmla="*/ 28814 w 53125"/>
                  <a:gd name="connsiteY7" fmla="*/ 61075 h 61298"/>
                  <a:gd name="connsiteX8" fmla="*/ 3065 w 53125"/>
                  <a:gd name="connsiteY8" fmla="*/ 32014 h 61298"/>
                  <a:gd name="connsiteX9" fmla="*/ 27784 w 53125"/>
                  <a:gd name="connsiteY9" fmla="*/ 3065 h 61298"/>
                  <a:gd name="connsiteX10" fmla="*/ 16913 w 53125"/>
                  <a:gd name="connsiteY10" fmla="*/ 27097 h 61298"/>
                  <a:gd name="connsiteX11" fmla="*/ 38308 w 53125"/>
                  <a:gd name="connsiteY11" fmla="*/ 27097 h 61298"/>
                  <a:gd name="connsiteX12" fmla="*/ 27552 w 53125"/>
                  <a:gd name="connsiteY12" fmla="*/ 14167 h 61298"/>
                  <a:gd name="connsiteX13" fmla="*/ 16913 w 53125"/>
                  <a:gd name="connsiteY13" fmla="*/ 27097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125" h="61298">
                    <a:moveTo>
                      <a:pt x="27784" y="3065"/>
                    </a:moveTo>
                    <a:cubicBezTo>
                      <a:pt x="43001" y="3065"/>
                      <a:pt x="51581" y="15420"/>
                      <a:pt x="51581" y="32589"/>
                    </a:cubicBezTo>
                    <a:lnTo>
                      <a:pt x="51581" y="36476"/>
                    </a:lnTo>
                    <a:lnTo>
                      <a:pt x="16913" y="36476"/>
                    </a:lnTo>
                    <a:cubicBezTo>
                      <a:pt x="17484" y="44026"/>
                      <a:pt x="21945" y="49981"/>
                      <a:pt x="30298" y="49981"/>
                    </a:cubicBezTo>
                    <a:cubicBezTo>
                      <a:pt x="34532" y="49981"/>
                      <a:pt x="39226" y="48033"/>
                      <a:pt x="42314" y="44601"/>
                    </a:cubicBezTo>
                    <a:lnTo>
                      <a:pt x="48608" y="52838"/>
                    </a:lnTo>
                    <a:cubicBezTo>
                      <a:pt x="43687" y="58218"/>
                      <a:pt x="36248" y="61075"/>
                      <a:pt x="28814" y="61075"/>
                    </a:cubicBezTo>
                    <a:cubicBezTo>
                      <a:pt x="13249" y="61075"/>
                      <a:pt x="3065" y="49406"/>
                      <a:pt x="3065" y="32014"/>
                    </a:cubicBezTo>
                    <a:cubicBezTo>
                      <a:pt x="3065" y="15995"/>
                      <a:pt x="12451" y="3065"/>
                      <a:pt x="27784" y="3065"/>
                    </a:cubicBezTo>
                    <a:close/>
                    <a:moveTo>
                      <a:pt x="16913" y="27097"/>
                    </a:moveTo>
                    <a:lnTo>
                      <a:pt x="38308" y="27097"/>
                    </a:lnTo>
                    <a:cubicBezTo>
                      <a:pt x="38080" y="21375"/>
                      <a:pt x="35562" y="14167"/>
                      <a:pt x="27552" y="14167"/>
                    </a:cubicBezTo>
                    <a:cubicBezTo>
                      <a:pt x="19886" y="14167"/>
                      <a:pt x="17140" y="21375"/>
                      <a:pt x="16913" y="27097"/>
                    </a:cubicBezTo>
                    <a:close/>
                  </a:path>
                </a:pathLst>
              </a:custGeom>
              <a:solidFill>
                <a:srgbClr val="343434"/>
              </a:solidFill>
              <a:ln w="9525" cap="flat">
                <a:noFill/>
                <a:prstDash val="solid"/>
                <a:miter/>
              </a:ln>
            </p:spPr>
            <p:txBody>
              <a:bodyPr rtlCol="0" anchor="ctr"/>
              <a:lstStyle/>
              <a:p>
                <a:endParaRPr lang="en-GB"/>
              </a:p>
            </p:txBody>
          </p:sp>
          <p:sp>
            <p:nvSpPr>
              <p:cNvPr id="42" name="Freeform: Shape 41">
                <a:extLst>
                  <a:ext uri="{FF2B5EF4-FFF2-40B4-BE49-F238E27FC236}">
                    <a16:creationId xmlns:a16="http://schemas.microsoft.com/office/drawing/2014/main" id="{3A514FA0-C22B-4542-8FFD-57C8CFDEEBD4}"/>
                  </a:ext>
                </a:extLst>
              </p:cNvPr>
              <p:cNvSpPr/>
              <p:nvPr/>
            </p:nvSpPr>
            <p:spPr>
              <a:xfrm>
                <a:off x="7040177" y="3609216"/>
                <a:ext cx="32693" cy="61299"/>
              </a:xfrm>
              <a:custGeom>
                <a:avLst/>
                <a:gdLst>
                  <a:gd name="connsiteX0" fmla="*/ 3065 w 32692"/>
                  <a:gd name="connsiteY0" fmla="*/ 4326 h 61298"/>
                  <a:gd name="connsiteX1" fmla="*/ 16797 w 32692"/>
                  <a:gd name="connsiteY1" fmla="*/ 4326 h 61298"/>
                  <a:gd name="connsiteX2" fmla="*/ 16797 w 32692"/>
                  <a:gd name="connsiteY2" fmla="*/ 11988 h 61298"/>
                  <a:gd name="connsiteX3" fmla="*/ 31902 w 32692"/>
                  <a:gd name="connsiteY3" fmla="*/ 3065 h 61298"/>
                  <a:gd name="connsiteX4" fmla="*/ 31902 w 32692"/>
                  <a:gd name="connsiteY4" fmla="*/ 16458 h 61298"/>
                  <a:gd name="connsiteX5" fmla="*/ 28582 w 32692"/>
                  <a:gd name="connsiteY5" fmla="*/ 16115 h 61298"/>
                  <a:gd name="connsiteX6" fmla="*/ 16797 w 32692"/>
                  <a:gd name="connsiteY6" fmla="*/ 22748 h 61298"/>
                  <a:gd name="connsiteX7" fmla="*/ 16797 w 32692"/>
                  <a:gd name="connsiteY7" fmla="*/ 59591 h 61298"/>
                  <a:gd name="connsiteX8" fmla="*/ 3065 w 32692"/>
                  <a:gd name="connsiteY8" fmla="*/ 59591 h 61298"/>
                  <a:gd name="connsiteX9" fmla="*/ 3065 w 32692"/>
                  <a:gd name="connsiteY9" fmla="*/ 4326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92" h="61298">
                    <a:moveTo>
                      <a:pt x="3065" y="4326"/>
                    </a:moveTo>
                    <a:lnTo>
                      <a:pt x="16797" y="4326"/>
                    </a:lnTo>
                    <a:lnTo>
                      <a:pt x="16797" y="11988"/>
                    </a:lnTo>
                    <a:cubicBezTo>
                      <a:pt x="19886" y="6960"/>
                      <a:pt x="25952" y="3065"/>
                      <a:pt x="31902" y="3065"/>
                    </a:cubicBezTo>
                    <a:lnTo>
                      <a:pt x="31902" y="16458"/>
                    </a:lnTo>
                    <a:cubicBezTo>
                      <a:pt x="30985" y="16227"/>
                      <a:pt x="29839" y="16115"/>
                      <a:pt x="28582" y="16115"/>
                    </a:cubicBezTo>
                    <a:cubicBezTo>
                      <a:pt x="24236" y="16115"/>
                      <a:pt x="19084" y="19084"/>
                      <a:pt x="16797" y="22748"/>
                    </a:cubicBezTo>
                    <a:lnTo>
                      <a:pt x="16797" y="59591"/>
                    </a:lnTo>
                    <a:lnTo>
                      <a:pt x="3065" y="59591"/>
                    </a:lnTo>
                    <a:lnTo>
                      <a:pt x="3065" y="4326"/>
                    </a:lnTo>
                    <a:close/>
                  </a:path>
                </a:pathLst>
              </a:custGeom>
              <a:solidFill>
                <a:srgbClr val="343434"/>
              </a:solidFill>
              <a:ln w="9525" cap="flat">
                <a:noFill/>
                <a:prstDash val="solid"/>
                <a:miter/>
              </a:ln>
            </p:spPr>
            <p:txBody>
              <a:bodyPr rtlCol="0" anchor="ctr"/>
              <a:lstStyle/>
              <a:p>
                <a:endParaRPr lang="en-GB"/>
              </a:p>
            </p:txBody>
          </p:sp>
          <p:sp>
            <p:nvSpPr>
              <p:cNvPr id="43" name="Freeform: Shape 42">
                <a:extLst>
                  <a:ext uri="{FF2B5EF4-FFF2-40B4-BE49-F238E27FC236}">
                    <a16:creationId xmlns:a16="http://schemas.microsoft.com/office/drawing/2014/main" id="{A97B8898-B9ED-4B83-AEC2-3E124160FB03}"/>
                  </a:ext>
                </a:extLst>
              </p:cNvPr>
              <p:cNvSpPr/>
              <p:nvPr/>
            </p:nvSpPr>
            <p:spPr>
              <a:xfrm>
                <a:off x="7094416" y="3589421"/>
                <a:ext cx="69472" cy="81731"/>
              </a:xfrm>
              <a:custGeom>
                <a:avLst/>
                <a:gdLst>
                  <a:gd name="connsiteX0" fmla="*/ 47459 w 69471"/>
                  <a:gd name="connsiteY0" fmla="*/ 65768 h 81731"/>
                  <a:gd name="connsiteX1" fmla="*/ 22516 w 69471"/>
                  <a:gd name="connsiteY1" fmla="*/ 65768 h 81731"/>
                  <a:gd name="connsiteX2" fmla="*/ 18968 w 69471"/>
                  <a:gd name="connsiteY2" fmla="*/ 79385 h 81731"/>
                  <a:gd name="connsiteX3" fmla="*/ 3065 w 69471"/>
                  <a:gd name="connsiteY3" fmla="*/ 79385 h 81731"/>
                  <a:gd name="connsiteX4" fmla="*/ 25721 w 69471"/>
                  <a:gd name="connsiteY4" fmla="*/ 3065 h 81731"/>
                  <a:gd name="connsiteX5" fmla="*/ 44258 w 69471"/>
                  <a:gd name="connsiteY5" fmla="*/ 3065 h 81731"/>
                  <a:gd name="connsiteX6" fmla="*/ 66914 w 69471"/>
                  <a:gd name="connsiteY6" fmla="*/ 79385 h 81731"/>
                  <a:gd name="connsiteX7" fmla="*/ 51006 w 69471"/>
                  <a:gd name="connsiteY7" fmla="*/ 79385 h 81731"/>
                  <a:gd name="connsiteX8" fmla="*/ 47459 w 69471"/>
                  <a:gd name="connsiteY8" fmla="*/ 65768 h 81731"/>
                  <a:gd name="connsiteX9" fmla="*/ 25605 w 69471"/>
                  <a:gd name="connsiteY9" fmla="*/ 52383 h 81731"/>
                  <a:gd name="connsiteX10" fmla="*/ 44370 w 69471"/>
                  <a:gd name="connsiteY10" fmla="*/ 52383 h 81731"/>
                  <a:gd name="connsiteX11" fmla="*/ 34987 w 69471"/>
                  <a:gd name="connsiteY11" fmla="*/ 16682 h 81731"/>
                  <a:gd name="connsiteX12" fmla="*/ 25605 w 69471"/>
                  <a:gd name="connsiteY12" fmla="*/ 52383 h 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471" h="81731">
                    <a:moveTo>
                      <a:pt x="47459" y="65768"/>
                    </a:moveTo>
                    <a:lnTo>
                      <a:pt x="22516" y="65768"/>
                    </a:lnTo>
                    <a:lnTo>
                      <a:pt x="18968" y="79385"/>
                    </a:lnTo>
                    <a:lnTo>
                      <a:pt x="3065" y="79385"/>
                    </a:lnTo>
                    <a:lnTo>
                      <a:pt x="25721" y="3065"/>
                    </a:lnTo>
                    <a:lnTo>
                      <a:pt x="44258" y="3065"/>
                    </a:lnTo>
                    <a:lnTo>
                      <a:pt x="66914" y="79385"/>
                    </a:lnTo>
                    <a:lnTo>
                      <a:pt x="51006" y="79385"/>
                    </a:lnTo>
                    <a:lnTo>
                      <a:pt x="47459" y="65768"/>
                    </a:lnTo>
                    <a:close/>
                    <a:moveTo>
                      <a:pt x="25605" y="52383"/>
                    </a:moveTo>
                    <a:lnTo>
                      <a:pt x="44370" y="52383"/>
                    </a:lnTo>
                    <a:lnTo>
                      <a:pt x="34987" y="16682"/>
                    </a:lnTo>
                    <a:lnTo>
                      <a:pt x="25605" y="52383"/>
                    </a:lnTo>
                    <a:close/>
                  </a:path>
                </a:pathLst>
              </a:custGeom>
              <a:solidFill>
                <a:srgbClr val="343434"/>
              </a:solidFill>
              <a:ln w="9525" cap="flat">
                <a:noFill/>
                <a:prstDash val="solid"/>
                <a:miter/>
              </a:ln>
            </p:spPr>
            <p:txBody>
              <a:bodyPr rtlCol="0" anchor="ctr"/>
              <a:lstStyle/>
              <a:p>
                <a:endParaRPr lang="en-GB"/>
              </a:p>
            </p:txBody>
          </p:sp>
          <p:sp>
            <p:nvSpPr>
              <p:cNvPr id="44" name="Freeform: Shape 43">
                <a:extLst>
                  <a:ext uri="{FF2B5EF4-FFF2-40B4-BE49-F238E27FC236}">
                    <a16:creationId xmlns:a16="http://schemas.microsoft.com/office/drawing/2014/main" id="{8527F5CE-575D-4865-8BC2-7A2B12C42F55}"/>
                  </a:ext>
                </a:extLst>
              </p:cNvPr>
              <p:cNvSpPr/>
              <p:nvPr/>
            </p:nvSpPr>
            <p:spPr>
              <a:xfrm>
                <a:off x="7158145" y="3588280"/>
                <a:ext cx="36779" cy="81731"/>
              </a:xfrm>
              <a:custGeom>
                <a:avLst/>
                <a:gdLst>
                  <a:gd name="connsiteX0" fmla="*/ 10161 w 36779"/>
                  <a:gd name="connsiteY0" fmla="*/ 37274 h 81731"/>
                  <a:gd name="connsiteX1" fmla="*/ 3065 w 36779"/>
                  <a:gd name="connsiteY1" fmla="*/ 37274 h 81731"/>
                  <a:gd name="connsiteX2" fmla="*/ 3065 w 36779"/>
                  <a:gd name="connsiteY2" fmla="*/ 25262 h 81731"/>
                  <a:gd name="connsiteX3" fmla="*/ 10161 w 36779"/>
                  <a:gd name="connsiteY3" fmla="*/ 25262 h 81731"/>
                  <a:gd name="connsiteX4" fmla="*/ 10161 w 36779"/>
                  <a:gd name="connsiteY4" fmla="*/ 20912 h 81731"/>
                  <a:gd name="connsiteX5" fmla="*/ 26407 w 36779"/>
                  <a:gd name="connsiteY5" fmla="*/ 3065 h 81731"/>
                  <a:gd name="connsiteX6" fmla="*/ 35450 w 36779"/>
                  <a:gd name="connsiteY6" fmla="*/ 4893 h 81731"/>
                  <a:gd name="connsiteX7" fmla="*/ 33044 w 36779"/>
                  <a:gd name="connsiteY7" fmla="*/ 15309 h 81731"/>
                  <a:gd name="connsiteX8" fmla="*/ 29500 w 36779"/>
                  <a:gd name="connsiteY8" fmla="*/ 14391 h 81731"/>
                  <a:gd name="connsiteX9" fmla="*/ 24005 w 36779"/>
                  <a:gd name="connsiteY9" fmla="*/ 21031 h 81731"/>
                  <a:gd name="connsiteX10" fmla="*/ 24005 w 36779"/>
                  <a:gd name="connsiteY10" fmla="*/ 25262 h 81731"/>
                  <a:gd name="connsiteX11" fmla="*/ 33044 w 36779"/>
                  <a:gd name="connsiteY11" fmla="*/ 25262 h 81731"/>
                  <a:gd name="connsiteX12" fmla="*/ 33044 w 36779"/>
                  <a:gd name="connsiteY12" fmla="*/ 37274 h 81731"/>
                  <a:gd name="connsiteX13" fmla="*/ 24005 w 36779"/>
                  <a:gd name="connsiteY13" fmla="*/ 37274 h 81731"/>
                  <a:gd name="connsiteX14" fmla="*/ 24005 w 36779"/>
                  <a:gd name="connsiteY14" fmla="*/ 80526 h 81731"/>
                  <a:gd name="connsiteX15" fmla="*/ 10161 w 36779"/>
                  <a:gd name="connsiteY15" fmla="*/ 80526 h 81731"/>
                  <a:gd name="connsiteX16" fmla="*/ 10161 w 36779"/>
                  <a:gd name="connsiteY16" fmla="*/ 37274 h 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79" h="81731">
                    <a:moveTo>
                      <a:pt x="10161" y="37274"/>
                    </a:moveTo>
                    <a:lnTo>
                      <a:pt x="3065" y="37274"/>
                    </a:lnTo>
                    <a:lnTo>
                      <a:pt x="3065" y="25262"/>
                    </a:lnTo>
                    <a:lnTo>
                      <a:pt x="10161" y="25262"/>
                    </a:lnTo>
                    <a:lnTo>
                      <a:pt x="10161" y="20912"/>
                    </a:lnTo>
                    <a:cubicBezTo>
                      <a:pt x="10161" y="9586"/>
                      <a:pt x="16682" y="3065"/>
                      <a:pt x="26407" y="3065"/>
                    </a:cubicBezTo>
                    <a:cubicBezTo>
                      <a:pt x="29955" y="3065"/>
                      <a:pt x="33044" y="3751"/>
                      <a:pt x="35450" y="4893"/>
                    </a:cubicBezTo>
                    <a:lnTo>
                      <a:pt x="33044" y="15309"/>
                    </a:lnTo>
                    <a:cubicBezTo>
                      <a:pt x="32014" y="14734"/>
                      <a:pt x="30757" y="14391"/>
                      <a:pt x="29500" y="14391"/>
                    </a:cubicBezTo>
                    <a:cubicBezTo>
                      <a:pt x="26180" y="14391"/>
                      <a:pt x="24005" y="16682"/>
                      <a:pt x="24005" y="21031"/>
                    </a:cubicBezTo>
                    <a:lnTo>
                      <a:pt x="24005" y="25262"/>
                    </a:lnTo>
                    <a:lnTo>
                      <a:pt x="33044" y="25262"/>
                    </a:lnTo>
                    <a:lnTo>
                      <a:pt x="33044" y="37274"/>
                    </a:lnTo>
                    <a:lnTo>
                      <a:pt x="24005" y="37274"/>
                    </a:lnTo>
                    <a:lnTo>
                      <a:pt x="24005" y="80526"/>
                    </a:lnTo>
                    <a:lnTo>
                      <a:pt x="10161" y="80526"/>
                    </a:lnTo>
                    <a:lnTo>
                      <a:pt x="10161" y="37274"/>
                    </a:lnTo>
                    <a:close/>
                  </a:path>
                </a:pathLst>
              </a:custGeom>
              <a:solidFill>
                <a:srgbClr val="343434"/>
              </a:solidFill>
              <a:ln w="9525" cap="flat">
                <a:noFill/>
                <a:prstDash val="solid"/>
                <a:miter/>
              </a:ln>
            </p:spPr>
            <p:txBody>
              <a:bodyPr rtlCol="0" anchor="ctr"/>
              <a:lstStyle/>
              <a:p>
                <a:endParaRPr lang="en-GB"/>
              </a:p>
            </p:txBody>
          </p:sp>
          <p:sp>
            <p:nvSpPr>
              <p:cNvPr id="45" name="Freeform: Shape 44">
                <a:extLst>
                  <a:ext uri="{FF2B5EF4-FFF2-40B4-BE49-F238E27FC236}">
                    <a16:creationId xmlns:a16="http://schemas.microsoft.com/office/drawing/2014/main" id="{0FB77A65-A22C-4931-9259-3C2FDC1FCAF0}"/>
                  </a:ext>
                </a:extLst>
              </p:cNvPr>
              <p:cNvSpPr/>
              <p:nvPr/>
            </p:nvSpPr>
            <p:spPr>
              <a:xfrm>
                <a:off x="7190870" y="3595376"/>
                <a:ext cx="36779" cy="77645"/>
              </a:xfrm>
              <a:custGeom>
                <a:avLst/>
                <a:gdLst>
                  <a:gd name="connsiteX0" fmla="*/ 10272 w 36779"/>
                  <a:gd name="connsiteY0" fmla="*/ 60157 h 77644"/>
                  <a:gd name="connsiteX1" fmla="*/ 10272 w 36779"/>
                  <a:gd name="connsiteY1" fmla="*/ 30178 h 77644"/>
                  <a:gd name="connsiteX2" fmla="*/ 3065 w 36779"/>
                  <a:gd name="connsiteY2" fmla="*/ 30178 h 77644"/>
                  <a:gd name="connsiteX3" fmla="*/ 3065 w 36779"/>
                  <a:gd name="connsiteY3" fmla="*/ 18166 h 77644"/>
                  <a:gd name="connsiteX4" fmla="*/ 10272 w 36779"/>
                  <a:gd name="connsiteY4" fmla="*/ 18166 h 77644"/>
                  <a:gd name="connsiteX5" fmla="*/ 10272 w 36779"/>
                  <a:gd name="connsiteY5" fmla="*/ 3065 h 77644"/>
                  <a:gd name="connsiteX6" fmla="*/ 24005 w 36779"/>
                  <a:gd name="connsiteY6" fmla="*/ 3065 h 77644"/>
                  <a:gd name="connsiteX7" fmla="*/ 24005 w 36779"/>
                  <a:gd name="connsiteY7" fmla="*/ 18166 h 77644"/>
                  <a:gd name="connsiteX8" fmla="*/ 33161 w 36779"/>
                  <a:gd name="connsiteY8" fmla="*/ 18166 h 77644"/>
                  <a:gd name="connsiteX9" fmla="*/ 33161 w 36779"/>
                  <a:gd name="connsiteY9" fmla="*/ 30178 h 77644"/>
                  <a:gd name="connsiteX10" fmla="*/ 24005 w 36779"/>
                  <a:gd name="connsiteY10" fmla="*/ 30178 h 77644"/>
                  <a:gd name="connsiteX11" fmla="*/ 24005 w 36779"/>
                  <a:gd name="connsiteY11" fmla="*/ 56957 h 77644"/>
                  <a:gd name="connsiteX12" fmla="*/ 28013 w 36779"/>
                  <a:gd name="connsiteY12" fmla="*/ 62679 h 77644"/>
                  <a:gd name="connsiteX13" fmla="*/ 32132 w 36779"/>
                  <a:gd name="connsiteY13" fmla="*/ 61075 h 77644"/>
                  <a:gd name="connsiteX14" fmla="*/ 34993 w 36779"/>
                  <a:gd name="connsiteY14" fmla="*/ 71603 h 77644"/>
                  <a:gd name="connsiteX15" fmla="*/ 24348 w 36779"/>
                  <a:gd name="connsiteY15" fmla="*/ 74803 h 77644"/>
                  <a:gd name="connsiteX16" fmla="*/ 10272 w 36779"/>
                  <a:gd name="connsiteY16" fmla="*/ 60157 h 7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79" h="77644">
                    <a:moveTo>
                      <a:pt x="10272" y="60157"/>
                    </a:moveTo>
                    <a:lnTo>
                      <a:pt x="10272" y="30178"/>
                    </a:lnTo>
                    <a:lnTo>
                      <a:pt x="3065" y="30178"/>
                    </a:lnTo>
                    <a:lnTo>
                      <a:pt x="3065" y="18166"/>
                    </a:lnTo>
                    <a:lnTo>
                      <a:pt x="10272" y="18166"/>
                    </a:lnTo>
                    <a:lnTo>
                      <a:pt x="10272" y="3065"/>
                    </a:lnTo>
                    <a:lnTo>
                      <a:pt x="24005" y="3065"/>
                    </a:lnTo>
                    <a:lnTo>
                      <a:pt x="24005" y="18166"/>
                    </a:lnTo>
                    <a:lnTo>
                      <a:pt x="33161" y="18166"/>
                    </a:lnTo>
                    <a:lnTo>
                      <a:pt x="33161" y="30178"/>
                    </a:lnTo>
                    <a:lnTo>
                      <a:pt x="24005" y="30178"/>
                    </a:lnTo>
                    <a:lnTo>
                      <a:pt x="24005" y="56957"/>
                    </a:lnTo>
                    <a:cubicBezTo>
                      <a:pt x="24005" y="60500"/>
                      <a:pt x="25377" y="62679"/>
                      <a:pt x="28013" y="62679"/>
                    </a:cubicBezTo>
                    <a:cubicBezTo>
                      <a:pt x="29729" y="62679"/>
                      <a:pt x="31445" y="61993"/>
                      <a:pt x="32132" y="61075"/>
                    </a:cubicBezTo>
                    <a:lnTo>
                      <a:pt x="34993" y="71603"/>
                    </a:lnTo>
                    <a:cubicBezTo>
                      <a:pt x="32930" y="73431"/>
                      <a:pt x="29386" y="74803"/>
                      <a:pt x="24348" y="74803"/>
                    </a:cubicBezTo>
                    <a:cubicBezTo>
                      <a:pt x="14738" y="74803"/>
                      <a:pt x="10272" y="69887"/>
                      <a:pt x="10272" y="60157"/>
                    </a:cubicBezTo>
                    <a:close/>
                  </a:path>
                </a:pathLst>
              </a:custGeom>
              <a:solidFill>
                <a:srgbClr val="343434"/>
              </a:solidFill>
              <a:ln w="9525" cap="flat">
                <a:noFill/>
                <a:prstDash val="solid"/>
                <a:miter/>
              </a:ln>
            </p:spPr>
            <p:txBody>
              <a:bodyPr rtlCol="0" anchor="ctr"/>
              <a:lstStyle/>
              <a:p>
                <a:endParaRPr lang="en-GB"/>
              </a:p>
            </p:txBody>
          </p:sp>
          <p:sp>
            <p:nvSpPr>
              <p:cNvPr id="46" name="Freeform: Shape 45">
                <a:extLst>
                  <a:ext uri="{FF2B5EF4-FFF2-40B4-BE49-F238E27FC236}">
                    <a16:creationId xmlns:a16="http://schemas.microsoft.com/office/drawing/2014/main" id="{2676EE6C-6E0D-4350-B346-45F0B8970F54}"/>
                  </a:ext>
                </a:extLst>
              </p:cNvPr>
              <p:cNvSpPr/>
              <p:nvPr/>
            </p:nvSpPr>
            <p:spPr>
              <a:xfrm>
                <a:off x="7226913" y="3609104"/>
                <a:ext cx="53125" cy="61299"/>
              </a:xfrm>
              <a:custGeom>
                <a:avLst/>
                <a:gdLst>
                  <a:gd name="connsiteX0" fmla="*/ 27784 w 53125"/>
                  <a:gd name="connsiteY0" fmla="*/ 3065 h 61298"/>
                  <a:gd name="connsiteX1" fmla="*/ 51581 w 53125"/>
                  <a:gd name="connsiteY1" fmla="*/ 32589 h 61298"/>
                  <a:gd name="connsiteX2" fmla="*/ 51581 w 53125"/>
                  <a:gd name="connsiteY2" fmla="*/ 36476 h 61298"/>
                  <a:gd name="connsiteX3" fmla="*/ 16913 w 53125"/>
                  <a:gd name="connsiteY3" fmla="*/ 36476 h 61298"/>
                  <a:gd name="connsiteX4" fmla="*/ 30298 w 53125"/>
                  <a:gd name="connsiteY4" fmla="*/ 49981 h 61298"/>
                  <a:gd name="connsiteX5" fmla="*/ 42314 w 53125"/>
                  <a:gd name="connsiteY5" fmla="*/ 44601 h 61298"/>
                  <a:gd name="connsiteX6" fmla="*/ 48608 w 53125"/>
                  <a:gd name="connsiteY6" fmla="*/ 52838 h 61298"/>
                  <a:gd name="connsiteX7" fmla="*/ 28814 w 53125"/>
                  <a:gd name="connsiteY7" fmla="*/ 61075 h 61298"/>
                  <a:gd name="connsiteX8" fmla="*/ 3065 w 53125"/>
                  <a:gd name="connsiteY8" fmla="*/ 32014 h 61298"/>
                  <a:gd name="connsiteX9" fmla="*/ 27784 w 53125"/>
                  <a:gd name="connsiteY9" fmla="*/ 3065 h 61298"/>
                  <a:gd name="connsiteX10" fmla="*/ 16913 w 53125"/>
                  <a:gd name="connsiteY10" fmla="*/ 27097 h 61298"/>
                  <a:gd name="connsiteX11" fmla="*/ 38308 w 53125"/>
                  <a:gd name="connsiteY11" fmla="*/ 27097 h 61298"/>
                  <a:gd name="connsiteX12" fmla="*/ 27552 w 53125"/>
                  <a:gd name="connsiteY12" fmla="*/ 14167 h 61298"/>
                  <a:gd name="connsiteX13" fmla="*/ 16913 w 53125"/>
                  <a:gd name="connsiteY13" fmla="*/ 27097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125" h="61298">
                    <a:moveTo>
                      <a:pt x="27784" y="3065"/>
                    </a:moveTo>
                    <a:cubicBezTo>
                      <a:pt x="43001" y="3065"/>
                      <a:pt x="51581" y="15420"/>
                      <a:pt x="51581" y="32589"/>
                    </a:cubicBezTo>
                    <a:lnTo>
                      <a:pt x="51581" y="36476"/>
                    </a:lnTo>
                    <a:lnTo>
                      <a:pt x="16913" y="36476"/>
                    </a:lnTo>
                    <a:cubicBezTo>
                      <a:pt x="17484" y="44026"/>
                      <a:pt x="21945" y="49981"/>
                      <a:pt x="30298" y="49981"/>
                    </a:cubicBezTo>
                    <a:cubicBezTo>
                      <a:pt x="34532" y="49981"/>
                      <a:pt x="39226" y="48033"/>
                      <a:pt x="42314" y="44601"/>
                    </a:cubicBezTo>
                    <a:lnTo>
                      <a:pt x="48608" y="52838"/>
                    </a:lnTo>
                    <a:cubicBezTo>
                      <a:pt x="43687" y="58218"/>
                      <a:pt x="36248" y="61075"/>
                      <a:pt x="28814" y="61075"/>
                    </a:cubicBezTo>
                    <a:cubicBezTo>
                      <a:pt x="13249" y="61075"/>
                      <a:pt x="3065" y="49406"/>
                      <a:pt x="3065" y="32014"/>
                    </a:cubicBezTo>
                    <a:cubicBezTo>
                      <a:pt x="3065" y="15995"/>
                      <a:pt x="12451" y="3065"/>
                      <a:pt x="27784" y="3065"/>
                    </a:cubicBezTo>
                    <a:close/>
                    <a:moveTo>
                      <a:pt x="16913" y="27097"/>
                    </a:moveTo>
                    <a:lnTo>
                      <a:pt x="38308" y="27097"/>
                    </a:lnTo>
                    <a:cubicBezTo>
                      <a:pt x="38080" y="21375"/>
                      <a:pt x="35562" y="14167"/>
                      <a:pt x="27552" y="14167"/>
                    </a:cubicBezTo>
                    <a:cubicBezTo>
                      <a:pt x="19886" y="14167"/>
                      <a:pt x="17140" y="21375"/>
                      <a:pt x="16913" y="27097"/>
                    </a:cubicBezTo>
                    <a:close/>
                  </a:path>
                </a:pathLst>
              </a:custGeom>
              <a:solidFill>
                <a:srgbClr val="343434"/>
              </a:solidFill>
              <a:ln w="9525" cap="flat">
                <a:noFill/>
                <a:prstDash val="solid"/>
                <a:miter/>
              </a:ln>
            </p:spPr>
            <p:txBody>
              <a:bodyPr rtlCol="0" anchor="ctr"/>
              <a:lstStyle/>
              <a:p>
                <a:endParaRPr lang="en-GB"/>
              </a:p>
            </p:txBody>
          </p:sp>
          <p:sp>
            <p:nvSpPr>
              <p:cNvPr id="47" name="Freeform: Shape 46">
                <a:extLst>
                  <a:ext uri="{FF2B5EF4-FFF2-40B4-BE49-F238E27FC236}">
                    <a16:creationId xmlns:a16="http://schemas.microsoft.com/office/drawing/2014/main" id="{EAF7D3AD-6082-4FCD-8BA4-4776D2A71011}"/>
                  </a:ext>
                </a:extLst>
              </p:cNvPr>
              <p:cNvSpPr/>
              <p:nvPr/>
            </p:nvSpPr>
            <p:spPr>
              <a:xfrm>
                <a:off x="7284584" y="3609216"/>
                <a:ext cx="32693" cy="61299"/>
              </a:xfrm>
              <a:custGeom>
                <a:avLst/>
                <a:gdLst>
                  <a:gd name="connsiteX0" fmla="*/ 3065 w 32692"/>
                  <a:gd name="connsiteY0" fmla="*/ 4326 h 61298"/>
                  <a:gd name="connsiteX1" fmla="*/ 16797 w 32692"/>
                  <a:gd name="connsiteY1" fmla="*/ 4326 h 61298"/>
                  <a:gd name="connsiteX2" fmla="*/ 16797 w 32692"/>
                  <a:gd name="connsiteY2" fmla="*/ 11988 h 61298"/>
                  <a:gd name="connsiteX3" fmla="*/ 31902 w 32692"/>
                  <a:gd name="connsiteY3" fmla="*/ 3065 h 61298"/>
                  <a:gd name="connsiteX4" fmla="*/ 31902 w 32692"/>
                  <a:gd name="connsiteY4" fmla="*/ 16458 h 61298"/>
                  <a:gd name="connsiteX5" fmla="*/ 28582 w 32692"/>
                  <a:gd name="connsiteY5" fmla="*/ 16115 h 61298"/>
                  <a:gd name="connsiteX6" fmla="*/ 16797 w 32692"/>
                  <a:gd name="connsiteY6" fmla="*/ 22748 h 61298"/>
                  <a:gd name="connsiteX7" fmla="*/ 16797 w 32692"/>
                  <a:gd name="connsiteY7" fmla="*/ 59591 h 61298"/>
                  <a:gd name="connsiteX8" fmla="*/ 3065 w 32692"/>
                  <a:gd name="connsiteY8" fmla="*/ 59591 h 61298"/>
                  <a:gd name="connsiteX9" fmla="*/ 3065 w 32692"/>
                  <a:gd name="connsiteY9" fmla="*/ 4326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92" h="61298">
                    <a:moveTo>
                      <a:pt x="3065" y="4326"/>
                    </a:moveTo>
                    <a:lnTo>
                      <a:pt x="16797" y="4326"/>
                    </a:lnTo>
                    <a:lnTo>
                      <a:pt x="16797" y="11988"/>
                    </a:lnTo>
                    <a:cubicBezTo>
                      <a:pt x="19886" y="6960"/>
                      <a:pt x="25952" y="3065"/>
                      <a:pt x="31902" y="3065"/>
                    </a:cubicBezTo>
                    <a:lnTo>
                      <a:pt x="31902" y="16458"/>
                    </a:lnTo>
                    <a:cubicBezTo>
                      <a:pt x="30985" y="16227"/>
                      <a:pt x="29839" y="16115"/>
                      <a:pt x="28582" y="16115"/>
                    </a:cubicBezTo>
                    <a:cubicBezTo>
                      <a:pt x="24236" y="16115"/>
                      <a:pt x="19084" y="19084"/>
                      <a:pt x="16797" y="22748"/>
                    </a:cubicBezTo>
                    <a:lnTo>
                      <a:pt x="16797" y="59591"/>
                    </a:lnTo>
                    <a:lnTo>
                      <a:pt x="3065" y="59591"/>
                    </a:lnTo>
                    <a:lnTo>
                      <a:pt x="3065" y="4326"/>
                    </a:lnTo>
                    <a:close/>
                  </a:path>
                </a:pathLst>
              </a:custGeom>
              <a:solidFill>
                <a:srgbClr val="343434"/>
              </a:solidFill>
              <a:ln w="9525" cap="flat">
                <a:noFill/>
                <a:prstDash val="solid"/>
                <a:miter/>
              </a:ln>
            </p:spPr>
            <p:txBody>
              <a:bodyPr rtlCol="0" anchor="ctr"/>
              <a:lstStyle/>
              <a:p>
                <a:endParaRPr lang="en-GB"/>
              </a:p>
            </p:txBody>
          </p:sp>
          <p:sp>
            <p:nvSpPr>
              <p:cNvPr id="48" name="Freeform: Shape 47">
                <a:extLst>
                  <a:ext uri="{FF2B5EF4-FFF2-40B4-BE49-F238E27FC236}">
                    <a16:creationId xmlns:a16="http://schemas.microsoft.com/office/drawing/2014/main" id="{4F690991-FBEC-4C5D-ADCB-0B1074DBAB33}"/>
                  </a:ext>
                </a:extLst>
              </p:cNvPr>
              <p:cNvSpPr/>
              <p:nvPr/>
            </p:nvSpPr>
            <p:spPr>
              <a:xfrm>
                <a:off x="7342366" y="3609104"/>
                <a:ext cx="49039" cy="61299"/>
              </a:xfrm>
              <a:custGeom>
                <a:avLst/>
                <a:gdLst>
                  <a:gd name="connsiteX0" fmla="*/ 28355 w 49038"/>
                  <a:gd name="connsiteY0" fmla="*/ 3065 h 61298"/>
                  <a:gd name="connsiteX1" fmla="*/ 45974 w 49038"/>
                  <a:gd name="connsiteY1" fmla="*/ 10504 h 61298"/>
                  <a:gd name="connsiteX2" fmla="*/ 39110 w 49038"/>
                  <a:gd name="connsiteY2" fmla="*/ 20002 h 61298"/>
                  <a:gd name="connsiteX3" fmla="*/ 29843 w 49038"/>
                  <a:gd name="connsiteY3" fmla="*/ 15197 h 61298"/>
                  <a:gd name="connsiteX4" fmla="*/ 17256 w 49038"/>
                  <a:gd name="connsiteY4" fmla="*/ 32014 h 61298"/>
                  <a:gd name="connsiteX5" fmla="*/ 29843 w 49038"/>
                  <a:gd name="connsiteY5" fmla="*/ 48951 h 61298"/>
                  <a:gd name="connsiteX6" fmla="*/ 39110 w 49038"/>
                  <a:gd name="connsiteY6" fmla="*/ 44146 h 61298"/>
                  <a:gd name="connsiteX7" fmla="*/ 45974 w 49038"/>
                  <a:gd name="connsiteY7" fmla="*/ 53636 h 61298"/>
                  <a:gd name="connsiteX8" fmla="*/ 28355 w 49038"/>
                  <a:gd name="connsiteY8" fmla="*/ 61075 h 61298"/>
                  <a:gd name="connsiteX9" fmla="*/ 3065 w 49038"/>
                  <a:gd name="connsiteY9" fmla="*/ 32014 h 61298"/>
                  <a:gd name="connsiteX10" fmla="*/ 28355 w 49038"/>
                  <a:gd name="connsiteY10" fmla="*/ 3065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38" h="61298">
                    <a:moveTo>
                      <a:pt x="28355" y="3065"/>
                    </a:moveTo>
                    <a:cubicBezTo>
                      <a:pt x="37051" y="3065"/>
                      <a:pt x="42773" y="6609"/>
                      <a:pt x="45974" y="10504"/>
                    </a:cubicBezTo>
                    <a:lnTo>
                      <a:pt x="39110" y="20002"/>
                    </a:lnTo>
                    <a:cubicBezTo>
                      <a:pt x="36592" y="16913"/>
                      <a:pt x="33618" y="15197"/>
                      <a:pt x="29843" y="15197"/>
                    </a:cubicBezTo>
                    <a:cubicBezTo>
                      <a:pt x="21945" y="15197"/>
                      <a:pt x="17256" y="22404"/>
                      <a:pt x="17256" y="32014"/>
                    </a:cubicBezTo>
                    <a:cubicBezTo>
                      <a:pt x="17256" y="41624"/>
                      <a:pt x="21945" y="48951"/>
                      <a:pt x="29843" y="48951"/>
                    </a:cubicBezTo>
                    <a:cubicBezTo>
                      <a:pt x="33618" y="48951"/>
                      <a:pt x="36592" y="47235"/>
                      <a:pt x="39110" y="44146"/>
                    </a:cubicBezTo>
                    <a:lnTo>
                      <a:pt x="45974" y="53636"/>
                    </a:lnTo>
                    <a:cubicBezTo>
                      <a:pt x="42773" y="57531"/>
                      <a:pt x="37051" y="61075"/>
                      <a:pt x="28355" y="61075"/>
                    </a:cubicBezTo>
                    <a:cubicBezTo>
                      <a:pt x="13138" y="61075"/>
                      <a:pt x="3065" y="48951"/>
                      <a:pt x="3065" y="32014"/>
                    </a:cubicBezTo>
                    <a:cubicBezTo>
                      <a:pt x="3065" y="15197"/>
                      <a:pt x="13138" y="3065"/>
                      <a:pt x="28355" y="3065"/>
                    </a:cubicBezTo>
                    <a:close/>
                  </a:path>
                </a:pathLst>
              </a:custGeom>
              <a:solidFill>
                <a:srgbClr val="343434"/>
              </a:solidFill>
              <a:ln w="9525" cap="flat">
                <a:noFill/>
                <a:prstDash val="solid"/>
                <a:miter/>
              </a:ln>
            </p:spPr>
            <p:txBody>
              <a:bodyPr rtlCol="0" anchor="ctr"/>
              <a:lstStyle/>
              <a:p>
                <a:endParaRPr lang="en-GB"/>
              </a:p>
            </p:txBody>
          </p:sp>
          <p:sp>
            <p:nvSpPr>
              <p:cNvPr id="49" name="Freeform: Shape 48">
                <a:extLst>
                  <a:ext uri="{FF2B5EF4-FFF2-40B4-BE49-F238E27FC236}">
                    <a16:creationId xmlns:a16="http://schemas.microsoft.com/office/drawing/2014/main" id="{35D4AA07-2315-4E66-BA98-7879F0DFFF29}"/>
                  </a:ext>
                </a:extLst>
              </p:cNvPr>
              <p:cNvSpPr/>
              <p:nvPr/>
            </p:nvSpPr>
            <p:spPr>
              <a:xfrm>
                <a:off x="7390539" y="3609104"/>
                <a:ext cx="53125" cy="81731"/>
              </a:xfrm>
              <a:custGeom>
                <a:avLst/>
                <a:gdLst>
                  <a:gd name="connsiteX0" fmla="*/ 10847 w 53125"/>
                  <a:gd name="connsiteY0" fmla="*/ 64507 h 81731"/>
                  <a:gd name="connsiteX1" fmla="*/ 25034 w 53125"/>
                  <a:gd name="connsiteY1" fmla="*/ 70573 h 81731"/>
                  <a:gd name="connsiteX2" fmla="*/ 37394 w 53125"/>
                  <a:gd name="connsiteY2" fmla="*/ 57531 h 81731"/>
                  <a:gd name="connsiteX3" fmla="*/ 37394 w 53125"/>
                  <a:gd name="connsiteY3" fmla="*/ 50779 h 81731"/>
                  <a:gd name="connsiteX4" fmla="*/ 23434 w 53125"/>
                  <a:gd name="connsiteY4" fmla="*/ 59247 h 81731"/>
                  <a:gd name="connsiteX5" fmla="*/ 3065 w 53125"/>
                  <a:gd name="connsiteY5" fmla="*/ 31216 h 81731"/>
                  <a:gd name="connsiteX6" fmla="*/ 23434 w 53125"/>
                  <a:gd name="connsiteY6" fmla="*/ 3065 h 81731"/>
                  <a:gd name="connsiteX7" fmla="*/ 37394 w 53125"/>
                  <a:gd name="connsiteY7" fmla="*/ 11414 h 81731"/>
                  <a:gd name="connsiteX8" fmla="*/ 37394 w 53125"/>
                  <a:gd name="connsiteY8" fmla="*/ 4438 h 81731"/>
                  <a:gd name="connsiteX9" fmla="*/ 51126 w 53125"/>
                  <a:gd name="connsiteY9" fmla="*/ 4438 h 81731"/>
                  <a:gd name="connsiteX10" fmla="*/ 51126 w 53125"/>
                  <a:gd name="connsiteY10" fmla="*/ 56845 h 81731"/>
                  <a:gd name="connsiteX11" fmla="*/ 25725 w 53125"/>
                  <a:gd name="connsiteY11" fmla="*/ 82131 h 81731"/>
                  <a:gd name="connsiteX12" fmla="*/ 5356 w 53125"/>
                  <a:gd name="connsiteY12" fmla="*/ 75035 h 81731"/>
                  <a:gd name="connsiteX13" fmla="*/ 10847 w 53125"/>
                  <a:gd name="connsiteY13" fmla="*/ 64507 h 81731"/>
                  <a:gd name="connsiteX14" fmla="*/ 37394 w 53125"/>
                  <a:gd name="connsiteY14" fmla="*/ 21718 h 81731"/>
                  <a:gd name="connsiteX15" fmla="*/ 27896 w 53125"/>
                  <a:gd name="connsiteY15" fmla="*/ 15197 h 81731"/>
                  <a:gd name="connsiteX16" fmla="*/ 17256 w 53125"/>
                  <a:gd name="connsiteY16" fmla="*/ 31216 h 81731"/>
                  <a:gd name="connsiteX17" fmla="*/ 27896 w 53125"/>
                  <a:gd name="connsiteY17" fmla="*/ 47115 h 81731"/>
                  <a:gd name="connsiteX18" fmla="*/ 37394 w 53125"/>
                  <a:gd name="connsiteY18" fmla="*/ 40706 h 81731"/>
                  <a:gd name="connsiteX19" fmla="*/ 37394 w 53125"/>
                  <a:gd name="connsiteY19" fmla="*/ 21718 h 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125" h="81731">
                    <a:moveTo>
                      <a:pt x="10847" y="64507"/>
                    </a:moveTo>
                    <a:cubicBezTo>
                      <a:pt x="14622" y="68626"/>
                      <a:pt x="19431" y="70573"/>
                      <a:pt x="25034" y="70573"/>
                    </a:cubicBezTo>
                    <a:cubicBezTo>
                      <a:pt x="31328" y="70573"/>
                      <a:pt x="37394" y="67253"/>
                      <a:pt x="37394" y="57531"/>
                    </a:cubicBezTo>
                    <a:lnTo>
                      <a:pt x="37394" y="50779"/>
                    </a:lnTo>
                    <a:cubicBezTo>
                      <a:pt x="33962" y="56270"/>
                      <a:pt x="28814" y="59247"/>
                      <a:pt x="23434" y="59247"/>
                    </a:cubicBezTo>
                    <a:cubicBezTo>
                      <a:pt x="11078" y="59247"/>
                      <a:pt x="3065" y="49294"/>
                      <a:pt x="3065" y="31216"/>
                    </a:cubicBezTo>
                    <a:cubicBezTo>
                      <a:pt x="3065" y="13481"/>
                      <a:pt x="11078" y="3065"/>
                      <a:pt x="23434" y="3065"/>
                    </a:cubicBezTo>
                    <a:cubicBezTo>
                      <a:pt x="28814" y="3065"/>
                      <a:pt x="34077" y="5699"/>
                      <a:pt x="37394" y="11414"/>
                    </a:cubicBezTo>
                    <a:lnTo>
                      <a:pt x="37394" y="4438"/>
                    </a:lnTo>
                    <a:lnTo>
                      <a:pt x="51126" y="4438"/>
                    </a:lnTo>
                    <a:lnTo>
                      <a:pt x="51126" y="56845"/>
                    </a:lnTo>
                    <a:cubicBezTo>
                      <a:pt x="51126" y="76982"/>
                      <a:pt x="37964" y="82131"/>
                      <a:pt x="25725" y="82131"/>
                    </a:cubicBezTo>
                    <a:cubicBezTo>
                      <a:pt x="17599" y="82131"/>
                      <a:pt x="11078" y="80183"/>
                      <a:pt x="5356" y="75035"/>
                    </a:cubicBezTo>
                    <a:lnTo>
                      <a:pt x="10847" y="64507"/>
                    </a:lnTo>
                    <a:close/>
                    <a:moveTo>
                      <a:pt x="37394" y="21718"/>
                    </a:moveTo>
                    <a:cubicBezTo>
                      <a:pt x="35678" y="18054"/>
                      <a:pt x="31671" y="15197"/>
                      <a:pt x="27896" y="15197"/>
                    </a:cubicBezTo>
                    <a:cubicBezTo>
                      <a:pt x="20916" y="15197"/>
                      <a:pt x="17256" y="21598"/>
                      <a:pt x="17256" y="31216"/>
                    </a:cubicBezTo>
                    <a:cubicBezTo>
                      <a:pt x="17256" y="40826"/>
                      <a:pt x="20916" y="47115"/>
                      <a:pt x="27896" y="47115"/>
                    </a:cubicBezTo>
                    <a:cubicBezTo>
                      <a:pt x="31671" y="47115"/>
                      <a:pt x="35678" y="44258"/>
                      <a:pt x="37394" y="40706"/>
                    </a:cubicBezTo>
                    <a:lnTo>
                      <a:pt x="37394" y="21718"/>
                    </a:lnTo>
                    <a:close/>
                  </a:path>
                </a:pathLst>
              </a:custGeom>
              <a:solidFill>
                <a:srgbClr val="343434"/>
              </a:solidFill>
              <a:ln w="9525" cap="flat">
                <a:noFill/>
                <a:prstDash val="solid"/>
                <a:miter/>
              </a:ln>
            </p:spPr>
            <p:txBody>
              <a:bodyPr rtlCol="0" anchor="ctr"/>
              <a:lstStyle/>
              <a:p>
                <a:endParaRPr lang="en-GB"/>
              </a:p>
            </p:txBody>
          </p:sp>
          <p:sp>
            <p:nvSpPr>
              <p:cNvPr id="50" name="Freeform: Shape 49">
                <a:extLst>
                  <a:ext uri="{FF2B5EF4-FFF2-40B4-BE49-F238E27FC236}">
                    <a16:creationId xmlns:a16="http://schemas.microsoft.com/office/drawing/2014/main" id="{70DA298E-EF5B-4802-B83F-5A411CAC54CC}"/>
                  </a:ext>
                </a:extLst>
              </p:cNvPr>
              <p:cNvSpPr/>
              <p:nvPr/>
            </p:nvSpPr>
            <p:spPr>
              <a:xfrm>
                <a:off x="7451072" y="3609216"/>
                <a:ext cx="32693" cy="61299"/>
              </a:xfrm>
              <a:custGeom>
                <a:avLst/>
                <a:gdLst>
                  <a:gd name="connsiteX0" fmla="*/ 3065 w 32692"/>
                  <a:gd name="connsiteY0" fmla="*/ 4326 h 61298"/>
                  <a:gd name="connsiteX1" fmla="*/ 16797 w 32692"/>
                  <a:gd name="connsiteY1" fmla="*/ 4326 h 61298"/>
                  <a:gd name="connsiteX2" fmla="*/ 16797 w 32692"/>
                  <a:gd name="connsiteY2" fmla="*/ 11988 h 61298"/>
                  <a:gd name="connsiteX3" fmla="*/ 31902 w 32692"/>
                  <a:gd name="connsiteY3" fmla="*/ 3065 h 61298"/>
                  <a:gd name="connsiteX4" fmla="*/ 31902 w 32692"/>
                  <a:gd name="connsiteY4" fmla="*/ 16458 h 61298"/>
                  <a:gd name="connsiteX5" fmla="*/ 28582 w 32692"/>
                  <a:gd name="connsiteY5" fmla="*/ 16115 h 61298"/>
                  <a:gd name="connsiteX6" fmla="*/ 16797 w 32692"/>
                  <a:gd name="connsiteY6" fmla="*/ 22748 h 61298"/>
                  <a:gd name="connsiteX7" fmla="*/ 16797 w 32692"/>
                  <a:gd name="connsiteY7" fmla="*/ 59591 h 61298"/>
                  <a:gd name="connsiteX8" fmla="*/ 3065 w 32692"/>
                  <a:gd name="connsiteY8" fmla="*/ 59591 h 61298"/>
                  <a:gd name="connsiteX9" fmla="*/ 3065 w 32692"/>
                  <a:gd name="connsiteY9" fmla="*/ 4326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92" h="61298">
                    <a:moveTo>
                      <a:pt x="3065" y="4326"/>
                    </a:moveTo>
                    <a:lnTo>
                      <a:pt x="16797" y="4326"/>
                    </a:lnTo>
                    <a:lnTo>
                      <a:pt x="16797" y="11988"/>
                    </a:lnTo>
                    <a:cubicBezTo>
                      <a:pt x="19886" y="6960"/>
                      <a:pt x="25952" y="3065"/>
                      <a:pt x="31902" y="3065"/>
                    </a:cubicBezTo>
                    <a:lnTo>
                      <a:pt x="31902" y="16458"/>
                    </a:lnTo>
                    <a:cubicBezTo>
                      <a:pt x="30985" y="16227"/>
                      <a:pt x="29839" y="16115"/>
                      <a:pt x="28582" y="16115"/>
                    </a:cubicBezTo>
                    <a:cubicBezTo>
                      <a:pt x="24236" y="16115"/>
                      <a:pt x="19084" y="19084"/>
                      <a:pt x="16797" y="22748"/>
                    </a:cubicBezTo>
                    <a:lnTo>
                      <a:pt x="16797" y="59591"/>
                    </a:lnTo>
                    <a:lnTo>
                      <a:pt x="3065" y="59591"/>
                    </a:lnTo>
                    <a:lnTo>
                      <a:pt x="3065" y="4326"/>
                    </a:lnTo>
                    <a:close/>
                  </a:path>
                </a:pathLst>
              </a:custGeom>
              <a:solidFill>
                <a:srgbClr val="343434"/>
              </a:solidFill>
              <a:ln w="9525" cap="flat">
                <a:noFill/>
                <a:prstDash val="solid"/>
                <a:miter/>
              </a:ln>
            </p:spPr>
            <p:txBody>
              <a:bodyPr rtlCol="0" anchor="ctr"/>
              <a:lstStyle/>
              <a:p>
                <a:endParaRPr lang="en-GB"/>
              </a:p>
            </p:txBody>
          </p:sp>
          <p:sp>
            <p:nvSpPr>
              <p:cNvPr id="51" name="Freeform: Shape 50">
                <a:extLst>
                  <a:ext uri="{FF2B5EF4-FFF2-40B4-BE49-F238E27FC236}">
                    <a16:creationId xmlns:a16="http://schemas.microsoft.com/office/drawing/2014/main" id="{12A92766-0A7C-46F3-80A5-B0F8C0B6C2F1}"/>
                  </a:ext>
                </a:extLst>
              </p:cNvPr>
              <p:cNvSpPr/>
              <p:nvPr/>
            </p:nvSpPr>
            <p:spPr>
              <a:xfrm>
                <a:off x="7484826" y="3609104"/>
                <a:ext cx="53125" cy="61299"/>
              </a:xfrm>
              <a:custGeom>
                <a:avLst/>
                <a:gdLst>
                  <a:gd name="connsiteX0" fmla="*/ 3065 w 53125"/>
                  <a:gd name="connsiteY0" fmla="*/ 32014 h 61298"/>
                  <a:gd name="connsiteX1" fmla="*/ 28011 w 53125"/>
                  <a:gd name="connsiteY1" fmla="*/ 3065 h 61298"/>
                  <a:gd name="connsiteX2" fmla="*/ 53070 w 53125"/>
                  <a:gd name="connsiteY2" fmla="*/ 32014 h 61298"/>
                  <a:gd name="connsiteX3" fmla="*/ 28011 w 53125"/>
                  <a:gd name="connsiteY3" fmla="*/ 61075 h 61298"/>
                  <a:gd name="connsiteX4" fmla="*/ 3065 w 53125"/>
                  <a:gd name="connsiteY4" fmla="*/ 32014 h 61298"/>
                  <a:gd name="connsiteX5" fmla="*/ 38882 w 53125"/>
                  <a:gd name="connsiteY5" fmla="*/ 32014 h 61298"/>
                  <a:gd name="connsiteX6" fmla="*/ 28011 w 53125"/>
                  <a:gd name="connsiteY6" fmla="*/ 15197 h 61298"/>
                  <a:gd name="connsiteX7" fmla="*/ 17368 w 53125"/>
                  <a:gd name="connsiteY7" fmla="*/ 32014 h 61298"/>
                  <a:gd name="connsiteX8" fmla="*/ 28011 w 53125"/>
                  <a:gd name="connsiteY8" fmla="*/ 48951 h 61298"/>
                  <a:gd name="connsiteX9" fmla="*/ 38882 w 53125"/>
                  <a:gd name="connsiteY9" fmla="*/ 32014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25" h="61298">
                    <a:moveTo>
                      <a:pt x="3065" y="32014"/>
                    </a:moveTo>
                    <a:cubicBezTo>
                      <a:pt x="3065" y="16570"/>
                      <a:pt x="11765" y="3065"/>
                      <a:pt x="28011" y="3065"/>
                    </a:cubicBezTo>
                    <a:cubicBezTo>
                      <a:pt x="44489" y="3065"/>
                      <a:pt x="53070" y="16570"/>
                      <a:pt x="53070" y="32014"/>
                    </a:cubicBezTo>
                    <a:cubicBezTo>
                      <a:pt x="53070" y="47578"/>
                      <a:pt x="44489" y="61075"/>
                      <a:pt x="28011" y="61075"/>
                    </a:cubicBezTo>
                    <a:cubicBezTo>
                      <a:pt x="11765" y="61075"/>
                      <a:pt x="3065" y="47578"/>
                      <a:pt x="3065" y="32014"/>
                    </a:cubicBezTo>
                    <a:close/>
                    <a:moveTo>
                      <a:pt x="38882" y="32014"/>
                    </a:moveTo>
                    <a:cubicBezTo>
                      <a:pt x="38882" y="22971"/>
                      <a:pt x="35562" y="15197"/>
                      <a:pt x="28011" y="15197"/>
                    </a:cubicBezTo>
                    <a:cubicBezTo>
                      <a:pt x="20688" y="15197"/>
                      <a:pt x="17368" y="22971"/>
                      <a:pt x="17368" y="32014"/>
                    </a:cubicBezTo>
                    <a:cubicBezTo>
                      <a:pt x="17368" y="41169"/>
                      <a:pt x="20688" y="48951"/>
                      <a:pt x="28011" y="48951"/>
                    </a:cubicBezTo>
                    <a:cubicBezTo>
                      <a:pt x="35562" y="48951"/>
                      <a:pt x="38882" y="41169"/>
                      <a:pt x="38882" y="32014"/>
                    </a:cubicBezTo>
                    <a:close/>
                  </a:path>
                </a:pathLst>
              </a:custGeom>
              <a:solidFill>
                <a:srgbClr val="343434"/>
              </a:solidFill>
              <a:ln w="9525" cap="flat">
                <a:noFill/>
                <a:prstDash val="solid"/>
                <a:miter/>
              </a:ln>
            </p:spPr>
            <p:txBody>
              <a:bodyPr rtlCol="0" anchor="ctr"/>
              <a:lstStyle/>
              <a:p>
                <a:endParaRPr lang="en-GB"/>
              </a:p>
            </p:txBody>
          </p:sp>
          <p:sp>
            <p:nvSpPr>
              <p:cNvPr id="52" name="Freeform: Shape 51">
                <a:extLst>
                  <a:ext uri="{FF2B5EF4-FFF2-40B4-BE49-F238E27FC236}">
                    <a16:creationId xmlns:a16="http://schemas.microsoft.com/office/drawing/2014/main" id="{23BACB94-52AE-4DF2-AD35-D4191E670BEF}"/>
                  </a:ext>
                </a:extLst>
              </p:cNvPr>
              <p:cNvSpPr/>
              <p:nvPr/>
            </p:nvSpPr>
            <p:spPr>
              <a:xfrm>
                <a:off x="7544328" y="3610477"/>
                <a:ext cx="49039" cy="61299"/>
              </a:xfrm>
              <a:custGeom>
                <a:avLst/>
                <a:gdLst>
                  <a:gd name="connsiteX0" fmla="*/ 34073 w 49038"/>
                  <a:gd name="connsiteY0" fmla="*/ 51354 h 61298"/>
                  <a:gd name="connsiteX1" fmla="*/ 17827 w 49038"/>
                  <a:gd name="connsiteY1" fmla="*/ 59702 h 61298"/>
                  <a:gd name="connsiteX2" fmla="*/ 3065 w 49038"/>
                  <a:gd name="connsiteY2" fmla="*/ 44833 h 61298"/>
                  <a:gd name="connsiteX3" fmla="*/ 3065 w 49038"/>
                  <a:gd name="connsiteY3" fmla="*/ 3065 h 61298"/>
                  <a:gd name="connsiteX4" fmla="*/ 16797 w 49038"/>
                  <a:gd name="connsiteY4" fmla="*/ 3065 h 61298"/>
                  <a:gd name="connsiteX5" fmla="*/ 16797 w 49038"/>
                  <a:gd name="connsiteY5" fmla="*/ 39565 h 61298"/>
                  <a:gd name="connsiteX6" fmla="*/ 24120 w 49038"/>
                  <a:gd name="connsiteY6" fmla="*/ 47578 h 61298"/>
                  <a:gd name="connsiteX7" fmla="*/ 34073 w 49038"/>
                  <a:gd name="connsiteY7" fmla="*/ 40826 h 61298"/>
                  <a:gd name="connsiteX8" fmla="*/ 34073 w 49038"/>
                  <a:gd name="connsiteY8" fmla="*/ 3065 h 61298"/>
                  <a:gd name="connsiteX9" fmla="*/ 47806 w 49038"/>
                  <a:gd name="connsiteY9" fmla="*/ 3065 h 61298"/>
                  <a:gd name="connsiteX10" fmla="*/ 47806 w 49038"/>
                  <a:gd name="connsiteY10" fmla="*/ 58330 h 61298"/>
                  <a:gd name="connsiteX11" fmla="*/ 34073 w 49038"/>
                  <a:gd name="connsiteY11" fmla="*/ 58330 h 61298"/>
                  <a:gd name="connsiteX12" fmla="*/ 34073 w 49038"/>
                  <a:gd name="connsiteY12" fmla="*/ 51354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38" h="61298">
                    <a:moveTo>
                      <a:pt x="34073" y="51354"/>
                    </a:moveTo>
                    <a:cubicBezTo>
                      <a:pt x="31100" y="55703"/>
                      <a:pt x="25034" y="59702"/>
                      <a:pt x="17827" y="59702"/>
                    </a:cubicBezTo>
                    <a:cubicBezTo>
                      <a:pt x="7642" y="59702"/>
                      <a:pt x="3065" y="54099"/>
                      <a:pt x="3065" y="44833"/>
                    </a:cubicBezTo>
                    <a:lnTo>
                      <a:pt x="3065" y="3065"/>
                    </a:lnTo>
                    <a:lnTo>
                      <a:pt x="16797" y="3065"/>
                    </a:lnTo>
                    <a:lnTo>
                      <a:pt x="16797" y="39565"/>
                    </a:lnTo>
                    <a:cubicBezTo>
                      <a:pt x="16797" y="45399"/>
                      <a:pt x="19543" y="47578"/>
                      <a:pt x="24120" y="47578"/>
                    </a:cubicBezTo>
                    <a:cubicBezTo>
                      <a:pt x="28582" y="47578"/>
                      <a:pt x="32130" y="44258"/>
                      <a:pt x="34073" y="40826"/>
                    </a:cubicBezTo>
                    <a:lnTo>
                      <a:pt x="34073" y="3065"/>
                    </a:lnTo>
                    <a:lnTo>
                      <a:pt x="47806" y="3065"/>
                    </a:lnTo>
                    <a:lnTo>
                      <a:pt x="47806" y="58330"/>
                    </a:lnTo>
                    <a:lnTo>
                      <a:pt x="34073" y="58330"/>
                    </a:lnTo>
                    <a:lnTo>
                      <a:pt x="34073" y="51354"/>
                    </a:lnTo>
                    <a:close/>
                  </a:path>
                </a:pathLst>
              </a:custGeom>
              <a:solidFill>
                <a:srgbClr val="343434"/>
              </a:solidFill>
              <a:ln w="9525" cap="flat">
                <a:noFill/>
                <a:prstDash val="solid"/>
                <a:miter/>
              </a:ln>
            </p:spPr>
            <p:txBody>
              <a:bodyPr rtlCol="0" anchor="ctr"/>
              <a:lstStyle/>
              <a:p>
                <a:endParaRPr lang="en-GB"/>
              </a:p>
            </p:txBody>
          </p:sp>
          <p:sp>
            <p:nvSpPr>
              <p:cNvPr id="53" name="Freeform: Shape 52">
                <a:extLst>
                  <a:ext uri="{FF2B5EF4-FFF2-40B4-BE49-F238E27FC236}">
                    <a16:creationId xmlns:a16="http://schemas.microsoft.com/office/drawing/2014/main" id="{44F21343-5A4C-4CE8-9E20-E78D7602D69F}"/>
                  </a:ext>
                </a:extLst>
              </p:cNvPr>
              <p:cNvSpPr/>
              <p:nvPr/>
            </p:nvSpPr>
            <p:spPr>
              <a:xfrm>
                <a:off x="7601425" y="3609104"/>
                <a:ext cx="53125" cy="81731"/>
              </a:xfrm>
              <a:custGeom>
                <a:avLst/>
                <a:gdLst>
                  <a:gd name="connsiteX0" fmla="*/ 3065 w 53125"/>
                  <a:gd name="connsiteY0" fmla="*/ 80758 h 81731"/>
                  <a:gd name="connsiteX1" fmla="*/ 3065 w 53125"/>
                  <a:gd name="connsiteY1" fmla="*/ 4438 h 81731"/>
                  <a:gd name="connsiteX2" fmla="*/ 16797 w 53125"/>
                  <a:gd name="connsiteY2" fmla="*/ 4438 h 81731"/>
                  <a:gd name="connsiteX3" fmla="*/ 16797 w 53125"/>
                  <a:gd name="connsiteY3" fmla="*/ 11414 h 81731"/>
                  <a:gd name="connsiteX4" fmla="*/ 30757 w 53125"/>
                  <a:gd name="connsiteY4" fmla="*/ 3065 h 81731"/>
                  <a:gd name="connsiteX5" fmla="*/ 51238 w 53125"/>
                  <a:gd name="connsiteY5" fmla="*/ 32014 h 81731"/>
                  <a:gd name="connsiteX6" fmla="*/ 30757 w 53125"/>
                  <a:gd name="connsiteY6" fmla="*/ 61075 h 81731"/>
                  <a:gd name="connsiteX7" fmla="*/ 16797 w 53125"/>
                  <a:gd name="connsiteY7" fmla="*/ 52726 h 81731"/>
                  <a:gd name="connsiteX8" fmla="*/ 16797 w 53125"/>
                  <a:gd name="connsiteY8" fmla="*/ 80758 h 81731"/>
                  <a:gd name="connsiteX9" fmla="*/ 3065 w 53125"/>
                  <a:gd name="connsiteY9" fmla="*/ 80758 h 81731"/>
                  <a:gd name="connsiteX10" fmla="*/ 26295 w 53125"/>
                  <a:gd name="connsiteY10" fmla="*/ 15197 h 81731"/>
                  <a:gd name="connsiteX11" fmla="*/ 16797 w 53125"/>
                  <a:gd name="connsiteY11" fmla="*/ 21598 h 81731"/>
                  <a:gd name="connsiteX12" fmla="*/ 16797 w 53125"/>
                  <a:gd name="connsiteY12" fmla="*/ 42430 h 81731"/>
                  <a:gd name="connsiteX13" fmla="*/ 26295 w 53125"/>
                  <a:gd name="connsiteY13" fmla="*/ 48951 h 81731"/>
                  <a:gd name="connsiteX14" fmla="*/ 37051 w 53125"/>
                  <a:gd name="connsiteY14" fmla="*/ 32014 h 81731"/>
                  <a:gd name="connsiteX15" fmla="*/ 26295 w 53125"/>
                  <a:gd name="connsiteY15" fmla="*/ 15197 h 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125" h="81731">
                    <a:moveTo>
                      <a:pt x="3065" y="80758"/>
                    </a:moveTo>
                    <a:lnTo>
                      <a:pt x="3065" y="4438"/>
                    </a:lnTo>
                    <a:lnTo>
                      <a:pt x="16797" y="4438"/>
                    </a:lnTo>
                    <a:lnTo>
                      <a:pt x="16797" y="11414"/>
                    </a:lnTo>
                    <a:cubicBezTo>
                      <a:pt x="20229" y="5922"/>
                      <a:pt x="25377" y="3065"/>
                      <a:pt x="30757" y="3065"/>
                    </a:cubicBezTo>
                    <a:cubicBezTo>
                      <a:pt x="43228" y="3065"/>
                      <a:pt x="51238" y="13936"/>
                      <a:pt x="51238" y="32014"/>
                    </a:cubicBezTo>
                    <a:cubicBezTo>
                      <a:pt x="51238" y="49981"/>
                      <a:pt x="43228" y="61075"/>
                      <a:pt x="30757" y="61075"/>
                    </a:cubicBezTo>
                    <a:cubicBezTo>
                      <a:pt x="25493" y="61075"/>
                      <a:pt x="20229" y="58449"/>
                      <a:pt x="16797" y="52726"/>
                    </a:cubicBezTo>
                    <a:lnTo>
                      <a:pt x="16797" y="80758"/>
                    </a:lnTo>
                    <a:lnTo>
                      <a:pt x="3065" y="80758"/>
                    </a:lnTo>
                    <a:close/>
                    <a:moveTo>
                      <a:pt x="26295" y="15197"/>
                    </a:moveTo>
                    <a:cubicBezTo>
                      <a:pt x="22632" y="15197"/>
                      <a:pt x="18629" y="17943"/>
                      <a:pt x="16797" y="21598"/>
                    </a:cubicBezTo>
                    <a:lnTo>
                      <a:pt x="16797" y="42430"/>
                    </a:lnTo>
                    <a:cubicBezTo>
                      <a:pt x="18629" y="45974"/>
                      <a:pt x="22632" y="48951"/>
                      <a:pt x="26295" y="48951"/>
                    </a:cubicBezTo>
                    <a:cubicBezTo>
                      <a:pt x="33387" y="48951"/>
                      <a:pt x="37051" y="41744"/>
                      <a:pt x="37051" y="32014"/>
                    </a:cubicBezTo>
                    <a:cubicBezTo>
                      <a:pt x="37051" y="22404"/>
                      <a:pt x="33387" y="15197"/>
                      <a:pt x="26295" y="15197"/>
                    </a:cubicBezTo>
                    <a:close/>
                  </a:path>
                </a:pathLst>
              </a:custGeom>
              <a:solidFill>
                <a:srgbClr val="343434"/>
              </a:solidFill>
              <a:ln w="9525" cap="flat">
                <a:noFill/>
                <a:prstDash val="solid"/>
                <a:miter/>
              </a:ln>
            </p:spPr>
            <p:txBody>
              <a:bodyPr rtlCol="0" anchor="ctr"/>
              <a:lstStyle/>
              <a:p>
                <a:endParaRPr lang="en-GB"/>
              </a:p>
            </p:txBody>
          </p:sp>
          <p:sp>
            <p:nvSpPr>
              <p:cNvPr id="54" name="Freeform: Shape 53">
                <a:extLst>
                  <a:ext uri="{FF2B5EF4-FFF2-40B4-BE49-F238E27FC236}">
                    <a16:creationId xmlns:a16="http://schemas.microsoft.com/office/drawing/2014/main" id="{90CBB209-8D36-47E7-A4A5-4272554A5A49}"/>
                  </a:ext>
                </a:extLst>
              </p:cNvPr>
              <p:cNvSpPr/>
              <p:nvPr/>
            </p:nvSpPr>
            <p:spPr>
              <a:xfrm>
                <a:off x="7676719" y="3589421"/>
                <a:ext cx="69472" cy="81731"/>
              </a:xfrm>
              <a:custGeom>
                <a:avLst/>
                <a:gdLst>
                  <a:gd name="connsiteX0" fmla="*/ 47459 w 69471"/>
                  <a:gd name="connsiteY0" fmla="*/ 65768 h 81731"/>
                  <a:gd name="connsiteX1" fmla="*/ 22516 w 69471"/>
                  <a:gd name="connsiteY1" fmla="*/ 65768 h 81731"/>
                  <a:gd name="connsiteX2" fmla="*/ 18968 w 69471"/>
                  <a:gd name="connsiteY2" fmla="*/ 79385 h 81731"/>
                  <a:gd name="connsiteX3" fmla="*/ 3065 w 69471"/>
                  <a:gd name="connsiteY3" fmla="*/ 79385 h 81731"/>
                  <a:gd name="connsiteX4" fmla="*/ 25721 w 69471"/>
                  <a:gd name="connsiteY4" fmla="*/ 3065 h 81731"/>
                  <a:gd name="connsiteX5" fmla="*/ 44258 w 69471"/>
                  <a:gd name="connsiteY5" fmla="*/ 3065 h 81731"/>
                  <a:gd name="connsiteX6" fmla="*/ 66914 w 69471"/>
                  <a:gd name="connsiteY6" fmla="*/ 79385 h 81731"/>
                  <a:gd name="connsiteX7" fmla="*/ 51006 w 69471"/>
                  <a:gd name="connsiteY7" fmla="*/ 79385 h 81731"/>
                  <a:gd name="connsiteX8" fmla="*/ 47459 w 69471"/>
                  <a:gd name="connsiteY8" fmla="*/ 65768 h 81731"/>
                  <a:gd name="connsiteX9" fmla="*/ 25605 w 69471"/>
                  <a:gd name="connsiteY9" fmla="*/ 52383 h 81731"/>
                  <a:gd name="connsiteX10" fmla="*/ 44370 w 69471"/>
                  <a:gd name="connsiteY10" fmla="*/ 52383 h 81731"/>
                  <a:gd name="connsiteX11" fmla="*/ 34987 w 69471"/>
                  <a:gd name="connsiteY11" fmla="*/ 16682 h 81731"/>
                  <a:gd name="connsiteX12" fmla="*/ 25605 w 69471"/>
                  <a:gd name="connsiteY12" fmla="*/ 52383 h 81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471" h="81731">
                    <a:moveTo>
                      <a:pt x="47459" y="65768"/>
                    </a:moveTo>
                    <a:lnTo>
                      <a:pt x="22516" y="65768"/>
                    </a:lnTo>
                    <a:lnTo>
                      <a:pt x="18968" y="79385"/>
                    </a:lnTo>
                    <a:lnTo>
                      <a:pt x="3065" y="79385"/>
                    </a:lnTo>
                    <a:lnTo>
                      <a:pt x="25721" y="3065"/>
                    </a:lnTo>
                    <a:lnTo>
                      <a:pt x="44258" y="3065"/>
                    </a:lnTo>
                    <a:lnTo>
                      <a:pt x="66914" y="79385"/>
                    </a:lnTo>
                    <a:lnTo>
                      <a:pt x="51006" y="79385"/>
                    </a:lnTo>
                    <a:lnTo>
                      <a:pt x="47459" y="65768"/>
                    </a:lnTo>
                    <a:close/>
                    <a:moveTo>
                      <a:pt x="25605" y="52383"/>
                    </a:moveTo>
                    <a:lnTo>
                      <a:pt x="44370" y="52383"/>
                    </a:lnTo>
                    <a:lnTo>
                      <a:pt x="34987" y="16682"/>
                    </a:lnTo>
                    <a:lnTo>
                      <a:pt x="25605" y="52383"/>
                    </a:lnTo>
                    <a:close/>
                  </a:path>
                </a:pathLst>
              </a:custGeom>
              <a:solidFill>
                <a:srgbClr val="343434"/>
              </a:solidFill>
              <a:ln w="9525" cap="flat">
                <a:noFill/>
                <a:prstDash val="solid"/>
                <a:miter/>
              </a:ln>
            </p:spPr>
            <p:txBody>
              <a:bodyPr rtlCol="0" anchor="ctr"/>
              <a:lstStyle/>
              <a:p>
                <a:endParaRPr lang="en-GB"/>
              </a:p>
            </p:txBody>
          </p:sp>
          <p:sp>
            <p:nvSpPr>
              <p:cNvPr id="55" name="Freeform: Shape 54">
                <a:extLst>
                  <a:ext uri="{FF2B5EF4-FFF2-40B4-BE49-F238E27FC236}">
                    <a16:creationId xmlns:a16="http://schemas.microsoft.com/office/drawing/2014/main" id="{AF653BEF-C2E6-4AE7-80FE-443B201D5D4B}"/>
                  </a:ext>
                </a:extLst>
              </p:cNvPr>
              <p:cNvSpPr/>
              <p:nvPr/>
            </p:nvSpPr>
            <p:spPr>
              <a:xfrm>
                <a:off x="7746514" y="3589421"/>
                <a:ext cx="16346" cy="81731"/>
              </a:xfrm>
              <a:custGeom>
                <a:avLst/>
                <a:gdLst>
                  <a:gd name="connsiteX0" fmla="*/ 3065 w 16346"/>
                  <a:gd name="connsiteY0" fmla="*/ 3065 h 81731"/>
                  <a:gd name="connsiteX1" fmla="*/ 16797 w 16346"/>
                  <a:gd name="connsiteY1" fmla="*/ 3065 h 81731"/>
                  <a:gd name="connsiteX2" fmla="*/ 16797 w 16346"/>
                  <a:gd name="connsiteY2" fmla="*/ 79385 h 81731"/>
                  <a:gd name="connsiteX3" fmla="*/ 3065 w 16346"/>
                  <a:gd name="connsiteY3" fmla="*/ 79385 h 81731"/>
                  <a:gd name="connsiteX4" fmla="*/ 3065 w 16346"/>
                  <a:gd name="connsiteY4" fmla="*/ 3065 h 81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46" h="81731">
                    <a:moveTo>
                      <a:pt x="3065" y="3065"/>
                    </a:moveTo>
                    <a:lnTo>
                      <a:pt x="16797" y="3065"/>
                    </a:lnTo>
                    <a:lnTo>
                      <a:pt x="16797" y="79385"/>
                    </a:lnTo>
                    <a:lnTo>
                      <a:pt x="3065" y="79385"/>
                    </a:lnTo>
                    <a:lnTo>
                      <a:pt x="3065" y="3065"/>
                    </a:lnTo>
                    <a:close/>
                  </a:path>
                </a:pathLst>
              </a:custGeom>
              <a:solidFill>
                <a:srgbClr val="343434"/>
              </a:solidFill>
              <a:ln w="9525" cap="flat">
                <a:noFill/>
                <a:prstDash val="solid"/>
                <a:miter/>
              </a:ln>
            </p:spPr>
            <p:txBody>
              <a:bodyPr rtlCol="0" anchor="ctr"/>
              <a:lstStyle/>
              <a:p>
                <a:endParaRPr lang="en-GB"/>
              </a:p>
            </p:txBody>
          </p:sp>
          <p:sp>
            <p:nvSpPr>
              <p:cNvPr id="56" name="Freeform: Shape 55">
                <a:extLst>
                  <a:ext uri="{FF2B5EF4-FFF2-40B4-BE49-F238E27FC236}">
                    <a16:creationId xmlns:a16="http://schemas.microsoft.com/office/drawing/2014/main" id="{38FAED4D-68E0-49FD-A97F-8C6159273423}"/>
                  </a:ext>
                </a:extLst>
              </p:cNvPr>
              <p:cNvSpPr/>
              <p:nvPr/>
            </p:nvSpPr>
            <p:spPr>
              <a:xfrm>
                <a:off x="7772602" y="3589421"/>
                <a:ext cx="16346" cy="81731"/>
              </a:xfrm>
              <a:custGeom>
                <a:avLst/>
                <a:gdLst>
                  <a:gd name="connsiteX0" fmla="*/ 3065 w 16346"/>
                  <a:gd name="connsiteY0" fmla="*/ 3065 h 81731"/>
                  <a:gd name="connsiteX1" fmla="*/ 16797 w 16346"/>
                  <a:gd name="connsiteY1" fmla="*/ 3065 h 81731"/>
                  <a:gd name="connsiteX2" fmla="*/ 16797 w 16346"/>
                  <a:gd name="connsiteY2" fmla="*/ 79385 h 81731"/>
                  <a:gd name="connsiteX3" fmla="*/ 3065 w 16346"/>
                  <a:gd name="connsiteY3" fmla="*/ 79385 h 81731"/>
                  <a:gd name="connsiteX4" fmla="*/ 3065 w 16346"/>
                  <a:gd name="connsiteY4" fmla="*/ 3065 h 81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46" h="81731">
                    <a:moveTo>
                      <a:pt x="3065" y="3065"/>
                    </a:moveTo>
                    <a:lnTo>
                      <a:pt x="16797" y="3065"/>
                    </a:lnTo>
                    <a:lnTo>
                      <a:pt x="16797" y="79385"/>
                    </a:lnTo>
                    <a:lnTo>
                      <a:pt x="3065" y="79385"/>
                    </a:lnTo>
                    <a:lnTo>
                      <a:pt x="3065" y="3065"/>
                    </a:lnTo>
                    <a:close/>
                  </a:path>
                </a:pathLst>
              </a:custGeom>
              <a:solidFill>
                <a:srgbClr val="343434"/>
              </a:solidFill>
              <a:ln w="9525" cap="flat">
                <a:noFill/>
                <a:prstDash val="solid"/>
                <a:miter/>
              </a:ln>
            </p:spPr>
            <p:txBody>
              <a:bodyPr rtlCol="0" anchor="ctr"/>
              <a:lstStyle/>
              <a:p>
                <a:endParaRPr lang="en-GB"/>
              </a:p>
            </p:txBody>
          </p:sp>
          <p:sp>
            <p:nvSpPr>
              <p:cNvPr id="57" name="Freeform: Shape 56">
                <a:extLst>
                  <a:ext uri="{FF2B5EF4-FFF2-40B4-BE49-F238E27FC236}">
                    <a16:creationId xmlns:a16="http://schemas.microsoft.com/office/drawing/2014/main" id="{94F722B4-E43C-42E8-99B7-7FDDF1CF0ED9}"/>
                  </a:ext>
                </a:extLst>
              </p:cNvPr>
              <p:cNvSpPr/>
              <p:nvPr/>
            </p:nvSpPr>
            <p:spPr>
              <a:xfrm>
                <a:off x="7795828" y="3609104"/>
                <a:ext cx="53125" cy="61299"/>
              </a:xfrm>
              <a:custGeom>
                <a:avLst/>
                <a:gdLst>
                  <a:gd name="connsiteX0" fmla="*/ 3065 w 53125"/>
                  <a:gd name="connsiteY0" fmla="*/ 32014 h 61298"/>
                  <a:gd name="connsiteX1" fmla="*/ 28011 w 53125"/>
                  <a:gd name="connsiteY1" fmla="*/ 3065 h 61298"/>
                  <a:gd name="connsiteX2" fmla="*/ 53070 w 53125"/>
                  <a:gd name="connsiteY2" fmla="*/ 32014 h 61298"/>
                  <a:gd name="connsiteX3" fmla="*/ 28011 w 53125"/>
                  <a:gd name="connsiteY3" fmla="*/ 61075 h 61298"/>
                  <a:gd name="connsiteX4" fmla="*/ 3065 w 53125"/>
                  <a:gd name="connsiteY4" fmla="*/ 32014 h 61298"/>
                  <a:gd name="connsiteX5" fmla="*/ 38882 w 53125"/>
                  <a:gd name="connsiteY5" fmla="*/ 32014 h 61298"/>
                  <a:gd name="connsiteX6" fmla="*/ 28011 w 53125"/>
                  <a:gd name="connsiteY6" fmla="*/ 15197 h 61298"/>
                  <a:gd name="connsiteX7" fmla="*/ 17368 w 53125"/>
                  <a:gd name="connsiteY7" fmla="*/ 32014 h 61298"/>
                  <a:gd name="connsiteX8" fmla="*/ 28011 w 53125"/>
                  <a:gd name="connsiteY8" fmla="*/ 48951 h 61298"/>
                  <a:gd name="connsiteX9" fmla="*/ 38882 w 53125"/>
                  <a:gd name="connsiteY9" fmla="*/ 32014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25" h="61298">
                    <a:moveTo>
                      <a:pt x="3065" y="32014"/>
                    </a:moveTo>
                    <a:cubicBezTo>
                      <a:pt x="3065" y="16570"/>
                      <a:pt x="11765" y="3065"/>
                      <a:pt x="28011" y="3065"/>
                    </a:cubicBezTo>
                    <a:cubicBezTo>
                      <a:pt x="44489" y="3065"/>
                      <a:pt x="53070" y="16570"/>
                      <a:pt x="53070" y="32014"/>
                    </a:cubicBezTo>
                    <a:cubicBezTo>
                      <a:pt x="53070" y="47578"/>
                      <a:pt x="44489" y="61075"/>
                      <a:pt x="28011" y="61075"/>
                    </a:cubicBezTo>
                    <a:cubicBezTo>
                      <a:pt x="11765" y="61075"/>
                      <a:pt x="3065" y="47578"/>
                      <a:pt x="3065" y="32014"/>
                    </a:cubicBezTo>
                    <a:close/>
                    <a:moveTo>
                      <a:pt x="38882" y="32014"/>
                    </a:moveTo>
                    <a:cubicBezTo>
                      <a:pt x="38882" y="22971"/>
                      <a:pt x="35562" y="15197"/>
                      <a:pt x="28011" y="15197"/>
                    </a:cubicBezTo>
                    <a:cubicBezTo>
                      <a:pt x="20688" y="15197"/>
                      <a:pt x="17368" y="22971"/>
                      <a:pt x="17368" y="32014"/>
                    </a:cubicBezTo>
                    <a:cubicBezTo>
                      <a:pt x="17368" y="41169"/>
                      <a:pt x="20688" y="48951"/>
                      <a:pt x="28011" y="48951"/>
                    </a:cubicBezTo>
                    <a:cubicBezTo>
                      <a:pt x="35562" y="48951"/>
                      <a:pt x="38882" y="41169"/>
                      <a:pt x="38882" y="32014"/>
                    </a:cubicBezTo>
                    <a:close/>
                  </a:path>
                </a:pathLst>
              </a:custGeom>
              <a:solidFill>
                <a:srgbClr val="343434"/>
              </a:solidFill>
              <a:ln w="9525" cap="flat">
                <a:noFill/>
                <a:prstDash val="solid"/>
                <a:miter/>
              </a:ln>
            </p:spPr>
            <p:txBody>
              <a:bodyPr rtlCol="0" anchor="ctr"/>
              <a:lstStyle/>
              <a:p>
                <a:endParaRPr lang="en-GB"/>
              </a:p>
            </p:txBody>
          </p:sp>
          <p:sp>
            <p:nvSpPr>
              <p:cNvPr id="58" name="Freeform: Shape 57">
                <a:extLst>
                  <a:ext uri="{FF2B5EF4-FFF2-40B4-BE49-F238E27FC236}">
                    <a16:creationId xmlns:a16="http://schemas.microsoft.com/office/drawing/2014/main" id="{5CF68186-2C07-4AC0-BA4D-BB7C022C2AC2}"/>
                  </a:ext>
                </a:extLst>
              </p:cNvPr>
              <p:cNvSpPr/>
              <p:nvPr/>
            </p:nvSpPr>
            <p:spPr>
              <a:xfrm>
                <a:off x="7852469" y="3609104"/>
                <a:ext cx="49039" cy="61299"/>
              </a:xfrm>
              <a:custGeom>
                <a:avLst/>
                <a:gdLst>
                  <a:gd name="connsiteX0" fmla="*/ 28355 w 49038"/>
                  <a:gd name="connsiteY0" fmla="*/ 3065 h 61298"/>
                  <a:gd name="connsiteX1" fmla="*/ 45974 w 49038"/>
                  <a:gd name="connsiteY1" fmla="*/ 10504 h 61298"/>
                  <a:gd name="connsiteX2" fmla="*/ 39110 w 49038"/>
                  <a:gd name="connsiteY2" fmla="*/ 20002 h 61298"/>
                  <a:gd name="connsiteX3" fmla="*/ 29843 w 49038"/>
                  <a:gd name="connsiteY3" fmla="*/ 15197 h 61298"/>
                  <a:gd name="connsiteX4" fmla="*/ 17256 w 49038"/>
                  <a:gd name="connsiteY4" fmla="*/ 32014 h 61298"/>
                  <a:gd name="connsiteX5" fmla="*/ 29843 w 49038"/>
                  <a:gd name="connsiteY5" fmla="*/ 48951 h 61298"/>
                  <a:gd name="connsiteX6" fmla="*/ 39110 w 49038"/>
                  <a:gd name="connsiteY6" fmla="*/ 44146 h 61298"/>
                  <a:gd name="connsiteX7" fmla="*/ 45974 w 49038"/>
                  <a:gd name="connsiteY7" fmla="*/ 53636 h 61298"/>
                  <a:gd name="connsiteX8" fmla="*/ 28355 w 49038"/>
                  <a:gd name="connsiteY8" fmla="*/ 61075 h 61298"/>
                  <a:gd name="connsiteX9" fmla="*/ 3065 w 49038"/>
                  <a:gd name="connsiteY9" fmla="*/ 32014 h 61298"/>
                  <a:gd name="connsiteX10" fmla="*/ 28355 w 49038"/>
                  <a:gd name="connsiteY10" fmla="*/ 3065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38" h="61298">
                    <a:moveTo>
                      <a:pt x="28355" y="3065"/>
                    </a:moveTo>
                    <a:cubicBezTo>
                      <a:pt x="37051" y="3065"/>
                      <a:pt x="42773" y="6609"/>
                      <a:pt x="45974" y="10504"/>
                    </a:cubicBezTo>
                    <a:lnTo>
                      <a:pt x="39110" y="20002"/>
                    </a:lnTo>
                    <a:cubicBezTo>
                      <a:pt x="36592" y="16913"/>
                      <a:pt x="33618" y="15197"/>
                      <a:pt x="29843" y="15197"/>
                    </a:cubicBezTo>
                    <a:cubicBezTo>
                      <a:pt x="21945" y="15197"/>
                      <a:pt x="17256" y="22404"/>
                      <a:pt x="17256" y="32014"/>
                    </a:cubicBezTo>
                    <a:cubicBezTo>
                      <a:pt x="17256" y="41624"/>
                      <a:pt x="21945" y="48951"/>
                      <a:pt x="29843" y="48951"/>
                    </a:cubicBezTo>
                    <a:cubicBezTo>
                      <a:pt x="33618" y="48951"/>
                      <a:pt x="36592" y="47235"/>
                      <a:pt x="39110" y="44146"/>
                    </a:cubicBezTo>
                    <a:lnTo>
                      <a:pt x="45974" y="53636"/>
                    </a:lnTo>
                    <a:cubicBezTo>
                      <a:pt x="42773" y="57531"/>
                      <a:pt x="37051" y="61075"/>
                      <a:pt x="28355" y="61075"/>
                    </a:cubicBezTo>
                    <a:cubicBezTo>
                      <a:pt x="13138" y="61075"/>
                      <a:pt x="3065" y="48951"/>
                      <a:pt x="3065" y="32014"/>
                    </a:cubicBezTo>
                    <a:cubicBezTo>
                      <a:pt x="3065" y="15197"/>
                      <a:pt x="13138" y="3065"/>
                      <a:pt x="28355" y="3065"/>
                    </a:cubicBezTo>
                    <a:close/>
                  </a:path>
                </a:pathLst>
              </a:custGeom>
              <a:solidFill>
                <a:srgbClr val="343434"/>
              </a:solidFill>
              <a:ln w="9525" cap="flat">
                <a:noFill/>
                <a:prstDash val="solid"/>
                <a:miter/>
              </a:ln>
            </p:spPr>
            <p:txBody>
              <a:bodyPr rtlCol="0" anchor="ctr"/>
              <a:lstStyle/>
              <a:p>
                <a:endParaRPr lang="en-GB"/>
              </a:p>
            </p:txBody>
          </p:sp>
          <p:sp>
            <p:nvSpPr>
              <p:cNvPr id="59" name="Freeform: Shape 58">
                <a:extLst>
                  <a:ext uri="{FF2B5EF4-FFF2-40B4-BE49-F238E27FC236}">
                    <a16:creationId xmlns:a16="http://schemas.microsoft.com/office/drawing/2014/main" id="{7ABAB8C1-5150-415D-A77A-919A13515683}"/>
                  </a:ext>
                </a:extLst>
              </p:cNvPr>
              <p:cNvSpPr/>
              <p:nvPr/>
            </p:nvSpPr>
            <p:spPr>
              <a:xfrm>
                <a:off x="7900531" y="3609104"/>
                <a:ext cx="49039" cy="61299"/>
              </a:xfrm>
              <a:custGeom>
                <a:avLst/>
                <a:gdLst>
                  <a:gd name="connsiteX0" fmla="*/ 34644 w 49038"/>
                  <a:gd name="connsiteY0" fmla="*/ 54211 h 61298"/>
                  <a:gd name="connsiteX1" fmla="*/ 20114 w 49038"/>
                  <a:gd name="connsiteY1" fmla="*/ 61075 h 61298"/>
                  <a:gd name="connsiteX2" fmla="*/ 3065 w 49038"/>
                  <a:gd name="connsiteY2" fmla="*/ 42773 h 61298"/>
                  <a:gd name="connsiteX3" fmla="*/ 20114 w 49038"/>
                  <a:gd name="connsiteY3" fmla="*/ 24919 h 61298"/>
                  <a:gd name="connsiteX4" fmla="*/ 34644 w 49038"/>
                  <a:gd name="connsiteY4" fmla="*/ 31439 h 61298"/>
                  <a:gd name="connsiteX5" fmla="*/ 34644 w 49038"/>
                  <a:gd name="connsiteY5" fmla="*/ 24120 h 61298"/>
                  <a:gd name="connsiteX6" fmla="*/ 24460 w 49038"/>
                  <a:gd name="connsiteY6" fmla="*/ 14511 h 61298"/>
                  <a:gd name="connsiteX7" fmla="*/ 10843 w 49038"/>
                  <a:gd name="connsiteY7" fmla="*/ 20457 h 61298"/>
                  <a:gd name="connsiteX8" fmla="*/ 5695 w 49038"/>
                  <a:gd name="connsiteY8" fmla="*/ 11070 h 61298"/>
                  <a:gd name="connsiteX9" fmla="*/ 26978 w 49038"/>
                  <a:gd name="connsiteY9" fmla="*/ 3065 h 61298"/>
                  <a:gd name="connsiteX10" fmla="*/ 48492 w 49038"/>
                  <a:gd name="connsiteY10" fmla="*/ 22628 h 61298"/>
                  <a:gd name="connsiteX11" fmla="*/ 48492 w 49038"/>
                  <a:gd name="connsiteY11" fmla="*/ 59702 h 61298"/>
                  <a:gd name="connsiteX12" fmla="*/ 34644 w 49038"/>
                  <a:gd name="connsiteY12" fmla="*/ 59702 h 61298"/>
                  <a:gd name="connsiteX13" fmla="*/ 34644 w 49038"/>
                  <a:gd name="connsiteY13" fmla="*/ 54211 h 61298"/>
                  <a:gd name="connsiteX14" fmla="*/ 34644 w 49038"/>
                  <a:gd name="connsiteY14" fmla="*/ 39453 h 61298"/>
                  <a:gd name="connsiteX15" fmla="*/ 25377 w 49038"/>
                  <a:gd name="connsiteY15" fmla="*/ 34073 h 61298"/>
                  <a:gd name="connsiteX16" fmla="*/ 16793 w 49038"/>
                  <a:gd name="connsiteY16" fmla="*/ 42997 h 61298"/>
                  <a:gd name="connsiteX17" fmla="*/ 25377 w 49038"/>
                  <a:gd name="connsiteY17" fmla="*/ 51808 h 61298"/>
                  <a:gd name="connsiteX18" fmla="*/ 34644 w 49038"/>
                  <a:gd name="connsiteY18" fmla="*/ 46549 h 61298"/>
                  <a:gd name="connsiteX19" fmla="*/ 34644 w 49038"/>
                  <a:gd name="connsiteY19" fmla="*/ 39453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038" h="61298">
                    <a:moveTo>
                      <a:pt x="34644" y="54211"/>
                    </a:moveTo>
                    <a:cubicBezTo>
                      <a:pt x="31555" y="58561"/>
                      <a:pt x="25721" y="61075"/>
                      <a:pt x="20114" y="61075"/>
                    </a:cubicBezTo>
                    <a:cubicBezTo>
                      <a:pt x="11418" y="61075"/>
                      <a:pt x="3065" y="54554"/>
                      <a:pt x="3065" y="42773"/>
                    </a:cubicBezTo>
                    <a:cubicBezTo>
                      <a:pt x="3065" y="30641"/>
                      <a:pt x="11418" y="24919"/>
                      <a:pt x="20114" y="24919"/>
                    </a:cubicBezTo>
                    <a:cubicBezTo>
                      <a:pt x="25836" y="24919"/>
                      <a:pt x="31671" y="27097"/>
                      <a:pt x="34644" y="31439"/>
                    </a:cubicBezTo>
                    <a:lnTo>
                      <a:pt x="34644" y="24120"/>
                    </a:lnTo>
                    <a:cubicBezTo>
                      <a:pt x="34644" y="18166"/>
                      <a:pt x="30985" y="14511"/>
                      <a:pt x="24460" y="14511"/>
                    </a:cubicBezTo>
                    <a:cubicBezTo>
                      <a:pt x="19655" y="14511"/>
                      <a:pt x="14965" y="16450"/>
                      <a:pt x="10843" y="20457"/>
                    </a:cubicBezTo>
                    <a:lnTo>
                      <a:pt x="5695" y="11070"/>
                    </a:lnTo>
                    <a:cubicBezTo>
                      <a:pt x="11533" y="5467"/>
                      <a:pt x="19886" y="3065"/>
                      <a:pt x="26978" y="3065"/>
                    </a:cubicBezTo>
                    <a:cubicBezTo>
                      <a:pt x="38994" y="3065"/>
                      <a:pt x="48492" y="8445"/>
                      <a:pt x="48492" y="22628"/>
                    </a:cubicBezTo>
                    <a:lnTo>
                      <a:pt x="48492" y="59702"/>
                    </a:lnTo>
                    <a:lnTo>
                      <a:pt x="34644" y="59702"/>
                    </a:lnTo>
                    <a:lnTo>
                      <a:pt x="34644" y="54211"/>
                    </a:lnTo>
                    <a:close/>
                    <a:moveTo>
                      <a:pt x="34644" y="39453"/>
                    </a:moveTo>
                    <a:cubicBezTo>
                      <a:pt x="32816" y="36133"/>
                      <a:pt x="29153" y="34073"/>
                      <a:pt x="25377" y="34073"/>
                    </a:cubicBezTo>
                    <a:cubicBezTo>
                      <a:pt x="20229" y="34073"/>
                      <a:pt x="16793" y="37737"/>
                      <a:pt x="16793" y="42997"/>
                    </a:cubicBezTo>
                    <a:cubicBezTo>
                      <a:pt x="16793" y="48265"/>
                      <a:pt x="20229" y="51808"/>
                      <a:pt x="25377" y="51808"/>
                    </a:cubicBezTo>
                    <a:cubicBezTo>
                      <a:pt x="29153" y="51808"/>
                      <a:pt x="32816" y="49981"/>
                      <a:pt x="34644" y="46549"/>
                    </a:cubicBezTo>
                    <a:lnTo>
                      <a:pt x="34644" y="39453"/>
                    </a:lnTo>
                    <a:close/>
                  </a:path>
                </a:pathLst>
              </a:custGeom>
              <a:solidFill>
                <a:srgbClr val="343434"/>
              </a:solidFill>
              <a:ln w="9525" cap="flat">
                <a:noFill/>
                <a:prstDash val="solid"/>
                <a:miter/>
              </a:ln>
            </p:spPr>
            <p:txBody>
              <a:bodyPr rtlCol="0" anchor="ctr"/>
              <a:lstStyle/>
              <a:p>
                <a:endParaRPr lang="en-GB"/>
              </a:p>
            </p:txBody>
          </p:sp>
          <p:sp>
            <p:nvSpPr>
              <p:cNvPr id="60" name="Freeform: Shape 59">
                <a:extLst>
                  <a:ext uri="{FF2B5EF4-FFF2-40B4-BE49-F238E27FC236}">
                    <a16:creationId xmlns:a16="http://schemas.microsoft.com/office/drawing/2014/main" id="{F54D76A1-79DA-458E-81A0-41FF6591823D}"/>
                  </a:ext>
                </a:extLst>
              </p:cNvPr>
              <p:cNvSpPr/>
              <p:nvPr/>
            </p:nvSpPr>
            <p:spPr>
              <a:xfrm>
                <a:off x="7953508" y="3595376"/>
                <a:ext cx="36779" cy="77645"/>
              </a:xfrm>
              <a:custGeom>
                <a:avLst/>
                <a:gdLst>
                  <a:gd name="connsiteX0" fmla="*/ 10272 w 36779"/>
                  <a:gd name="connsiteY0" fmla="*/ 60157 h 77644"/>
                  <a:gd name="connsiteX1" fmla="*/ 10272 w 36779"/>
                  <a:gd name="connsiteY1" fmla="*/ 30178 h 77644"/>
                  <a:gd name="connsiteX2" fmla="*/ 3065 w 36779"/>
                  <a:gd name="connsiteY2" fmla="*/ 30178 h 77644"/>
                  <a:gd name="connsiteX3" fmla="*/ 3065 w 36779"/>
                  <a:gd name="connsiteY3" fmla="*/ 18166 h 77644"/>
                  <a:gd name="connsiteX4" fmla="*/ 10272 w 36779"/>
                  <a:gd name="connsiteY4" fmla="*/ 18166 h 77644"/>
                  <a:gd name="connsiteX5" fmla="*/ 10272 w 36779"/>
                  <a:gd name="connsiteY5" fmla="*/ 3065 h 77644"/>
                  <a:gd name="connsiteX6" fmla="*/ 24005 w 36779"/>
                  <a:gd name="connsiteY6" fmla="*/ 3065 h 77644"/>
                  <a:gd name="connsiteX7" fmla="*/ 24005 w 36779"/>
                  <a:gd name="connsiteY7" fmla="*/ 18166 h 77644"/>
                  <a:gd name="connsiteX8" fmla="*/ 33160 w 36779"/>
                  <a:gd name="connsiteY8" fmla="*/ 18166 h 77644"/>
                  <a:gd name="connsiteX9" fmla="*/ 33160 w 36779"/>
                  <a:gd name="connsiteY9" fmla="*/ 30178 h 77644"/>
                  <a:gd name="connsiteX10" fmla="*/ 24005 w 36779"/>
                  <a:gd name="connsiteY10" fmla="*/ 30178 h 77644"/>
                  <a:gd name="connsiteX11" fmla="*/ 24005 w 36779"/>
                  <a:gd name="connsiteY11" fmla="*/ 56957 h 77644"/>
                  <a:gd name="connsiteX12" fmla="*/ 28011 w 36779"/>
                  <a:gd name="connsiteY12" fmla="*/ 62679 h 77644"/>
                  <a:gd name="connsiteX13" fmla="*/ 32130 w 36779"/>
                  <a:gd name="connsiteY13" fmla="*/ 61075 h 77644"/>
                  <a:gd name="connsiteX14" fmla="*/ 34991 w 36779"/>
                  <a:gd name="connsiteY14" fmla="*/ 71603 h 77644"/>
                  <a:gd name="connsiteX15" fmla="*/ 24348 w 36779"/>
                  <a:gd name="connsiteY15" fmla="*/ 74803 h 77644"/>
                  <a:gd name="connsiteX16" fmla="*/ 10272 w 36779"/>
                  <a:gd name="connsiteY16" fmla="*/ 60157 h 77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779" h="77644">
                    <a:moveTo>
                      <a:pt x="10272" y="60157"/>
                    </a:moveTo>
                    <a:lnTo>
                      <a:pt x="10272" y="30178"/>
                    </a:lnTo>
                    <a:lnTo>
                      <a:pt x="3065" y="30178"/>
                    </a:lnTo>
                    <a:lnTo>
                      <a:pt x="3065" y="18166"/>
                    </a:lnTo>
                    <a:lnTo>
                      <a:pt x="10272" y="18166"/>
                    </a:lnTo>
                    <a:lnTo>
                      <a:pt x="10272" y="3065"/>
                    </a:lnTo>
                    <a:lnTo>
                      <a:pt x="24005" y="3065"/>
                    </a:lnTo>
                    <a:lnTo>
                      <a:pt x="24005" y="18166"/>
                    </a:lnTo>
                    <a:lnTo>
                      <a:pt x="33160" y="18166"/>
                    </a:lnTo>
                    <a:lnTo>
                      <a:pt x="33160" y="30178"/>
                    </a:lnTo>
                    <a:lnTo>
                      <a:pt x="24005" y="30178"/>
                    </a:lnTo>
                    <a:lnTo>
                      <a:pt x="24005" y="56957"/>
                    </a:lnTo>
                    <a:cubicBezTo>
                      <a:pt x="24005" y="60500"/>
                      <a:pt x="25377" y="62679"/>
                      <a:pt x="28011" y="62679"/>
                    </a:cubicBezTo>
                    <a:cubicBezTo>
                      <a:pt x="29727" y="62679"/>
                      <a:pt x="31443" y="61993"/>
                      <a:pt x="32130" y="61075"/>
                    </a:cubicBezTo>
                    <a:lnTo>
                      <a:pt x="34991" y="71603"/>
                    </a:lnTo>
                    <a:cubicBezTo>
                      <a:pt x="32928" y="73431"/>
                      <a:pt x="29384" y="74803"/>
                      <a:pt x="24348" y="74803"/>
                    </a:cubicBezTo>
                    <a:cubicBezTo>
                      <a:pt x="14738" y="74803"/>
                      <a:pt x="10272" y="69887"/>
                      <a:pt x="10272" y="60157"/>
                    </a:cubicBezTo>
                    <a:close/>
                  </a:path>
                </a:pathLst>
              </a:custGeom>
              <a:solidFill>
                <a:srgbClr val="343434"/>
              </a:solidFill>
              <a:ln w="9525" cap="flat">
                <a:noFill/>
                <a:prstDash val="solid"/>
                <a:miter/>
              </a:ln>
            </p:spPr>
            <p:txBody>
              <a:bodyPr rtlCol="0" anchor="ctr"/>
              <a:lstStyle/>
              <a:p>
                <a:endParaRPr lang="en-GB"/>
              </a:p>
            </p:txBody>
          </p:sp>
          <p:sp>
            <p:nvSpPr>
              <p:cNvPr id="61" name="Freeform: Shape 60">
                <a:extLst>
                  <a:ext uri="{FF2B5EF4-FFF2-40B4-BE49-F238E27FC236}">
                    <a16:creationId xmlns:a16="http://schemas.microsoft.com/office/drawing/2014/main" id="{F6F72F0E-C1CA-40CD-98FA-7441DC164E0E}"/>
                  </a:ext>
                </a:extLst>
              </p:cNvPr>
              <p:cNvSpPr/>
              <p:nvPr/>
            </p:nvSpPr>
            <p:spPr>
              <a:xfrm>
                <a:off x="7991038" y="3585758"/>
                <a:ext cx="20433" cy="85818"/>
              </a:xfrm>
              <a:custGeom>
                <a:avLst/>
                <a:gdLst>
                  <a:gd name="connsiteX0" fmla="*/ 3065 w 20432"/>
                  <a:gd name="connsiteY0" fmla="*/ 11422 h 85818"/>
                  <a:gd name="connsiteX1" fmla="*/ 11306 w 20432"/>
                  <a:gd name="connsiteY1" fmla="*/ 3065 h 85818"/>
                  <a:gd name="connsiteX2" fmla="*/ 19543 w 20432"/>
                  <a:gd name="connsiteY2" fmla="*/ 11422 h 85818"/>
                  <a:gd name="connsiteX3" fmla="*/ 11306 w 20432"/>
                  <a:gd name="connsiteY3" fmla="*/ 19659 h 85818"/>
                  <a:gd name="connsiteX4" fmla="*/ 3065 w 20432"/>
                  <a:gd name="connsiteY4" fmla="*/ 11422 h 85818"/>
                  <a:gd name="connsiteX5" fmla="*/ 4438 w 20432"/>
                  <a:gd name="connsiteY5" fmla="*/ 27784 h 85818"/>
                  <a:gd name="connsiteX6" fmla="*/ 18170 w 20432"/>
                  <a:gd name="connsiteY6" fmla="*/ 27784 h 85818"/>
                  <a:gd name="connsiteX7" fmla="*/ 18170 w 20432"/>
                  <a:gd name="connsiteY7" fmla="*/ 83048 h 85818"/>
                  <a:gd name="connsiteX8" fmla="*/ 4438 w 20432"/>
                  <a:gd name="connsiteY8" fmla="*/ 83048 h 85818"/>
                  <a:gd name="connsiteX9" fmla="*/ 4438 w 20432"/>
                  <a:gd name="connsiteY9" fmla="*/ 27784 h 8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32" h="85818">
                    <a:moveTo>
                      <a:pt x="3065" y="11422"/>
                    </a:moveTo>
                    <a:cubicBezTo>
                      <a:pt x="3065" y="6848"/>
                      <a:pt x="6840" y="3065"/>
                      <a:pt x="11306" y="3065"/>
                    </a:cubicBezTo>
                    <a:cubicBezTo>
                      <a:pt x="15879" y="3065"/>
                      <a:pt x="19543" y="6848"/>
                      <a:pt x="19543" y="11422"/>
                    </a:cubicBezTo>
                    <a:cubicBezTo>
                      <a:pt x="19543" y="15995"/>
                      <a:pt x="15879" y="19659"/>
                      <a:pt x="11306" y="19659"/>
                    </a:cubicBezTo>
                    <a:cubicBezTo>
                      <a:pt x="6840" y="19659"/>
                      <a:pt x="3065" y="15995"/>
                      <a:pt x="3065" y="11422"/>
                    </a:cubicBezTo>
                    <a:close/>
                    <a:moveTo>
                      <a:pt x="4438" y="27784"/>
                    </a:moveTo>
                    <a:lnTo>
                      <a:pt x="18170" y="27784"/>
                    </a:lnTo>
                    <a:lnTo>
                      <a:pt x="18170" y="83048"/>
                    </a:lnTo>
                    <a:lnTo>
                      <a:pt x="4438" y="83048"/>
                    </a:lnTo>
                    <a:lnTo>
                      <a:pt x="4438" y="27784"/>
                    </a:lnTo>
                    <a:close/>
                  </a:path>
                </a:pathLst>
              </a:custGeom>
              <a:solidFill>
                <a:srgbClr val="343434"/>
              </a:solidFill>
              <a:ln w="9525" cap="flat">
                <a:noFill/>
                <a:prstDash val="solid"/>
                <a:miter/>
              </a:ln>
            </p:spPr>
            <p:txBody>
              <a:bodyPr rtlCol="0" anchor="ctr"/>
              <a:lstStyle/>
              <a:p>
                <a:endParaRPr lang="en-GB"/>
              </a:p>
            </p:txBody>
          </p:sp>
          <p:sp>
            <p:nvSpPr>
              <p:cNvPr id="62" name="Freeform: Shape 61">
                <a:extLst>
                  <a:ext uri="{FF2B5EF4-FFF2-40B4-BE49-F238E27FC236}">
                    <a16:creationId xmlns:a16="http://schemas.microsoft.com/office/drawing/2014/main" id="{9BC76047-423A-4A68-9DE5-D73FF85C0F7E}"/>
                  </a:ext>
                </a:extLst>
              </p:cNvPr>
              <p:cNvSpPr/>
              <p:nvPr/>
            </p:nvSpPr>
            <p:spPr>
              <a:xfrm>
                <a:off x="8015637" y="3609104"/>
                <a:ext cx="53125" cy="61299"/>
              </a:xfrm>
              <a:custGeom>
                <a:avLst/>
                <a:gdLst>
                  <a:gd name="connsiteX0" fmla="*/ 3065 w 53125"/>
                  <a:gd name="connsiteY0" fmla="*/ 32014 h 61298"/>
                  <a:gd name="connsiteX1" fmla="*/ 28011 w 53125"/>
                  <a:gd name="connsiteY1" fmla="*/ 3065 h 61298"/>
                  <a:gd name="connsiteX2" fmla="*/ 53070 w 53125"/>
                  <a:gd name="connsiteY2" fmla="*/ 32014 h 61298"/>
                  <a:gd name="connsiteX3" fmla="*/ 28011 w 53125"/>
                  <a:gd name="connsiteY3" fmla="*/ 61075 h 61298"/>
                  <a:gd name="connsiteX4" fmla="*/ 3065 w 53125"/>
                  <a:gd name="connsiteY4" fmla="*/ 32014 h 61298"/>
                  <a:gd name="connsiteX5" fmla="*/ 38882 w 53125"/>
                  <a:gd name="connsiteY5" fmla="*/ 32014 h 61298"/>
                  <a:gd name="connsiteX6" fmla="*/ 28011 w 53125"/>
                  <a:gd name="connsiteY6" fmla="*/ 15197 h 61298"/>
                  <a:gd name="connsiteX7" fmla="*/ 17368 w 53125"/>
                  <a:gd name="connsiteY7" fmla="*/ 32014 h 61298"/>
                  <a:gd name="connsiteX8" fmla="*/ 28011 w 53125"/>
                  <a:gd name="connsiteY8" fmla="*/ 48951 h 61298"/>
                  <a:gd name="connsiteX9" fmla="*/ 38882 w 53125"/>
                  <a:gd name="connsiteY9" fmla="*/ 32014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125" h="61298">
                    <a:moveTo>
                      <a:pt x="3065" y="32014"/>
                    </a:moveTo>
                    <a:cubicBezTo>
                      <a:pt x="3065" y="16570"/>
                      <a:pt x="11765" y="3065"/>
                      <a:pt x="28011" y="3065"/>
                    </a:cubicBezTo>
                    <a:cubicBezTo>
                      <a:pt x="44489" y="3065"/>
                      <a:pt x="53070" y="16570"/>
                      <a:pt x="53070" y="32014"/>
                    </a:cubicBezTo>
                    <a:cubicBezTo>
                      <a:pt x="53070" y="47578"/>
                      <a:pt x="44489" y="61075"/>
                      <a:pt x="28011" y="61075"/>
                    </a:cubicBezTo>
                    <a:cubicBezTo>
                      <a:pt x="11765" y="61075"/>
                      <a:pt x="3065" y="47578"/>
                      <a:pt x="3065" y="32014"/>
                    </a:cubicBezTo>
                    <a:close/>
                    <a:moveTo>
                      <a:pt x="38882" y="32014"/>
                    </a:moveTo>
                    <a:cubicBezTo>
                      <a:pt x="38882" y="22971"/>
                      <a:pt x="35562" y="15197"/>
                      <a:pt x="28011" y="15197"/>
                    </a:cubicBezTo>
                    <a:cubicBezTo>
                      <a:pt x="20688" y="15197"/>
                      <a:pt x="17368" y="22971"/>
                      <a:pt x="17368" y="32014"/>
                    </a:cubicBezTo>
                    <a:cubicBezTo>
                      <a:pt x="17368" y="41169"/>
                      <a:pt x="20688" y="48951"/>
                      <a:pt x="28011" y="48951"/>
                    </a:cubicBezTo>
                    <a:cubicBezTo>
                      <a:pt x="35562" y="48951"/>
                      <a:pt x="38882" y="41169"/>
                      <a:pt x="38882" y="32014"/>
                    </a:cubicBezTo>
                    <a:close/>
                  </a:path>
                </a:pathLst>
              </a:custGeom>
              <a:solidFill>
                <a:srgbClr val="343434"/>
              </a:solidFill>
              <a:ln w="9525" cap="flat">
                <a:noFill/>
                <a:prstDash val="solid"/>
                <a:miter/>
              </a:ln>
            </p:spPr>
            <p:txBody>
              <a:bodyPr rtlCol="0" anchor="ctr"/>
              <a:lstStyle/>
              <a:p>
                <a:endParaRPr lang="en-GB"/>
              </a:p>
            </p:txBody>
          </p:sp>
          <p:sp>
            <p:nvSpPr>
              <p:cNvPr id="63" name="Freeform: Shape 62">
                <a:extLst>
                  <a:ext uri="{FF2B5EF4-FFF2-40B4-BE49-F238E27FC236}">
                    <a16:creationId xmlns:a16="http://schemas.microsoft.com/office/drawing/2014/main" id="{FCB0694D-3D9E-452C-9BA6-CF3B40B9C147}"/>
                  </a:ext>
                </a:extLst>
              </p:cNvPr>
              <p:cNvSpPr/>
              <p:nvPr/>
            </p:nvSpPr>
            <p:spPr>
              <a:xfrm>
                <a:off x="8075136" y="3609104"/>
                <a:ext cx="49039" cy="61299"/>
              </a:xfrm>
              <a:custGeom>
                <a:avLst/>
                <a:gdLst>
                  <a:gd name="connsiteX0" fmla="*/ 34073 w 49038"/>
                  <a:gd name="connsiteY0" fmla="*/ 23314 h 61298"/>
                  <a:gd name="connsiteX1" fmla="*/ 26866 w 49038"/>
                  <a:gd name="connsiteY1" fmla="*/ 15197 h 61298"/>
                  <a:gd name="connsiteX2" fmla="*/ 16797 w 49038"/>
                  <a:gd name="connsiteY2" fmla="*/ 22061 h 61298"/>
                  <a:gd name="connsiteX3" fmla="*/ 16797 w 49038"/>
                  <a:gd name="connsiteY3" fmla="*/ 59702 h 61298"/>
                  <a:gd name="connsiteX4" fmla="*/ 3065 w 49038"/>
                  <a:gd name="connsiteY4" fmla="*/ 59702 h 61298"/>
                  <a:gd name="connsiteX5" fmla="*/ 3065 w 49038"/>
                  <a:gd name="connsiteY5" fmla="*/ 4438 h 61298"/>
                  <a:gd name="connsiteX6" fmla="*/ 16797 w 49038"/>
                  <a:gd name="connsiteY6" fmla="*/ 4438 h 61298"/>
                  <a:gd name="connsiteX7" fmla="*/ 16797 w 49038"/>
                  <a:gd name="connsiteY7" fmla="*/ 11645 h 61298"/>
                  <a:gd name="connsiteX8" fmla="*/ 33044 w 49038"/>
                  <a:gd name="connsiteY8" fmla="*/ 3065 h 61298"/>
                  <a:gd name="connsiteX9" fmla="*/ 47806 w 49038"/>
                  <a:gd name="connsiteY9" fmla="*/ 18166 h 61298"/>
                  <a:gd name="connsiteX10" fmla="*/ 47806 w 49038"/>
                  <a:gd name="connsiteY10" fmla="*/ 59702 h 61298"/>
                  <a:gd name="connsiteX11" fmla="*/ 34073 w 49038"/>
                  <a:gd name="connsiteY11" fmla="*/ 59702 h 61298"/>
                  <a:gd name="connsiteX12" fmla="*/ 34073 w 49038"/>
                  <a:gd name="connsiteY12" fmla="*/ 23314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38" h="61298">
                    <a:moveTo>
                      <a:pt x="34073" y="23314"/>
                    </a:moveTo>
                    <a:cubicBezTo>
                      <a:pt x="34073" y="17480"/>
                      <a:pt x="31443" y="15197"/>
                      <a:pt x="26866" y="15197"/>
                    </a:cubicBezTo>
                    <a:cubicBezTo>
                      <a:pt x="22289" y="15197"/>
                      <a:pt x="18741" y="18741"/>
                      <a:pt x="16797" y="22061"/>
                    </a:cubicBezTo>
                    <a:lnTo>
                      <a:pt x="16797" y="59702"/>
                    </a:lnTo>
                    <a:lnTo>
                      <a:pt x="3065" y="59702"/>
                    </a:lnTo>
                    <a:lnTo>
                      <a:pt x="3065" y="4438"/>
                    </a:lnTo>
                    <a:lnTo>
                      <a:pt x="16797" y="4438"/>
                    </a:lnTo>
                    <a:lnTo>
                      <a:pt x="16797" y="11645"/>
                    </a:lnTo>
                    <a:cubicBezTo>
                      <a:pt x="19770" y="7295"/>
                      <a:pt x="25952" y="3065"/>
                      <a:pt x="33044" y="3065"/>
                    </a:cubicBezTo>
                    <a:cubicBezTo>
                      <a:pt x="43228" y="3065"/>
                      <a:pt x="47806" y="9011"/>
                      <a:pt x="47806" y="18166"/>
                    </a:cubicBezTo>
                    <a:lnTo>
                      <a:pt x="47806" y="59702"/>
                    </a:lnTo>
                    <a:lnTo>
                      <a:pt x="34073" y="59702"/>
                    </a:lnTo>
                    <a:lnTo>
                      <a:pt x="34073" y="23314"/>
                    </a:lnTo>
                    <a:close/>
                  </a:path>
                </a:pathLst>
              </a:custGeom>
              <a:solidFill>
                <a:srgbClr val="343434"/>
              </a:solidFill>
              <a:ln w="9525" cap="flat">
                <a:noFill/>
                <a:prstDash val="solid"/>
                <a:miter/>
              </a:ln>
            </p:spPr>
            <p:txBody>
              <a:bodyPr rtlCol="0" anchor="ctr"/>
              <a:lstStyle/>
              <a:p>
                <a:endParaRPr lang="en-GB"/>
              </a:p>
            </p:txBody>
          </p:sp>
          <p:sp>
            <p:nvSpPr>
              <p:cNvPr id="64" name="Freeform: Shape 63">
                <a:extLst>
                  <a:ext uri="{FF2B5EF4-FFF2-40B4-BE49-F238E27FC236}">
                    <a16:creationId xmlns:a16="http://schemas.microsoft.com/office/drawing/2014/main" id="{FCC545FD-A9E8-41AF-BE12-D8CA50D56DBC}"/>
                  </a:ext>
                </a:extLst>
              </p:cNvPr>
              <p:cNvSpPr/>
              <p:nvPr/>
            </p:nvSpPr>
            <p:spPr>
              <a:xfrm>
                <a:off x="5572244" y="3752892"/>
                <a:ext cx="61299" cy="69472"/>
              </a:xfrm>
              <a:custGeom>
                <a:avLst/>
                <a:gdLst>
                  <a:gd name="connsiteX0" fmla="*/ 49753 w 61298"/>
                  <a:gd name="connsiteY0" fmla="*/ 20920 h 69471"/>
                  <a:gd name="connsiteX1" fmla="*/ 33866 w 61298"/>
                  <a:gd name="connsiteY1" fmla="*/ 68490 h 69471"/>
                  <a:gd name="connsiteX2" fmla="*/ 29648 w 61298"/>
                  <a:gd name="connsiteY2" fmla="*/ 68490 h 69471"/>
                  <a:gd name="connsiteX3" fmla="*/ 13952 w 61298"/>
                  <a:gd name="connsiteY3" fmla="*/ 20920 h 69471"/>
                  <a:gd name="connsiteX4" fmla="*/ 13952 w 61298"/>
                  <a:gd name="connsiteY4" fmla="*/ 68490 h 69471"/>
                  <a:gd name="connsiteX5" fmla="*/ 3065 w 61298"/>
                  <a:gd name="connsiteY5" fmla="*/ 68490 h 69471"/>
                  <a:gd name="connsiteX6" fmla="*/ 3065 w 61298"/>
                  <a:gd name="connsiteY6" fmla="*/ 3065 h 69471"/>
                  <a:gd name="connsiteX7" fmla="*/ 17779 w 61298"/>
                  <a:gd name="connsiteY7" fmla="*/ 3065 h 69471"/>
                  <a:gd name="connsiteX8" fmla="*/ 31803 w 61298"/>
                  <a:gd name="connsiteY8" fmla="*/ 45343 h 69471"/>
                  <a:gd name="connsiteX9" fmla="*/ 45930 w 61298"/>
                  <a:gd name="connsiteY9" fmla="*/ 3065 h 69471"/>
                  <a:gd name="connsiteX10" fmla="*/ 60544 w 61298"/>
                  <a:gd name="connsiteY10" fmla="*/ 3065 h 69471"/>
                  <a:gd name="connsiteX11" fmla="*/ 60544 w 61298"/>
                  <a:gd name="connsiteY11" fmla="*/ 68490 h 69471"/>
                  <a:gd name="connsiteX12" fmla="*/ 49753 w 61298"/>
                  <a:gd name="connsiteY12" fmla="*/ 68490 h 69471"/>
                  <a:gd name="connsiteX13" fmla="*/ 49753 w 61298"/>
                  <a:gd name="connsiteY13" fmla="*/ 20920 h 6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98" h="69471">
                    <a:moveTo>
                      <a:pt x="49753" y="20920"/>
                    </a:moveTo>
                    <a:lnTo>
                      <a:pt x="33866" y="68490"/>
                    </a:lnTo>
                    <a:lnTo>
                      <a:pt x="29648" y="68490"/>
                    </a:lnTo>
                    <a:lnTo>
                      <a:pt x="13952" y="20920"/>
                    </a:lnTo>
                    <a:lnTo>
                      <a:pt x="13952" y="68490"/>
                    </a:lnTo>
                    <a:lnTo>
                      <a:pt x="3065" y="68490"/>
                    </a:lnTo>
                    <a:lnTo>
                      <a:pt x="3065" y="3065"/>
                    </a:lnTo>
                    <a:lnTo>
                      <a:pt x="17779" y="3065"/>
                    </a:lnTo>
                    <a:lnTo>
                      <a:pt x="31803" y="45343"/>
                    </a:lnTo>
                    <a:lnTo>
                      <a:pt x="45930" y="3065"/>
                    </a:lnTo>
                    <a:lnTo>
                      <a:pt x="60544" y="3065"/>
                    </a:lnTo>
                    <a:lnTo>
                      <a:pt x="60544" y="68490"/>
                    </a:lnTo>
                    <a:lnTo>
                      <a:pt x="49753" y="68490"/>
                    </a:lnTo>
                    <a:lnTo>
                      <a:pt x="49753" y="20920"/>
                    </a:lnTo>
                    <a:close/>
                  </a:path>
                </a:pathLst>
              </a:custGeom>
              <a:solidFill>
                <a:srgbClr val="343434"/>
              </a:solidFill>
              <a:ln w="9525" cap="flat">
                <a:noFill/>
                <a:prstDash val="solid"/>
                <a:miter/>
              </a:ln>
            </p:spPr>
            <p:txBody>
              <a:bodyPr rtlCol="0" anchor="ctr"/>
              <a:lstStyle/>
              <a:p>
                <a:endParaRPr lang="en-GB"/>
              </a:p>
            </p:txBody>
          </p:sp>
          <p:sp>
            <p:nvSpPr>
              <p:cNvPr id="65" name="Freeform: Shape 64">
                <a:extLst>
                  <a:ext uri="{FF2B5EF4-FFF2-40B4-BE49-F238E27FC236}">
                    <a16:creationId xmlns:a16="http://schemas.microsoft.com/office/drawing/2014/main" id="{DB124890-4A4F-4541-9541-CE7FEBCAD571}"/>
                  </a:ext>
                </a:extLst>
              </p:cNvPr>
              <p:cNvSpPr/>
              <p:nvPr/>
            </p:nvSpPr>
            <p:spPr>
              <a:xfrm>
                <a:off x="5639329" y="3769765"/>
                <a:ext cx="44952" cy="53125"/>
              </a:xfrm>
              <a:custGeom>
                <a:avLst/>
                <a:gdLst>
                  <a:gd name="connsiteX0" fmla="*/ 23370 w 44952"/>
                  <a:gd name="connsiteY0" fmla="*/ 3065 h 53125"/>
                  <a:gd name="connsiteX1" fmla="*/ 43085 w 44952"/>
                  <a:gd name="connsiteY1" fmla="*/ 28271 h 53125"/>
                  <a:gd name="connsiteX2" fmla="*/ 43085 w 44952"/>
                  <a:gd name="connsiteY2" fmla="*/ 31116 h 53125"/>
                  <a:gd name="connsiteX3" fmla="*/ 12974 w 44952"/>
                  <a:gd name="connsiteY3" fmla="*/ 31116 h 53125"/>
                  <a:gd name="connsiteX4" fmla="*/ 25330 w 44952"/>
                  <a:gd name="connsiteY4" fmla="*/ 44753 h 53125"/>
                  <a:gd name="connsiteX5" fmla="*/ 36021 w 44952"/>
                  <a:gd name="connsiteY5" fmla="*/ 39649 h 53125"/>
                  <a:gd name="connsiteX6" fmla="*/ 40730 w 44952"/>
                  <a:gd name="connsiteY6" fmla="*/ 45535 h 53125"/>
                  <a:gd name="connsiteX7" fmla="*/ 24352 w 44952"/>
                  <a:gd name="connsiteY7" fmla="*/ 52794 h 53125"/>
                  <a:gd name="connsiteX8" fmla="*/ 3065 w 44952"/>
                  <a:gd name="connsiteY8" fmla="*/ 27880 h 53125"/>
                  <a:gd name="connsiteX9" fmla="*/ 23370 w 44952"/>
                  <a:gd name="connsiteY9" fmla="*/ 3065 h 53125"/>
                  <a:gd name="connsiteX10" fmla="*/ 12874 w 44952"/>
                  <a:gd name="connsiteY10" fmla="*/ 24152 h 53125"/>
                  <a:gd name="connsiteX11" fmla="*/ 33571 w 44952"/>
                  <a:gd name="connsiteY11" fmla="*/ 24152 h 53125"/>
                  <a:gd name="connsiteX12" fmla="*/ 23270 w 44952"/>
                  <a:gd name="connsiteY12" fmla="*/ 11011 h 53125"/>
                  <a:gd name="connsiteX13" fmla="*/ 12874 w 44952"/>
                  <a:gd name="connsiteY13" fmla="*/ 24152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52" h="53125">
                    <a:moveTo>
                      <a:pt x="23370" y="3065"/>
                    </a:moveTo>
                    <a:cubicBezTo>
                      <a:pt x="36220" y="3065"/>
                      <a:pt x="43085" y="13952"/>
                      <a:pt x="43085" y="28271"/>
                    </a:cubicBezTo>
                    <a:lnTo>
                      <a:pt x="43085" y="31116"/>
                    </a:lnTo>
                    <a:lnTo>
                      <a:pt x="12974" y="31116"/>
                    </a:lnTo>
                    <a:cubicBezTo>
                      <a:pt x="13365" y="38866"/>
                      <a:pt x="17679" y="44753"/>
                      <a:pt x="25330" y="44753"/>
                    </a:cubicBezTo>
                    <a:cubicBezTo>
                      <a:pt x="29057" y="44753"/>
                      <a:pt x="33275" y="42889"/>
                      <a:pt x="36021" y="39649"/>
                    </a:cubicBezTo>
                    <a:lnTo>
                      <a:pt x="40730" y="45535"/>
                    </a:lnTo>
                    <a:cubicBezTo>
                      <a:pt x="36711" y="50144"/>
                      <a:pt x="30725" y="52794"/>
                      <a:pt x="24352" y="52794"/>
                    </a:cubicBezTo>
                    <a:cubicBezTo>
                      <a:pt x="11306" y="52794"/>
                      <a:pt x="3065" y="42594"/>
                      <a:pt x="3065" y="27880"/>
                    </a:cubicBezTo>
                    <a:cubicBezTo>
                      <a:pt x="3065" y="14147"/>
                      <a:pt x="10715" y="3065"/>
                      <a:pt x="23370" y="3065"/>
                    </a:cubicBezTo>
                    <a:close/>
                    <a:moveTo>
                      <a:pt x="12874" y="24152"/>
                    </a:moveTo>
                    <a:lnTo>
                      <a:pt x="33571" y="24152"/>
                    </a:lnTo>
                    <a:cubicBezTo>
                      <a:pt x="33471" y="18266"/>
                      <a:pt x="30825" y="11011"/>
                      <a:pt x="23270" y="11011"/>
                    </a:cubicBezTo>
                    <a:cubicBezTo>
                      <a:pt x="15915" y="11011"/>
                      <a:pt x="13170" y="18465"/>
                      <a:pt x="12874" y="24152"/>
                    </a:cubicBezTo>
                    <a:close/>
                  </a:path>
                </a:pathLst>
              </a:custGeom>
              <a:solidFill>
                <a:srgbClr val="343434"/>
              </a:solidFill>
              <a:ln w="9525" cap="flat">
                <a:noFill/>
                <a:prstDash val="solid"/>
                <a:miter/>
              </a:ln>
            </p:spPr>
            <p:txBody>
              <a:bodyPr rtlCol="0" anchor="ctr"/>
              <a:lstStyle/>
              <a:p>
                <a:endParaRPr lang="en-GB"/>
              </a:p>
            </p:txBody>
          </p:sp>
          <p:sp>
            <p:nvSpPr>
              <p:cNvPr id="66" name="Freeform: Shape 65">
                <a:extLst>
                  <a:ext uri="{FF2B5EF4-FFF2-40B4-BE49-F238E27FC236}">
                    <a16:creationId xmlns:a16="http://schemas.microsoft.com/office/drawing/2014/main" id="{5091B583-8B0B-4637-8D69-5844D2D0DCBD}"/>
                  </a:ext>
                </a:extLst>
              </p:cNvPr>
              <p:cNvSpPr/>
              <p:nvPr/>
            </p:nvSpPr>
            <p:spPr>
              <a:xfrm>
                <a:off x="5688173" y="3769765"/>
                <a:ext cx="61299" cy="53125"/>
              </a:xfrm>
              <a:custGeom>
                <a:avLst/>
                <a:gdLst>
                  <a:gd name="connsiteX0" fmla="*/ 52499 w 61298"/>
                  <a:gd name="connsiteY0" fmla="*/ 18661 h 53125"/>
                  <a:gd name="connsiteX1" fmla="*/ 46616 w 61298"/>
                  <a:gd name="connsiteY1" fmla="*/ 11697 h 53125"/>
                  <a:gd name="connsiteX2" fmla="*/ 37593 w 61298"/>
                  <a:gd name="connsiteY2" fmla="*/ 18266 h 53125"/>
                  <a:gd name="connsiteX3" fmla="*/ 37593 w 61298"/>
                  <a:gd name="connsiteY3" fmla="*/ 51617 h 53125"/>
                  <a:gd name="connsiteX4" fmla="*/ 27784 w 61298"/>
                  <a:gd name="connsiteY4" fmla="*/ 51617 h 53125"/>
                  <a:gd name="connsiteX5" fmla="*/ 27784 w 61298"/>
                  <a:gd name="connsiteY5" fmla="*/ 18661 h 53125"/>
                  <a:gd name="connsiteX6" fmla="*/ 21897 w 61298"/>
                  <a:gd name="connsiteY6" fmla="*/ 11697 h 53125"/>
                  <a:gd name="connsiteX7" fmla="*/ 12874 w 61298"/>
                  <a:gd name="connsiteY7" fmla="*/ 18266 h 53125"/>
                  <a:gd name="connsiteX8" fmla="*/ 12874 w 61298"/>
                  <a:gd name="connsiteY8" fmla="*/ 51617 h 53125"/>
                  <a:gd name="connsiteX9" fmla="*/ 3065 w 61298"/>
                  <a:gd name="connsiteY9" fmla="*/ 51617 h 53125"/>
                  <a:gd name="connsiteX10" fmla="*/ 3065 w 61298"/>
                  <a:gd name="connsiteY10" fmla="*/ 4242 h 53125"/>
                  <a:gd name="connsiteX11" fmla="*/ 12874 w 61298"/>
                  <a:gd name="connsiteY11" fmla="*/ 4242 h 53125"/>
                  <a:gd name="connsiteX12" fmla="*/ 12874 w 61298"/>
                  <a:gd name="connsiteY12" fmla="*/ 10616 h 53125"/>
                  <a:gd name="connsiteX13" fmla="*/ 26016 w 61298"/>
                  <a:gd name="connsiteY13" fmla="*/ 3065 h 53125"/>
                  <a:gd name="connsiteX14" fmla="*/ 37102 w 61298"/>
                  <a:gd name="connsiteY14" fmla="*/ 11402 h 53125"/>
                  <a:gd name="connsiteX15" fmla="*/ 50735 w 61298"/>
                  <a:gd name="connsiteY15" fmla="*/ 3065 h 53125"/>
                  <a:gd name="connsiteX16" fmla="*/ 62308 w 61298"/>
                  <a:gd name="connsiteY16" fmla="*/ 15520 h 53125"/>
                  <a:gd name="connsiteX17" fmla="*/ 62308 w 61298"/>
                  <a:gd name="connsiteY17" fmla="*/ 51617 h 53125"/>
                  <a:gd name="connsiteX18" fmla="*/ 52499 w 61298"/>
                  <a:gd name="connsiteY18" fmla="*/ 51617 h 53125"/>
                  <a:gd name="connsiteX19" fmla="*/ 52499 w 61298"/>
                  <a:gd name="connsiteY19" fmla="*/ 18661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98" h="53125">
                    <a:moveTo>
                      <a:pt x="52499" y="18661"/>
                    </a:moveTo>
                    <a:cubicBezTo>
                      <a:pt x="52499" y="14247"/>
                      <a:pt x="50735" y="11697"/>
                      <a:pt x="46616" y="11697"/>
                    </a:cubicBezTo>
                    <a:cubicBezTo>
                      <a:pt x="42694" y="11697"/>
                      <a:pt x="39162" y="15129"/>
                      <a:pt x="37593" y="18266"/>
                    </a:cubicBezTo>
                    <a:lnTo>
                      <a:pt x="37593" y="51617"/>
                    </a:lnTo>
                    <a:lnTo>
                      <a:pt x="27784" y="51617"/>
                    </a:lnTo>
                    <a:lnTo>
                      <a:pt x="27784" y="18661"/>
                    </a:lnTo>
                    <a:cubicBezTo>
                      <a:pt x="27784" y="14343"/>
                      <a:pt x="26016" y="11697"/>
                      <a:pt x="21897" y="11697"/>
                    </a:cubicBezTo>
                    <a:cubicBezTo>
                      <a:pt x="17975" y="11697"/>
                      <a:pt x="14542" y="15129"/>
                      <a:pt x="12874" y="18266"/>
                    </a:cubicBezTo>
                    <a:lnTo>
                      <a:pt x="12874" y="51617"/>
                    </a:lnTo>
                    <a:lnTo>
                      <a:pt x="3065" y="51617"/>
                    </a:lnTo>
                    <a:lnTo>
                      <a:pt x="3065" y="4242"/>
                    </a:lnTo>
                    <a:lnTo>
                      <a:pt x="12874" y="4242"/>
                    </a:lnTo>
                    <a:lnTo>
                      <a:pt x="12874" y="10616"/>
                    </a:lnTo>
                    <a:cubicBezTo>
                      <a:pt x="14738" y="7283"/>
                      <a:pt x="20134" y="3065"/>
                      <a:pt x="26016" y="3065"/>
                    </a:cubicBezTo>
                    <a:cubicBezTo>
                      <a:pt x="32002" y="3065"/>
                      <a:pt x="36021" y="6106"/>
                      <a:pt x="37102" y="11402"/>
                    </a:cubicBezTo>
                    <a:cubicBezTo>
                      <a:pt x="39357" y="7183"/>
                      <a:pt x="44849" y="3065"/>
                      <a:pt x="50735" y="3065"/>
                    </a:cubicBezTo>
                    <a:cubicBezTo>
                      <a:pt x="57894" y="3065"/>
                      <a:pt x="62308" y="6888"/>
                      <a:pt x="62308" y="15520"/>
                    </a:cubicBezTo>
                    <a:lnTo>
                      <a:pt x="62308" y="51617"/>
                    </a:lnTo>
                    <a:lnTo>
                      <a:pt x="52499" y="51617"/>
                    </a:lnTo>
                    <a:lnTo>
                      <a:pt x="52499" y="18661"/>
                    </a:lnTo>
                    <a:close/>
                  </a:path>
                </a:pathLst>
              </a:custGeom>
              <a:solidFill>
                <a:srgbClr val="343434"/>
              </a:solidFill>
              <a:ln w="9525" cap="flat">
                <a:noFill/>
                <a:prstDash val="solid"/>
                <a:miter/>
              </a:ln>
            </p:spPr>
            <p:txBody>
              <a:bodyPr rtlCol="0" anchor="ctr"/>
              <a:lstStyle/>
              <a:p>
                <a:endParaRPr lang="en-GB"/>
              </a:p>
            </p:txBody>
          </p:sp>
          <p:sp>
            <p:nvSpPr>
              <p:cNvPr id="67" name="Freeform: Shape 66">
                <a:extLst>
                  <a:ext uri="{FF2B5EF4-FFF2-40B4-BE49-F238E27FC236}">
                    <a16:creationId xmlns:a16="http://schemas.microsoft.com/office/drawing/2014/main" id="{7B690817-0FE8-4EA8-BB04-1FB76D0D0D60}"/>
                  </a:ext>
                </a:extLst>
              </p:cNvPr>
              <p:cNvSpPr/>
              <p:nvPr/>
            </p:nvSpPr>
            <p:spPr>
              <a:xfrm>
                <a:off x="5756631" y="3769765"/>
                <a:ext cx="44952" cy="53125"/>
              </a:xfrm>
              <a:custGeom>
                <a:avLst/>
                <a:gdLst>
                  <a:gd name="connsiteX0" fmla="*/ 3065 w 44952"/>
                  <a:gd name="connsiteY0" fmla="*/ 27880 h 53125"/>
                  <a:gd name="connsiteX1" fmla="*/ 23566 w 44952"/>
                  <a:gd name="connsiteY1" fmla="*/ 3065 h 53125"/>
                  <a:gd name="connsiteX2" fmla="*/ 44066 w 44952"/>
                  <a:gd name="connsiteY2" fmla="*/ 27880 h 53125"/>
                  <a:gd name="connsiteX3" fmla="*/ 23566 w 44952"/>
                  <a:gd name="connsiteY3" fmla="*/ 52794 h 53125"/>
                  <a:gd name="connsiteX4" fmla="*/ 3065 w 44952"/>
                  <a:gd name="connsiteY4" fmla="*/ 27880 h 53125"/>
                  <a:gd name="connsiteX5" fmla="*/ 33962 w 44952"/>
                  <a:gd name="connsiteY5" fmla="*/ 27880 h 53125"/>
                  <a:gd name="connsiteX6" fmla="*/ 23566 w 44952"/>
                  <a:gd name="connsiteY6" fmla="*/ 11697 h 53125"/>
                  <a:gd name="connsiteX7" fmla="*/ 13170 w 44952"/>
                  <a:gd name="connsiteY7" fmla="*/ 27880 h 53125"/>
                  <a:gd name="connsiteX8" fmla="*/ 23566 w 44952"/>
                  <a:gd name="connsiteY8" fmla="*/ 44162 h 53125"/>
                  <a:gd name="connsiteX9" fmla="*/ 33962 w 44952"/>
                  <a:gd name="connsiteY9" fmla="*/ 27880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52" h="53125">
                    <a:moveTo>
                      <a:pt x="3065" y="27880"/>
                    </a:moveTo>
                    <a:cubicBezTo>
                      <a:pt x="3065" y="14538"/>
                      <a:pt x="10129" y="3065"/>
                      <a:pt x="23566" y="3065"/>
                    </a:cubicBezTo>
                    <a:cubicBezTo>
                      <a:pt x="37003" y="3065"/>
                      <a:pt x="44066" y="14538"/>
                      <a:pt x="44066" y="27880"/>
                    </a:cubicBezTo>
                    <a:cubicBezTo>
                      <a:pt x="44066" y="41221"/>
                      <a:pt x="37003" y="52794"/>
                      <a:pt x="23566" y="52794"/>
                    </a:cubicBezTo>
                    <a:cubicBezTo>
                      <a:pt x="10129" y="52794"/>
                      <a:pt x="3065" y="41221"/>
                      <a:pt x="3065" y="27880"/>
                    </a:cubicBezTo>
                    <a:close/>
                    <a:moveTo>
                      <a:pt x="33962" y="27880"/>
                    </a:moveTo>
                    <a:cubicBezTo>
                      <a:pt x="33962" y="19347"/>
                      <a:pt x="30725" y="11697"/>
                      <a:pt x="23566" y="11697"/>
                    </a:cubicBezTo>
                    <a:cubicBezTo>
                      <a:pt x="16406" y="11697"/>
                      <a:pt x="13170" y="19347"/>
                      <a:pt x="13170" y="27880"/>
                    </a:cubicBezTo>
                    <a:cubicBezTo>
                      <a:pt x="13170" y="36412"/>
                      <a:pt x="16406" y="44162"/>
                      <a:pt x="23566" y="44162"/>
                    </a:cubicBezTo>
                    <a:cubicBezTo>
                      <a:pt x="30725" y="44162"/>
                      <a:pt x="33962" y="36412"/>
                      <a:pt x="33962" y="27880"/>
                    </a:cubicBezTo>
                    <a:close/>
                  </a:path>
                </a:pathLst>
              </a:custGeom>
              <a:solidFill>
                <a:srgbClr val="343434"/>
              </a:solidFill>
              <a:ln w="9525" cap="flat">
                <a:noFill/>
                <a:prstDash val="solid"/>
                <a:miter/>
              </a:ln>
            </p:spPr>
            <p:txBody>
              <a:bodyPr rtlCol="0" anchor="ctr"/>
              <a:lstStyle/>
              <a:p>
                <a:endParaRPr lang="en-GB"/>
              </a:p>
            </p:txBody>
          </p:sp>
          <p:sp>
            <p:nvSpPr>
              <p:cNvPr id="68" name="Freeform: Shape 67">
                <a:extLst>
                  <a:ext uri="{FF2B5EF4-FFF2-40B4-BE49-F238E27FC236}">
                    <a16:creationId xmlns:a16="http://schemas.microsoft.com/office/drawing/2014/main" id="{4BD78E6F-A5CD-4653-9CD9-4FB694713DB5}"/>
                  </a:ext>
                </a:extLst>
              </p:cNvPr>
              <p:cNvSpPr/>
              <p:nvPr/>
            </p:nvSpPr>
            <p:spPr>
              <a:xfrm>
                <a:off x="5806847" y="3769861"/>
                <a:ext cx="28606" cy="53125"/>
              </a:xfrm>
              <a:custGeom>
                <a:avLst/>
                <a:gdLst>
                  <a:gd name="connsiteX0" fmla="*/ 3065 w 28606"/>
                  <a:gd name="connsiteY0" fmla="*/ 4146 h 53125"/>
                  <a:gd name="connsiteX1" fmla="*/ 12874 w 28606"/>
                  <a:gd name="connsiteY1" fmla="*/ 4146 h 53125"/>
                  <a:gd name="connsiteX2" fmla="*/ 12874 w 28606"/>
                  <a:gd name="connsiteY2" fmla="*/ 11110 h 53125"/>
                  <a:gd name="connsiteX3" fmla="*/ 25920 w 28606"/>
                  <a:gd name="connsiteY3" fmla="*/ 3065 h 53125"/>
                  <a:gd name="connsiteX4" fmla="*/ 25920 w 28606"/>
                  <a:gd name="connsiteY4" fmla="*/ 12779 h 53125"/>
                  <a:gd name="connsiteX5" fmla="*/ 23370 w 28606"/>
                  <a:gd name="connsiteY5" fmla="*/ 12483 h 53125"/>
                  <a:gd name="connsiteX6" fmla="*/ 12874 w 28606"/>
                  <a:gd name="connsiteY6" fmla="*/ 19056 h 53125"/>
                  <a:gd name="connsiteX7" fmla="*/ 12874 w 28606"/>
                  <a:gd name="connsiteY7" fmla="*/ 51521 h 53125"/>
                  <a:gd name="connsiteX8" fmla="*/ 3065 w 28606"/>
                  <a:gd name="connsiteY8" fmla="*/ 51521 h 53125"/>
                  <a:gd name="connsiteX9" fmla="*/ 3065 w 28606"/>
                  <a:gd name="connsiteY9" fmla="*/ 4146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06" h="53125">
                    <a:moveTo>
                      <a:pt x="3065" y="4146"/>
                    </a:moveTo>
                    <a:lnTo>
                      <a:pt x="12874" y="4146"/>
                    </a:lnTo>
                    <a:lnTo>
                      <a:pt x="12874" y="11110"/>
                    </a:lnTo>
                    <a:cubicBezTo>
                      <a:pt x="15620" y="6501"/>
                      <a:pt x="20624" y="3065"/>
                      <a:pt x="25920" y="3065"/>
                    </a:cubicBezTo>
                    <a:lnTo>
                      <a:pt x="25920" y="12779"/>
                    </a:lnTo>
                    <a:cubicBezTo>
                      <a:pt x="25134" y="12579"/>
                      <a:pt x="24252" y="12483"/>
                      <a:pt x="23370" y="12483"/>
                    </a:cubicBezTo>
                    <a:cubicBezTo>
                      <a:pt x="19347" y="12483"/>
                      <a:pt x="14834" y="15524"/>
                      <a:pt x="12874" y="19056"/>
                    </a:cubicBezTo>
                    <a:lnTo>
                      <a:pt x="12874" y="51521"/>
                    </a:lnTo>
                    <a:lnTo>
                      <a:pt x="3065" y="51521"/>
                    </a:lnTo>
                    <a:lnTo>
                      <a:pt x="3065" y="4146"/>
                    </a:lnTo>
                    <a:close/>
                  </a:path>
                </a:pathLst>
              </a:custGeom>
              <a:solidFill>
                <a:srgbClr val="343434"/>
              </a:solidFill>
              <a:ln w="9525" cap="flat">
                <a:noFill/>
                <a:prstDash val="solid"/>
                <a:miter/>
              </a:ln>
            </p:spPr>
            <p:txBody>
              <a:bodyPr rtlCol="0" anchor="ctr"/>
              <a:lstStyle/>
              <a:p>
                <a:endParaRPr lang="en-GB"/>
              </a:p>
            </p:txBody>
          </p:sp>
          <p:sp>
            <p:nvSpPr>
              <p:cNvPr id="69" name="Freeform: Shape 68">
                <a:extLst>
                  <a:ext uri="{FF2B5EF4-FFF2-40B4-BE49-F238E27FC236}">
                    <a16:creationId xmlns:a16="http://schemas.microsoft.com/office/drawing/2014/main" id="{3EF2E01A-DB19-492A-A35D-AB170C8E1FE4}"/>
                  </a:ext>
                </a:extLst>
              </p:cNvPr>
              <p:cNvSpPr/>
              <p:nvPr/>
            </p:nvSpPr>
            <p:spPr>
              <a:xfrm>
                <a:off x="5831462" y="3770943"/>
                <a:ext cx="44952" cy="69472"/>
              </a:xfrm>
              <a:custGeom>
                <a:avLst/>
                <a:gdLst>
                  <a:gd name="connsiteX0" fmla="*/ 11597 w 44952"/>
                  <a:gd name="connsiteY0" fmla="*/ 61031 h 69471"/>
                  <a:gd name="connsiteX1" fmla="*/ 16993 w 44952"/>
                  <a:gd name="connsiteY1" fmla="*/ 57108 h 69471"/>
                  <a:gd name="connsiteX2" fmla="*/ 18956 w 44952"/>
                  <a:gd name="connsiteY2" fmla="*/ 51421 h 69471"/>
                  <a:gd name="connsiteX3" fmla="*/ 3065 w 44952"/>
                  <a:gd name="connsiteY3" fmla="*/ 3065 h 69471"/>
                  <a:gd name="connsiteX4" fmla="*/ 13461 w 44952"/>
                  <a:gd name="connsiteY4" fmla="*/ 3065 h 69471"/>
                  <a:gd name="connsiteX5" fmla="*/ 23957 w 44952"/>
                  <a:gd name="connsiteY5" fmla="*/ 38671 h 69471"/>
                  <a:gd name="connsiteX6" fmla="*/ 34552 w 44952"/>
                  <a:gd name="connsiteY6" fmla="*/ 3065 h 69471"/>
                  <a:gd name="connsiteX7" fmla="*/ 44948 w 44952"/>
                  <a:gd name="connsiteY7" fmla="*/ 3065 h 69471"/>
                  <a:gd name="connsiteX8" fmla="*/ 26216 w 44952"/>
                  <a:gd name="connsiteY8" fmla="*/ 59367 h 69471"/>
                  <a:gd name="connsiteX9" fmla="*/ 12288 w 44952"/>
                  <a:gd name="connsiteY9" fmla="*/ 69663 h 69471"/>
                  <a:gd name="connsiteX10" fmla="*/ 6988 w 44952"/>
                  <a:gd name="connsiteY10" fmla="*/ 68977 h 69471"/>
                  <a:gd name="connsiteX11" fmla="*/ 8461 w 44952"/>
                  <a:gd name="connsiteY11" fmla="*/ 60345 h 69471"/>
                  <a:gd name="connsiteX12" fmla="*/ 11597 w 44952"/>
                  <a:gd name="connsiteY12" fmla="*/ 61031 h 6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952" h="69471">
                    <a:moveTo>
                      <a:pt x="11597" y="61031"/>
                    </a:moveTo>
                    <a:cubicBezTo>
                      <a:pt x="14247" y="61031"/>
                      <a:pt x="15915" y="60053"/>
                      <a:pt x="16993" y="57108"/>
                    </a:cubicBezTo>
                    <a:lnTo>
                      <a:pt x="18956" y="51421"/>
                    </a:lnTo>
                    <a:lnTo>
                      <a:pt x="3065" y="3065"/>
                    </a:lnTo>
                    <a:lnTo>
                      <a:pt x="13461" y="3065"/>
                    </a:lnTo>
                    <a:lnTo>
                      <a:pt x="23957" y="38671"/>
                    </a:lnTo>
                    <a:lnTo>
                      <a:pt x="34552" y="3065"/>
                    </a:lnTo>
                    <a:lnTo>
                      <a:pt x="44948" y="3065"/>
                    </a:lnTo>
                    <a:lnTo>
                      <a:pt x="26216" y="59367"/>
                    </a:lnTo>
                    <a:cubicBezTo>
                      <a:pt x="23566" y="67309"/>
                      <a:pt x="18956" y="69663"/>
                      <a:pt x="12288" y="69663"/>
                    </a:cubicBezTo>
                    <a:cubicBezTo>
                      <a:pt x="10815" y="69663"/>
                      <a:pt x="8265" y="69372"/>
                      <a:pt x="6988" y="68977"/>
                    </a:cubicBezTo>
                    <a:lnTo>
                      <a:pt x="8461" y="60345"/>
                    </a:lnTo>
                    <a:cubicBezTo>
                      <a:pt x="9342" y="60836"/>
                      <a:pt x="10715" y="61031"/>
                      <a:pt x="11597" y="61031"/>
                    </a:cubicBezTo>
                    <a:close/>
                  </a:path>
                </a:pathLst>
              </a:custGeom>
              <a:solidFill>
                <a:srgbClr val="343434"/>
              </a:solidFill>
              <a:ln w="9525" cap="flat">
                <a:noFill/>
                <a:prstDash val="solid"/>
                <a:miter/>
              </a:ln>
            </p:spPr>
            <p:txBody>
              <a:bodyPr rtlCol="0" anchor="ctr"/>
              <a:lstStyle/>
              <a:p>
                <a:endParaRPr lang="en-GB"/>
              </a:p>
            </p:txBody>
          </p:sp>
          <p:sp>
            <p:nvSpPr>
              <p:cNvPr id="70" name="Freeform: Shape 69">
                <a:extLst>
                  <a:ext uri="{FF2B5EF4-FFF2-40B4-BE49-F238E27FC236}">
                    <a16:creationId xmlns:a16="http://schemas.microsoft.com/office/drawing/2014/main" id="{082E2E15-26AB-4796-8473-3379B587D764}"/>
                  </a:ext>
                </a:extLst>
              </p:cNvPr>
              <p:cNvSpPr/>
              <p:nvPr/>
            </p:nvSpPr>
            <p:spPr>
              <a:xfrm>
                <a:off x="6615122" y="3751703"/>
                <a:ext cx="53125" cy="73558"/>
              </a:xfrm>
              <a:custGeom>
                <a:avLst/>
                <a:gdLst>
                  <a:gd name="connsiteX0" fmla="*/ 3065 w 53125"/>
                  <a:gd name="connsiteY0" fmla="*/ 36907 h 73558"/>
                  <a:gd name="connsiteX1" fmla="*/ 29448 w 53125"/>
                  <a:gd name="connsiteY1" fmla="*/ 3065 h 73558"/>
                  <a:gd name="connsiteX2" fmla="*/ 50440 w 53125"/>
                  <a:gd name="connsiteY2" fmla="*/ 17488 h 73558"/>
                  <a:gd name="connsiteX3" fmla="*/ 41416 w 53125"/>
                  <a:gd name="connsiteY3" fmla="*/ 21510 h 73558"/>
                  <a:gd name="connsiteX4" fmla="*/ 29448 w 53125"/>
                  <a:gd name="connsiteY4" fmla="*/ 12683 h 73558"/>
                  <a:gd name="connsiteX5" fmla="*/ 14147 w 53125"/>
                  <a:gd name="connsiteY5" fmla="*/ 36907 h 73558"/>
                  <a:gd name="connsiteX6" fmla="*/ 29448 w 53125"/>
                  <a:gd name="connsiteY6" fmla="*/ 61035 h 73558"/>
                  <a:gd name="connsiteX7" fmla="*/ 41512 w 53125"/>
                  <a:gd name="connsiteY7" fmla="*/ 51425 h 73558"/>
                  <a:gd name="connsiteX8" fmla="*/ 50535 w 53125"/>
                  <a:gd name="connsiteY8" fmla="*/ 55448 h 73558"/>
                  <a:gd name="connsiteX9" fmla="*/ 29448 w 53125"/>
                  <a:gd name="connsiteY9" fmla="*/ 70749 h 73558"/>
                  <a:gd name="connsiteX10" fmla="*/ 3065 w 53125"/>
                  <a:gd name="connsiteY10" fmla="*/ 36907 h 7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5" h="73558">
                    <a:moveTo>
                      <a:pt x="3065" y="36907"/>
                    </a:moveTo>
                    <a:cubicBezTo>
                      <a:pt x="3065" y="17192"/>
                      <a:pt x="13361" y="3065"/>
                      <a:pt x="29448" y="3065"/>
                    </a:cubicBezTo>
                    <a:cubicBezTo>
                      <a:pt x="41121" y="3065"/>
                      <a:pt x="47008" y="10224"/>
                      <a:pt x="50440" y="17488"/>
                    </a:cubicBezTo>
                    <a:lnTo>
                      <a:pt x="41416" y="21510"/>
                    </a:lnTo>
                    <a:cubicBezTo>
                      <a:pt x="39158" y="16306"/>
                      <a:pt x="35139" y="12683"/>
                      <a:pt x="29448" y="12683"/>
                    </a:cubicBezTo>
                    <a:cubicBezTo>
                      <a:pt x="20130" y="12683"/>
                      <a:pt x="14147" y="22883"/>
                      <a:pt x="14147" y="36907"/>
                    </a:cubicBezTo>
                    <a:cubicBezTo>
                      <a:pt x="14147" y="50835"/>
                      <a:pt x="20130" y="61035"/>
                      <a:pt x="29448" y="61035"/>
                    </a:cubicBezTo>
                    <a:cubicBezTo>
                      <a:pt x="35430" y="61035"/>
                      <a:pt x="39453" y="56917"/>
                      <a:pt x="41512" y="51425"/>
                    </a:cubicBezTo>
                    <a:lnTo>
                      <a:pt x="50535" y="55448"/>
                    </a:lnTo>
                    <a:cubicBezTo>
                      <a:pt x="47203" y="63094"/>
                      <a:pt x="41317" y="70749"/>
                      <a:pt x="29448" y="70749"/>
                    </a:cubicBezTo>
                    <a:cubicBezTo>
                      <a:pt x="13361" y="70749"/>
                      <a:pt x="3065" y="56526"/>
                      <a:pt x="3065" y="36907"/>
                    </a:cubicBezTo>
                    <a:close/>
                  </a:path>
                </a:pathLst>
              </a:custGeom>
              <a:solidFill>
                <a:srgbClr val="343434"/>
              </a:solidFill>
              <a:ln w="9525" cap="flat">
                <a:noFill/>
                <a:prstDash val="solid"/>
                <a:miter/>
              </a:ln>
            </p:spPr>
            <p:txBody>
              <a:bodyPr rtlCol="0" anchor="ctr"/>
              <a:lstStyle/>
              <a:p>
                <a:endParaRPr lang="en-GB"/>
              </a:p>
            </p:txBody>
          </p:sp>
          <p:sp>
            <p:nvSpPr>
              <p:cNvPr id="71" name="Freeform: Shape 70">
                <a:extLst>
                  <a:ext uri="{FF2B5EF4-FFF2-40B4-BE49-F238E27FC236}">
                    <a16:creationId xmlns:a16="http://schemas.microsoft.com/office/drawing/2014/main" id="{817BED72-68AE-458C-963B-2778DFF1A5B4}"/>
                  </a:ext>
                </a:extLst>
              </p:cNvPr>
              <p:cNvSpPr/>
              <p:nvPr/>
            </p:nvSpPr>
            <p:spPr>
              <a:xfrm>
                <a:off x="6671221" y="3752781"/>
                <a:ext cx="44952" cy="69472"/>
              </a:xfrm>
              <a:custGeom>
                <a:avLst/>
                <a:gdLst>
                  <a:gd name="connsiteX0" fmla="*/ 3065 w 44952"/>
                  <a:gd name="connsiteY0" fmla="*/ 3065 h 69471"/>
                  <a:gd name="connsiteX1" fmla="*/ 25330 w 44952"/>
                  <a:gd name="connsiteY1" fmla="*/ 3065 h 69471"/>
                  <a:gd name="connsiteX2" fmla="*/ 44653 w 44952"/>
                  <a:gd name="connsiteY2" fmla="*/ 23370 h 69471"/>
                  <a:gd name="connsiteX3" fmla="*/ 25330 w 44952"/>
                  <a:gd name="connsiteY3" fmla="*/ 43771 h 69471"/>
                  <a:gd name="connsiteX4" fmla="*/ 13952 w 44952"/>
                  <a:gd name="connsiteY4" fmla="*/ 43771 h 69471"/>
                  <a:gd name="connsiteX5" fmla="*/ 13952 w 44952"/>
                  <a:gd name="connsiteY5" fmla="*/ 68490 h 69471"/>
                  <a:gd name="connsiteX6" fmla="*/ 3065 w 44952"/>
                  <a:gd name="connsiteY6" fmla="*/ 68490 h 69471"/>
                  <a:gd name="connsiteX7" fmla="*/ 3065 w 44952"/>
                  <a:gd name="connsiteY7" fmla="*/ 3065 h 69471"/>
                  <a:gd name="connsiteX8" fmla="*/ 24057 w 44952"/>
                  <a:gd name="connsiteY8" fmla="*/ 12579 h 69471"/>
                  <a:gd name="connsiteX9" fmla="*/ 13952 w 44952"/>
                  <a:gd name="connsiteY9" fmla="*/ 12579 h 69471"/>
                  <a:gd name="connsiteX10" fmla="*/ 13952 w 44952"/>
                  <a:gd name="connsiteY10" fmla="*/ 34161 h 69471"/>
                  <a:gd name="connsiteX11" fmla="*/ 24057 w 44952"/>
                  <a:gd name="connsiteY11" fmla="*/ 34161 h 69471"/>
                  <a:gd name="connsiteX12" fmla="*/ 33571 w 44952"/>
                  <a:gd name="connsiteY12" fmla="*/ 23370 h 69471"/>
                  <a:gd name="connsiteX13" fmla="*/ 24057 w 44952"/>
                  <a:gd name="connsiteY13" fmla="*/ 12579 h 6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52" h="69471">
                    <a:moveTo>
                      <a:pt x="3065" y="3065"/>
                    </a:moveTo>
                    <a:lnTo>
                      <a:pt x="25330" y="3065"/>
                    </a:lnTo>
                    <a:cubicBezTo>
                      <a:pt x="38180" y="3065"/>
                      <a:pt x="44653" y="12483"/>
                      <a:pt x="44653" y="23370"/>
                    </a:cubicBezTo>
                    <a:cubicBezTo>
                      <a:pt x="44653" y="34361"/>
                      <a:pt x="38180" y="43771"/>
                      <a:pt x="25330" y="43771"/>
                    </a:cubicBezTo>
                    <a:lnTo>
                      <a:pt x="13952" y="43771"/>
                    </a:lnTo>
                    <a:lnTo>
                      <a:pt x="13952" y="68490"/>
                    </a:lnTo>
                    <a:lnTo>
                      <a:pt x="3065" y="68490"/>
                    </a:lnTo>
                    <a:lnTo>
                      <a:pt x="3065" y="3065"/>
                    </a:lnTo>
                    <a:close/>
                    <a:moveTo>
                      <a:pt x="24057" y="12579"/>
                    </a:moveTo>
                    <a:lnTo>
                      <a:pt x="13952" y="12579"/>
                    </a:lnTo>
                    <a:lnTo>
                      <a:pt x="13952" y="34161"/>
                    </a:lnTo>
                    <a:lnTo>
                      <a:pt x="24057" y="34161"/>
                    </a:lnTo>
                    <a:cubicBezTo>
                      <a:pt x="29843" y="34161"/>
                      <a:pt x="33571" y="29843"/>
                      <a:pt x="33571" y="23370"/>
                    </a:cubicBezTo>
                    <a:cubicBezTo>
                      <a:pt x="33571" y="16897"/>
                      <a:pt x="29843" y="12579"/>
                      <a:pt x="24057" y="12579"/>
                    </a:cubicBezTo>
                    <a:close/>
                  </a:path>
                </a:pathLst>
              </a:custGeom>
              <a:solidFill>
                <a:srgbClr val="343434"/>
              </a:solidFill>
              <a:ln w="9525" cap="flat">
                <a:noFill/>
                <a:prstDash val="solid"/>
                <a:miter/>
              </a:ln>
            </p:spPr>
            <p:txBody>
              <a:bodyPr rtlCol="0" anchor="ctr"/>
              <a:lstStyle/>
              <a:p>
                <a:endParaRPr lang="en-GB"/>
              </a:p>
            </p:txBody>
          </p:sp>
          <p:sp>
            <p:nvSpPr>
              <p:cNvPr id="72" name="Freeform: Shape 71">
                <a:extLst>
                  <a:ext uri="{FF2B5EF4-FFF2-40B4-BE49-F238E27FC236}">
                    <a16:creationId xmlns:a16="http://schemas.microsoft.com/office/drawing/2014/main" id="{091AFBF4-D1DD-4A8B-9072-B8B300350C76}"/>
                  </a:ext>
                </a:extLst>
              </p:cNvPr>
              <p:cNvSpPr/>
              <p:nvPr/>
            </p:nvSpPr>
            <p:spPr>
              <a:xfrm>
                <a:off x="6721533" y="3752781"/>
                <a:ext cx="49039" cy="69472"/>
              </a:xfrm>
              <a:custGeom>
                <a:avLst/>
                <a:gdLst>
                  <a:gd name="connsiteX0" fmla="*/ 3065 w 49038"/>
                  <a:gd name="connsiteY0" fmla="*/ 3065 h 69471"/>
                  <a:gd name="connsiteX1" fmla="*/ 13952 w 49038"/>
                  <a:gd name="connsiteY1" fmla="*/ 3065 h 69471"/>
                  <a:gd name="connsiteX2" fmla="*/ 13952 w 49038"/>
                  <a:gd name="connsiteY2" fmla="*/ 46620 h 69471"/>
                  <a:gd name="connsiteX3" fmla="*/ 25820 w 49038"/>
                  <a:gd name="connsiteY3" fmla="*/ 60053 h 69471"/>
                  <a:gd name="connsiteX4" fmla="*/ 37689 w 49038"/>
                  <a:gd name="connsiteY4" fmla="*/ 46620 h 69471"/>
                  <a:gd name="connsiteX5" fmla="*/ 37689 w 49038"/>
                  <a:gd name="connsiteY5" fmla="*/ 3065 h 69471"/>
                  <a:gd name="connsiteX6" fmla="*/ 48576 w 49038"/>
                  <a:gd name="connsiteY6" fmla="*/ 3065 h 69471"/>
                  <a:gd name="connsiteX7" fmla="*/ 48576 w 49038"/>
                  <a:gd name="connsiteY7" fmla="*/ 46517 h 69471"/>
                  <a:gd name="connsiteX8" fmla="*/ 25820 w 49038"/>
                  <a:gd name="connsiteY8" fmla="*/ 69671 h 69471"/>
                  <a:gd name="connsiteX9" fmla="*/ 3065 w 49038"/>
                  <a:gd name="connsiteY9" fmla="*/ 46517 h 69471"/>
                  <a:gd name="connsiteX10" fmla="*/ 3065 w 49038"/>
                  <a:gd name="connsiteY10" fmla="*/ 3065 h 6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38" h="69471">
                    <a:moveTo>
                      <a:pt x="3065" y="3065"/>
                    </a:moveTo>
                    <a:lnTo>
                      <a:pt x="13952" y="3065"/>
                    </a:lnTo>
                    <a:lnTo>
                      <a:pt x="13952" y="46620"/>
                    </a:lnTo>
                    <a:cubicBezTo>
                      <a:pt x="13952" y="55352"/>
                      <a:pt x="18270" y="60053"/>
                      <a:pt x="25820" y="60053"/>
                    </a:cubicBezTo>
                    <a:cubicBezTo>
                      <a:pt x="33375" y="60053"/>
                      <a:pt x="37689" y="55352"/>
                      <a:pt x="37689" y="46620"/>
                    </a:cubicBezTo>
                    <a:lnTo>
                      <a:pt x="37689" y="3065"/>
                    </a:lnTo>
                    <a:lnTo>
                      <a:pt x="48576" y="3065"/>
                    </a:lnTo>
                    <a:lnTo>
                      <a:pt x="48576" y="46517"/>
                    </a:lnTo>
                    <a:cubicBezTo>
                      <a:pt x="48576" y="61331"/>
                      <a:pt x="39944" y="69671"/>
                      <a:pt x="25820" y="69671"/>
                    </a:cubicBezTo>
                    <a:cubicBezTo>
                      <a:pt x="11697" y="69671"/>
                      <a:pt x="3065" y="61331"/>
                      <a:pt x="3065" y="46517"/>
                    </a:cubicBezTo>
                    <a:lnTo>
                      <a:pt x="3065" y="3065"/>
                    </a:lnTo>
                    <a:close/>
                  </a:path>
                </a:pathLst>
              </a:custGeom>
              <a:solidFill>
                <a:srgbClr val="343434"/>
              </a:solidFill>
              <a:ln w="9525" cap="flat">
                <a:noFill/>
                <a:prstDash val="solid"/>
                <a:miter/>
              </a:ln>
            </p:spPr>
            <p:txBody>
              <a:bodyPr rtlCol="0" anchor="ctr"/>
              <a:lstStyle/>
              <a:p>
                <a:endParaRPr lang="en-GB"/>
              </a:p>
            </p:txBody>
          </p:sp>
          <p:sp>
            <p:nvSpPr>
              <p:cNvPr id="73" name="Freeform: Shape 72">
                <a:extLst>
                  <a:ext uri="{FF2B5EF4-FFF2-40B4-BE49-F238E27FC236}">
                    <a16:creationId xmlns:a16="http://schemas.microsoft.com/office/drawing/2014/main" id="{32310352-5CCE-46FA-A5C4-90A7F1E2EDE7}"/>
                  </a:ext>
                </a:extLst>
              </p:cNvPr>
              <p:cNvSpPr/>
              <p:nvPr/>
            </p:nvSpPr>
            <p:spPr>
              <a:xfrm>
                <a:off x="7510937" y="3752781"/>
                <a:ext cx="49039" cy="69472"/>
              </a:xfrm>
              <a:custGeom>
                <a:avLst/>
                <a:gdLst>
                  <a:gd name="connsiteX0" fmla="*/ 13952 w 49038"/>
                  <a:gd name="connsiteY0" fmla="*/ 23274 h 69471"/>
                  <a:gd name="connsiteX1" fmla="*/ 13952 w 49038"/>
                  <a:gd name="connsiteY1" fmla="*/ 68490 h 69471"/>
                  <a:gd name="connsiteX2" fmla="*/ 3065 w 49038"/>
                  <a:gd name="connsiteY2" fmla="*/ 68490 h 69471"/>
                  <a:gd name="connsiteX3" fmla="*/ 3065 w 49038"/>
                  <a:gd name="connsiteY3" fmla="*/ 3065 h 69471"/>
                  <a:gd name="connsiteX4" fmla="*/ 14052 w 49038"/>
                  <a:gd name="connsiteY4" fmla="*/ 3065 h 69471"/>
                  <a:gd name="connsiteX5" fmla="*/ 37689 w 49038"/>
                  <a:gd name="connsiteY5" fmla="*/ 46620 h 69471"/>
                  <a:gd name="connsiteX6" fmla="*/ 37689 w 49038"/>
                  <a:gd name="connsiteY6" fmla="*/ 3065 h 69471"/>
                  <a:gd name="connsiteX7" fmla="*/ 48576 w 49038"/>
                  <a:gd name="connsiteY7" fmla="*/ 3065 h 69471"/>
                  <a:gd name="connsiteX8" fmla="*/ 48576 w 49038"/>
                  <a:gd name="connsiteY8" fmla="*/ 68490 h 69471"/>
                  <a:gd name="connsiteX9" fmla="*/ 38180 w 49038"/>
                  <a:gd name="connsiteY9" fmla="*/ 68490 h 69471"/>
                  <a:gd name="connsiteX10" fmla="*/ 13952 w 49038"/>
                  <a:gd name="connsiteY10" fmla="*/ 23274 h 6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38" h="69471">
                    <a:moveTo>
                      <a:pt x="13952" y="23274"/>
                    </a:moveTo>
                    <a:lnTo>
                      <a:pt x="13952" y="68490"/>
                    </a:lnTo>
                    <a:lnTo>
                      <a:pt x="3065" y="68490"/>
                    </a:lnTo>
                    <a:lnTo>
                      <a:pt x="3065" y="3065"/>
                    </a:lnTo>
                    <a:lnTo>
                      <a:pt x="14052" y="3065"/>
                    </a:lnTo>
                    <a:lnTo>
                      <a:pt x="37689" y="46620"/>
                    </a:lnTo>
                    <a:lnTo>
                      <a:pt x="37689" y="3065"/>
                    </a:lnTo>
                    <a:lnTo>
                      <a:pt x="48576" y="3065"/>
                    </a:lnTo>
                    <a:lnTo>
                      <a:pt x="48576" y="68490"/>
                    </a:lnTo>
                    <a:lnTo>
                      <a:pt x="38180" y="68490"/>
                    </a:lnTo>
                    <a:lnTo>
                      <a:pt x="13952" y="23274"/>
                    </a:lnTo>
                    <a:close/>
                  </a:path>
                </a:pathLst>
              </a:custGeom>
              <a:solidFill>
                <a:srgbClr val="343434"/>
              </a:solidFill>
              <a:ln w="9525" cap="flat">
                <a:noFill/>
                <a:prstDash val="solid"/>
                <a:miter/>
              </a:ln>
            </p:spPr>
            <p:txBody>
              <a:bodyPr rtlCol="0" anchor="ctr"/>
              <a:lstStyle/>
              <a:p>
                <a:endParaRPr lang="en-GB"/>
              </a:p>
            </p:txBody>
          </p:sp>
          <p:sp>
            <p:nvSpPr>
              <p:cNvPr id="74" name="Freeform: Shape 73">
                <a:extLst>
                  <a:ext uri="{FF2B5EF4-FFF2-40B4-BE49-F238E27FC236}">
                    <a16:creationId xmlns:a16="http://schemas.microsoft.com/office/drawing/2014/main" id="{905DF8FC-A111-4172-9EAA-6B24CC3212F2}"/>
                  </a:ext>
                </a:extLst>
              </p:cNvPr>
              <p:cNvSpPr/>
              <p:nvPr/>
            </p:nvSpPr>
            <p:spPr>
              <a:xfrm>
                <a:off x="7566154" y="3769654"/>
                <a:ext cx="44952" cy="53125"/>
              </a:xfrm>
              <a:custGeom>
                <a:avLst/>
                <a:gdLst>
                  <a:gd name="connsiteX0" fmla="*/ 23370 w 44952"/>
                  <a:gd name="connsiteY0" fmla="*/ 3065 h 53125"/>
                  <a:gd name="connsiteX1" fmla="*/ 43085 w 44952"/>
                  <a:gd name="connsiteY1" fmla="*/ 28271 h 53125"/>
                  <a:gd name="connsiteX2" fmla="*/ 43085 w 44952"/>
                  <a:gd name="connsiteY2" fmla="*/ 31120 h 53125"/>
                  <a:gd name="connsiteX3" fmla="*/ 12974 w 44952"/>
                  <a:gd name="connsiteY3" fmla="*/ 31120 h 53125"/>
                  <a:gd name="connsiteX4" fmla="*/ 25330 w 44952"/>
                  <a:gd name="connsiteY4" fmla="*/ 44753 h 53125"/>
                  <a:gd name="connsiteX5" fmla="*/ 36021 w 44952"/>
                  <a:gd name="connsiteY5" fmla="*/ 39653 h 53125"/>
                  <a:gd name="connsiteX6" fmla="*/ 40730 w 44952"/>
                  <a:gd name="connsiteY6" fmla="*/ 45535 h 53125"/>
                  <a:gd name="connsiteX7" fmla="*/ 24352 w 44952"/>
                  <a:gd name="connsiteY7" fmla="*/ 52798 h 53125"/>
                  <a:gd name="connsiteX8" fmla="*/ 3065 w 44952"/>
                  <a:gd name="connsiteY8" fmla="*/ 27880 h 53125"/>
                  <a:gd name="connsiteX9" fmla="*/ 23370 w 44952"/>
                  <a:gd name="connsiteY9" fmla="*/ 3065 h 53125"/>
                  <a:gd name="connsiteX10" fmla="*/ 12874 w 44952"/>
                  <a:gd name="connsiteY10" fmla="*/ 24152 h 53125"/>
                  <a:gd name="connsiteX11" fmla="*/ 33571 w 44952"/>
                  <a:gd name="connsiteY11" fmla="*/ 24152 h 53125"/>
                  <a:gd name="connsiteX12" fmla="*/ 23270 w 44952"/>
                  <a:gd name="connsiteY12" fmla="*/ 11015 h 53125"/>
                  <a:gd name="connsiteX13" fmla="*/ 12874 w 44952"/>
                  <a:gd name="connsiteY13" fmla="*/ 24152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52" h="53125">
                    <a:moveTo>
                      <a:pt x="23370" y="3065"/>
                    </a:moveTo>
                    <a:cubicBezTo>
                      <a:pt x="36220" y="3065"/>
                      <a:pt x="43085" y="13952"/>
                      <a:pt x="43085" y="28271"/>
                    </a:cubicBezTo>
                    <a:lnTo>
                      <a:pt x="43085" y="31120"/>
                    </a:lnTo>
                    <a:lnTo>
                      <a:pt x="12974" y="31120"/>
                    </a:lnTo>
                    <a:cubicBezTo>
                      <a:pt x="13365" y="38870"/>
                      <a:pt x="17679" y="44753"/>
                      <a:pt x="25330" y="44753"/>
                    </a:cubicBezTo>
                    <a:cubicBezTo>
                      <a:pt x="29057" y="44753"/>
                      <a:pt x="33275" y="42893"/>
                      <a:pt x="36021" y="39653"/>
                    </a:cubicBezTo>
                    <a:lnTo>
                      <a:pt x="40730" y="45535"/>
                    </a:lnTo>
                    <a:cubicBezTo>
                      <a:pt x="36711" y="50148"/>
                      <a:pt x="30725" y="52798"/>
                      <a:pt x="24352" y="52798"/>
                    </a:cubicBezTo>
                    <a:cubicBezTo>
                      <a:pt x="11306" y="52798"/>
                      <a:pt x="3065" y="42598"/>
                      <a:pt x="3065" y="27880"/>
                    </a:cubicBezTo>
                    <a:cubicBezTo>
                      <a:pt x="3065" y="14151"/>
                      <a:pt x="10715" y="3065"/>
                      <a:pt x="23370" y="3065"/>
                    </a:cubicBezTo>
                    <a:close/>
                    <a:moveTo>
                      <a:pt x="12874" y="24152"/>
                    </a:moveTo>
                    <a:lnTo>
                      <a:pt x="33571" y="24152"/>
                    </a:lnTo>
                    <a:cubicBezTo>
                      <a:pt x="33471" y="18270"/>
                      <a:pt x="30825" y="11015"/>
                      <a:pt x="23270" y="11015"/>
                    </a:cubicBezTo>
                    <a:cubicBezTo>
                      <a:pt x="15915" y="11015"/>
                      <a:pt x="13170" y="18469"/>
                      <a:pt x="12874" y="24152"/>
                    </a:cubicBezTo>
                    <a:close/>
                  </a:path>
                </a:pathLst>
              </a:custGeom>
              <a:solidFill>
                <a:srgbClr val="343434"/>
              </a:solidFill>
              <a:ln w="9525" cap="flat">
                <a:noFill/>
                <a:prstDash val="solid"/>
                <a:miter/>
              </a:ln>
            </p:spPr>
            <p:txBody>
              <a:bodyPr rtlCol="0" anchor="ctr"/>
              <a:lstStyle/>
              <a:p>
                <a:endParaRPr lang="en-GB"/>
              </a:p>
            </p:txBody>
          </p:sp>
          <p:sp>
            <p:nvSpPr>
              <p:cNvPr id="75" name="Freeform: Shape 74">
                <a:extLst>
                  <a:ext uri="{FF2B5EF4-FFF2-40B4-BE49-F238E27FC236}">
                    <a16:creationId xmlns:a16="http://schemas.microsoft.com/office/drawing/2014/main" id="{2ED83A32-A794-4A49-BD26-8340BA767E03}"/>
                  </a:ext>
                </a:extLst>
              </p:cNvPr>
              <p:cNvSpPr/>
              <p:nvPr/>
            </p:nvSpPr>
            <p:spPr>
              <a:xfrm>
                <a:off x="7610584" y="3757881"/>
                <a:ext cx="28606" cy="65385"/>
              </a:xfrm>
              <a:custGeom>
                <a:avLst/>
                <a:gdLst>
                  <a:gd name="connsiteX0" fmla="*/ 9247 w 28606"/>
                  <a:gd name="connsiteY0" fmla="*/ 52798 h 65385"/>
                  <a:gd name="connsiteX1" fmla="*/ 9247 w 28606"/>
                  <a:gd name="connsiteY1" fmla="*/ 24551 h 65385"/>
                  <a:gd name="connsiteX2" fmla="*/ 3065 w 28606"/>
                  <a:gd name="connsiteY2" fmla="*/ 24551 h 65385"/>
                  <a:gd name="connsiteX3" fmla="*/ 3065 w 28606"/>
                  <a:gd name="connsiteY3" fmla="*/ 16019 h 65385"/>
                  <a:gd name="connsiteX4" fmla="*/ 9247 w 28606"/>
                  <a:gd name="connsiteY4" fmla="*/ 16019 h 65385"/>
                  <a:gd name="connsiteX5" fmla="*/ 9247 w 28606"/>
                  <a:gd name="connsiteY5" fmla="*/ 3065 h 65385"/>
                  <a:gd name="connsiteX6" fmla="*/ 19052 w 28606"/>
                  <a:gd name="connsiteY6" fmla="*/ 3065 h 65385"/>
                  <a:gd name="connsiteX7" fmla="*/ 19052 w 28606"/>
                  <a:gd name="connsiteY7" fmla="*/ 16019 h 65385"/>
                  <a:gd name="connsiteX8" fmla="*/ 26902 w 28606"/>
                  <a:gd name="connsiteY8" fmla="*/ 16019 h 65385"/>
                  <a:gd name="connsiteX9" fmla="*/ 26902 w 28606"/>
                  <a:gd name="connsiteY9" fmla="*/ 24551 h 65385"/>
                  <a:gd name="connsiteX10" fmla="*/ 19052 w 28606"/>
                  <a:gd name="connsiteY10" fmla="*/ 24551 h 65385"/>
                  <a:gd name="connsiteX11" fmla="*/ 19052 w 28606"/>
                  <a:gd name="connsiteY11" fmla="*/ 50739 h 65385"/>
                  <a:gd name="connsiteX12" fmla="*/ 22684 w 28606"/>
                  <a:gd name="connsiteY12" fmla="*/ 55935 h 65385"/>
                  <a:gd name="connsiteX13" fmla="*/ 26411 w 28606"/>
                  <a:gd name="connsiteY13" fmla="*/ 54371 h 65385"/>
                  <a:gd name="connsiteX14" fmla="*/ 28766 w 28606"/>
                  <a:gd name="connsiteY14" fmla="*/ 61722 h 65385"/>
                  <a:gd name="connsiteX15" fmla="*/ 20229 w 28606"/>
                  <a:gd name="connsiteY15" fmla="*/ 64571 h 65385"/>
                  <a:gd name="connsiteX16" fmla="*/ 9247 w 28606"/>
                  <a:gd name="connsiteY16" fmla="*/ 52798 h 6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6" h="65385">
                    <a:moveTo>
                      <a:pt x="9247" y="52798"/>
                    </a:moveTo>
                    <a:lnTo>
                      <a:pt x="9247" y="24551"/>
                    </a:lnTo>
                    <a:lnTo>
                      <a:pt x="3065" y="24551"/>
                    </a:lnTo>
                    <a:lnTo>
                      <a:pt x="3065" y="16019"/>
                    </a:lnTo>
                    <a:lnTo>
                      <a:pt x="9247" y="16019"/>
                    </a:lnTo>
                    <a:lnTo>
                      <a:pt x="9247" y="3065"/>
                    </a:lnTo>
                    <a:lnTo>
                      <a:pt x="19052" y="3065"/>
                    </a:lnTo>
                    <a:lnTo>
                      <a:pt x="19052" y="16019"/>
                    </a:lnTo>
                    <a:lnTo>
                      <a:pt x="26902" y="16019"/>
                    </a:lnTo>
                    <a:lnTo>
                      <a:pt x="26902" y="24551"/>
                    </a:lnTo>
                    <a:lnTo>
                      <a:pt x="19052" y="24551"/>
                    </a:lnTo>
                    <a:lnTo>
                      <a:pt x="19052" y="50739"/>
                    </a:lnTo>
                    <a:cubicBezTo>
                      <a:pt x="19052" y="53971"/>
                      <a:pt x="20134" y="55935"/>
                      <a:pt x="22684" y="55935"/>
                    </a:cubicBezTo>
                    <a:cubicBezTo>
                      <a:pt x="24252" y="55935"/>
                      <a:pt x="25725" y="55249"/>
                      <a:pt x="26411" y="54371"/>
                    </a:cubicBezTo>
                    <a:lnTo>
                      <a:pt x="28766" y="61722"/>
                    </a:lnTo>
                    <a:cubicBezTo>
                      <a:pt x="26998" y="63494"/>
                      <a:pt x="24252" y="64571"/>
                      <a:pt x="20229" y="64571"/>
                    </a:cubicBezTo>
                    <a:cubicBezTo>
                      <a:pt x="12775" y="64571"/>
                      <a:pt x="9247" y="60548"/>
                      <a:pt x="9247" y="52798"/>
                    </a:cubicBezTo>
                    <a:close/>
                  </a:path>
                </a:pathLst>
              </a:custGeom>
              <a:solidFill>
                <a:srgbClr val="343434"/>
              </a:solidFill>
              <a:ln w="9525" cap="flat">
                <a:noFill/>
                <a:prstDash val="solid"/>
                <a:miter/>
              </a:ln>
            </p:spPr>
            <p:txBody>
              <a:bodyPr rtlCol="0" anchor="ctr"/>
              <a:lstStyle/>
              <a:p>
                <a:endParaRPr lang="en-GB"/>
              </a:p>
            </p:txBody>
          </p:sp>
          <p:sp>
            <p:nvSpPr>
              <p:cNvPr id="76" name="Freeform: Shape 75">
                <a:extLst>
                  <a:ext uri="{FF2B5EF4-FFF2-40B4-BE49-F238E27FC236}">
                    <a16:creationId xmlns:a16="http://schemas.microsoft.com/office/drawing/2014/main" id="{FCB81C8D-F00A-4168-9E42-4FD3A11CE4B3}"/>
                  </a:ext>
                </a:extLst>
              </p:cNvPr>
              <p:cNvSpPr/>
              <p:nvPr/>
            </p:nvSpPr>
            <p:spPr>
              <a:xfrm>
                <a:off x="7637653" y="3770835"/>
                <a:ext cx="69472" cy="53125"/>
              </a:xfrm>
              <a:custGeom>
                <a:avLst/>
                <a:gdLst>
                  <a:gd name="connsiteX0" fmla="*/ 35139 w 69471"/>
                  <a:gd name="connsiteY0" fmla="*/ 15620 h 53125"/>
                  <a:gd name="connsiteX1" fmla="*/ 25920 w 69471"/>
                  <a:gd name="connsiteY1" fmla="*/ 50436 h 53125"/>
                  <a:gd name="connsiteX2" fmla="*/ 15720 w 69471"/>
                  <a:gd name="connsiteY2" fmla="*/ 50436 h 53125"/>
                  <a:gd name="connsiteX3" fmla="*/ 3065 w 69471"/>
                  <a:gd name="connsiteY3" fmla="*/ 3065 h 53125"/>
                  <a:gd name="connsiteX4" fmla="*/ 13170 w 69471"/>
                  <a:gd name="connsiteY4" fmla="*/ 3065 h 53125"/>
                  <a:gd name="connsiteX5" fmla="*/ 21407 w 69471"/>
                  <a:gd name="connsiteY5" fmla="*/ 37585 h 53125"/>
                  <a:gd name="connsiteX6" fmla="*/ 30430 w 69471"/>
                  <a:gd name="connsiteY6" fmla="*/ 3065 h 53125"/>
                  <a:gd name="connsiteX7" fmla="*/ 39457 w 69471"/>
                  <a:gd name="connsiteY7" fmla="*/ 3065 h 53125"/>
                  <a:gd name="connsiteX8" fmla="*/ 48676 w 69471"/>
                  <a:gd name="connsiteY8" fmla="*/ 37585 h 53125"/>
                  <a:gd name="connsiteX9" fmla="*/ 57012 w 69471"/>
                  <a:gd name="connsiteY9" fmla="*/ 3065 h 53125"/>
                  <a:gd name="connsiteX10" fmla="*/ 67117 w 69471"/>
                  <a:gd name="connsiteY10" fmla="*/ 3065 h 53125"/>
                  <a:gd name="connsiteX11" fmla="*/ 54462 w 69471"/>
                  <a:gd name="connsiteY11" fmla="*/ 50436 h 53125"/>
                  <a:gd name="connsiteX12" fmla="*/ 44262 w 69471"/>
                  <a:gd name="connsiteY12" fmla="*/ 50436 h 53125"/>
                  <a:gd name="connsiteX13" fmla="*/ 35139 w 69471"/>
                  <a:gd name="connsiteY13" fmla="*/ 15620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471" h="53125">
                    <a:moveTo>
                      <a:pt x="35139" y="15620"/>
                    </a:moveTo>
                    <a:lnTo>
                      <a:pt x="25920" y="50436"/>
                    </a:lnTo>
                    <a:lnTo>
                      <a:pt x="15720" y="50436"/>
                    </a:lnTo>
                    <a:lnTo>
                      <a:pt x="3065" y="3065"/>
                    </a:lnTo>
                    <a:lnTo>
                      <a:pt x="13170" y="3065"/>
                    </a:lnTo>
                    <a:lnTo>
                      <a:pt x="21407" y="37585"/>
                    </a:lnTo>
                    <a:lnTo>
                      <a:pt x="30430" y="3065"/>
                    </a:lnTo>
                    <a:lnTo>
                      <a:pt x="39457" y="3065"/>
                    </a:lnTo>
                    <a:lnTo>
                      <a:pt x="48676" y="37585"/>
                    </a:lnTo>
                    <a:lnTo>
                      <a:pt x="57012" y="3065"/>
                    </a:lnTo>
                    <a:lnTo>
                      <a:pt x="67117" y="3065"/>
                    </a:lnTo>
                    <a:lnTo>
                      <a:pt x="54462" y="50436"/>
                    </a:lnTo>
                    <a:lnTo>
                      <a:pt x="44262" y="50436"/>
                    </a:lnTo>
                    <a:lnTo>
                      <a:pt x="35139" y="15620"/>
                    </a:lnTo>
                    <a:close/>
                  </a:path>
                </a:pathLst>
              </a:custGeom>
              <a:solidFill>
                <a:srgbClr val="343434"/>
              </a:solidFill>
              <a:ln w="9525" cap="flat">
                <a:noFill/>
                <a:prstDash val="solid"/>
                <a:miter/>
              </a:ln>
            </p:spPr>
            <p:txBody>
              <a:bodyPr rtlCol="0" anchor="ctr"/>
              <a:lstStyle/>
              <a:p>
                <a:endParaRPr lang="en-GB"/>
              </a:p>
            </p:txBody>
          </p:sp>
          <p:sp>
            <p:nvSpPr>
              <p:cNvPr id="77" name="Freeform: Shape 76">
                <a:extLst>
                  <a:ext uri="{FF2B5EF4-FFF2-40B4-BE49-F238E27FC236}">
                    <a16:creationId xmlns:a16="http://schemas.microsoft.com/office/drawing/2014/main" id="{D0D864E5-1DCF-4346-BCEE-344A11C926FF}"/>
                  </a:ext>
                </a:extLst>
              </p:cNvPr>
              <p:cNvSpPr/>
              <p:nvPr/>
            </p:nvSpPr>
            <p:spPr>
              <a:xfrm>
                <a:off x="7705816" y="3769654"/>
                <a:ext cx="44952" cy="53125"/>
              </a:xfrm>
              <a:custGeom>
                <a:avLst/>
                <a:gdLst>
                  <a:gd name="connsiteX0" fmla="*/ 3065 w 44952"/>
                  <a:gd name="connsiteY0" fmla="*/ 27880 h 53125"/>
                  <a:gd name="connsiteX1" fmla="*/ 23566 w 44952"/>
                  <a:gd name="connsiteY1" fmla="*/ 3065 h 53125"/>
                  <a:gd name="connsiteX2" fmla="*/ 44066 w 44952"/>
                  <a:gd name="connsiteY2" fmla="*/ 27880 h 53125"/>
                  <a:gd name="connsiteX3" fmla="*/ 23566 w 44952"/>
                  <a:gd name="connsiteY3" fmla="*/ 52798 h 53125"/>
                  <a:gd name="connsiteX4" fmla="*/ 3065 w 44952"/>
                  <a:gd name="connsiteY4" fmla="*/ 27880 h 53125"/>
                  <a:gd name="connsiteX5" fmla="*/ 33962 w 44952"/>
                  <a:gd name="connsiteY5" fmla="*/ 27880 h 53125"/>
                  <a:gd name="connsiteX6" fmla="*/ 23566 w 44952"/>
                  <a:gd name="connsiteY6" fmla="*/ 11701 h 53125"/>
                  <a:gd name="connsiteX7" fmla="*/ 13170 w 44952"/>
                  <a:gd name="connsiteY7" fmla="*/ 27880 h 53125"/>
                  <a:gd name="connsiteX8" fmla="*/ 23566 w 44952"/>
                  <a:gd name="connsiteY8" fmla="*/ 44162 h 53125"/>
                  <a:gd name="connsiteX9" fmla="*/ 33962 w 44952"/>
                  <a:gd name="connsiteY9" fmla="*/ 27880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52" h="53125">
                    <a:moveTo>
                      <a:pt x="3065" y="27880"/>
                    </a:moveTo>
                    <a:cubicBezTo>
                      <a:pt x="3065" y="14542"/>
                      <a:pt x="10129" y="3065"/>
                      <a:pt x="23566" y="3065"/>
                    </a:cubicBezTo>
                    <a:cubicBezTo>
                      <a:pt x="37003" y="3065"/>
                      <a:pt x="44066" y="14542"/>
                      <a:pt x="44066" y="27880"/>
                    </a:cubicBezTo>
                    <a:cubicBezTo>
                      <a:pt x="44066" y="41225"/>
                      <a:pt x="37003" y="52798"/>
                      <a:pt x="23566" y="52798"/>
                    </a:cubicBezTo>
                    <a:cubicBezTo>
                      <a:pt x="10129" y="52798"/>
                      <a:pt x="3065" y="41225"/>
                      <a:pt x="3065" y="27880"/>
                    </a:cubicBezTo>
                    <a:close/>
                    <a:moveTo>
                      <a:pt x="33962" y="27880"/>
                    </a:moveTo>
                    <a:cubicBezTo>
                      <a:pt x="33962" y="19347"/>
                      <a:pt x="30725" y="11701"/>
                      <a:pt x="23566" y="11701"/>
                    </a:cubicBezTo>
                    <a:cubicBezTo>
                      <a:pt x="16406" y="11701"/>
                      <a:pt x="13170" y="19347"/>
                      <a:pt x="13170" y="27880"/>
                    </a:cubicBezTo>
                    <a:cubicBezTo>
                      <a:pt x="13170" y="36412"/>
                      <a:pt x="16406" y="44162"/>
                      <a:pt x="23566" y="44162"/>
                    </a:cubicBezTo>
                    <a:cubicBezTo>
                      <a:pt x="30725" y="44162"/>
                      <a:pt x="33962" y="36412"/>
                      <a:pt x="33962" y="27880"/>
                    </a:cubicBezTo>
                    <a:close/>
                  </a:path>
                </a:pathLst>
              </a:custGeom>
              <a:solidFill>
                <a:srgbClr val="343434"/>
              </a:solidFill>
              <a:ln w="9525" cap="flat">
                <a:noFill/>
                <a:prstDash val="solid"/>
                <a:miter/>
              </a:ln>
            </p:spPr>
            <p:txBody>
              <a:bodyPr rtlCol="0" anchor="ctr"/>
              <a:lstStyle/>
              <a:p>
                <a:endParaRPr lang="en-GB"/>
              </a:p>
            </p:txBody>
          </p:sp>
          <p:sp>
            <p:nvSpPr>
              <p:cNvPr id="78" name="Freeform: Shape 77">
                <a:extLst>
                  <a:ext uri="{FF2B5EF4-FFF2-40B4-BE49-F238E27FC236}">
                    <a16:creationId xmlns:a16="http://schemas.microsoft.com/office/drawing/2014/main" id="{54277F87-5AFE-4262-9455-1A4E0038910F}"/>
                  </a:ext>
                </a:extLst>
              </p:cNvPr>
              <p:cNvSpPr/>
              <p:nvPr/>
            </p:nvSpPr>
            <p:spPr>
              <a:xfrm>
                <a:off x="7756032" y="3769749"/>
                <a:ext cx="28606" cy="53125"/>
              </a:xfrm>
              <a:custGeom>
                <a:avLst/>
                <a:gdLst>
                  <a:gd name="connsiteX0" fmla="*/ 3065 w 28606"/>
                  <a:gd name="connsiteY0" fmla="*/ 4150 h 53125"/>
                  <a:gd name="connsiteX1" fmla="*/ 12874 w 28606"/>
                  <a:gd name="connsiteY1" fmla="*/ 4150 h 53125"/>
                  <a:gd name="connsiteX2" fmla="*/ 12874 w 28606"/>
                  <a:gd name="connsiteY2" fmla="*/ 11110 h 53125"/>
                  <a:gd name="connsiteX3" fmla="*/ 25920 w 28606"/>
                  <a:gd name="connsiteY3" fmla="*/ 3065 h 53125"/>
                  <a:gd name="connsiteX4" fmla="*/ 25920 w 28606"/>
                  <a:gd name="connsiteY4" fmla="*/ 12779 h 53125"/>
                  <a:gd name="connsiteX5" fmla="*/ 23370 w 28606"/>
                  <a:gd name="connsiteY5" fmla="*/ 12483 h 53125"/>
                  <a:gd name="connsiteX6" fmla="*/ 12874 w 28606"/>
                  <a:gd name="connsiteY6" fmla="*/ 19060 h 53125"/>
                  <a:gd name="connsiteX7" fmla="*/ 12874 w 28606"/>
                  <a:gd name="connsiteY7" fmla="*/ 51521 h 53125"/>
                  <a:gd name="connsiteX8" fmla="*/ 3065 w 28606"/>
                  <a:gd name="connsiteY8" fmla="*/ 51521 h 53125"/>
                  <a:gd name="connsiteX9" fmla="*/ 3065 w 28606"/>
                  <a:gd name="connsiteY9" fmla="*/ 4150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06" h="53125">
                    <a:moveTo>
                      <a:pt x="3065" y="4150"/>
                    </a:moveTo>
                    <a:lnTo>
                      <a:pt x="12874" y="4150"/>
                    </a:lnTo>
                    <a:lnTo>
                      <a:pt x="12874" y="11110"/>
                    </a:lnTo>
                    <a:cubicBezTo>
                      <a:pt x="15620" y="6505"/>
                      <a:pt x="20624" y="3065"/>
                      <a:pt x="25920" y="3065"/>
                    </a:cubicBezTo>
                    <a:lnTo>
                      <a:pt x="25920" y="12779"/>
                    </a:lnTo>
                    <a:cubicBezTo>
                      <a:pt x="25134" y="12579"/>
                      <a:pt x="24252" y="12483"/>
                      <a:pt x="23370" y="12483"/>
                    </a:cubicBezTo>
                    <a:cubicBezTo>
                      <a:pt x="19347" y="12483"/>
                      <a:pt x="14834" y="15524"/>
                      <a:pt x="12874" y="19060"/>
                    </a:cubicBezTo>
                    <a:lnTo>
                      <a:pt x="12874" y="51521"/>
                    </a:lnTo>
                    <a:lnTo>
                      <a:pt x="3065" y="51521"/>
                    </a:lnTo>
                    <a:lnTo>
                      <a:pt x="3065" y="4150"/>
                    </a:lnTo>
                    <a:close/>
                  </a:path>
                </a:pathLst>
              </a:custGeom>
              <a:solidFill>
                <a:srgbClr val="343434"/>
              </a:solidFill>
              <a:ln w="9525" cap="flat">
                <a:noFill/>
                <a:prstDash val="solid"/>
                <a:miter/>
              </a:ln>
            </p:spPr>
            <p:txBody>
              <a:bodyPr rtlCol="0" anchor="ctr"/>
              <a:lstStyle/>
              <a:p>
                <a:endParaRPr lang="en-GB"/>
              </a:p>
            </p:txBody>
          </p:sp>
          <p:sp>
            <p:nvSpPr>
              <p:cNvPr id="79" name="Freeform: Shape 78">
                <a:extLst>
                  <a:ext uri="{FF2B5EF4-FFF2-40B4-BE49-F238E27FC236}">
                    <a16:creationId xmlns:a16="http://schemas.microsoft.com/office/drawing/2014/main" id="{0E83CC95-A797-4E2C-85E3-DEB7291BAA96}"/>
                  </a:ext>
                </a:extLst>
              </p:cNvPr>
              <p:cNvSpPr/>
              <p:nvPr/>
            </p:nvSpPr>
            <p:spPr>
              <a:xfrm>
                <a:off x="7786238" y="3752781"/>
                <a:ext cx="40866" cy="69472"/>
              </a:xfrm>
              <a:custGeom>
                <a:avLst/>
                <a:gdLst>
                  <a:gd name="connsiteX0" fmla="*/ 18561 w 40865"/>
                  <a:gd name="connsiteY0" fmla="*/ 48680 h 69471"/>
                  <a:gd name="connsiteX1" fmla="*/ 12874 w 40865"/>
                  <a:gd name="connsiteY1" fmla="*/ 56326 h 69471"/>
                  <a:gd name="connsiteX2" fmla="*/ 12874 w 40865"/>
                  <a:gd name="connsiteY2" fmla="*/ 68490 h 69471"/>
                  <a:gd name="connsiteX3" fmla="*/ 3065 w 40865"/>
                  <a:gd name="connsiteY3" fmla="*/ 68490 h 69471"/>
                  <a:gd name="connsiteX4" fmla="*/ 3065 w 40865"/>
                  <a:gd name="connsiteY4" fmla="*/ 3065 h 69471"/>
                  <a:gd name="connsiteX5" fmla="*/ 12874 w 40865"/>
                  <a:gd name="connsiteY5" fmla="*/ 3065 h 69471"/>
                  <a:gd name="connsiteX6" fmla="*/ 12874 w 40865"/>
                  <a:gd name="connsiteY6" fmla="*/ 44362 h 69471"/>
                  <a:gd name="connsiteX7" fmla="*/ 29548 w 40865"/>
                  <a:gd name="connsiteY7" fmla="*/ 21119 h 69471"/>
                  <a:gd name="connsiteX8" fmla="*/ 40926 w 40865"/>
                  <a:gd name="connsiteY8" fmla="*/ 21119 h 69471"/>
                  <a:gd name="connsiteX9" fmla="*/ 25234 w 40865"/>
                  <a:gd name="connsiteY9" fmla="*/ 42398 h 69471"/>
                  <a:gd name="connsiteX10" fmla="*/ 41221 w 40865"/>
                  <a:gd name="connsiteY10" fmla="*/ 68490 h 69471"/>
                  <a:gd name="connsiteX11" fmla="*/ 29743 w 40865"/>
                  <a:gd name="connsiteY11" fmla="*/ 68490 h 69471"/>
                  <a:gd name="connsiteX12" fmla="*/ 18561 w 40865"/>
                  <a:gd name="connsiteY12" fmla="*/ 48680 h 6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865" h="69471">
                    <a:moveTo>
                      <a:pt x="18561" y="48680"/>
                    </a:moveTo>
                    <a:lnTo>
                      <a:pt x="12874" y="56326"/>
                    </a:lnTo>
                    <a:lnTo>
                      <a:pt x="12874" y="68490"/>
                    </a:lnTo>
                    <a:lnTo>
                      <a:pt x="3065" y="68490"/>
                    </a:lnTo>
                    <a:lnTo>
                      <a:pt x="3065" y="3065"/>
                    </a:lnTo>
                    <a:lnTo>
                      <a:pt x="12874" y="3065"/>
                    </a:lnTo>
                    <a:lnTo>
                      <a:pt x="12874" y="44362"/>
                    </a:lnTo>
                    <a:lnTo>
                      <a:pt x="29548" y="21119"/>
                    </a:lnTo>
                    <a:lnTo>
                      <a:pt x="40926" y="21119"/>
                    </a:lnTo>
                    <a:lnTo>
                      <a:pt x="25234" y="42398"/>
                    </a:lnTo>
                    <a:lnTo>
                      <a:pt x="41221" y="68490"/>
                    </a:lnTo>
                    <a:lnTo>
                      <a:pt x="29743" y="68490"/>
                    </a:lnTo>
                    <a:lnTo>
                      <a:pt x="18561" y="48680"/>
                    </a:lnTo>
                    <a:close/>
                  </a:path>
                </a:pathLst>
              </a:custGeom>
              <a:solidFill>
                <a:srgbClr val="343434"/>
              </a:solidFill>
              <a:ln w="9525" cap="flat">
                <a:noFill/>
                <a:prstDash val="solid"/>
                <a:miter/>
              </a:ln>
            </p:spPr>
            <p:txBody>
              <a:bodyPr rtlCol="0" anchor="ctr"/>
              <a:lstStyle/>
              <a:p>
                <a:endParaRPr lang="en-GB"/>
              </a:p>
            </p:txBody>
          </p:sp>
          <p:sp>
            <p:nvSpPr>
              <p:cNvPr id="80" name="Freeform: Shape 79">
                <a:extLst>
                  <a:ext uri="{FF2B5EF4-FFF2-40B4-BE49-F238E27FC236}">
                    <a16:creationId xmlns:a16="http://schemas.microsoft.com/office/drawing/2014/main" id="{B70605C4-8CE0-43C8-8458-7B5E1843CFA6}"/>
                  </a:ext>
                </a:extLst>
              </p:cNvPr>
              <p:cNvSpPr/>
              <p:nvPr/>
            </p:nvSpPr>
            <p:spPr>
              <a:xfrm>
                <a:off x="8589014" y="3752892"/>
                <a:ext cx="16346" cy="69472"/>
              </a:xfrm>
              <a:custGeom>
                <a:avLst/>
                <a:gdLst>
                  <a:gd name="connsiteX0" fmla="*/ 3065 w 16346"/>
                  <a:gd name="connsiteY0" fmla="*/ 3065 h 69471"/>
                  <a:gd name="connsiteX1" fmla="*/ 13952 w 16346"/>
                  <a:gd name="connsiteY1" fmla="*/ 3065 h 69471"/>
                  <a:gd name="connsiteX2" fmla="*/ 13952 w 16346"/>
                  <a:gd name="connsiteY2" fmla="*/ 68490 h 69471"/>
                  <a:gd name="connsiteX3" fmla="*/ 3065 w 16346"/>
                  <a:gd name="connsiteY3" fmla="*/ 68490 h 69471"/>
                  <a:gd name="connsiteX4" fmla="*/ 3065 w 16346"/>
                  <a:gd name="connsiteY4" fmla="*/ 3065 h 69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46" h="69471">
                    <a:moveTo>
                      <a:pt x="3065" y="3065"/>
                    </a:moveTo>
                    <a:lnTo>
                      <a:pt x="13952" y="3065"/>
                    </a:lnTo>
                    <a:lnTo>
                      <a:pt x="13952" y="68490"/>
                    </a:lnTo>
                    <a:lnTo>
                      <a:pt x="3065" y="68490"/>
                    </a:lnTo>
                    <a:lnTo>
                      <a:pt x="3065" y="3065"/>
                    </a:lnTo>
                    <a:close/>
                  </a:path>
                </a:pathLst>
              </a:custGeom>
              <a:solidFill>
                <a:srgbClr val="343434"/>
              </a:solidFill>
              <a:ln w="9525" cap="flat">
                <a:noFill/>
                <a:prstDash val="solid"/>
                <a:miter/>
              </a:ln>
            </p:spPr>
            <p:txBody>
              <a:bodyPr rtlCol="0" anchor="ctr"/>
              <a:lstStyle/>
              <a:p>
                <a:endParaRPr lang="en-GB"/>
              </a:p>
            </p:txBody>
          </p:sp>
          <p:sp>
            <p:nvSpPr>
              <p:cNvPr id="81" name="Freeform: Shape 80">
                <a:extLst>
                  <a:ext uri="{FF2B5EF4-FFF2-40B4-BE49-F238E27FC236}">
                    <a16:creationId xmlns:a16="http://schemas.microsoft.com/office/drawing/2014/main" id="{3D90B72C-C3A7-4B56-BBD6-D4FE62B826E8}"/>
                  </a:ext>
                </a:extLst>
              </p:cNvPr>
              <p:cNvSpPr/>
              <p:nvPr/>
            </p:nvSpPr>
            <p:spPr>
              <a:xfrm>
                <a:off x="8606179" y="3750933"/>
                <a:ext cx="28606" cy="73558"/>
              </a:xfrm>
              <a:custGeom>
                <a:avLst/>
                <a:gdLst>
                  <a:gd name="connsiteX0" fmla="*/ 21897 w 28606"/>
                  <a:gd name="connsiteY0" fmla="*/ 3065 h 73558"/>
                  <a:gd name="connsiteX1" fmla="*/ 29157 w 28606"/>
                  <a:gd name="connsiteY1" fmla="*/ 3065 h 73558"/>
                  <a:gd name="connsiteX2" fmla="*/ 10324 w 28606"/>
                  <a:gd name="connsiteY2" fmla="*/ 72413 h 73558"/>
                  <a:gd name="connsiteX3" fmla="*/ 3065 w 28606"/>
                  <a:gd name="connsiteY3" fmla="*/ 72413 h 73558"/>
                  <a:gd name="connsiteX4" fmla="*/ 21897 w 28606"/>
                  <a:gd name="connsiteY4" fmla="*/ 3065 h 73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06" h="73558">
                    <a:moveTo>
                      <a:pt x="21897" y="3065"/>
                    </a:moveTo>
                    <a:lnTo>
                      <a:pt x="29157" y="3065"/>
                    </a:lnTo>
                    <a:lnTo>
                      <a:pt x="10324" y="72413"/>
                    </a:lnTo>
                    <a:lnTo>
                      <a:pt x="3065" y="72413"/>
                    </a:lnTo>
                    <a:lnTo>
                      <a:pt x="21897" y="3065"/>
                    </a:lnTo>
                    <a:close/>
                  </a:path>
                </a:pathLst>
              </a:custGeom>
              <a:solidFill>
                <a:srgbClr val="343434"/>
              </a:solidFill>
              <a:ln w="9525" cap="flat">
                <a:noFill/>
                <a:prstDash val="solid"/>
                <a:miter/>
              </a:ln>
            </p:spPr>
            <p:txBody>
              <a:bodyPr rtlCol="0" anchor="ctr"/>
              <a:lstStyle/>
              <a:p>
                <a:endParaRPr lang="en-GB"/>
              </a:p>
            </p:txBody>
          </p:sp>
          <p:sp>
            <p:nvSpPr>
              <p:cNvPr id="82" name="Freeform: Shape 81">
                <a:extLst>
                  <a:ext uri="{FF2B5EF4-FFF2-40B4-BE49-F238E27FC236}">
                    <a16:creationId xmlns:a16="http://schemas.microsoft.com/office/drawing/2014/main" id="{67E0CEC4-DACA-4AEC-9F9C-FAD2434459A9}"/>
                  </a:ext>
                </a:extLst>
              </p:cNvPr>
              <p:cNvSpPr/>
              <p:nvPr/>
            </p:nvSpPr>
            <p:spPr>
              <a:xfrm>
                <a:off x="8636094" y="3751815"/>
                <a:ext cx="57212" cy="73558"/>
              </a:xfrm>
              <a:custGeom>
                <a:avLst/>
                <a:gdLst>
                  <a:gd name="connsiteX0" fmla="*/ 29253 w 57212"/>
                  <a:gd name="connsiteY0" fmla="*/ 3065 h 73558"/>
                  <a:gd name="connsiteX1" fmla="*/ 55440 w 57212"/>
                  <a:gd name="connsiteY1" fmla="*/ 36903 h 73558"/>
                  <a:gd name="connsiteX2" fmla="*/ 29253 w 57212"/>
                  <a:gd name="connsiteY2" fmla="*/ 70745 h 73558"/>
                  <a:gd name="connsiteX3" fmla="*/ 3065 w 57212"/>
                  <a:gd name="connsiteY3" fmla="*/ 36903 h 73558"/>
                  <a:gd name="connsiteX4" fmla="*/ 29253 w 57212"/>
                  <a:gd name="connsiteY4" fmla="*/ 3065 h 73558"/>
                  <a:gd name="connsiteX5" fmla="*/ 29253 w 57212"/>
                  <a:gd name="connsiteY5" fmla="*/ 12679 h 73558"/>
                  <a:gd name="connsiteX6" fmla="*/ 14147 w 57212"/>
                  <a:gd name="connsiteY6" fmla="*/ 36903 h 73558"/>
                  <a:gd name="connsiteX7" fmla="*/ 29253 w 57212"/>
                  <a:gd name="connsiteY7" fmla="*/ 61035 h 73558"/>
                  <a:gd name="connsiteX8" fmla="*/ 44358 w 57212"/>
                  <a:gd name="connsiteY8" fmla="*/ 36903 h 73558"/>
                  <a:gd name="connsiteX9" fmla="*/ 29253 w 57212"/>
                  <a:gd name="connsiteY9" fmla="*/ 12679 h 7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212" h="73558">
                    <a:moveTo>
                      <a:pt x="29253" y="3065"/>
                    </a:moveTo>
                    <a:cubicBezTo>
                      <a:pt x="45830" y="3065"/>
                      <a:pt x="55440" y="17679"/>
                      <a:pt x="55440" y="36903"/>
                    </a:cubicBezTo>
                    <a:cubicBezTo>
                      <a:pt x="55440" y="56131"/>
                      <a:pt x="45830" y="70745"/>
                      <a:pt x="29253" y="70745"/>
                    </a:cubicBezTo>
                    <a:cubicBezTo>
                      <a:pt x="12675" y="70745"/>
                      <a:pt x="3065" y="56131"/>
                      <a:pt x="3065" y="36903"/>
                    </a:cubicBezTo>
                    <a:cubicBezTo>
                      <a:pt x="3065" y="17679"/>
                      <a:pt x="12675" y="3065"/>
                      <a:pt x="29253" y="3065"/>
                    </a:cubicBezTo>
                    <a:close/>
                    <a:moveTo>
                      <a:pt x="29253" y="12679"/>
                    </a:moveTo>
                    <a:cubicBezTo>
                      <a:pt x="19443" y="12679"/>
                      <a:pt x="14147" y="23175"/>
                      <a:pt x="14147" y="36903"/>
                    </a:cubicBezTo>
                    <a:cubicBezTo>
                      <a:pt x="14147" y="50440"/>
                      <a:pt x="19443" y="61035"/>
                      <a:pt x="29253" y="61035"/>
                    </a:cubicBezTo>
                    <a:cubicBezTo>
                      <a:pt x="38962" y="61035"/>
                      <a:pt x="44358" y="50440"/>
                      <a:pt x="44358" y="36903"/>
                    </a:cubicBezTo>
                    <a:cubicBezTo>
                      <a:pt x="44358" y="23175"/>
                      <a:pt x="38962" y="12679"/>
                      <a:pt x="29253" y="12679"/>
                    </a:cubicBezTo>
                    <a:close/>
                  </a:path>
                </a:pathLst>
              </a:custGeom>
              <a:solidFill>
                <a:srgbClr val="343434"/>
              </a:solidFill>
              <a:ln w="9525" cap="flat">
                <a:noFill/>
                <a:prstDash val="solid"/>
                <a:miter/>
              </a:ln>
            </p:spPr>
            <p:txBody>
              <a:bodyPr rtlCol="0" anchor="ctr"/>
              <a:lstStyle/>
              <a:p>
                <a:endParaRPr lang="en-GB"/>
              </a:p>
            </p:txBody>
          </p:sp>
          <p:sp>
            <p:nvSpPr>
              <p:cNvPr id="83" name="Freeform: Shape 82">
                <a:extLst>
                  <a:ext uri="{FF2B5EF4-FFF2-40B4-BE49-F238E27FC236}">
                    <a16:creationId xmlns:a16="http://schemas.microsoft.com/office/drawing/2014/main" id="{66D06B73-AC43-4F15-B215-31D9226FC9C6}"/>
                  </a:ext>
                </a:extLst>
              </p:cNvPr>
              <p:cNvSpPr/>
              <p:nvPr/>
            </p:nvSpPr>
            <p:spPr>
              <a:xfrm>
                <a:off x="5572244" y="2445233"/>
                <a:ext cx="61299" cy="69472"/>
              </a:xfrm>
              <a:custGeom>
                <a:avLst/>
                <a:gdLst>
                  <a:gd name="connsiteX0" fmla="*/ 49753 w 61298"/>
                  <a:gd name="connsiteY0" fmla="*/ 20920 h 69471"/>
                  <a:gd name="connsiteX1" fmla="*/ 33866 w 61298"/>
                  <a:gd name="connsiteY1" fmla="*/ 68490 h 69471"/>
                  <a:gd name="connsiteX2" fmla="*/ 29648 w 61298"/>
                  <a:gd name="connsiteY2" fmla="*/ 68490 h 69471"/>
                  <a:gd name="connsiteX3" fmla="*/ 13952 w 61298"/>
                  <a:gd name="connsiteY3" fmla="*/ 20920 h 69471"/>
                  <a:gd name="connsiteX4" fmla="*/ 13952 w 61298"/>
                  <a:gd name="connsiteY4" fmla="*/ 68490 h 69471"/>
                  <a:gd name="connsiteX5" fmla="*/ 3065 w 61298"/>
                  <a:gd name="connsiteY5" fmla="*/ 68490 h 69471"/>
                  <a:gd name="connsiteX6" fmla="*/ 3065 w 61298"/>
                  <a:gd name="connsiteY6" fmla="*/ 3065 h 69471"/>
                  <a:gd name="connsiteX7" fmla="*/ 17779 w 61298"/>
                  <a:gd name="connsiteY7" fmla="*/ 3065 h 69471"/>
                  <a:gd name="connsiteX8" fmla="*/ 31803 w 61298"/>
                  <a:gd name="connsiteY8" fmla="*/ 45343 h 69471"/>
                  <a:gd name="connsiteX9" fmla="*/ 45930 w 61298"/>
                  <a:gd name="connsiteY9" fmla="*/ 3065 h 69471"/>
                  <a:gd name="connsiteX10" fmla="*/ 60544 w 61298"/>
                  <a:gd name="connsiteY10" fmla="*/ 3065 h 69471"/>
                  <a:gd name="connsiteX11" fmla="*/ 60544 w 61298"/>
                  <a:gd name="connsiteY11" fmla="*/ 68490 h 69471"/>
                  <a:gd name="connsiteX12" fmla="*/ 49753 w 61298"/>
                  <a:gd name="connsiteY12" fmla="*/ 68490 h 69471"/>
                  <a:gd name="connsiteX13" fmla="*/ 49753 w 61298"/>
                  <a:gd name="connsiteY13" fmla="*/ 20920 h 6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98" h="69471">
                    <a:moveTo>
                      <a:pt x="49753" y="20920"/>
                    </a:moveTo>
                    <a:lnTo>
                      <a:pt x="33866" y="68490"/>
                    </a:lnTo>
                    <a:lnTo>
                      <a:pt x="29648" y="68490"/>
                    </a:lnTo>
                    <a:lnTo>
                      <a:pt x="13952" y="20920"/>
                    </a:lnTo>
                    <a:lnTo>
                      <a:pt x="13952" y="68490"/>
                    </a:lnTo>
                    <a:lnTo>
                      <a:pt x="3065" y="68490"/>
                    </a:lnTo>
                    <a:lnTo>
                      <a:pt x="3065" y="3065"/>
                    </a:lnTo>
                    <a:lnTo>
                      <a:pt x="17779" y="3065"/>
                    </a:lnTo>
                    <a:lnTo>
                      <a:pt x="31803" y="45343"/>
                    </a:lnTo>
                    <a:lnTo>
                      <a:pt x="45930" y="3065"/>
                    </a:lnTo>
                    <a:lnTo>
                      <a:pt x="60544" y="3065"/>
                    </a:lnTo>
                    <a:lnTo>
                      <a:pt x="60544" y="68490"/>
                    </a:lnTo>
                    <a:lnTo>
                      <a:pt x="49753" y="68490"/>
                    </a:lnTo>
                    <a:lnTo>
                      <a:pt x="49753" y="20920"/>
                    </a:lnTo>
                    <a:close/>
                  </a:path>
                </a:pathLst>
              </a:custGeom>
              <a:solidFill>
                <a:srgbClr val="343434"/>
              </a:solidFill>
              <a:ln w="9525" cap="flat">
                <a:noFill/>
                <a:prstDash val="solid"/>
                <a:miter/>
              </a:ln>
            </p:spPr>
            <p:txBody>
              <a:bodyPr rtlCol="0" anchor="ctr"/>
              <a:lstStyle/>
              <a:p>
                <a:endParaRPr lang="en-GB"/>
              </a:p>
            </p:txBody>
          </p:sp>
          <p:sp>
            <p:nvSpPr>
              <p:cNvPr id="84" name="Freeform: Shape 83">
                <a:extLst>
                  <a:ext uri="{FF2B5EF4-FFF2-40B4-BE49-F238E27FC236}">
                    <a16:creationId xmlns:a16="http://schemas.microsoft.com/office/drawing/2014/main" id="{A4C2DE04-CF48-4C88-8B4E-11FC6219E6FA}"/>
                  </a:ext>
                </a:extLst>
              </p:cNvPr>
              <p:cNvSpPr/>
              <p:nvPr/>
            </p:nvSpPr>
            <p:spPr>
              <a:xfrm>
                <a:off x="5639329" y="2462106"/>
                <a:ext cx="44952" cy="53125"/>
              </a:xfrm>
              <a:custGeom>
                <a:avLst/>
                <a:gdLst>
                  <a:gd name="connsiteX0" fmla="*/ 23370 w 44952"/>
                  <a:gd name="connsiteY0" fmla="*/ 3065 h 53125"/>
                  <a:gd name="connsiteX1" fmla="*/ 43085 w 44952"/>
                  <a:gd name="connsiteY1" fmla="*/ 28271 h 53125"/>
                  <a:gd name="connsiteX2" fmla="*/ 43085 w 44952"/>
                  <a:gd name="connsiteY2" fmla="*/ 31116 h 53125"/>
                  <a:gd name="connsiteX3" fmla="*/ 12974 w 44952"/>
                  <a:gd name="connsiteY3" fmla="*/ 31116 h 53125"/>
                  <a:gd name="connsiteX4" fmla="*/ 25330 w 44952"/>
                  <a:gd name="connsiteY4" fmla="*/ 44753 h 53125"/>
                  <a:gd name="connsiteX5" fmla="*/ 36021 w 44952"/>
                  <a:gd name="connsiteY5" fmla="*/ 39649 h 53125"/>
                  <a:gd name="connsiteX6" fmla="*/ 40730 w 44952"/>
                  <a:gd name="connsiteY6" fmla="*/ 45535 h 53125"/>
                  <a:gd name="connsiteX7" fmla="*/ 24352 w 44952"/>
                  <a:gd name="connsiteY7" fmla="*/ 52794 h 53125"/>
                  <a:gd name="connsiteX8" fmla="*/ 3065 w 44952"/>
                  <a:gd name="connsiteY8" fmla="*/ 27880 h 53125"/>
                  <a:gd name="connsiteX9" fmla="*/ 23370 w 44952"/>
                  <a:gd name="connsiteY9" fmla="*/ 3065 h 53125"/>
                  <a:gd name="connsiteX10" fmla="*/ 12874 w 44952"/>
                  <a:gd name="connsiteY10" fmla="*/ 24152 h 53125"/>
                  <a:gd name="connsiteX11" fmla="*/ 33571 w 44952"/>
                  <a:gd name="connsiteY11" fmla="*/ 24152 h 53125"/>
                  <a:gd name="connsiteX12" fmla="*/ 23270 w 44952"/>
                  <a:gd name="connsiteY12" fmla="*/ 11011 h 53125"/>
                  <a:gd name="connsiteX13" fmla="*/ 12874 w 44952"/>
                  <a:gd name="connsiteY13" fmla="*/ 24152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52" h="53125">
                    <a:moveTo>
                      <a:pt x="23370" y="3065"/>
                    </a:moveTo>
                    <a:cubicBezTo>
                      <a:pt x="36220" y="3065"/>
                      <a:pt x="43085" y="13952"/>
                      <a:pt x="43085" y="28271"/>
                    </a:cubicBezTo>
                    <a:lnTo>
                      <a:pt x="43085" y="31116"/>
                    </a:lnTo>
                    <a:lnTo>
                      <a:pt x="12974" y="31116"/>
                    </a:lnTo>
                    <a:cubicBezTo>
                      <a:pt x="13365" y="38866"/>
                      <a:pt x="17679" y="44753"/>
                      <a:pt x="25330" y="44753"/>
                    </a:cubicBezTo>
                    <a:cubicBezTo>
                      <a:pt x="29057" y="44753"/>
                      <a:pt x="33275" y="42889"/>
                      <a:pt x="36021" y="39649"/>
                    </a:cubicBezTo>
                    <a:lnTo>
                      <a:pt x="40730" y="45535"/>
                    </a:lnTo>
                    <a:cubicBezTo>
                      <a:pt x="36711" y="50144"/>
                      <a:pt x="30725" y="52794"/>
                      <a:pt x="24352" y="52794"/>
                    </a:cubicBezTo>
                    <a:cubicBezTo>
                      <a:pt x="11306" y="52794"/>
                      <a:pt x="3065" y="42594"/>
                      <a:pt x="3065" y="27880"/>
                    </a:cubicBezTo>
                    <a:cubicBezTo>
                      <a:pt x="3065" y="14147"/>
                      <a:pt x="10715" y="3065"/>
                      <a:pt x="23370" y="3065"/>
                    </a:cubicBezTo>
                    <a:close/>
                    <a:moveTo>
                      <a:pt x="12874" y="24152"/>
                    </a:moveTo>
                    <a:lnTo>
                      <a:pt x="33571" y="24152"/>
                    </a:lnTo>
                    <a:cubicBezTo>
                      <a:pt x="33471" y="18266"/>
                      <a:pt x="30825" y="11011"/>
                      <a:pt x="23270" y="11011"/>
                    </a:cubicBezTo>
                    <a:cubicBezTo>
                      <a:pt x="15915" y="11011"/>
                      <a:pt x="13170" y="18465"/>
                      <a:pt x="12874" y="24152"/>
                    </a:cubicBezTo>
                    <a:close/>
                  </a:path>
                </a:pathLst>
              </a:custGeom>
              <a:solidFill>
                <a:srgbClr val="343434"/>
              </a:solidFill>
              <a:ln w="9525" cap="flat">
                <a:noFill/>
                <a:prstDash val="solid"/>
                <a:miter/>
              </a:ln>
            </p:spPr>
            <p:txBody>
              <a:bodyPr rtlCol="0" anchor="ctr"/>
              <a:lstStyle/>
              <a:p>
                <a:endParaRPr lang="en-GB"/>
              </a:p>
            </p:txBody>
          </p:sp>
          <p:sp>
            <p:nvSpPr>
              <p:cNvPr id="85" name="Freeform: Shape 84">
                <a:extLst>
                  <a:ext uri="{FF2B5EF4-FFF2-40B4-BE49-F238E27FC236}">
                    <a16:creationId xmlns:a16="http://schemas.microsoft.com/office/drawing/2014/main" id="{62AED3A5-19CD-48D4-8073-5B44D5413344}"/>
                  </a:ext>
                </a:extLst>
              </p:cNvPr>
              <p:cNvSpPr/>
              <p:nvPr/>
            </p:nvSpPr>
            <p:spPr>
              <a:xfrm>
                <a:off x="5688173" y="2462106"/>
                <a:ext cx="61299" cy="53125"/>
              </a:xfrm>
              <a:custGeom>
                <a:avLst/>
                <a:gdLst>
                  <a:gd name="connsiteX0" fmla="*/ 52499 w 61298"/>
                  <a:gd name="connsiteY0" fmla="*/ 18661 h 53125"/>
                  <a:gd name="connsiteX1" fmla="*/ 46616 w 61298"/>
                  <a:gd name="connsiteY1" fmla="*/ 11697 h 53125"/>
                  <a:gd name="connsiteX2" fmla="*/ 37593 w 61298"/>
                  <a:gd name="connsiteY2" fmla="*/ 18266 h 53125"/>
                  <a:gd name="connsiteX3" fmla="*/ 37593 w 61298"/>
                  <a:gd name="connsiteY3" fmla="*/ 51617 h 53125"/>
                  <a:gd name="connsiteX4" fmla="*/ 27784 w 61298"/>
                  <a:gd name="connsiteY4" fmla="*/ 51617 h 53125"/>
                  <a:gd name="connsiteX5" fmla="*/ 27784 w 61298"/>
                  <a:gd name="connsiteY5" fmla="*/ 18661 h 53125"/>
                  <a:gd name="connsiteX6" fmla="*/ 21897 w 61298"/>
                  <a:gd name="connsiteY6" fmla="*/ 11697 h 53125"/>
                  <a:gd name="connsiteX7" fmla="*/ 12874 w 61298"/>
                  <a:gd name="connsiteY7" fmla="*/ 18266 h 53125"/>
                  <a:gd name="connsiteX8" fmla="*/ 12874 w 61298"/>
                  <a:gd name="connsiteY8" fmla="*/ 51617 h 53125"/>
                  <a:gd name="connsiteX9" fmla="*/ 3065 w 61298"/>
                  <a:gd name="connsiteY9" fmla="*/ 51617 h 53125"/>
                  <a:gd name="connsiteX10" fmla="*/ 3065 w 61298"/>
                  <a:gd name="connsiteY10" fmla="*/ 4242 h 53125"/>
                  <a:gd name="connsiteX11" fmla="*/ 12874 w 61298"/>
                  <a:gd name="connsiteY11" fmla="*/ 4242 h 53125"/>
                  <a:gd name="connsiteX12" fmla="*/ 12874 w 61298"/>
                  <a:gd name="connsiteY12" fmla="*/ 10616 h 53125"/>
                  <a:gd name="connsiteX13" fmla="*/ 26016 w 61298"/>
                  <a:gd name="connsiteY13" fmla="*/ 3065 h 53125"/>
                  <a:gd name="connsiteX14" fmla="*/ 37102 w 61298"/>
                  <a:gd name="connsiteY14" fmla="*/ 11402 h 53125"/>
                  <a:gd name="connsiteX15" fmla="*/ 50735 w 61298"/>
                  <a:gd name="connsiteY15" fmla="*/ 3065 h 53125"/>
                  <a:gd name="connsiteX16" fmla="*/ 62308 w 61298"/>
                  <a:gd name="connsiteY16" fmla="*/ 15520 h 53125"/>
                  <a:gd name="connsiteX17" fmla="*/ 62308 w 61298"/>
                  <a:gd name="connsiteY17" fmla="*/ 51617 h 53125"/>
                  <a:gd name="connsiteX18" fmla="*/ 52499 w 61298"/>
                  <a:gd name="connsiteY18" fmla="*/ 51617 h 53125"/>
                  <a:gd name="connsiteX19" fmla="*/ 52499 w 61298"/>
                  <a:gd name="connsiteY19" fmla="*/ 18661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1298" h="53125">
                    <a:moveTo>
                      <a:pt x="52499" y="18661"/>
                    </a:moveTo>
                    <a:cubicBezTo>
                      <a:pt x="52499" y="14247"/>
                      <a:pt x="50735" y="11697"/>
                      <a:pt x="46616" y="11697"/>
                    </a:cubicBezTo>
                    <a:cubicBezTo>
                      <a:pt x="42694" y="11697"/>
                      <a:pt x="39162" y="15129"/>
                      <a:pt x="37593" y="18266"/>
                    </a:cubicBezTo>
                    <a:lnTo>
                      <a:pt x="37593" y="51617"/>
                    </a:lnTo>
                    <a:lnTo>
                      <a:pt x="27784" y="51617"/>
                    </a:lnTo>
                    <a:lnTo>
                      <a:pt x="27784" y="18661"/>
                    </a:lnTo>
                    <a:cubicBezTo>
                      <a:pt x="27784" y="14343"/>
                      <a:pt x="26016" y="11697"/>
                      <a:pt x="21897" y="11697"/>
                    </a:cubicBezTo>
                    <a:cubicBezTo>
                      <a:pt x="17975" y="11697"/>
                      <a:pt x="14542" y="15129"/>
                      <a:pt x="12874" y="18266"/>
                    </a:cubicBezTo>
                    <a:lnTo>
                      <a:pt x="12874" y="51617"/>
                    </a:lnTo>
                    <a:lnTo>
                      <a:pt x="3065" y="51617"/>
                    </a:lnTo>
                    <a:lnTo>
                      <a:pt x="3065" y="4242"/>
                    </a:lnTo>
                    <a:lnTo>
                      <a:pt x="12874" y="4242"/>
                    </a:lnTo>
                    <a:lnTo>
                      <a:pt x="12874" y="10616"/>
                    </a:lnTo>
                    <a:cubicBezTo>
                      <a:pt x="14738" y="7283"/>
                      <a:pt x="20134" y="3065"/>
                      <a:pt x="26016" y="3065"/>
                    </a:cubicBezTo>
                    <a:cubicBezTo>
                      <a:pt x="32002" y="3065"/>
                      <a:pt x="36021" y="6106"/>
                      <a:pt x="37102" y="11402"/>
                    </a:cubicBezTo>
                    <a:cubicBezTo>
                      <a:pt x="39357" y="7183"/>
                      <a:pt x="44849" y="3065"/>
                      <a:pt x="50735" y="3065"/>
                    </a:cubicBezTo>
                    <a:cubicBezTo>
                      <a:pt x="57894" y="3065"/>
                      <a:pt x="62308" y="6888"/>
                      <a:pt x="62308" y="15520"/>
                    </a:cubicBezTo>
                    <a:lnTo>
                      <a:pt x="62308" y="51617"/>
                    </a:lnTo>
                    <a:lnTo>
                      <a:pt x="52499" y="51617"/>
                    </a:lnTo>
                    <a:lnTo>
                      <a:pt x="52499" y="18661"/>
                    </a:lnTo>
                    <a:close/>
                  </a:path>
                </a:pathLst>
              </a:custGeom>
              <a:solidFill>
                <a:srgbClr val="343434"/>
              </a:solidFill>
              <a:ln w="9525" cap="flat">
                <a:noFill/>
                <a:prstDash val="solid"/>
                <a:miter/>
              </a:ln>
            </p:spPr>
            <p:txBody>
              <a:bodyPr rtlCol="0" anchor="ctr"/>
              <a:lstStyle/>
              <a:p>
                <a:endParaRPr lang="en-GB"/>
              </a:p>
            </p:txBody>
          </p:sp>
          <p:sp>
            <p:nvSpPr>
              <p:cNvPr id="86" name="Freeform: Shape 85">
                <a:extLst>
                  <a:ext uri="{FF2B5EF4-FFF2-40B4-BE49-F238E27FC236}">
                    <a16:creationId xmlns:a16="http://schemas.microsoft.com/office/drawing/2014/main" id="{18EA87B8-F6DE-4B8B-8315-BECBD2EDA83A}"/>
                  </a:ext>
                </a:extLst>
              </p:cNvPr>
              <p:cNvSpPr/>
              <p:nvPr/>
            </p:nvSpPr>
            <p:spPr>
              <a:xfrm>
                <a:off x="5756631" y="2462106"/>
                <a:ext cx="44952" cy="53125"/>
              </a:xfrm>
              <a:custGeom>
                <a:avLst/>
                <a:gdLst>
                  <a:gd name="connsiteX0" fmla="*/ 3065 w 44952"/>
                  <a:gd name="connsiteY0" fmla="*/ 27880 h 53125"/>
                  <a:gd name="connsiteX1" fmla="*/ 23566 w 44952"/>
                  <a:gd name="connsiteY1" fmla="*/ 3065 h 53125"/>
                  <a:gd name="connsiteX2" fmla="*/ 44066 w 44952"/>
                  <a:gd name="connsiteY2" fmla="*/ 27880 h 53125"/>
                  <a:gd name="connsiteX3" fmla="*/ 23566 w 44952"/>
                  <a:gd name="connsiteY3" fmla="*/ 52794 h 53125"/>
                  <a:gd name="connsiteX4" fmla="*/ 3065 w 44952"/>
                  <a:gd name="connsiteY4" fmla="*/ 27880 h 53125"/>
                  <a:gd name="connsiteX5" fmla="*/ 33962 w 44952"/>
                  <a:gd name="connsiteY5" fmla="*/ 27880 h 53125"/>
                  <a:gd name="connsiteX6" fmla="*/ 23566 w 44952"/>
                  <a:gd name="connsiteY6" fmla="*/ 11697 h 53125"/>
                  <a:gd name="connsiteX7" fmla="*/ 13170 w 44952"/>
                  <a:gd name="connsiteY7" fmla="*/ 27880 h 53125"/>
                  <a:gd name="connsiteX8" fmla="*/ 23566 w 44952"/>
                  <a:gd name="connsiteY8" fmla="*/ 44162 h 53125"/>
                  <a:gd name="connsiteX9" fmla="*/ 33962 w 44952"/>
                  <a:gd name="connsiteY9" fmla="*/ 27880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52" h="53125">
                    <a:moveTo>
                      <a:pt x="3065" y="27880"/>
                    </a:moveTo>
                    <a:cubicBezTo>
                      <a:pt x="3065" y="14538"/>
                      <a:pt x="10129" y="3065"/>
                      <a:pt x="23566" y="3065"/>
                    </a:cubicBezTo>
                    <a:cubicBezTo>
                      <a:pt x="37003" y="3065"/>
                      <a:pt x="44066" y="14538"/>
                      <a:pt x="44066" y="27880"/>
                    </a:cubicBezTo>
                    <a:cubicBezTo>
                      <a:pt x="44066" y="41221"/>
                      <a:pt x="37003" y="52794"/>
                      <a:pt x="23566" y="52794"/>
                    </a:cubicBezTo>
                    <a:cubicBezTo>
                      <a:pt x="10129" y="52794"/>
                      <a:pt x="3065" y="41221"/>
                      <a:pt x="3065" y="27880"/>
                    </a:cubicBezTo>
                    <a:close/>
                    <a:moveTo>
                      <a:pt x="33962" y="27880"/>
                    </a:moveTo>
                    <a:cubicBezTo>
                      <a:pt x="33962" y="19347"/>
                      <a:pt x="30725" y="11697"/>
                      <a:pt x="23566" y="11697"/>
                    </a:cubicBezTo>
                    <a:cubicBezTo>
                      <a:pt x="16406" y="11697"/>
                      <a:pt x="13170" y="19347"/>
                      <a:pt x="13170" y="27880"/>
                    </a:cubicBezTo>
                    <a:cubicBezTo>
                      <a:pt x="13170" y="36412"/>
                      <a:pt x="16406" y="44162"/>
                      <a:pt x="23566" y="44162"/>
                    </a:cubicBezTo>
                    <a:cubicBezTo>
                      <a:pt x="30725" y="44162"/>
                      <a:pt x="33962" y="36412"/>
                      <a:pt x="33962" y="27880"/>
                    </a:cubicBezTo>
                    <a:close/>
                  </a:path>
                </a:pathLst>
              </a:custGeom>
              <a:solidFill>
                <a:srgbClr val="343434"/>
              </a:solidFill>
              <a:ln w="9525" cap="flat">
                <a:noFill/>
                <a:prstDash val="solid"/>
                <a:miter/>
              </a:ln>
            </p:spPr>
            <p:txBody>
              <a:bodyPr rtlCol="0" anchor="ctr"/>
              <a:lstStyle/>
              <a:p>
                <a:endParaRPr lang="en-GB"/>
              </a:p>
            </p:txBody>
          </p:sp>
          <p:sp>
            <p:nvSpPr>
              <p:cNvPr id="87" name="Freeform: Shape 86">
                <a:extLst>
                  <a:ext uri="{FF2B5EF4-FFF2-40B4-BE49-F238E27FC236}">
                    <a16:creationId xmlns:a16="http://schemas.microsoft.com/office/drawing/2014/main" id="{A4AD4585-4EE8-49A6-A490-D517C639AA40}"/>
                  </a:ext>
                </a:extLst>
              </p:cNvPr>
              <p:cNvSpPr/>
              <p:nvPr/>
            </p:nvSpPr>
            <p:spPr>
              <a:xfrm>
                <a:off x="5806847" y="2462202"/>
                <a:ext cx="28606" cy="53125"/>
              </a:xfrm>
              <a:custGeom>
                <a:avLst/>
                <a:gdLst>
                  <a:gd name="connsiteX0" fmla="*/ 3065 w 28606"/>
                  <a:gd name="connsiteY0" fmla="*/ 4146 h 53125"/>
                  <a:gd name="connsiteX1" fmla="*/ 12874 w 28606"/>
                  <a:gd name="connsiteY1" fmla="*/ 4146 h 53125"/>
                  <a:gd name="connsiteX2" fmla="*/ 12874 w 28606"/>
                  <a:gd name="connsiteY2" fmla="*/ 11110 h 53125"/>
                  <a:gd name="connsiteX3" fmla="*/ 25920 w 28606"/>
                  <a:gd name="connsiteY3" fmla="*/ 3065 h 53125"/>
                  <a:gd name="connsiteX4" fmla="*/ 25920 w 28606"/>
                  <a:gd name="connsiteY4" fmla="*/ 12779 h 53125"/>
                  <a:gd name="connsiteX5" fmla="*/ 23370 w 28606"/>
                  <a:gd name="connsiteY5" fmla="*/ 12483 h 53125"/>
                  <a:gd name="connsiteX6" fmla="*/ 12874 w 28606"/>
                  <a:gd name="connsiteY6" fmla="*/ 19056 h 53125"/>
                  <a:gd name="connsiteX7" fmla="*/ 12874 w 28606"/>
                  <a:gd name="connsiteY7" fmla="*/ 51521 h 53125"/>
                  <a:gd name="connsiteX8" fmla="*/ 3065 w 28606"/>
                  <a:gd name="connsiteY8" fmla="*/ 51521 h 53125"/>
                  <a:gd name="connsiteX9" fmla="*/ 3065 w 28606"/>
                  <a:gd name="connsiteY9" fmla="*/ 4146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06" h="53125">
                    <a:moveTo>
                      <a:pt x="3065" y="4146"/>
                    </a:moveTo>
                    <a:lnTo>
                      <a:pt x="12874" y="4146"/>
                    </a:lnTo>
                    <a:lnTo>
                      <a:pt x="12874" y="11110"/>
                    </a:lnTo>
                    <a:cubicBezTo>
                      <a:pt x="15620" y="6501"/>
                      <a:pt x="20624" y="3065"/>
                      <a:pt x="25920" y="3065"/>
                    </a:cubicBezTo>
                    <a:lnTo>
                      <a:pt x="25920" y="12779"/>
                    </a:lnTo>
                    <a:cubicBezTo>
                      <a:pt x="25134" y="12579"/>
                      <a:pt x="24252" y="12483"/>
                      <a:pt x="23370" y="12483"/>
                    </a:cubicBezTo>
                    <a:cubicBezTo>
                      <a:pt x="19347" y="12483"/>
                      <a:pt x="14834" y="15524"/>
                      <a:pt x="12874" y="19056"/>
                    </a:cubicBezTo>
                    <a:lnTo>
                      <a:pt x="12874" y="51521"/>
                    </a:lnTo>
                    <a:lnTo>
                      <a:pt x="3065" y="51521"/>
                    </a:lnTo>
                    <a:lnTo>
                      <a:pt x="3065" y="4146"/>
                    </a:lnTo>
                    <a:close/>
                  </a:path>
                </a:pathLst>
              </a:custGeom>
              <a:solidFill>
                <a:srgbClr val="343434"/>
              </a:solidFill>
              <a:ln w="9525" cap="flat">
                <a:noFill/>
                <a:prstDash val="solid"/>
                <a:miter/>
              </a:ln>
            </p:spPr>
            <p:txBody>
              <a:bodyPr rtlCol="0" anchor="ctr"/>
              <a:lstStyle/>
              <a:p>
                <a:endParaRPr lang="en-GB"/>
              </a:p>
            </p:txBody>
          </p:sp>
          <p:sp>
            <p:nvSpPr>
              <p:cNvPr id="88" name="Freeform: Shape 87">
                <a:extLst>
                  <a:ext uri="{FF2B5EF4-FFF2-40B4-BE49-F238E27FC236}">
                    <a16:creationId xmlns:a16="http://schemas.microsoft.com/office/drawing/2014/main" id="{3F551B56-DB84-4CE5-9FA7-DB1819201E6B}"/>
                  </a:ext>
                </a:extLst>
              </p:cNvPr>
              <p:cNvSpPr/>
              <p:nvPr/>
            </p:nvSpPr>
            <p:spPr>
              <a:xfrm>
                <a:off x="5831462" y="2463283"/>
                <a:ext cx="44952" cy="69472"/>
              </a:xfrm>
              <a:custGeom>
                <a:avLst/>
                <a:gdLst>
                  <a:gd name="connsiteX0" fmla="*/ 11597 w 44952"/>
                  <a:gd name="connsiteY0" fmla="*/ 61031 h 69471"/>
                  <a:gd name="connsiteX1" fmla="*/ 16993 w 44952"/>
                  <a:gd name="connsiteY1" fmla="*/ 57108 h 69471"/>
                  <a:gd name="connsiteX2" fmla="*/ 18956 w 44952"/>
                  <a:gd name="connsiteY2" fmla="*/ 51421 h 69471"/>
                  <a:gd name="connsiteX3" fmla="*/ 3065 w 44952"/>
                  <a:gd name="connsiteY3" fmla="*/ 3065 h 69471"/>
                  <a:gd name="connsiteX4" fmla="*/ 13461 w 44952"/>
                  <a:gd name="connsiteY4" fmla="*/ 3065 h 69471"/>
                  <a:gd name="connsiteX5" fmla="*/ 23957 w 44952"/>
                  <a:gd name="connsiteY5" fmla="*/ 38671 h 69471"/>
                  <a:gd name="connsiteX6" fmla="*/ 34552 w 44952"/>
                  <a:gd name="connsiteY6" fmla="*/ 3065 h 69471"/>
                  <a:gd name="connsiteX7" fmla="*/ 44948 w 44952"/>
                  <a:gd name="connsiteY7" fmla="*/ 3065 h 69471"/>
                  <a:gd name="connsiteX8" fmla="*/ 26216 w 44952"/>
                  <a:gd name="connsiteY8" fmla="*/ 59367 h 69471"/>
                  <a:gd name="connsiteX9" fmla="*/ 12288 w 44952"/>
                  <a:gd name="connsiteY9" fmla="*/ 69663 h 69471"/>
                  <a:gd name="connsiteX10" fmla="*/ 6988 w 44952"/>
                  <a:gd name="connsiteY10" fmla="*/ 68977 h 69471"/>
                  <a:gd name="connsiteX11" fmla="*/ 8461 w 44952"/>
                  <a:gd name="connsiteY11" fmla="*/ 60345 h 69471"/>
                  <a:gd name="connsiteX12" fmla="*/ 11597 w 44952"/>
                  <a:gd name="connsiteY12" fmla="*/ 61031 h 6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4952" h="69471">
                    <a:moveTo>
                      <a:pt x="11597" y="61031"/>
                    </a:moveTo>
                    <a:cubicBezTo>
                      <a:pt x="14247" y="61031"/>
                      <a:pt x="15915" y="60053"/>
                      <a:pt x="16993" y="57108"/>
                    </a:cubicBezTo>
                    <a:lnTo>
                      <a:pt x="18956" y="51421"/>
                    </a:lnTo>
                    <a:lnTo>
                      <a:pt x="3065" y="3065"/>
                    </a:lnTo>
                    <a:lnTo>
                      <a:pt x="13461" y="3065"/>
                    </a:lnTo>
                    <a:lnTo>
                      <a:pt x="23957" y="38671"/>
                    </a:lnTo>
                    <a:lnTo>
                      <a:pt x="34552" y="3065"/>
                    </a:lnTo>
                    <a:lnTo>
                      <a:pt x="44948" y="3065"/>
                    </a:lnTo>
                    <a:lnTo>
                      <a:pt x="26216" y="59367"/>
                    </a:lnTo>
                    <a:cubicBezTo>
                      <a:pt x="23566" y="67309"/>
                      <a:pt x="18956" y="69663"/>
                      <a:pt x="12288" y="69663"/>
                    </a:cubicBezTo>
                    <a:cubicBezTo>
                      <a:pt x="10815" y="69663"/>
                      <a:pt x="8265" y="69372"/>
                      <a:pt x="6988" y="68977"/>
                    </a:cubicBezTo>
                    <a:lnTo>
                      <a:pt x="8461" y="60345"/>
                    </a:lnTo>
                    <a:cubicBezTo>
                      <a:pt x="9342" y="60836"/>
                      <a:pt x="10715" y="61031"/>
                      <a:pt x="11597" y="61031"/>
                    </a:cubicBezTo>
                    <a:close/>
                  </a:path>
                </a:pathLst>
              </a:custGeom>
              <a:solidFill>
                <a:srgbClr val="343434"/>
              </a:solidFill>
              <a:ln w="9525" cap="flat">
                <a:noFill/>
                <a:prstDash val="solid"/>
                <a:miter/>
              </a:ln>
            </p:spPr>
            <p:txBody>
              <a:bodyPr rtlCol="0" anchor="ctr"/>
              <a:lstStyle/>
              <a:p>
                <a:endParaRPr lang="en-GB"/>
              </a:p>
            </p:txBody>
          </p:sp>
          <p:sp>
            <p:nvSpPr>
              <p:cNvPr id="89" name="Freeform: Shape 88">
                <a:extLst>
                  <a:ext uri="{FF2B5EF4-FFF2-40B4-BE49-F238E27FC236}">
                    <a16:creationId xmlns:a16="http://schemas.microsoft.com/office/drawing/2014/main" id="{E27BEEEA-6782-4F7E-82E1-210B19598433}"/>
                  </a:ext>
                </a:extLst>
              </p:cNvPr>
              <p:cNvSpPr/>
              <p:nvPr/>
            </p:nvSpPr>
            <p:spPr>
              <a:xfrm>
                <a:off x="6615122" y="2444048"/>
                <a:ext cx="53125" cy="73558"/>
              </a:xfrm>
              <a:custGeom>
                <a:avLst/>
                <a:gdLst>
                  <a:gd name="connsiteX0" fmla="*/ 3065 w 53125"/>
                  <a:gd name="connsiteY0" fmla="*/ 36899 h 73558"/>
                  <a:gd name="connsiteX1" fmla="*/ 29448 w 53125"/>
                  <a:gd name="connsiteY1" fmla="*/ 3065 h 73558"/>
                  <a:gd name="connsiteX2" fmla="*/ 50440 w 53125"/>
                  <a:gd name="connsiteY2" fmla="*/ 17480 h 73558"/>
                  <a:gd name="connsiteX3" fmla="*/ 41416 w 53125"/>
                  <a:gd name="connsiteY3" fmla="*/ 21502 h 73558"/>
                  <a:gd name="connsiteX4" fmla="*/ 29448 w 53125"/>
                  <a:gd name="connsiteY4" fmla="*/ 12675 h 73558"/>
                  <a:gd name="connsiteX5" fmla="*/ 14147 w 53125"/>
                  <a:gd name="connsiteY5" fmla="*/ 36899 h 73558"/>
                  <a:gd name="connsiteX6" fmla="*/ 29448 w 53125"/>
                  <a:gd name="connsiteY6" fmla="*/ 61035 h 73558"/>
                  <a:gd name="connsiteX7" fmla="*/ 41512 w 53125"/>
                  <a:gd name="connsiteY7" fmla="*/ 51417 h 73558"/>
                  <a:gd name="connsiteX8" fmla="*/ 50535 w 53125"/>
                  <a:gd name="connsiteY8" fmla="*/ 55440 h 73558"/>
                  <a:gd name="connsiteX9" fmla="*/ 29448 w 53125"/>
                  <a:gd name="connsiteY9" fmla="*/ 70741 h 73558"/>
                  <a:gd name="connsiteX10" fmla="*/ 3065 w 53125"/>
                  <a:gd name="connsiteY10" fmla="*/ 36899 h 7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5" h="73558">
                    <a:moveTo>
                      <a:pt x="3065" y="36899"/>
                    </a:moveTo>
                    <a:cubicBezTo>
                      <a:pt x="3065" y="17184"/>
                      <a:pt x="13361" y="3065"/>
                      <a:pt x="29448" y="3065"/>
                    </a:cubicBezTo>
                    <a:cubicBezTo>
                      <a:pt x="41121" y="3065"/>
                      <a:pt x="47008" y="10224"/>
                      <a:pt x="50440" y="17480"/>
                    </a:cubicBezTo>
                    <a:lnTo>
                      <a:pt x="41416" y="21502"/>
                    </a:lnTo>
                    <a:cubicBezTo>
                      <a:pt x="39158" y="16306"/>
                      <a:pt x="35139" y="12675"/>
                      <a:pt x="29448" y="12675"/>
                    </a:cubicBezTo>
                    <a:cubicBezTo>
                      <a:pt x="20130" y="12675"/>
                      <a:pt x="14147" y="22875"/>
                      <a:pt x="14147" y="36899"/>
                    </a:cubicBezTo>
                    <a:cubicBezTo>
                      <a:pt x="14147" y="50835"/>
                      <a:pt x="20130" y="61035"/>
                      <a:pt x="29448" y="61035"/>
                    </a:cubicBezTo>
                    <a:cubicBezTo>
                      <a:pt x="35430" y="61035"/>
                      <a:pt x="39453" y="56909"/>
                      <a:pt x="41512" y="51417"/>
                    </a:cubicBezTo>
                    <a:lnTo>
                      <a:pt x="50535" y="55440"/>
                    </a:lnTo>
                    <a:cubicBezTo>
                      <a:pt x="47203" y="63094"/>
                      <a:pt x="41317" y="70741"/>
                      <a:pt x="29448" y="70741"/>
                    </a:cubicBezTo>
                    <a:cubicBezTo>
                      <a:pt x="13361" y="70741"/>
                      <a:pt x="3065" y="56518"/>
                      <a:pt x="3065" y="36899"/>
                    </a:cubicBezTo>
                    <a:close/>
                  </a:path>
                </a:pathLst>
              </a:custGeom>
              <a:solidFill>
                <a:srgbClr val="343434"/>
              </a:solidFill>
              <a:ln w="9525" cap="flat">
                <a:noFill/>
                <a:prstDash val="solid"/>
                <a:miter/>
              </a:ln>
            </p:spPr>
            <p:txBody>
              <a:bodyPr rtlCol="0" anchor="ctr"/>
              <a:lstStyle/>
              <a:p>
                <a:endParaRPr lang="en-GB"/>
              </a:p>
            </p:txBody>
          </p:sp>
          <p:sp>
            <p:nvSpPr>
              <p:cNvPr id="90" name="Freeform: Shape 89">
                <a:extLst>
                  <a:ext uri="{FF2B5EF4-FFF2-40B4-BE49-F238E27FC236}">
                    <a16:creationId xmlns:a16="http://schemas.microsoft.com/office/drawing/2014/main" id="{07351910-3A50-4438-950E-F9B2A07EA13D}"/>
                  </a:ext>
                </a:extLst>
              </p:cNvPr>
              <p:cNvSpPr/>
              <p:nvPr/>
            </p:nvSpPr>
            <p:spPr>
              <a:xfrm>
                <a:off x="6671221" y="2445125"/>
                <a:ext cx="44952" cy="69472"/>
              </a:xfrm>
              <a:custGeom>
                <a:avLst/>
                <a:gdLst>
                  <a:gd name="connsiteX0" fmla="*/ 3065 w 44952"/>
                  <a:gd name="connsiteY0" fmla="*/ 3065 h 69471"/>
                  <a:gd name="connsiteX1" fmla="*/ 25330 w 44952"/>
                  <a:gd name="connsiteY1" fmla="*/ 3065 h 69471"/>
                  <a:gd name="connsiteX2" fmla="*/ 44653 w 44952"/>
                  <a:gd name="connsiteY2" fmla="*/ 23370 h 69471"/>
                  <a:gd name="connsiteX3" fmla="*/ 25330 w 44952"/>
                  <a:gd name="connsiteY3" fmla="*/ 43771 h 69471"/>
                  <a:gd name="connsiteX4" fmla="*/ 13952 w 44952"/>
                  <a:gd name="connsiteY4" fmla="*/ 43771 h 69471"/>
                  <a:gd name="connsiteX5" fmla="*/ 13952 w 44952"/>
                  <a:gd name="connsiteY5" fmla="*/ 68490 h 69471"/>
                  <a:gd name="connsiteX6" fmla="*/ 3065 w 44952"/>
                  <a:gd name="connsiteY6" fmla="*/ 68490 h 69471"/>
                  <a:gd name="connsiteX7" fmla="*/ 3065 w 44952"/>
                  <a:gd name="connsiteY7" fmla="*/ 3065 h 69471"/>
                  <a:gd name="connsiteX8" fmla="*/ 24057 w 44952"/>
                  <a:gd name="connsiteY8" fmla="*/ 12579 h 69471"/>
                  <a:gd name="connsiteX9" fmla="*/ 13952 w 44952"/>
                  <a:gd name="connsiteY9" fmla="*/ 12579 h 69471"/>
                  <a:gd name="connsiteX10" fmla="*/ 13952 w 44952"/>
                  <a:gd name="connsiteY10" fmla="*/ 34161 h 69471"/>
                  <a:gd name="connsiteX11" fmla="*/ 24057 w 44952"/>
                  <a:gd name="connsiteY11" fmla="*/ 34161 h 69471"/>
                  <a:gd name="connsiteX12" fmla="*/ 33571 w 44952"/>
                  <a:gd name="connsiteY12" fmla="*/ 23370 h 69471"/>
                  <a:gd name="connsiteX13" fmla="*/ 24057 w 44952"/>
                  <a:gd name="connsiteY13" fmla="*/ 12579 h 6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52" h="69471">
                    <a:moveTo>
                      <a:pt x="3065" y="3065"/>
                    </a:moveTo>
                    <a:lnTo>
                      <a:pt x="25330" y="3065"/>
                    </a:lnTo>
                    <a:cubicBezTo>
                      <a:pt x="38180" y="3065"/>
                      <a:pt x="44653" y="12483"/>
                      <a:pt x="44653" y="23370"/>
                    </a:cubicBezTo>
                    <a:cubicBezTo>
                      <a:pt x="44653" y="34353"/>
                      <a:pt x="38180" y="43771"/>
                      <a:pt x="25330" y="43771"/>
                    </a:cubicBezTo>
                    <a:lnTo>
                      <a:pt x="13952" y="43771"/>
                    </a:lnTo>
                    <a:lnTo>
                      <a:pt x="13952" y="68490"/>
                    </a:lnTo>
                    <a:lnTo>
                      <a:pt x="3065" y="68490"/>
                    </a:lnTo>
                    <a:lnTo>
                      <a:pt x="3065" y="3065"/>
                    </a:lnTo>
                    <a:close/>
                    <a:moveTo>
                      <a:pt x="24057" y="12579"/>
                    </a:moveTo>
                    <a:lnTo>
                      <a:pt x="13952" y="12579"/>
                    </a:lnTo>
                    <a:lnTo>
                      <a:pt x="13952" y="34161"/>
                    </a:lnTo>
                    <a:lnTo>
                      <a:pt x="24057" y="34161"/>
                    </a:lnTo>
                    <a:cubicBezTo>
                      <a:pt x="29843" y="34161"/>
                      <a:pt x="33571" y="29843"/>
                      <a:pt x="33571" y="23370"/>
                    </a:cubicBezTo>
                    <a:cubicBezTo>
                      <a:pt x="33571" y="16897"/>
                      <a:pt x="29843" y="12579"/>
                      <a:pt x="24057" y="12579"/>
                    </a:cubicBezTo>
                    <a:close/>
                  </a:path>
                </a:pathLst>
              </a:custGeom>
              <a:solidFill>
                <a:srgbClr val="343434"/>
              </a:solidFill>
              <a:ln w="9525" cap="flat">
                <a:noFill/>
                <a:prstDash val="solid"/>
                <a:miter/>
              </a:ln>
            </p:spPr>
            <p:txBody>
              <a:bodyPr rtlCol="0" anchor="ctr"/>
              <a:lstStyle/>
              <a:p>
                <a:endParaRPr lang="en-GB"/>
              </a:p>
            </p:txBody>
          </p:sp>
          <p:sp>
            <p:nvSpPr>
              <p:cNvPr id="91" name="Freeform: Shape 90">
                <a:extLst>
                  <a:ext uri="{FF2B5EF4-FFF2-40B4-BE49-F238E27FC236}">
                    <a16:creationId xmlns:a16="http://schemas.microsoft.com/office/drawing/2014/main" id="{7E9E0A54-00E4-4414-A1EE-72BA279F4246}"/>
                  </a:ext>
                </a:extLst>
              </p:cNvPr>
              <p:cNvSpPr/>
              <p:nvPr/>
            </p:nvSpPr>
            <p:spPr>
              <a:xfrm>
                <a:off x="6721533" y="2445125"/>
                <a:ext cx="49039" cy="69472"/>
              </a:xfrm>
              <a:custGeom>
                <a:avLst/>
                <a:gdLst>
                  <a:gd name="connsiteX0" fmla="*/ 3065 w 49038"/>
                  <a:gd name="connsiteY0" fmla="*/ 3065 h 69471"/>
                  <a:gd name="connsiteX1" fmla="*/ 13952 w 49038"/>
                  <a:gd name="connsiteY1" fmla="*/ 3065 h 69471"/>
                  <a:gd name="connsiteX2" fmla="*/ 13952 w 49038"/>
                  <a:gd name="connsiteY2" fmla="*/ 46612 h 69471"/>
                  <a:gd name="connsiteX3" fmla="*/ 25820 w 49038"/>
                  <a:gd name="connsiteY3" fmla="*/ 60053 h 69471"/>
                  <a:gd name="connsiteX4" fmla="*/ 37689 w 49038"/>
                  <a:gd name="connsiteY4" fmla="*/ 46612 h 69471"/>
                  <a:gd name="connsiteX5" fmla="*/ 37689 w 49038"/>
                  <a:gd name="connsiteY5" fmla="*/ 3065 h 69471"/>
                  <a:gd name="connsiteX6" fmla="*/ 48576 w 49038"/>
                  <a:gd name="connsiteY6" fmla="*/ 3065 h 69471"/>
                  <a:gd name="connsiteX7" fmla="*/ 48576 w 49038"/>
                  <a:gd name="connsiteY7" fmla="*/ 46517 h 69471"/>
                  <a:gd name="connsiteX8" fmla="*/ 25820 w 49038"/>
                  <a:gd name="connsiteY8" fmla="*/ 69663 h 69471"/>
                  <a:gd name="connsiteX9" fmla="*/ 3065 w 49038"/>
                  <a:gd name="connsiteY9" fmla="*/ 46517 h 69471"/>
                  <a:gd name="connsiteX10" fmla="*/ 3065 w 49038"/>
                  <a:gd name="connsiteY10" fmla="*/ 3065 h 6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38" h="69471">
                    <a:moveTo>
                      <a:pt x="3065" y="3065"/>
                    </a:moveTo>
                    <a:lnTo>
                      <a:pt x="13952" y="3065"/>
                    </a:lnTo>
                    <a:lnTo>
                      <a:pt x="13952" y="46612"/>
                    </a:lnTo>
                    <a:cubicBezTo>
                      <a:pt x="13952" y="55344"/>
                      <a:pt x="18270" y="60053"/>
                      <a:pt x="25820" y="60053"/>
                    </a:cubicBezTo>
                    <a:cubicBezTo>
                      <a:pt x="33375" y="60053"/>
                      <a:pt x="37689" y="55344"/>
                      <a:pt x="37689" y="46612"/>
                    </a:cubicBezTo>
                    <a:lnTo>
                      <a:pt x="37689" y="3065"/>
                    </a:lnTo>
                    <a:lnTo>
                      <a:pt x="48576" y="3065"/>
                    </a:lnTo>
                    <a:lnTo>
                      <a:pt x="48576" y="46517"/>
                    </a:lnTo>
                    <a:cubicBezTo>
                      <a:pt x="48576" y="61331"/>
                      <a:pt x="39944" y="69663"/>
                      <a:pt x="25820" y="69663"/>
                    </a:cubicBezTo>
                    <a:cubicBezTo>
                      <a:pt x="11697" y="69663"/>
                      <a:pt x="3065" y="61331"/>
                      <a:pt x="3065" y="46517"/>
                    </a:cubicBezTo>
                    <a:lnTo>
                      <a:pt x="3065" y="3065"/>
                    </a:lnTo>
                    <a:close/>
                  </a:path>
                </a:pathLst>
              </a:custGeom>
              <a:solidFill>
                <a:srgbClr val="343434"/>
              </a:solidFill>
              <a:ln w="9525" cap="flat">
                <a:noFill/>
                <a:prstDash val="solid"/>
                <a:miter/>
              </a:ln>
            </p:spPr>
            <p:txBody>
              <a:bodyPr rtlCol="0" anchor="ctr"/>
              <a:lstStyle/>
              <a:p>
                <a:endParaRPr lang="en-GB"/>
              </a:p>
            </p:txBody>
          </p:sp>
          <p:sp>
            <p:nvSpPr>
              <p:cNvPr id="92" name="Freeform: Shape 91">
                <a:extLst>
                  <a:ext uri="{FF2B5EF4-FFF2-40B4-BE49-F238E27FC236}">
                    <a16:creationId xmlns:a16="http://schemas.microsoft.com/office/drawing/2014/main" id="{D0C73E6F-6DE3-4812-9F4D-E1709B311FA1}"/>
                  </a:ext>
                </a:extLst>
              </p:cNvPr>
              <p:cNvSpPr/>
              <p:nvPr/>
            </p:nvSpPr>
            <p:spPr>
              <a:xfrm>
                <a:off x="7510937" y="2445125"/>
                <a:ext cx="49039" cy="69472"/>
              </a:xfrm>
              <a:custGeom>
                <a:avLst/>
                <a:gdLst>
                  <a:gd name="connsiteX0" fmla="*/ 13952 w 49038"/>
                  <a:gd name="connsiteY0" fmla="*/ 23266 h 69471"/>
                  <a:gd name="connsiteX1" fmla="*/ 13952 w 49038"/>
                  <a:gd name="connsiteY1" fmla="*/ 68490 h 69471"/>
                  <a:gd name="connsiteX2" fmla="*/ 3065 w 49038"/>
                  <a:gd name="connsiteY2" fmla="*/ 68490 h 69471"/>
                  <a:gd name="connsiteX3" fmla="*/ 3065 w 49038"/>
                  <a:gd name="connsiteY3" fmla="*/ 3065 h 69471"/>
                  <a:gd name="connsiteX4" fmla="*/ 14052 w 49038"/>
                  <a:gd name="connsiteY4" fmla="*/ 3065 h 69471"/>
                  <a:gd name="connsiteX5" fmla="*/ 37689 w 49038"/>
                  <a:gd name="connsiteY5" fmla="*/ 46612 h 69471"/>
                  <a:gd name="connsiteX6" fmla="*/ 37689 w 49038"/>
                  <a:gd name="connsiteY6" fmla="*/ 3065 h 69471"/>
                  <a:gd name="connsiteX7" fmla="*/ 48576 w 49038"/>
                  <a:gd name="connsiteY7" fmla="*/ 3065 h 69471"/>
                  <a:gd name="connsiteX8" fmla="*/ 48576 w 49038"/>
                  <a:gd name="connsiteY8" fmla="*/ 68490 h 69471"/>
                  <a:gd name="connsiteX9" fmla="*/ 38180 w 49038"/>
                  <a:gd name="connsiteY9" fmla="*/ 68490 h 69471"/>
                  <a:gd name="connsiteX10" fmla="*/ 13952 w 49038"/>
                  <a:gd name="connsiteY10" fmla="*/ 23266 h 6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038" h="69471">
                    <a:moveTo>
                      <a:pt x="13952" y="23266"/>
                    </a:moveTo>
                    <a:lnTo>
                      <a:pt x="13952" y="68490"/>
                    </a:lnTo>
                    <a:lnTo>
                      <a:pt x="3065" y="68490"/>
                    </a:lnTo>
                    <a:lnTo>
                      <a:pt x="3065" y="3065"/>
                    </a:lnTo>
                    <a:lnTo>
                      <a:pt x="14052" y="3065"/>
                    </a:lnTo>
                    <a:lnTo>
                      <a:pt x="37689" y="46612"/>
                    </a:lnTo>
                    <a:lnTo>
                      <a:pt x="37689" y="3065"/>
                    </a:lnTo>
                    <a:lnTo>
                      <a:pt x="48576" y="3065"/>
                    </a:lnTo>
                    <a:lnTo>
                      <a:pt x="48576" y="68490"/>
                    </a:lnTo>
                    <a:lnTo>
                      <a:pt x="38180" y="68490"/>
                    </a:lnTo>
                    <a:lnTo>
                      <a:pt x="13952" y="23266"/>
                    </a:lnTo>
                    <a:close/>
                  </a:path>
                </a:pathLst>
              </a:custGeom>
              <a:solidFill>
                <a:srgbClr val="343434"/>
              </a:solidFill>
              <a:ln w="9525" cap="flat">
                <a:noFill/>
                <a:prstDash val="solid"/>
                <a:miter/>
              </a:ln>
            </p:spPr>
            <p:txBody>
              <a:bodyPr rtlCol="0" anchor="ctr"/>
              <a:lstStyle/>
              <a:p>
                <a:endParaRPr lang="en-GB"/>
              </a:p>
            </p:txBody>
          </p:sp>
          <p:sp>
            <p:nvSpPr>
              <p:cNvPr id="93" name="Freeform: Shape 92">
                <a:extLst>
                  <a:ext uri="{FF2B5EF4-FFF2-40B4-BE49-F238E27FC236}">
                    <a16:creationId xmlns:a16="http://schemas.microsoft.com/office/drawing/2014/main" id="{26E53AB5-FBDD-4844-A463-60BAF5453AF5}"/>
                  </a:ext>
                </a:extLst>
              </p:cNvPr>
              <p:cNvSpPr/>
              <p:nvPr/>
            </p:nvSpPr>
            <p:spPr>
              <a:xfrm>
                <a:off x="7566154" y="2461998"/>
                <a:ext cx="44952" cy="53125"/>
              </a:xfrm>
              <a:custGeom>
                <a:avLst/>
                <a:gdLst>
                  <a:gd name="connsiteX0" fmla="*/ 23370 w 44952"/>
                  <a:gd name="connsiteY0" fmla="*/ 3065 h 53125"/>
                  <a:gd name="connsiteX1" fmla="*/ 43085 w 44952"/>
                  <a:gd name="connsiteY1" fmla="*/ 28271 h 53125"/>
                  <a:gd name="connsiteX2" fmla="*/ 43085 w 44952"/>
                  <a:gd name="connsiteY2" fmla="*/ 31112 h 53125"/>
                  <a:gd name="connsiteX3" fmla="*/ 12974 w 44952"/>
                  <a:gd name="connsiteY3" fmla="*/ 31112 h 53125"/>
                  <a:gd name="connsiteX4" fmla="*/ 25330 w 44952"/>
                  <a:gd name="connsiteY4" fmla="*/ 44753 h 53125"/>
                  <a:gd name="connsiteX5" fmla="*/ 36021 w 44952"/>
                  <a:gd name="connsiteY5" fmla="*/ 39645 h 53125"/>
                  <a:gd name="connsiteX6" fmla="*/ 40730 w 44952"/>
                  <a:gd name="connsiteY6" fmla="*/ 45535 h 53125"/>
                  <a:gd name="connsiteX7" fmla="*/ 24352 w 44952"/>
                  <a:gd name="connsiteY7" fmla="*/ 52790 h 53125"/>
                  <a:gd name="connsiteX8" fmla="*/ 3065 w 44952"/>
                  <a:gd name="connsiteY8" fmla="*/ 27880 h 53125"/>
                  <a:gd name="connsiteX9" fmla="*/ 23370 w 44952"/>
                  <a:gd name="connsiteY9" fmla="*/ 3065 h 53125"/>
                  <a:gd name="connsiteX10" fmla="*/ 12874 w 44952"/>
                  <a:gd name="connsiteY10" fmla="*/ 24152 h 53125"/>
                  <a:gd name="connsiteX11" fmla="*/ 33571 w 44952"/>
                  <a:gd name="connsiteY11" fmla="*/ 24152 h 53125"/>
                  <a:gd name="connsiteX12" fmla="*/ 23270 w 44952"/>
                  <a:gd name="connsiteY12" fmla="*/ 11007 h 53125"/>
                  <a:gd name="connsiteX13" fmla="*/ 12874 w 44952"/>
                  <a:gd name="connsiteY13" fmla="*/ 24152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52" h="53125">
                    <a:moveTo>
                      <a:pt x="23370" y="3065"/>
                    </a:moveTo>
                    <a:cubicBezTo>
                      <a:pt x="36220" y="3065"/>
                      <a:pt x="43085" y="13952"/>
                      <a:pt x="43085" y="28271"/>
                    </a:cubicBezTo>
                    <a:lnTo>
                      <a:pt x="43085" y="31112"/>
                    </a:lnTo>
                    <a:lnTo>
                      <a:pt x="12974" y="31112"/>
                    </a:lnTo>
                    <a:cubicBezTo>
                      <a:pt x="13365" y="38862"/>
                      <a:pt x="17679" y="44753"/>
                      <a:pt x="25330" y="44753"/>
                    </a:cubicBezTo>
                    <a:cubicBezTo>
                      <a:pt x="29057" y="44753"/>
                      <a:pt x="33275" y="42885"/>
                      <a:pt x="36021" y="39645"/>
                    </a:cubicBezTo>
                    <a:lnTo>
                      <a:pt x="40730" y="45535"/>
                    </a:lnTo>
                    <a:cubicBezTo>
                      <a:pt x="36711" y="50140"/>
                      <a:pt x="30725" y="52790"/>
                      <a:pt x="24352" y="52790"/>
                    </a:cubicBezTo>
                    <a:cubicBezTo>
                      <a:pt x="11306" y="52790"/>
                      <a:pt x="3065" y="42590"/>
                      <a:pt x="3065" y="27880"/>
                    </a:cubicBezTo>
                    <a:cubicBezTo>
                      <a:pt x="3065" y="14143"/>
                      <a:pt x="10715" y="3065"/>
                      <a:pt x="23370" y="3065"/>
                    </a:cubicBezTo>
                    <a:close/>
                    <a:moveTo>
                      <a:pt x="12874" y="24152"/>
                    </a:moveTo>
                    <a:lnTo>
                      <a:pt x="33571" y="24152"/>
                    </a:lnTo>
                    <a:cubicBezTo>
                      <a:pt x="33471" y="18262"/>
                      <a:pt x="30825" y="11007"/>
                      <a:pt x="23270" y="11007"/>
                    </a:cubicBezTo>
                    <a:cubicBezTo>
                      <a:pt x="15915" y="11007"/>
                      <a:pt x="13170" y="18461"/>
                      <a:pt x="12874" y="24152"/>
                    </a:cubicBezTo>
                    <a:close/>
                  </a:path>
                </a:pathLst>
              </a:custGeom>
              <a:solidFill>
                <a:srgbClr val="343434"/>
              </a:solidFill>
              <a:ln w="9525" cap="flat">
                <a:noFill/>
                <a:prstDash val="solid"/>
                <a:miter/>
              </a:ln>
            </p:spPr>
            <p:txBody>
              <a:bodyPr rtlCol="0" anchor="ctr"/>
              <a:lstStyle/>
              <a:p>
                <a:endParaRPr lang="en-GB"/>
              </a:p>
            </p:txBody>
          </p:sp>
          <p:sp>
            <p:nvSpPr>
              <p:cNvPr id="94" name="Freeform: Shape 93">
                <a:extLst>
                  <a:ext uri="{FF2B5EF4-FFF2-40B4-BE49-F238E27FC236}">
                    <a16:creationId xmlns:a16="http://schemas.microsoft.com/office/drawing/2014/main" id="{69612ED9-8F3D-49D0-8ED6-907B4CEB6778}"/>
                  </a:ext>
                </a:extLst>
              </p:cNvPr>
              <p:cNvSpPr/>
              <p:nvPr/>
            </p:nvSpPr>
            <p:spPr>
              <a:xfrm>
                <a:off x="7610584" y="2450226"/>
                <a:ext cx="28606" cy="65385"/>
              </a:xfrm>
              <a:custGeom>
                <a:avLst/>
                <a:gdLst>
                  <a:gd name="connsiteX0" fmla="*/ 9247 w 28606"/>
                  <a:gd name="connsiteY0" fmla="*/ 52798 h 65385"/>
                  <a:gd name="connsiteX1" fmla="*/ 9247 w 28606"/>
                  <a:gd name="connsiteY1" fmla="*/ 24543 h 65385"/>
                  <a:gd name="connsiteX2" fmla="*/ 3065 w 28606"/>
                  <a:gd name="connsiteY2" fmla="*/ 24543 h 65385"/>
                  <a:gd name="connsiteX3" fmla="*/ 3065 w 28606"/>
                  <a:gd name="connsiteY3" fmla="*/ 16011 h 65385"/>
                  <a:gd name="connsiteX4" fmla="*/ 9247 w 28606"/>
                  <a:gd name="connsiteY4" fmla="*/ 16011 h 65385"/>
                  <a:gd name="connsiteX5" fmla="*/ 9247 w 28606"/>
                  <a:gd name="connsiteY5" fmla="*/ 3065 h 65385"/>
                  <a:gd name="connsiteX6" fmla="*/ 19052 w 28606"/>
                  <a:gd name="connsiteY6" fmla="*/ 3065 h 65385"/>
                  <a:gd name="connsiteX7" fmla="*/ 19052 w 28606"/>
                  <a:gd name="connsiteY7" fmla="*/ 16011 h 65385"/>
                  <a:gd name="connsiteX8" fmla="*/ 26902 w 28606"/>
                  <a:gd name="connsiteY8" fmla="*/ 16011 h 65385"/>
                  <a:gd name="connsiteX9" fmla="*/ 26902 w 28606"/>
                  <a:gd name="connsiteY9" fmla="*/ 24543 h 65385"/>
                  <a:gd name="connsiteX10" fmla="*/ 19052 w 28606"/>
                  <a:gd name="connsiteY10" fmla="*/ 24543 h 65385"/>
                  <a:gd name="connsiteX11" fmla="*/ 19052 w 28606"/>
                  <a:gd name="connsiteY11" fmla="*/ 50731 h 65385"/>
                  <a:gd name="connsiteX12" fmla="*/ 22684 w 28606"/>
                  <a:gd name="connsiteY12" fmla="*/ 55935 h 65385"/>
                  <a:gd name="connsiteX13" fmla="*/ 26411 w 28606"/>
                  <a:gd name="connsiteY13" fmla="*/ 54363 h 65385"/>
                  <a:gd name="connsiteX14" fmla="*/ 28766 w 28606"/>
                  <a:gd name="connsiteY14" fmla="*/ 61722 h 65385"/>
                  <a:gd name="connsiteX15" fmla="*/ 20229 w 28606"/>
                  <a:gd name="connsiteY15" fmla="*/ 64563 h 65385"/>
                  <a:gd name="connsiteX16" fmla="*/ 9247 w 28606"/>
                  <a:gd name="connsiteY16" fmla="*/ 52798 h 65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06" h="65385">
                    <a:moveTo>
                      <a:pt x="9247" y="52798"/>
                    </a:moveTo>
                    <a:lnTo>
                      <a:pt x="9247" y="24543"/>
                    </a:lnTo>
                    <a:lnTo>
                      <a:pt x="3065" y="24543"/>
                    </a:lnTo>
                    <a:lnTo>
                      <a:pt x="3065" y="16011"/>
                    </a:lnTo>
                    <a:lnTo>
                      <a:pt x="9247" y="16011"/>
                    </a:lnTo>
                    <a:lnTo>
                      <a:pt x="9247" y="3065"/>
                    </a:lnTo>
                    <a:lnTo>
                      <a:pt x="19052" y="3065"/>
                    </a:lnTo>
                    <a:lnTo>
                      <a:pt x="19052" y="16011"/>
                    </a:lnTo>
                    <a:lnTo>
                      <a:pt x="26902" y="16011"/>
                    </a:lnTo>
                    <a:lnTo>
                      <a:pt x="26902" y="24543"/>
                    </a:lnTo>
                    <a:lnTo>
                      <a:pt x="19052" y="24543"/>
                    </a:lnTo>
                    <a:lnTo>
                      <a:pt x="19052" y="50731"/>
                    </a:lnTo>
                    <a:cubicBezTo>
                      <a:pt x="19052" y="53971"/>
                      <a:pt x="20134" y="55935"/>
                      <a:pt x="22684" y="55935"/>
                    </a:cubicBezTo>
                    <a:cubicBezTo>
                      <a:pt x="24252" y="55935"/>
                      <a:pt x="25725" y="55249"/>
                      <a:pt x="26411" y="54363"/>
                    </a:cubicBezTo>
                    <a:lnTo>
                      <a:pt x="28766" y="61722"/>
                    </a:lnTo>
                    <a:cubicBezTo>
                      <a:pt x="26998" y="63486"/>
                      <a:pt x="24252" y="64563"/>
                      <a:pt x="20229" y="64563"/>
                    </a:cubicBezTo>
                    <a:cubicBezTo>
                      <a:pt x="12775" y="64563"/>
                      <a:pt x="9247" y="60540"/>
                      <a:pt x="9247" y="52798"/>
                    </a:cubicBezTo>
                    <a:close/>
                  </a:path>
                </a:pathLst>
              </a:custGeom>
              <a:solidFill>
                <a:srgbClr val="343434"/>
              </a:solidFill>
              <a:ln w="9525" cap="flat">
                <a:noFill/>
                <a:prstDash val="solid"/>
                <a:miter/>
              </a:ln>
            </p:spPr>
            <p:txBody>
              <a:bodyPr rtlCol="0" anchor="ctr"/>
              <a:lstStyle/>
              <a:p>
                <a:endParaRPr lang="en-GB"/>
              </a:p>
            </p:txBody>
          </p:sp>
          <p:sp>
            <p:nvSpPr>
              <p:cNvPr id="95" name="Freeform: Shape 94">
                <a:extLst>
                  <a:ext uri="{FF2B5EF4-FFF2-40B4-BE49-F238E27FC236}">
                    <a16:creationId xmlns:a16="http://schemas.microsoft.com/office/drawing/2014/main" id="{E5632C56-BBBA-48F2-AC83-531D9FB7793B}"/>
                  </a:ext>
                </a:extLst>
              </p:cNvPr>
              <p:cNvSpPr/>
              <p:nvPr/>
            </p:nvSpPr>
            <p:spPr>
              <a:xfrm>
                <a:off x="7637653" y="2463172"/>
                <a:ext cx="69472" cy="53125"/>
              </a:xfrm>
              <a:custGeom>
                <a:avLst/>
                <a:gdLst>
                  <a:gd name="connsiteX0" fmla="*/ 35139 w 69471"/>
                  <a:gd name="connsiteY0" fmla="*/ 15620 h 53125"/>
                  <a:gd name="connsiteX1" fmla="*/ 25920 w 69471"/>
                  <a:gd name="connsiteY1" fmla="*/ 50444 h 53125"/>
                  <a:gd name="connsiteX2" fmla="*/ 15720 w 69471"/>
                  <a:gd name="connsiteY2" fmla="*/ 50444 h 53125"/>
                  <a:gd name="connsiteX3" fmla="*/ 3065 w 69471"/>
                  <a:gd name="connsiteY3" fmla="*/ 3065 h 53125"/>
                  <a:gd name="connsiteX4" fmla="*/ 13170 w 69471"/>
                  <a:gd name="connsiteY4" fmla="*/ 3065 h 53125"/>
                  <a:gd name="connsiteX5" fmla="*/ 21407 w 69471"/>
                  <a:gd name="connsiteY5" fmla="*/ 37593 h 53125"/>
                  <a:gd name="connsiteX6" fmla="*/ 30430 w 69471"/>
                  <a:gd name="connsiteY6" fmla="*/ 3065 h 53125"/>
                  <a:gd name="connsiteX7" fmla="*/ 39457 w 69471"/>
                  <a:gd name="connsiteY7" fmla="*/ 3065 h 53125"/>
                  <a:gd name="connsiteX8" fmla="*/ 48676 w 69471"/>
                  <a:gd name="connsiteY8" fmla="*/ 37593 h 53125"/>
                  <a:gd name="connsiteX9" fmla="*/ 57012 w 69471"/>
                  <a:gd name="connsiteY9" fmla="*/ 3065 h 53125"/>
                  <a:gd name="connsiteX10" fmla="*/ 67117 w 69471"/>
                  <a:gd name="connsiteY10" fmla="*/ 3065 h 53125"/>
                  <a:gd name="connsiteX11" fmla="*/ 54462 w 69471"/>
                  <a:gd name="connsiteY11" fmla="*/ 50444 h 53125"/>
                  <a:gd name="connsiteX12" fmla="*/ 44262 w 69471"/>
                  <a:gd name="connsiteY12" fmla="*/ 50444 h 53125"/>
                  <a:gd name="connsiteX13" fmla="*/ 35139 w 69471"/>
                  <a:gd name="connsiteY13" fmla="*/ 15620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9471" h="53125">
                    <a:moveTo>
                      <a:pt x="35139" y="15620"/>
                    </a:moveTo>
                    <a:lnTo>
                      <a:pt x="25920" y="50444"/>
                    </a:lnTo>
                    <a:lnTo>
                      <a:pt x="15720" y="50444"/>
                    </a:lnTo>
                    <a:lnTo>
                      <a:pt x="3065" y="3065"/>
                    </a:lnTo>
                    <a:lnTo>
                      <a:pt x="13170" y="3065"/>
                    </a:lnTo>
                    <a:lnTo>
                      <a:pt x="21407" y="37593"/>
                    </a:lnTo>
                    <a:lnTo>
                      <a:pt x="30430" y="3065"/>
                    </a:lnTo>
                    <a:lnTo>
                      <a:pt x="39457" y="3065"/>
                    </a:lnTo>
                    <a:lnTo>
                      <a:pt x="48676" y="37593"/>
                    </a:lnTo>
                    <a:lnTo>
                      <a:pt x="57012" y="3065"/>
                    </a:lnTo>
                    <a:lnTo>
                      <a:pt x="67117" y="3065"/>
                    </a:lnTo>
                    <a:lnTo>
                      <a:pt x="54462" y="50444"/>
                    </a:lnTo>
                    <a:lnTo>
                      <a:pt x="44262" y="50444"/>
                    </a:lnTo>
                    <a:lnTo>
                      <a:pt x="35139" y="15620"/>
                    </a:lnTo>
                    <a:close/>
                  </a:path>
                </a:pathLst>
              </a:custGeom>
              <a:solidFill>
                <a:srgbClr val="343434"/>
              </a:solidFill>
              <a:ln w="9525" cap="flat">
                <a:noFill/>
                <a:prstDash val="solid"/>
                <a:miter/>
              </a:ln>
            </p:spPr>
            <p:txBody>
              <a:bodyPr rtlCol="0" anchor="ctr"/>
              <a:lstStyle/>
              <a:p>
                <a:endParaRPr lang="en-GB"/>
              </a:p>
            </p:txBody>
          </p:sp>
          <p:sp>
            <p:nvSpPr>
              <p:cNvPr id="96" name="Freeform: Shape 95">
                <a:extLst>
                  <a:ext uri="{FF2B5EF4-FFF2-40B4-BE49-F238E27FC236}">
                    <a16:creationId xmlns:a16="http://schemas.microsoft.com/office/drawing/2014/main" id="{DC76F4F0-E9A3-4376-893A-C37109ABFA92}"/>
                  </a:ext>
                </a:extLst>
              </p:cNvPr>
              <p:cNvSpPr/>
              <p:nvPr/>
            </p:nvSpPr>
            <p:spPr>
              <a:xfrm>
                <a:off x="7705816" y="2461998"/>
                <a:ext cx="44952" cy="53125"/>
              </a:xfrm>
              <a:custGeom>
                <a:avLst/>
                <a:gdLst>
                  <a:gd name="connsiteX0" fmla="*/ 3065 w 44952"/>
                  <a:gd name="connsiteY0" fmla="*/ 27880 h 53125"/>
                  <a:gd name="connsiteX1" fmla="*/ 23566 w 44952"/>
                  <a:gd name="connsiteY1" fmla="*/ 3065 h 53125"/>
                  <a:gd name="connsiteX2" fmla="*/ 44066 w 44952"/>
                  <a:gd name="connsiteY2" fmla="*/ 27880 h 53125"/>
                  <a:gd name="connsiteX3" fmla="*/ 23566 w 44952"/>
                  <a:gd name="connsiteY3" fmla="*/ 52790 h 53125"/>
                  <a:gd name="connsiteX4" fmla="*/ 3065 w 44952"/>
                  <a:gd name="connsiteY4" fmla="*/ 27880 h 53125"/>
                  <a:gd name="connsiteX5" fmla="*/ 33962 w 44952"/>
                  <a:gd name="connsiteY5" fmla="*/ 27880 h 53125"/>
                  <a:gd name="connsiteX6" fmla="*/ 23566 w 44952"/>
                  <a:gd name="connsiteY6" fmla="*/ 11693 h 53125"/>
                  <a:gd name="connsiteX7" fmla="*/ 13170 w 44952"/>
                  <a:gd name="connsiteY7" fmla="*/ 27880 h 53125"/>
                  <a:gd name="connsiteX8" fmla="*/ 23566 w 44952"/>
                  <a:gd name="connsiteY8" fmla="*/ 44162 h 53125"/>
                  <a:gd name="connsiteX9" fmla="*/ 33962 w 44952"/>
                  <a:gd name="connsiteY9" fmla="*/ 27880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52" h="53125">
                    <a:moveTo>
                      <a:pt x="3065" y="27880"/>
                    </a:moveTo>
                    <a:cubicBezTo>
                      <a:pt x="3065" y="14534"/>
                      <a:pt x="10129" y="3065"/>
                      <a:pt x="23566" y="3065"/>
                    </a:cubicBezTo>
                    <a:cubicBezTo>
                      <a:pt x="37003" y="3065"/>
                      <a:pt x="44066" y="14534"/>
                      <a:pt x="44066" y="27880"/>
                    </a:cubicBezTo>
                    <a:cubicBezTo>
                      <a:pt x="44066" y="41217"/>
                      <a:pt x="37003" y="52790"/>
                      <a:pt x="23566" y="52790"/>
                    </a:cubicBezTo>
                    <a:cubicBezTo>
                      <a:pt x="10129" y="52790"/>
                      <a:pt x="3065" y="41217"/>
                      <a:pt x="3065" y="27880"/>
                    </a:cubicBezTo>
                    <a:close/>
                    <a:moveTo>
                      <a:pt x="33962" y="27880"/>
                    </a:moveTo>
                    <a:cubicBezTo>
                      <a:pt x="33962" y="19347"/>
                      <a:pt x="30725" y="11693"/>
                      <a:pt x="23566" y="11693"/>
                    </a:cubicBezTo>
                    <a:cubicBezTo>
                      <a:pt x="16406" y="11693"/>
                      <a:pt x="13170" y="19347"/>
                      <a:pt x="13170" y="27880"/>
                    </a:cubicBezTo>
                    <a:cubicBezTo>
                      <a:pt x="13170" y="36412"/>
                      <a:pt x="16406" y="44162"/>
                      <a:pt x="23566" y="44162"/>
                    </a:cubicBezTo>
                    <a:cubicBezTo>
                      <a:pt x="30725" y="44162"/>
                      <a:pt x="33962" y="36412"/>
                      <a:pt x="33962" y="27880"/>
                    </a:cubicBezTo>
                    <a:close/>
                  </a:path>
                </a:pathLst>
              </a:custGeom>
              <a:solidFill>
                <a:srgbClr val="343434"/>
              </a:solidFill>
              <a:ln w="9525" cap="flat">
                <a:noFill/>
                <a:prstDash val="solid"/>
                <a:miter/>
              </a:ln>
            </p:spPr>
            <p:txBody>
              <a:bodyPr rtlCol="0" anchor="ctr"/>
              <a:lstStyle/>
              <a:p>
                <a:endParaRPr lang="en-GB"/>
              </a:p>
            </p:txBody>
          </p:sp>
          <p:sp>
            <p:nvSpPr>
              <p:cNvPr id="97" name="Freeform: Shape 96">
                <a:extLst>
                  <a:ext uri="{FF2B5EF4-FFF2-40B4-BE49-F238E27FC236}">
                    <a16:creationId xmlns:a16="http://schemas.microsoft.com/office/drawing/2014/main" id="{86CDCB4C-DBB6-404E-9677-7BC34AD6AC7B}"/>
                  </a:ext>
                </a:extLst>
              </p:cNvPr>
              <p:cNvSpPr/>
              <p:nvPr/>
            </p:nvSpPr>
            <p:spPr>
              <a:xfrm>
                <a:off x="7756032" y="2462094"/>
                <a:ext cx="28606" cy="53125"/>
              </a:xfrm>
              <a:custGeom>
                <a:avLst/>
                <a:gdLst>
                  <a:gd name="connsiteX0" fmla="*/ 3065 w 28606"/>
                  <a:gd name="connsiteY0" fmla="*/ 4142 h 53125"/>
                  <a:gd name="connsiteX1" fmla="*/ 12874 w 28606"/>
                  <a:gd name="connsiteY1" fmla="*/ 4142 h 53125"/>
                  <a:gd name="connsiteX2" fmla="*/ 12874 w 28606"/>
                  <a:gd name="connsiteY2" fmla="*/ 11110 h 53125"/>
                  <a:gd name="connsiteX3" fmla="*/ 25920 w 28606"/>
                  <a:gd name="connsiteY3" fmla="*/ 3065 h 53125"/>
                  <a:gd name="connsiteX4" fmla="*/ 25920 w 28606"/>
                  <a:gd name="connsiteY4" fmla="*/ 12778 h 53125"/>
                  <a:gd name="connsiteX5" fmla="*/ 23370 w 28606"/>
                  <a:gd name="connsiteY5" fmla="*/ 12483 h 53125"/>
                  <a:gd name="connsiteX6" fmla="*/ 12874 w 28606"/>
                  <a:gd name="connsiteY6" fmla="*/ 19052 h 53125"/>
                  <a:gd name="connsiteX7" fmla="*/ 12874 w 28606"/>
                  <a:gd name="connsiteY7" fmla="*/ 51521 h 53125"/>
                  <a:gd name="connsiteX8" fmla="*/ 3065 w 28606"/>
                  <a:gd name="connsiteY8" fmla="*/ 51521 h 53125"/>
                  <a:gd name="connsiteX9" fmla="*/ 3065 w 28606"/>
                  <a:gd name="connsiteY9" fmla="*/ 4142 h 5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06" h="53125">
                    <a:moveTo>
                      <a:pt x="3065" y="4142"/>
                    </a:moveTo>
                    <a:lnTo>
                      <a:pt x="12874" y="4142"/>
                    </a:lnTo>
                    <a:lnTo>
                      <a:pt x="12874" y="11110"/>
                    </a:lnTo>
                    <a:cubicBezTo>
                      <a:pt x="15620" y="6497"/>
                      <a:pt x="20624" y="3065"/>
                      <a:pt x="25920" y="3065"/>
                    </a:cubicBezTo>
                    <a:lnTo>
                      <a:pt x="25920" y="12778"/>
                    </a:lnTo>
                    <a:cubicBezTo>
                      <a:pt x="25134" y="12579"/>
                      <a:pt x="24252" y="12483"/>
                      <a:pt x="23370" y="12483"/>
                    </a:cubicBezTo>
                    <a:cubicBezTo>
                      <a:pt x="19347" y="12483"/>
                      <a:pt x="14834" y="15524"/>
                      <a:pt x="12874" y="19052"/>
                    </a:cubicBezTo>
                    <a:lnTo>
                      <a:pt x="12874" y="51521"/>
                    </a:lnTo>
                    <a:lnTo>
                      <a:pt x="3065" y="51521"/>
                    </a:lnTo>
                    <a:lnTo>
                      <a:pt x="3065" y="4142"/>
                    </a:lnTo>
                    <a:close/>
                  </a:path>
                </a:pathLst>
              </a:custGeom>
              <a:solidFill>
                <a:srgbClr val="343434"/>
              </a:solidFill>
              <a:ln w="9525" cap="flat">
                <a:noFill/>
                <a:prstDash val="solid"/>
                <a:miter/>
              </a:ln>
            </p:spPr>
            <p:txBody>
              <a:bodyPr rtlCol="0" anchor="ctr"/>
              <a:lstStyle/>
              <a:p>
                <a:endParaRPr lang="en-GB"/>
              </a:p>
            </p:txBody>
          </p:sp>
          <p:sp>
            <p:nvSpPr>
              <p:cNvPr id="98" name="Freeform: Shape 97">
                <a:extLst>
                  <a:ext uri="{FF2B5EF4-FFF2-40B4-BE49-F238E27FC236}">
                    <a16:creationId xmlns:a16="http://schemas.microsoft.com/office/drawing/2014/main" id="{A83E6573-AE5E-4319-B802-229073A977F2}"/>
                  </a:ext>
                </a:extLst>
              </p:cNvPr>
              <p:cNvSpPr/>
              <p:nvPr/>
            </p:nvSpPr>
            <p:spPr>
              <a:xfrm>
                <a:off x="7786238" y="2445125"/>
                <a:ext cx="40866" cy="69472"/>
              </a:xfrm>
              <a:custGeom>
                <a:avLst/>
                <a:gdLst>
                  <a:gd name="connsiteX0" fmla="*/ 18561 w 40865"/>
                  <a:gd name="connsiteY0" fmla="*/ 48672 h 69471"/>
                  <a:gd name="connsiteX1" fmla="*/ 12874 w 40865"/>
                  <a:gd name="connsiteY1" fmla="*/ 56326 h 69471"/>
                  <a:gd name="connsiteX2" fmla="*/ 12874 w 40865"/>
                  <a:gd name="connsiteY2" fmla="*/ 68490 h 69471"/>
                  <a:gd name="connsiteX3" fmla="*/ 3065 w 40865"/>
                  <a:gd name="connsiteY3" fmla="*/ 68490 h 69471"/>
                  <a:gd name="connsiteX4" fmla="*/ 3065 w 40865"/>
                  <a:gd name="connsiteY4" fmla="*/ 3065 h 69471"/>
                  <a:gd name="connsiteX5" fmla="*/ 12874 w 40865"/>
                  <a:gd name="connsiteY5" fmla="*/ 3065 h 69471"/>
                  <a:gd name="connsiteX6" fmla="*/ 12874 w 40865"/>
                  <a:gd name="connsiteY6" fmla="*/ 44362 h 69471"/>
                  <a:gd name="connsiteX7" fmla="*/ 29548 w 40865"/>
                  <a:gd name="connsiteY7" fmla="*/ 21111 h 69471"/>
                  <a:gd name="connsiteX8" fmla="*/ 40926 w 40865"/>
                  <a:gd name="connsiteY8" fmla="*/ 21111 h 69471"/>
                  <a:gd name="connsiteX9" fmla="*/ 25234 w 40865"/>
                  <a:gd name="connsiteY9" fmla="*/ 42398 h 69471"/>
                  <a:gd name="connsiteX10" fmla="*/ 41221 w 40865"/>
                  <a:gd name="connsiteY10" fmla="*/ 68490 h 69471"/>
                  <a:gd name="connsiteX11" fmla="*/ 29743 w 40865"/>
                  <a:gd name="connsiteY11" fmla="*/ 68490 h 69471"/>
                  <a:gd name="connsiteX12" fmla="*/ 18561 w 40865"/>
                  <a:gd name="connsiteY12" fmla="*/ 48672 h 69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865" h="69471">
                    <a:moveTo>
                      <a:pt x="18561" y="48672"/>
                    </a:moveTo>
                    <a:lnTo>
                      <a:pt x="12874" y="56326"/>
                    </a:lnTo>
                    <a:lnTo>
                      <a:pt x="12874" y="68490"/>
                    </a:lnTo>
                    <a:lnTo>
                      <a:pt x="3065" y="68490"/>
                    </a:lnTo>
                    <a:lnTo>
                      <a:pt x="3065" y="3065"/>
                    </a:lnTo>
                    <a:lnTo>
                      <a:pt x="12874" y="3065"/>
                    </a:lnTo>
                    <a:lnTo>
                      <a:pt x="12874" y="44362"/>
                    </a:lnTo>
                    <a:lnTo>
                      <a:pt x="29548" y="21111"/>
                    </a:lnTo>
                    <a:lnTo>
                      <a:pt x="40926" y="21111"/>
                    </a:lnTo>
                    <a:lnTo>
                      <a:pt x="25234" y="42398"/>
                    </a:lnTo>
                    <a:lnTo>
                      <a:pt x="41221" y="68490"/>
                    </a:lnTo>
                    <a:lnTo>
                      <a:pt x="29743" y="68490"/>
                    </a:lnTo>
                    <a:lnTo>
                      <a:pt x="18561" y="48672"/>
                    </a:lnTo>
                    <a:close/>
                  </a:path>
                </a:pathLst>
              </a:custGeom>
              <a:solidFill>
                <a:srgbClr val="343434"/>
              </a:solidFill>
              <a:ln w="9525" cap="flat">
                <a:noFill/>
                <a:prstDash val="solid"/>
                <a:miter/>
              </a:ln>
            </p:spPr>
            <p:txBody>
              <a:bodyPr rtlCol="0" anchor="ctr"/>
              <a:lstStyle/>
              <a:p>
                <a:endParaRPr lang="en-GB"/>
              </a:p>
            </p:txBody>
          </p:sp>
          <p:sp>
            <p:nvSpPr>
              <p:cNvPr id="99" name="Freeform: Shape 98">
                <a:extLst>
                  <a:ext uri="{FF2B5EF4-FFF2-40B4-BE49-F238E27FC236}">
                    <a16:creationId xmlns:a16="http://schemas.microsoft.com/office/drawing/2014/main" id="{0C5482A2-267C-4621-B3E1-56721F0A4D5D}"/>
                  </a:ext>
                </a:extLst>
              </p:cNvPr>
              <p:cNvSpPr/>
              <p:nvPr/>
            </p:nvSpPr>
            <p:spPr>
              <a:xfrm>
                <a:off x="8589014" y="2445233"/>
                <a:ext cx="16346" cy="69472"/>
              </a:xfrm>
              <a:custGeom>
                <a:avLst/>
                <a:gdLst>
                  <a:gd name="connsiteX0" fmla="*/ 3065 w 16346"/>
                  <a:gd name="connsiteY0" fmla="*/ 3065 h 69471"/>
                  <a:gd name="connsiteX1" fmla="*/ 13952 w 16346"/>
                  <a:gd name="connsiteY1" fmla="*/ 3065 h 69471"/>
                  <a:gd name="connsiteX2" fmla="*/ 13952 w 16346"/>
                  <a:gd name="connsiteY2" fmla="*/ 68490 h 69471"/>
                  <a:gd name="connsiteX3" fmla="*/ 3065 w 16346"/>
                  <a:gd name="connsiteY3" fmla="*/ 68490 h 69471"/>
                  <a:gd name="connsiteX4" fmla="*/ 3065 w 16346"/>
                  <a:gd name="connsiteY4" fmla="*/ 3065 h 69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46" h="69471">
                    <a:moveTo>
                      <a:pt x="3065" y="3065"/>
                    </a:moveTo>
                    <a:lnTo>
                      <a:pt x="13952" y="3065"/>
                    </a:lnTo>
                    <a:lnTo>
                      <a:pt x="13952" y="68490"/>
                    </a:lnTo>
                    <a:lnTo>
                      <a:pt x="3065" y="68490"/>
                    </a:lnTo>
                    <a:lnTo>
                      <a:pt x="3065" y="3065"/>
                    </a:lnTo>
                    <a:close/>
                  </a:path>
                </a:pathLst>
              </a:custGeom>
              <a:solidFill>
                <a:srgbClr val="343434"/>
              </a:solidFill>
              <a:ln w="9525" cap="flat">
                <a:noFill/>
                <a:prstDash val="solid"/>
                <a:miter/>
              </a:ln>
            </p:spPr>
            <p:txBody>
              <a:bodyPr rtlCol="0" anchor="ctr"/>
              <a:lstStyle/>
              <a:p>
                <a:endParaRPr lang="en-GB"/>
              </a:p>
            </p:txBody>
          </p:sp>
          <p:sp>
            <p:nvSpPr>
              <p:cNvPr id="100" name="Freeform: Shape 99">
                <a:extLst>
                  <a:ext uri="{FF2B5EF4-FFF2-40B4-BE49-F238E27FC236}">
                    <a16:creationId xmlns:a16="http://schemas.microsoft.com/office/drawing/2014/main" id="{257B0640-E8C7-4538-AEF2-F19EE48BEE5D}"/>
                  </a:ext>
                </a:extLst>
              </p:cNvPr>
              <p:cNvSpPr/>
              <p:nvPr/>
            </p:nvSpPr>
            <p:spPr>
              <a:xfrm>
                <a:off x="8606179" y="2443274"/>
                <a:ext cx="28606" cy="73558"/>
              </a:xfrm>
              <a:custGeom>
                <a:avLst/>
                <a:gdLst>
                  <a:gd name="connsiteX0" fmla="*/ 21897 w 28606"/>
                  <a:gd name="connsiteY0" fmla="*/ 3065 h 73558"/>
                  <a:gd name="connsiteX1" fmla="*/ 29157 w 28606"/>
                  <a:gd name="connsiteY1" fmla="*/ 3065 h 73558"/>
                  <a:gd name="connsiteX2" fmla="*/ 10324 w 28606"/>
                  <a:gd name="connsiteY2" fmla="*/ 72413 h 73558"/>
                  <a:gd name="connsiteX3" fmla="*/ 3065 w 28606"/>
                  <a:gd name="connsiteY3" fmla="*/ 72413 h 73558"/>
                  <a:gd name="connsiteX4" fmla="*/ 21897 w 28606"/>
                  <a:gd name="connsiteY4" fmla="*/ 3065 h 73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06" h="73558">
                    <a:moveTo>
                      <a:pt x="21897" y="3065"/>
                    </a:moveTo>
                    <a:lnTo>
                      <a:pt x="29157" y="3065"/>
                    </a:lnTo>
                    <a:lnTo>
                      <a:pt x="10324" y="72413"/>
                    </a:lnTo>
                    <a:lnTo>
                      <a:pt x="3065" y="72413"/>
                    </a:lnTo>
                    <a:lnTo>
                      <a:pt x="21897" y="3065"/>
                    </a:lnTo>
                    <a:close/>
                  </a:path>
                </a:pathLst>
              </a:custGeom>
              <a:solidFill>
                <a:srgbClr val="343434"/>
              </a:solidFill>
              <a:ln w="9525" cap="flat">
                <a:noFill/>
                <a:prstDash val="solid"/>
                <a:miter/>
              </a:ln>
            </p:spPr>
            <p:txBody>
              <a:bodyPr rtlCol="0" anchor="ctr"/>
              <a:lstStyle/>
              <a:p>
                <a:endParaRPr lang="en-GB"/>
              </a:p>
            </p:txBody>
          </p:sp>
          <p:sp>
            <p:nvSpPr>
              <p:cNvPr id="101" name="Freeform: Shape 100">
                <a:extLst>
                  <a:ext uri="{FF2B5EF4-FFF2-40B4-BE49-F238E27FC236}">
                    <a16:creationId xmlns:a16="http://schemas.microsoft.com/office/drawing/2014/main" id="{3A436A7F-FA6C-40D5-9042-4E5871411498}"/>
                  </a:ext>
                </a:extLst>
              </p:cNvPr>
              <p:cNvSpPr/>
              <p:nvPr/>
            </p:nvSpPr>
            <p:spPr>
              <a:xfrm>
                <a:off x="8636094" y="2444156"/>
                <a:ext cx="57212" cy="73558"/>
              </a:xfrm>
              <a:custGeom>
                <a:avLst/>
                <a:gdLst>
                  <a:gd name="connsiteX0" fmla="*/ 29253 w 57212"/>
                  <a:gd name="connsiteY0" fmla="*/ 3065 h 73558"/>
                  <a:gd name="connsiteX1" fmla="*/ 55440 w 57212"/>
                  <a:gd name="connsiteY1" fmla="*/ 36903 h 73558"/>
                  <a:gd name="connsiteX2" fmla="*/ 29253 w 57212"/>
                  <a:gd name="connsiteY2" fmla="*/ 70745 h 73558"/>
                  <a:gd name="connsiteX3" fmla="*/ 3065 w 57212"/>
                  <a:gd name="connsiteY3" fmla="*/ 36903 h 73558"/>
                  <a:gd name="connsiteX4" fmla="*/ 29253 w 57212"/>
                  <a:gd name="connsiteY4" fmla="*/ 3065 h 73558"/>
                  <a:gd name="connsiteX5" fmla="*/ 29253 w 57212"/>
                  <a:gd name="connsiteY5" fmla="*/ 12679 h 73558"/>
                  <a:gd name="connsiteX6" fmla="*/ 14147 w 57212"/>
                  <a:gd name="connsiteY6" fmla="*/ 36903 h 73558"/>
                  <a:gd name="connsiteX7" fmla="*/ 29253 w 57212"/>
                  <a:gd name="connsiteY7" fmla="*/ 61035 h 73558"/>
                  <a:gd name="connsiteX8" fmla="*/ 44358 w 57212"/>
                  <a:gd name="connsiteY8" fmla="*/ 36903 h 73558"/>
                  <a:gd name="connsiteX9" fmla="*/ 29253 w 57212"/>
                  <a:gd name="connsiteY9" fmla="*/ 12679 h 73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212" h="73558">
                    <a:moveTo>
                      <a:pt x="29253" y="3065"/>
                    </a:moveTo>
                    <a:cubicBezTo>
                      <a:pt x="45830" y="3065"/>
                      <a:pt x="55440" y="17679"/>
                      <a:pt x="55440" y="36903"/>
                    </a:cubicBezTo>
                    <a:cubicBezTo>
                      <a:pt x="55440" y="56130"/>
                      <a:pt x="45830" y="70745"/>
                      <a:pt x="29253" y="70745"/>
                    </a:cubicBezTo>
                    <a:cubicBezTo>
                      <a:pt x="12675" y="70745"/>
                      <a:pt x="3065" y="56130"/>
                      <a:pt x="3065" y="36903"/>
                    </a:cubicBezTo>
                    <a:cubicBezTo>
                      <a:pt x="3065" y="17679"/>
                      <a:pt x="12675" y="3065"/>
                      <a:pt x="29253" y="3065"/>
                    </a:cubicBezTo>
                    <a:close/>
                    <a:moveTo>
                      <a:pt x="29253" y="12679"/>
                    </a:moveTo>
                    <a:cubicBezTo>
                      <a:pt x="19443" y="12679"/>
                      <a:pt x="14147" y="23175"/>
                      <a:pt x="14147" y="36903"/>
                    </a:cubicBezTo>
                    <a:cubicBezTo>
                      <a:pt x="14147" y="50440"/>
                      <a:pt x="19443" y="61035"/>
                      <a:pt x="29253" y="61035"/>
                    </a:cubicBezTo>
                    <a:cubicBezTo>
                      <a:pt x="38962" y="61035"/>
                      <a:pt x="44358" y="50440"/>
                      <a:pt x="44358" y="36903"/>
                    </a:cubicBezTo>
                    <a:cubicBezTo>
                      <a:pt x="44358" y="23175"/>
                      <a:pt x="38962" y="12679"/>
                      <a:pt x="29253" y="12679"/>
                    </a:cubicBezTo>
                    <a:close/>
                  </a:path>
                </a:pathLst>
              </a:custGeom>
              <a:solidFill>
                <a:srgbClr val="343434"/>
              </a:solidFill>
              <a:ln w="9525" cap="flat">
                <a:noFill/>
                <a:prstDash val="solid"/>
                <a:miter/>
              </a:ln>
            </p:spPr>
            <p:txBody>
              <a:bodyPr rtlCol="0" anchor="ctr"/>
              <a:lstStyle/>
              <a:p>
                <a:endParaRPr lang="en-GB"/>
              </a:p>
            </p:txBody>
          </p:sp>
          <p:sp>
            <p:nvSpPr>
              <p:cNvPr id="102" name="Freeform: Shape 101">
                <a:extLst>
                  <a:ext uri="{FF2B5EF4-FFF2-40B4-BE49-F238E27FC236}">
                    <a16:creationId xmlns:a16="http://schemas.microsoft.com/office/drawing/2014/main" id="{C7291221-2A68-4553-AA5C-0BAD217F9810}"/>
                  </a:ext>
                </a:extLst>
              </p:cNvPr>
              <p:cNvSpPr/>
              <p:nvPr/>
            </p:nvSpPr>
            <p:spPr>
              <a:xfrm>
                <a:off x="6385817" y="3859231"/>
                <a:ext cx="617072" cy="617072"/>
              </a:xfrm>
              <a:custGeom>
                <a:avLst/>
                <a:gdLst>
                  <a:gd name="connsiteX0" fmla="*/ 3065 w 617072"/>
                  <a:gd name="connsiteY0" fmla="*/ 309558 h 617072"/>
                  <a:gd name="connsiteX1" fmla="*/ 309558 w 617072"/>
                  <a:gd name="connsiteY1" fmla="*/ 616051 h 617072"/>
                  <a:gd name="connsiteX2" fmla="*/ 616051 w 617072"/>
                  <a:gd name="connsiteY2" fmla="*/ 309558 h 617072"/>
                  <a:gd name="connsiteX3" fmla="*/ 309558 w 617072"/>
                  <a:gd name="connsiteY3" fmla="*/ 3065 h 617072"/>
                  <a:gd name="connsiteX4" fmla="*/ 309558 w 617072"/>
                  <a:gd name="connsiteY4" fmla="*/ 309558 h 617072"/>
                  <a:gd name="connsiteX5" fmla="*/ 3065 w 617072"/>
                  <a:gd name="connsiteY5" fmla="*/ 309558 h 61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7072" h="617072">
                    <a:moveTo>
                      <a:pt x="3065" y="309558"/>
                    </a:moveTo>
                    <a:cubicBezTo>
                      <a:pt x="3065" y="478829"/>
                      <a:pt x="140286" y="616051"/>
                      <a:pt x="309558" y="616051"/>
                    </a:cubicBezTo>
                    <a:cubicBezTo>
                      <a:pt x="478829" y="616051"/>
                      <a:pt x="616051" y="478829"/>
                      <a:pt x="616051" y="309558"/>
                    </a:cubicBezTo>
                    <a:cubicBezTo>
                      <a:pt x="616051" y="140286"/>
                      <a:pt x="478829" y="3065"/>
                      <a:pt x="309558" y="3065"/>
                    </a:cubicBezTo>
                    <a:lnTo>
                      <a:pt x="309558" y="309558"/>
                    </a:lnTo>
                    <a:lnTo>
                      <a:pt x="3065" y="309558"/>
                    </a:lnTo>
                    <a:close/>
                  </a:path>
                </a:pathLst>
              </a:custGeom>
              <a:solidFill>
                <a:srgbClr val="1D9CD3"/>
              </a:solidFill>
              <a:ln w="9525" cap="flat">
                <a:noFill/>
                <a:prstDash val="solid"/>
                <a:miter/>
              </a:ln>
            </p:spPr>
            <p:txBody>
              <a:bodyPr rtlCol="0" anchor="ctr"/>
              <a:lstStyle/>
              <a:p>
                <a:endParaRPr lang="en-GB"/>
              </a:p>
            </p:txBody>
          </p:sp>
          <p:sp>
            <p:nvSpPr>
              <p:cNvPr id="103" name="Freeform: Shape 102">
                <a:extLst>
                  <a:ext uri="{FF2B5EF4-FFF2-40B4-BE49-F238E27FC236}">
                    <a16:creationId xmlns:a16="http://schemas.microsoft.com/office/drawing/2014/main" id="{E6865243-89E6-4984-9275-E5FDB08A6169}"/>
                  </a:ext>
                </a:extLst>
              </p:cNvPr>
              <p:cNvSpPr/>
              <p:nvPr/>
            </p:nvSpPr>
            <p:spPr>
              <a:xfrm>
                <a:off x="5413213" y="3859232"/>
                <a:ext cx="617072" cy="617072"/>
              </a:xfrm>
              <a:custGeom>
                <a:avLst/>
                <a:gdLst>
                  <a:gd name="connsiteX0" fmla="*/ 3065 w 617072"/>
                  <a:gd name="connsiteY0" fmla="*/ 309558 h 617072"/>
                  <a:gd name="connsiteX1" fmla="*/ 309558 w 617072"/>
                  <a:gd name="connsiteY1" fmla="*/ 616051 h 617072"/>
                  <a:gd name="connsiteX2" fmla="*/ 616051 w 617072"/>
                  <a:gd name="connsiteY2" fmla="*/ 309558 h 617072"/>
                  <a:gd name="connsiteX3" fmla="*/ 309558 w 617072"/>
                  <a:gd name="connsiteY3" fmla="*/ 3065 h 617072"/>
                  <a:gd name="connsiteX4" fmla="*/ 309558 w 617072"/>
                  <a:gd name="connsiteY4" fmla="*/ 309558 h 617072"/>
                  <a:gd name="connsiteX5" fmla="*/ 3065 w 617072"/>
                  <a:gd name="connsiteY5" fmla="*/ 309558 h 61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7072" h="617072">
                    <a:moveTo>
                      <a:pt x="3065" y="309558"/>
                    </a:moveTo>
                    <a:cubicBezTo>
                      <a:pt x="3065" y="478829"/>
                      <a:pt x="140286" y="616051"/>
                      <a:pt x="309558" y="616051"/>
                    </a:cubicBezTo>
                    <a:cubicBezTo>
                      <a:pt x="478829" y="616051"/>
                      <a:pt x="616051" y="478829"/>
                      <a:pt x="616051" y="309558"/>
                    </a:cubicBezTo>
                    <a:cubicBezTo>
                      <a:pt x="616051" y="140286"/>
                      <a:pt x="478829" y="3065"/>
                      <a:pt x="309558" y="3065"/>
                    </a:cubicBezTo>
                    <a:lnTo>
                      <a:pt x="309558" y="309558"/>
                    </a:lnTo>
                    <a:lnTo>
                      <a:pt x="3065" y="309558"/>
                    </a:lnTo>
                    <a:close/>
                  </a:path>
                </a:pathLst>
              </a:custGeom>
              <a:solidFill>
                <a:srgbClr val="0C5C8D"/>
              </a:solidFill>
              <a:ln w="9525" cap="flat">
                <a:noFill/>
                <a:prstDash val="solid"/>
                <a:miter/>
              </a:ln>
            </p:spPr>
            <p:txBody>
              <a:bodyPr rtlCol="0" anchor="ctr"/>
              <a:lstStyle/>
              <a:p>
                <a:endParaRPr lang="en-GB"/>
              </a:p>
            </p:txBody>
          </p:sp>
          <p:sp>
            <p:nvSpPr>
              <p:cNvPr id="104" name="Freeform: Shape 103">
                <a:extLst>
                  <a:ext uri="{FF2B5EF4-FFF2-40B4-BE49-F238E27FC236}">
                    <a16:creationId xmlns:a16="http://schemas.microsoft.com/office/drawing/2014/main" id="{56E412E1-984D-4765-8023-5333DECDBE7B}"/>
                  </a:ext>
                </a:extLst>
              </p:cNvPr>
              <p:cNvSpPr/>
              <p:nvPr/>
            </p:nvSpPr>
            <p:spPr>
              <a:xfrm>
                <a:off x="5653913" y="3204426"/>
                <a:ext cx="36779" cy="61299"/>
              </a:xfrm>
              <a:custGeom>
                <a:avLst/>
                <a:gdLst>
                  <a:gd name="connsiteX0" fmla="*/ 4047 w 36779"/>
                  <a:gd name="connsiteY0" fmla="*/ 51050 h 61298"/>
                  <a:gd name="connsiteX1" fmla="*/ 28079 w 36779"/>
                  <a:gd name="connsiteY1" fmla="*/ 18924 h 61298"/>
                  <a:gd name="connsiteX2" fmla="*/ 20229 w 36779"/>
                  <a:gd name="connsiteY2" fmla="*/ 11078 h 61298"/>
                  <a:gd name="connsiteX3" fmla="*/ 8620 w 36779"/>
                  <a:gd name="connsiteY3" fmla="*/ 17536 h 61298"/>
                  <a:gd name="connsiteX4" fmla="*/ 3065 w 36779"/>
                  <a:gd name="connsiteY4" fmla="*/ 11893 h 61298"/>
                  <a:gd name="connsiteX5" fmla="*/ 20313 w 36779"/>
                  <a:gd name="connsiteY5" fmla="*/ 3065 h 61298"/>
                  <a:gd name="connsiteX6" fmla="*/ 37314 w 36779"/>
                  <a:gd name="connsiteY6" fmla="*/ 18845 h 61298"/>
                  <a:gd name="connsiteX7" fmla="*/ 17288 w 36779"/>
                  <a:gd name="connsiteY7" fmla="*/ 50400 h 61298"/>
                  <a:gd name="connsiteX8" fmla="*/ 37561 w 36779"/>
                  <a:gd name="connsiteY8" fmla="*/ 50400 h 61298"/>
                  <a:gd name="connsiteX9" fmla="*/ 37561 w 36779"/>
                  <a:gd name="connsiteY9" fmla="*/ 58409 h 61298"/>
                  <a:gd name="connsiteX10" fmla="*/ 4047 w 36779"/>
                  <a:gd name="connsiteY10" fmla="*/ 58409 h 61298"/>
                  <a:gd name="connsiteX11" fmla="*/ 4047 w 36779"/>
                  <a:gd name="connsiteY11" fmla="*/ 51050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779" h="61298">
                    <a:moveTo>
                      <a:pt x="4047" y="51050"/>
                    </a:moveTo>
                    <a:cubicBezTo>
                      <a:pt x="23091" y="31188"/>
                      <a:pt x="28079" y="25872"/>
                      <a:pt x="28079" y="18924"/>
                    </a:cubicBezTo>
                    <a:cubicBezTo>
                      <a:pt x="28079" y="14020"/>
                      <a:pt x="24480" y="11078"/>
                      <a:pt x="20229" y="11078"/>
                    </a:cubicBezTo>
                    <a:cubicBezTo>
                      <a:pt x="15245" y="11078"/>
                      <a:pt x="11402" y="13449"/>
                      <a:pt x="8620" y="17536"/>
                    </a:cubicBezTo>
                    <a:lnTo>
                      <a:pt x="3065" y="11893"/>
                    </a:lnTo>
                    <a:cubicBezTo>
                      <a:pt x="7152" y="6170"/>
                      <a:pt x="13038" y="3065"/>
                      <a:pt x="20313" y="3065"/>
                    </a:cubicBezTo>
                    <a:cubicBezTo>
                      <a:pt x="29875" y="3065"/>
                      <a:pt x="37314" y="9031"/>
                      <a:pt x="37314" y="18845"/>
                    </a:cubicBezTo>
                    <a:cubicBezTo>
                      <a:pt x="37314" y="27509"/>
                      <a:pt x="31184" y="35027"/>
                      <a:pt x="17288" y="50400"/>
                    </a:cubicBezTo>
                    <a:lnTo>
                      <a:pt x="37561" y="50400"/>
                    </a:lnTo>
                    <a:lnTo>
                      <a:pt x="37561" y="58409"/>
                    </a:lnTo>
                    <a:lnTo>
                      <a:pt x="4047" y="58409"/>
                    </a:lnTo>
                    <a:lnTo>
                      <a:pt x="4047" y="51050"/>
                    </a:lnTo>
                    <a:close/>
                  </a:path>
                </a:pathLst>
              </a:custGeom>
              <a:solidFill>
                <a:srgbClr val="343434"/>
              </a:solidFill>
              <a:ln w="9525" cap="flat">
                <a:noFill/>
                <a:prstDash val="solid"/>
                <a:miter/>
              </a:ln>
            </p:spPr>
            <p:txBody>
              <a:bodyPr rtlCol="0" anchor="ctr"/>
              <a:lstStyle/>
              <a:p>
                <a:endParaRPr lang="en-GB"/>
              </a:p>
            </p:txBody>
          </p:sp>
          <p:sp>
            <p:nvSpPr>
              <p:cNvPr id="105" name="Freeform: Shape 104">
                <a:extLst>
                  <a:ext uri="{FF2B5EF4-FFF2-40B4-BE49-F238E27FC236}">
                    <a16:creationId xmlns:a16="http://schemas.microsoft.com/office/drawing/2014/main" id="{3D6BA21C-98E0-44CA-BBFB-2657B9864193}"/>
                  </a:ext>
                </a:extLst>
              </p:cNvPr>
              <p:cNvSpPr/>
              <p:nvPr/>
            </p:nvSpPr>
            <p:spPr>
              <a:xfrm>
                <a:off x="5696000" y="3205244"/>
                <a:ext cx="40866" cy="61299"/>
              </a:xfrm>
              <a:custGeom>
                <a:avLst/>
                <a:gdLst>
                  <a:gd name="connsiteX0" fmla="*/ 8708 w 40865"/>
                  <a:gd name="connsiteY0" fmla="*/ 44102 h 61298"/>
                  <a:gd name="connsiteX1" fmla="*/ 20154 w 40865"/>
                  <a:gd name="connsiteY1" fmla="*/ 50480 h 61298"/>
                  <a:gd name="connsiteX2" fmla="*/ 29061 w 40865"/>
                  <a:gd name="connsiteY2" fmla="*/ 40507 h 61298"/>
                  <a:gd name="connsiteX3" fmla="*/ 20561 w 40865"/>
                  <a:gd name="connsiteY3" fmla="*/ 30450 h 61298"/>
                  <a:gd name="connsiteX4" fmla="*/ 11242 w 40865"/>
                  <a:gd name="connsiteY4" fmla="*/ 35191 h 61298"/>
                  <a:gd name="connsiteX5" fmla="*/ 4621 w 40865"/>
                  <a:gd name="connsiteY5" fmla="*/ 33311 h 61298"/>
                  <a:gd name="connsiteX6" fmla="*/ 4621 w 40865"/>
                  <a:gd name="connsiteY6" fmla="*/ 3065 h 61298"/>
                  <a:gd name="connsiteX7" fmla="*/ 35195 w 40865"/>
                  <a:gd name="connsiteY7" fmla="*/ 3065 h 61298"/>
                  <a:gd name="connsiteX8" fmla="*/ 35195 w 40865"/>
                  <a:gd name="connsiteY8" fmla="*/ 10995 h 61298"/>
                  <a:gd name="connsiteX9" fmla="*/ 13692 w 40865"/>
                  <a:gd name="connsiteY9" fmla="*/ 10995 h 61298"/>
                  <a:gd name="connsiteX10" fmla="*/ 13692 w 40865"/>
                  <a:gd name="connsiteY10" fmla="*/ 27181 h 61298"/>
                  <a:gd name="connsiteX11" fmla="*/ 23665 w 40865"/>
                  <a:gd name="connsiteY11" fmla="*/ 22604 h 61298"/>
                  <a:gd name="connsiteX12" fmla="*/ 38220 w 40865"/>
                  <a:gd name="connsiteY12" fmla="*/ 40259 h 61298"/>
                  <a:gd name="connsiteX13" fmla="*/ 20397 w 40865"/>
                  <a:gd name="connsiteY13" fmla="*/ 58573 h 61298"/>
                  <a:gd name="connsiteX14" fmla="*/ 3065 w 40865"/>
                  <a:gd name="connsiteY14" fmla="*/ 49825 h 61298"/>
                  <a:gd name="connsiteX15" fmla="*/ 8708 w 40865"/>
                  <a:gd name="connsiteY15" fmla="*/ 44102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865" h="61298">
                    <a:moveTo>
                      <a:pt x="8708" y="44102"/>
                    </a:moveTo>
                    <a:cubicBezTo>
                      <a:pt x="11486" y="48189"/>
                      <a:pt x="15165" y="50480"/>
                      <a:pt x="20154" y="50480"/>
                    </a:cubicBezTo>
                    <a:cubicBezTo>
                      <a:pt x="25709" y="50480"/>
                      <a:pt x="29061" y="45902"/>
                      <a:pt x="29061" y="40507"/>
                    </a:cubicBezTo>
                    <a:cubicBezTo>
                      <a:pt x="29061" y="34129"/>
                      <a:pt x="25872" y="30450"/>
                      <a:pt x="20561" y="30450"/>
                    </a:cubicBezTo>
                    <a:cubicBezTo>
                      <a:pt x="16881" y="30450"/>
                      <a:pt x="14020" y="31839"/>
                      <a:pt x="11242" y="35191"/>
                    </a:cubicBezTo>
                    <a:lnTo>
                      <a:pt x="4621" y="33311"/>
                    </a:lnTo>
                    <a:lnTo>
                      <a:pt x="4621" y="3065"/>
                    </a:lnTo>
                    <a:lnTo>
                      <a:pt x="35195" y="3065"/>
                    </a:lnTo>
                    <a:lnTo>
                      <a:pt x="35195" y="10995"/>
                    </a:lnTo>
                    <a:lnTo>
                      <a:pt x="13692" y="10995"/>
                    </a:lnTo>
                    <a:lnTo>
                      <a:pt x="13692" y="27181"/>
                    </a:lnTo>
                    <a:cubicBezTo>
                      <a:pt x="15736" y="24563"/>
                      <a:pt x="19415" y="22604"/>
                      <a:pt x="23665" y="22604"/>
                    </a:cubicBezTo>
                    <a:cubicBezTo>
                      <a:pt x="31759" y="22604"/>
                      <a:pt x="38220" y="28897"/>
                      <a:pt x="38220" y="40259"/>
                    </a:cubicBezTo>
                    <a:cubicBezTo>
                      <a:pt x="38220" y="50970"/>
                      <a:pt x="31104" y="58573"/>
                      <a:pt x="20397" y="58573"/>
                    </a:cubicBezTo>
                    <a:cubicBezTo>
                      <a:pt x="12140" y="58573"/>
                      <a:pt x="6828" y="55300"/>
                      <a:pt x="3065" y="49825"/>
                    </a:cubicBezTo>
                    <a:lnTo>
                      <a:pt x="8708" y="44102"/>
                    </a:lnTo>
                    <a:close/>
                  </a:path>
                </a:pathLst>
              </a:custGeom>
              <a:solidFill>
                <a:srgbClr val="343434"/>
              </a:solidFill>
              <a:ln w="9525" cap="flat">
                <a:noFill/>
                <a:prstDash val="solid"/>
                <a:miter/>
              </a:ln>
            </p:spPr>
            <p:txBody>
              <a:bodyPr rtlCol="0" anchor="ctr"/>
              <a:lstStyle/>
              <a:p>
                <a:endParaRPr lang="en-GB"/>
              </a:p>
            </p:txBody>
          </p:sp>
          <p:sp>
            <p:nvSpPr>
              <p:cNvPr id="106" name="Freeform: Shape 105">
                <a:extLst>
                  <a:ext uri="{FF2B5EF4-FFF2-40B4-BE49-F238E27FC236}">
                    <a16:creationId xmlns:a16="http://schemas.microsoft.com/office/drawing/2014/main" id="{48C0FC8F-EB68-4FF0-B26B-13CA6B4864C8}"/>
                  </a:ext>
                </a:extLst>
              </p:cNvPr>
              <p:cNvSpPr/>
              <p:nvPr/>
            </p:nvSpPr>
            <p:spPr>
              <a:xfrm>
                <a:off x="5736379" y="3204426"/>
                <a:ext cx="53125" cy="61299"/>
              </a:xfrm>
              <a:custGeom>
                <a:avLst/>
                <a:gdLst>
                  <a:gd name="connsiteX0" fmla="*/ 14997 w 53125"/>
                  <a:gd name="connsiteY0" fmla="*/ 3065 h 61298"/>
                  <a:gd name="connsiteX1" fmla="*/ 26934 w 53125"/>
                  <a:gd name="connsiteY1" fmla="*/ 16634 h 61298"/>
                  <a:gd name="connsiteX2" fmla="*/ 14997 w 53125"/>
                  <a:gd name="connsiteY2" fmla="*/ 30043 h 61298"/>
                  <a:gd name="connsiteX3" fmla="*/ 3065 w 53125"/>
                  <a:gd name="connsiteY3" fmla="*/ 16634 h 61298"/>
                  <a:gd name="connsiteX4" fmla="*/ 14997 w 53125"/>
                  <a:gd name="connsiteY4" fmla="*/ 3065 h 61298"/>
                  <a:gd name="connsiteX5" fmla="*/ 14997 w 53125"/>
                  <a:gd name="connsiteY5" fmla="*/ 8297 h 61298"/>
                  <a:gd name="connsiteX6" fmla="*/ 8947 w 53125"/>
                  <a:gd name="connsiteY6" fmla="*/ 16634 h 61298"/>
                  <a:gd name="connsiteX7" fmla="*/ 14997 w 53125"/>
                  <a:gd name="connsiteY7" fmla="*/ 24891 h 61298"/>
                  <a:gd name="connsiteX8" fmla="*/ 21047 w 53125"/>
                  <a:gd name="connsiteY8" fmla="*/ 16634 h 61298"/>
                  <a:gd name="connsiteX9" fmla="*/ 14997 w 53125"/>
                  <a:gd name="connsiteY9" fmla="*/ 8297 h 61298"/>
                  <a:gd name="connsiteX10" fmla="*/ 40179 w 53125"/>
                  <a:gd name="connsiteY10" fmla="*/ 3883 h 61298"/>
                  <a:gd name="connsiteX11" fmla="*/ 44837 w 53125"/>
                  <a:gd name="connsiteY11" fmla="*/ 3883 h 61298"/>
                  <a:gd name="connsiteX12" fmla="*/ 16063 w 53125"/>
                  <a:gd name="connsiteY12" fmla="*/ 58409 h 61298"/>
                  <a:gd name="connsiteX13" fmla="*/ 11482 w 53125"/>
                  <a:gd name="connsiteY13" fmla="*/ 58409 h 61298"/>
                  <a:gd name="connsiteX14" fmla="*/ 40179 w 53125"/>
                  <a:gd name="connsiteY14" fmla="*/ 3883 h 61298"/>
                  <a:gd name="connsiteX15" fmla="*/ 41077 w 53125"/>
                  <a:gd name="connsiteY15" fmla="*/ 32329 h 61298"/>
                  <a:gd name="connsiteX16" fmla="*/ 53014 w 53125"/>
                  <a:gd name="connsiteY16" fmla="*/ 45982 h 61298"/>
                  <a:gd name="connsiteX17" fmla="*/ 41077 w 53125"/>
                  <a:gd name="connsiteY17" fmla="*/ 59391 h 61298"/>
                  <a:gd name="connsiteX18" fmla="*/ 29225 w 53125"/>
                  <a:gd name="connsiteY18" fmla="*/ 45982 h 61298"/>
                  <a:gd name="connsiteX19" fmla="*/ 41077 w 53125"/>
                  <a:gd name="connsiteY19" fmla="*/ 32329 h 61298"/>
                  <a:gd name="connsiteX20" fmla="*/ 41077 w 53125"/>
                  <a:gd name="connsiteY20" fmla="*/ 37561 h 61298"/>
                  <a:gd name="connsiteX21" fmla="*/ 35027 w 53125"/>
                  <a:gd name="connsiteY21" fmla="*/ 45982 h 61298"/>
                  <a:gd name="connsiteX22" fmla="*/ 41077 w 53125"/>
                  <a:gd name="connsiteY22" fmla="*/ 54159 h 61298"/>
                  <a:gd name="connsiteX23" fmla="*/ 47207 w 53125"/>
                  <a:gd name="connsiteY23" fmla="*/ 45982 h 61298"/>
                  <a:gd name="connsiteX24" fmla="*/ 41077 w 53125"/>
                  <a:gd name="connsiteY24" fmla="*/ 37561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125" h="61298">
                    <a:moveTo>
                      <a:pt x="14997" y="3065"/>
                    </a:moveTo>
                    <a:cubicBezTo>
                      <a:pt x="22193" y="3065"/>
                      <a:pt x="26934" y="8951"/>
                      <a:pt x="26934" y="16634"/>
                    </a:cubicBezTo>
                    <a:cubicBezTo>
                      <a:pt x="26934" y="24240"/>
                      <a:pt x="22193" y="30043"/>
                      <a:pt x="14997" y="30043"/>
                    </a:cubicBezTo>
                    <a:cubicBezTo>
                      <a:pt x="7806" y="30043"/>
                      <a:pt x="3065" y="24240"/>
                      <a:pt x="3065" y="16634"/>
                    </a:cubicBezTo>
                    <a:cubicBezTo>
                      <a:pt x="3065" y="8951"/>
                      <a:pt x="7806" y="3065"/>
                      <a:pt x="14997" y="3065"/>
                    </a:cubicBezTo>
                    <a:close/>
                    <a:moveTo>
                      <a:pt x="14997" y="8297"/>
                    </a:moveTo>
                    <a:cubicBezTo>
                      <a:pt x="11322" y="8297"/>
                      <a:pt x="8947" y="11649"/>
                      <a:pt x="8947" y="16634"/>
                    </a:cubicBezTo>
                    <a:cubicBezTo>
                      <a:pt x="8947" y="21458"/>
                      <a:pt x="11322" y="24891"/>
                      <a:pt x="14997" y="24891"/>
                    </a:cubicBezTo>
                    <a:cubicBezTo>
                      <a:pt x="18677" y="24891"/>
                      <a:pt x="21047" y="21458"/>
                      <a:pt x="21047" y="16634"/>
                    </a:cubicBezTo>
                    <a:cubicBezTo>
                      <a:pt x="21047" y="11649"/>
                      <a:pt x="18677" y="8297"/>
                      <a:pt x="14997" y="8297"/>
                    </a:cubicBezTo>
                    <a:close/>
                    <a:moveTo>
                      <a:pt x="40179" y="3883"/>
                    </a:moveTo>
                    <a:lnTo>
                      <a:pt x="44837" y="3883"/>
                    </a:lnTo>
                    <a:lnTo>
                      <a:pt x="16063" y="58409"/>
                    </a:lnTo>
                    <a:lnTo>
                      <a:pt x="11482" y="58409"/>
                    </a:lnTo>
                    <a:lnTo>
                      <a:pt x="40179" y="3883"/>
                    </a:lnTo>
                    <a:close/>
                    <a:moveTo>
                      <a:pt x="41077" y="32329"/>
                    </a:moveTo>
                    <a:cubicBezTo>
                      <a:pt x="48269" y="32329"/>
                      <a:pt x="53014" y="38300"/>
                      <a:pt x="53014" y="45982"/>
                    </a:cubicBezTo>
                    <a:cubicBezTo>
                      <a:pt x="53014" y="53584"/>
                      <a:pt x="48269" y="59391"/>
                      <a:pt x="41077" y="59391"/>
                    </a:cubicBezTo>
                    <a:cubicBezTo>
                      <a:pt x="33882" y="59391"/>
                      <a:pt x="29225" y="53584"/>
                      <a:pt x="29225" y="45982"/>
                    </a:cubicBezTo>
                    <a:cubicBezTo>
                      <a:pt x="29225" y="38300"/>
                      <a:pt x="33882" y="32329"/>
                      <a:pt x="41077" y="32329"/>
                    </a:cubicBezTo>
                    <a:close/>
                    <a:moveTo>
                      <a:pt x="41077" y="37561"/>
                    </a:moveTo>
                    <a:cubicBezTo>
                      <a:pt x="37398" y="37561"/>
                      <a:pt x="35027" y="40997"/>
                      <a:pt x="35027" y="45982"/>
                    </a:cubicBezTo>
                    <a:cubicBezTo>
                      <a:pt x="35027" y="50807"/>
                      <a:pt x="37398" y="54159"/>
                      <a:pt x="41077" y="54159"/>
                    </a:cubicBezTo>
                    <a:cubicBezTo>
                      <a:pt x="44757" y="54159"/>
                      <a:pt x="47207" y="50807"/>
                      <a:pt x="47207" y="45982"/>
                    </a:cubicBezTo>
                    <a:cubicBezTo>
                      <a:pt x="47207" y="40997"/>
                      <a:pt x="44757" y="37561"/>
                      <a:pt x="41077" y="37561"/>
                    </a:cubicBezTo>
                    <a:close/>
                  </a:path>
                </a:pathLst>
              </a:custGeom>
              <a:solidFill>
                <a:srgbClr val="343434"/>
              </a:solidFill>
              <a:ln w="9525" cap="flat">
                <a:noFill/>
                <a:prstDash val="solid"/>
                <a:miter/>
              </a:ln>
            </p:spPr>
            <p:txBody>
              <a:bodyPr rtlCol="0" anchor="ctr"/>
              <a:lstStyle/>
              <a:p>
                <a:endParaRPr lang="en-GB"/>
              </a:p>
            </p:txBody>
          </p:sp>
          <p:sp>
            <p:nvSpPr>
              <p:cNvPr id="107" name="Freeform: Shape 106">
                <a:extLst>
                  <a:ext uri="{FF2B5EF4-FFF2-40B4-BE49-F238E27FC236}">
                    <a16:creationId xmlns:a16="http://schemas.microsoft.com/office/drawing/2014/main" id="{BF2DAAA1-DE98-4418-BB82-C02CDAE01B3E}"/>
                  </a:ext>
                </a:extLst>
              </p:cNvPr>
              <p:cNvSpPr/>
              <p:nvPr/>
            </p:nvSpPr>
            <p:spPr>
              <a:xfrm>
                <a:off x="6626514" y="3204426"/>
                <a:ext cx="36779" cy="61299"/>
              </a:xfrm>
              <a:custGeom>
                <a:avLst/>
                <a:gdLst>
                  <a:gd name="connsiteX0" fmla="*/ 4047 w 36779"/>
                  <a:gd name="connsiteY0" fmla="*/ 51050 h 61298"/>
                  <a:gd name="connsiteX1" fmla="*/ 28083 w 36779"/>
                  <a:gd name="connsiteY1" fmla="*/ 18924 h 61298"/>
                  <a:gd name="connsiteX2" fmla="*/ 20233 w 36779"/>
                  <a:gd name="connsiteY2" fmla="*/ 11078 h 61298"/>
                  <a:gd name="connsiteX3" fmla="*/ 8624 w 36779"/>
                  <a:gd name="connsiteY3" fmla="*/ 17536 h 61298"/>
                  <a:gd name="connsiteX4" fmla="*/ 3065 w 36779"/>
                  <a:gd name="connsiteY4" fmla="*/ 11893 h 61298"/>
                  <a:gd name="connsiteX5" fmla="*/ 20317 w 36779"/>
                  <a:gd name="connsiteY5" fmla="*/ 3065 h 61298"/>
                  <a:gd name="connsiteX6" fmla="*/ 37318 w 36779"/>
                  <a:gd name="connsiteY6" fmla="*/ 18845 h 61298"/>
                  <a:gd name="connsiteX7" fmla="*/ 17292 w 36779"/>
                  <a:gd name="connsiteY7" fmla="*/ 50400 h 61298"/>
                  <a:gd name="connsiteX8" fmla="*/ 37565 w 36779"/>
                  <a:gd name="connsiteY8" fmla="*/ 50400 h 61298"/>
                  <a:gd name="connsiteX9" fmla="*/ 37565 w 36779"/>
                  <a:gd name="connsiteY9" fmla="*/ 58409 h 61298"/>
                  <a:gd name="connsiteX10" fmla="*/ 4047 w 36779"/>
                  <a:gd name="connsiteY10" fmla="*/ 58409 h 61298"/>
                  <a:gd name="connsiteX11" fmla="*/ 4047 w 36779"/>
                  <a:gd name="connsiteY11" fmla="*/ 51050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779" h="61298">
                    <a:moveTo>
                      <a:pt x="4047" y="51050"/>
                    </a:moveTo>
                    <a:cubicBezTo>
                      <a:pt x="23095" y="31188"/>
                      <a:pt x="28083" y="25872"/>
                      <a:pt x="28083" y="18924"/>
                    </a:cubicBezTo>
                    <a:cubicBezTo>
                      <a:pt x="28083" y="14020"/>
                      <a:pt x="24484" y="11078"/>
                      <a:pt x="20233" y="11078"/>
                    </a:cubicBezTo>
                    <a:cubicBezTo>
                      <a:pt x="15249" y="11078"/>
                      <a:pt x="11406" y="13449"/>
                      <a:pt x="8624" y="17536"/>
                    </a:cubicBezTo>
                    <a:lnTo>
                      <a:pt x="3065" y="11893"/>
                    </a:lnTo>
                    <a:cubicBezTo>
                      <a:pt x="7155" y="6170"/>
                      <a:pt x="13042" y="3065"/>
                      <a:pt x="20317" y="3065"/>
                    </a:cubicBezTo>
                    <a:cubicBezTo>
                      <a:pt x="29879" y="3065"/>
                      <a:pt x="37318" y="9031"/>
                      <a:pt x="37318" y="18845"/>
                    </a:cubicBezTo>
                    <a:cubicBezTo>
                      <a:pt x="37318" y="27509"/>
                      <a:pt x="31188" y="35027"/>
                      <a:pt x="17292" y="50400"/>
                    </a:cubicBezTo>
                    <a:lnTo>
                      <a:pt x="37565" y="50400"/>
                    </a:lnTo>
                    <a:lnTo>
                      <a:pt x="37565" y="58409"/>
                    </a:lnTo>
                    <a:lnTo>
                      <a:pt x="4047" y="58409"/>
                    </a:lnTo>
                    <a:lnTo>
                      <a:pt x="4047" y="51050"/>
                    </a:lnTo>
                    <a:close/>
                  </a:path>
                </a:pathLst>
              </a:custGeom>
              <a:solidFill>
                <a:srgbClr val="343434"/>
              </a:solidFill>
              <a:ln w="9525" cap="flat">
                <a:noFill/>
                <a:prstDash val="solid"/>
                <a:miter/>
              </a:ln>
            </p:spPr>
            <p:txBody>
              <a:bodyPr rtlCol="0" anchor="ctr"/>
              <a:lstStyle/>
              <a:p>
                <a:endParaRPr lang="en-GB"/>
              </a:p>
            </p:txBody>
          </p:sp>
          <p:sp>
            <p:nvSpPr>
              <p:cNvPr id="108" name="Freeform: Shape 107">
                <a:extLst>
                  <a:ext uri="{FF2B5EF4-FFF2-40B4-BE49-F238E27FC236}">
                    <a16:creationId xmlns:a16="http://schemas.microsoft.com/office/drawing/2014/main" id="{8A5C1224-1133-48CF-9DB4-49D7688E02EA}"/>
                  </a:ext>
                </a:extLst>
              </p:cNvPr>
              <p:cNvSpPr/>
              <p:nvPr/>
            </p:nvSpPr>
            <p:spPr>
              <a:xfrm>
                <a:off x="6668605" y="3205244"/>
                <a:ext cx="40866" cy="61299"/>
              </a:xfrm>
              <a:custGeom>
                <a:avLst/>
                <a:gdLst>
                  <a:gd name="connsiteX0" fmla="*/ 8708 w 40865"/>
                  <a:gd name="connsiteY0" fmla="*/ 44102 h 61298"/>
                  <a:gd name="connsiteX1" fmla="*/ 20154 w 40865"/>
                  <a:gd name="connsiteY1" fmla="*/ 50480 h 61298"/>
                  <a:gd name="connsiteX2" fmla="*/ 29061 w 40865"/>
                  <a:gd name="connsiteY2" fmla="*/ 40507 h 61298"/>
                  <a:gd name="connsiteX3" fmla="*/ 20561 w 40865"/>
                  <a:gd name="connsiteY3" fmla="*/ 30450 h 61298"/>
                  <a:gd name="connsiteX4" fmla="*/ 11242 w 40865"/>
                  <a:gd name="connsiteY4" fmla="*/ 35191 h 61298"/>
                  <a:gd name="connsiteX5" fmla="*/ 4621 w 40865"/>
                  <a:gd name="connsiteY5" fmla="*/ 33311 h 61298"/>
                  <a:gd name="connsiteX6" fmla="*/ 4621 w 40865"/>
                  <a:gd name="connsiteY6" fmla="*/ 3065 h 61298"/>
                  <a:gd name="connsiteX7" fmla="*/ 35195 w 40865"/>
                  <a:gd name="connsiteY7" fmla="*/ 3065 h 61298"/>
                  <a:gd name="connsiteX8" fmla="*/ 35195 w 40865"/>
                  <a:gd name="connsiteY8" fmla="*/ 10995 h 61298"/>
                  <a:gd name="connsiteX9" fmla="*/ 13692 w 40865"/>
                  <a:gd name="connsiteY9" fmla="*/ 10995 h 61298"/>
                  <a:gd name="connsiteX10" fmla="*/ 13692 w 40865"/>
                  <a:gd name="connsiteY10" fmla="*/ 27181 h 61298"/>
                  <a:gd name="connsiteX11" fmla="*/ 23665 w 40865"/>
                  <a:gd name="connsiteY11" fmla="*/ 22604 h 61298"/>
                  <a:gd name="connsiteX12" fmla="*/ 38220 w 40865"/>
                  <a:gd name="connsiteY12" fmla="*/ 40259 h 61298"/>
                  <a:gd name="connsiteX13" fmla="*/ 20397 w 40865"/>
                  <a:gd name="connsiteY13" fmla="*/ 58573 h 61298"/>
                  <a:gd name="connsiteX14" fmla="*/ 3065 w 40865"/>
                  <a:gd name="connsiteY14" fmla="*/ 49825 h 61298"/>
                  <a:gd name="connsiteX15" fmla="*/ 8708 w 40865"/>
                  <a:gd name="connsiteY15" fmla="*/ 44102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865" h="61298">
                    <a:moveTo>
                      <a:pt x="8708" y="44102"/>
                    </a:moveTo>
                    <a:cubicBezTo>
                      <a:pt x="11486" y="48189"/>
                      <a:pt x="15165" y="50480"/>
                      <a:pt x="20154" y="50480"/>
                    </a:cubicBezTo>
                    <a:cubicBezTo>
                      <a:pt x="25709" y="50480"/>
                      <a:pt x="29061" y="45902"/>
                      <a:pt x="29061" y="40507"/>
                    </a:cubicBezTo>
                    <a:cubicBezTo>
                      <a:pt x="29061" y="34129"/>
                      <a:pt x="25872" y="30450"/>
                      <a:pt x="20561" y="30450"/>
                    </a:cubicBezTo>
                    <a:cubicBezTo>
                      <a:pt x="16881" y="30450"/>
                      <a:pt x="14020" y="31839"/>
                      <a:pt x="11242" y="35191"/>
                    </a:cubicBezTo>
                    <a:lnTo>
                      <a:pt x="4621" y="33311"/>
                    </a:lnTo>
                    <a:lnTo>
                      <a:pt x="4621" y="3065"/>
                    </a:lnTo>
                    <a:lnTo>
                      <a:pt x="35195" y="3065"/>
                    </a:lnTo>
                    <a:lnTo>
                      <a:pt x="35195" y="10995"/>
                    </a:lnTo>
                    <a:lnTo>
                      <a:pt x="13692" y="10995"/>
                    </a:lnTo>
                    <a:lnTo>
                      <a:pt x="13692" y="27181"/>
                    </a:lnTo>
                    <a:cubicBezTo>
                      <a:pt x="15736" y="24563"/>
                      <a:pt x="19415" y="22604"/>
                      <a:pt x="23665" y="22604"/>
                    </a:cubicBezTo>
                    <a:cubicBezTo>
                      <a:pt x="31759" y="22604"/>
                      <a:pt x="38220" y="28897"/>
                      <a:pt x="38220" y="40259"/>
                    </a:cubicBezTo>
                    <a:cubicBezTo>
                      <a:pt x="38220" y="50970"/>
                      <a:pt x="31104" y="58573"/>
                      <a:pt x="20397" y="58573"/>
                    </a:cubicBezTo>
                    <a:cubicBezTo>
                      <a:pt x="12140" y="58573"/>
                      <a:pt x="6828" y="55300"/>
                      <a:pt x="3065" y="49825"/>
                    </a:cubicBezTo>
                    <a:lnTo>
                      <a:pt x="8708" y="44102"/>
                    </a:lnTo>
                    <a:close/>
                  </a:path>
                </a:pathLst>
              </a:custGeom>
              <a:solidFill>
                <a:srgbClr val="343434"/>
              </a:solidFill>
              <a:ln w="9525" cap="flat">
                <a:noFill/>
                <a:prstDash val="solid"/>
                <a:miter/>
              </a:ln>
            </p:spPr>
            <p:txBody>
              <a:bodyPr rtlCol="0" anchor="ctr"/>
              <a:lstStyle/>
              <a:p>
                <a:endParaRPr lang="en-GB"/>
              </a:p>
            </p:txBody>
          </p:sp>
          <p:sp>
            <p:nvSpPr>
              <p:cNvPr id="109" name="Freeform: Shape 108">
                <a:extLst>
                  <a:ext uri="{FF2B5EF4-FFF2-40B4-BE49-F238E27FC236}">
                    <a16:creationId xmlns:a16="http://schemas.microsoft.com/office/drawing/2014/main" id="{6F8045F2-FB65-41B1-ABCC-3EA05CCE4E2C}"/>
                  </a:ext>
                </a:extLst>
              </p:cNvPr>
              <p:cNvSpPr/>
              <p:nvPr/>
            </p:nvSpPr>
            <p:spPr>
              <a:xfrm>
                <a:off x="6708984" y="3204426"/>
                <a:ext cx="53125" cy="61299"/>
              </a:xfrm>
              <a:custGeom>
                <a:avLst/>
                <a:gdLst>
                  <a:gd name="connsiteX0" fmla="*/ 14997 w 53125"/>
                  <a:gd name="connsiteY0" fmla="*/ 3065 h 61298"/>
                  <a:gd name="connsiteX1" fmla="*/ 26934 w 53125"/>
                  <a:gd name="connsiteY1" fmla="*/ 16634 h 61298"/>
                  <a:gd name="connsiteX2" fmla="*/ 14997 w 53125"/>
                  <a:gd name="connsiteY2" fmla="*/ 30043 h 61298"/>
                  <a:gd name="connsiteX3" fmla="*/ 3065 w 53125"/>
                  <a:gd name="connsiteY3" fmla="*/ 16634 h 61298"/>
                  <a:gd name="connsiteX4" fmla="*/ 14997 w 53125"/>
                  <a:gd name="connsiteY4" fmla="*/ 3065 h 61298"/>
                  <a:gd name="connsiteX5" fmla="*/ 14997 w 53125"/>
                  <a:gd name="connsiteY5" fmla="*/ 8297 h 61298"/>
                  <a:gd name="connsiteX6" fmla="*/ 8947 w 53125"/>
                  <a:gd name="connsiteY6" fmla="*/ 16634 h 61298"/>
                  <a:gd name="connsiteX7" fmla="*/ 14997 w 53125"/>
                  <a:gd name="connsiteY7" fmla="*/ 24891 h 61298"/>
                  <a:gd name="connsiteX8" fmla="*/ 21047 w 53125"/>
                  <a:gd name="connsiteY8" fmla="*/ 16634 h 61298"/>
                  <a:gd name="connsiteX9" fmla="*/ 14997 w 53125"/>
                  <a:gd name="connsiteY9" fmla="*/ 8297 h 61298"/>
                  <a:gd name="connsiteX10" fmla="*/ 40179 w 53125"/>
                  <a:gd name="connsiteY10" fmla="*/ 3883 h 61298"/>
                  <a:gd name="connsiteX11" fmla="*/ 44837 w 53125"/>
                  <a:gd name="connsiteY11" fmla="*/ 3883 h 61298"/>
                  <a:gd name="connsiteX12" fmla="*/ 16063 w 53125"/>
                  <a:gd name="connsiteY12" fmla="*/ 58409 h 61298"/>
                  <a:gd name="connsiteX13" fmla="*/ 11482 w 53125"/>
                  <a:gd name="connsiteY13" fmla="*/ 58409 h 61298"/>
                  <a:gd name="connsiteX14" fmla="*/ 40179 w 53125"/>
                  <a:gd name="connsiteY14" fmla="*/ 3883 h 61298"/>
                  <a:gd name="connsiteX15" fmla="*/ 41077 w 53125"/>
                  <a:gd name="connsiteY15" fmla="*/ 32329 h 61298"/>
                  <a:gd name="connsiteX16" fmla="*/ 53014 w 53125"/>
                  <a:gd name="connsiteY16" fmla="*/ 45982 h 61298"/>
                  <a:gd name="connsiteX17" fmla="*/ 41077 w 53125"/>
                  <a:gd name="connsiteY17" fmla="*/ 59391 h 61298"/>
                  <a:gd name="connsiteX18" fmla="*/ 29225 w 53125"/>
                  <a:gd name="connsiteY18" fmla="*/ 45982 h 61298"/>
                  <a:gd name="connsiteX19" fmla="*/ 41077 w 53125"/>
                  <a:gd name="connsiteY19" fmla="*/ 32329 h 61298"/>
                  <a:gd name="connsiteX20" fmla="*/ 41077 w 53125"/>
                  <a:gd name="connsiteY20" fmla="*/ 37561 h 61298"/>
                  <a:gd name="connsiteX21" fmla="*/ 35027 w 53125"/>
                  <a:gd name="connsiteY21" fmla="*/ 45982 h 61298"/>
                  <a:gd name="connsiteX22" fmla="*/ 41077 w 53125"/>
                  <a:gd name="connsiteY22" fmla="*/ 54159 h 61298"/>
                  <a:gd name="connsiteX23" fmla="*/ 47207 w 53125"/>
                  <a:gd name="connsiteY23" fmla="*/ 45982 h 61298"/>
                  <a:gd name="connsiteX24" fmla="*/ 41077 w 53125"/>
                  <a:gd name="connsiteY24" fmla="*/ 37561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125" h="61298">
                    <a:moveTo>
                      <a:pt x="14997" y="3065"/>
                    </a:moveTo>
                    <a:cubicBezTo>
                      <a:pt x="22193" y="3065"/>
                      <a:pt x="26934" y="8951"/>
                      <a:pt x="26934" y="16634"/>
                    </a:cubicBezTo>
                    <a:cubicBezTo>
                      <a:pt x="26934" y="24240"/>
                      <a:pt x="22193" y="30043"/>
                      <a:pt x="14997" y="30043"/>
                    </a:cubicBezTo>
                    <a:cubicBezTo>
                      <a:pt x="7806" y="30043"/>
                      <a:pt x="3065" y="24240"/>
                      <a:pt x="3065" y="16634"/>
                    </a:cubicBezTo>
                    <a:cubicBezTo>
                      <a:pt x="3065" y="8951"/>
                      <a:pt x="7806" y="3065"/>
                      <a:pt x="14997" y="3065"/>
                    </a:cubicBezTo>
                    <a:close/>
                    <a:moveTo>
                      <a:pt x="14997" y="8297"/>
                    </a:moveTo>
                    <a:cubicBezTo>
                      <a:pt x="11322" y="8297"/>
                      <a:pt x="8947" y="11649"/>
                      <a:pt x="8947" y="16634"/>
                    </a:cubicBezTo>
                    <a:cubicBezTo>
                      <a:pt x="8947" y="21458"/>
                      <a:pt x="11322" y="24891"/>
                      <a:pt x="14997" y="24891"/>
                    </a:cubicBezTo>
                    <a:cubicBezTo>
                      <a:pt x="18677" y="24891"/>
                      <a:pt x="21047" y="21458"/>
                      <a:pt x="21047" y="16634"/>
                    </a:cubicBezTo>
                    <a:cubicBezTo>
                      <a:pt x="21047" y="11649"/>
                      <a:pt x="18677" y="8297"/>
                      <a:pt x="14997" y="8297"/>
                    </a:cubicBezTo>
                    <a:close/>
                    <a:moveTo>
                      <a:pt x="40179" y="3883"/>
                    </a:moveTo>
                    <a:lnTo>
                      <a:pt x="44837" y="3883"/>
                    </a:lnTo>
                    <a:lnTo>
                      <a:pt x="16063" y="58409"/>
                    </a:lnTo>
                    <a:lnTo>
                      <a:pt x="11482" y="58409"/>
                    </a:lnTo>
                    <a:lnTo>
                      <a:pt x="40179" y="3883"/>
                    </a:lnTo>
                    <a:close/>
                    <a:moveTo>
                      <a:pt x="41077" y="32329"/>
                    </a:moveTo>
                    <a:cubicBezTo>
                      <a:pt x="48269" y="32329"/>
                      <a:pt x="53014" y="38300"/>
                      <a:pt x="53014" y="45982"/>
                    </a:cubicBezTo>
                    <a:cubicBezTo>
                      <a:pt x="53014" y="53584"/>
                      <a:pt x="48269" y="59391"/>
                      <a:pt x="41077" y="59391"/>
                    </a:cubicBezTo>
                    <a:cubicBezTo>
                      <a:pt x="33882" y="59391"/>
                      <a:pt x="29225" y="53584"/>
                      <a:pt x="29225" y="45982"/>
                    </a:cubicBezTo>
                    <a:cubicBezTo>
                      <a:pt x="29225" y="38300"/>
                      <a:pt x="33882" y="32329"/>
                      <a:pt x="41077" y="32329"/>
                    </a:cubicBezTo>
                    <a:close/>
                    <a:moveTo>
                      <a:pt x="41077" y="37561"/>
                    </a:moveTo>
                    <a:cubicBezTo>
                      <a:pt x="37398" y="37561"/>
                      <a:pt x="35027" y="40997"/>
                      <a:pt x="35027" y="45982"/>
                    </a:cubicBezTo>
                    <a:cubicBezTo>
                      <a:pt x="35027" y="50807"/>
                      <a:pt x="37398" y="54159"/>
                      <a:pt x="41077" y="54159"/>
                    </a:cubicBezTo>
                    <a:cubicBezTo>
                      <a:pt x="44757" y="54159"/>
                      <a:pt x="47207" y="50807"/>
                      <a:pt x="47207" y="45982"/>
                    </a:cubicBezTo>
                    <a:cubicBezTo>
                      <a:pt x="47207" y="40997"/>
                      <a:pt x="44757" y="37561"/>
                      <a:pt x="41077" y="37561"/>
                    </a:cubicBezTo>
                    <a:close/>
                  </a:path>
                </a:pathLst>
              </a:custGeom>
              <a:solidFill>
                <a:srgbClr val="343434"/>
              </a:solidFill>
              <a:ln w="9525" cap="flat">
                <a:noFill/>
                <a:prstDash val="solid"/>
                <a:miter/>
              </a:ln>
            </p:spPr>
            <p:txBody>
              <a:bodyPr rtlCol="0" anchor="ctr"/>
              <a:lstStyle/>
              <a:p>
                <a:endParaRPr lang="en-GB"/>
              </a:p>
            </p:txBody>
          </p:sp>
          <p:sp>
            <p:nvSpPr>
              <p:cNvPr id="110" name="Freeform: Shape 109">
                <a:extLst>
                  <a:ext uri="{FF2B5EF4-FFF2-40B4-BE49-F238E27FC236}">
                    <a16:creationId xmlns:a16="http://schemas.microsoft.com/office/drawing/2014/main" id="{93EDCFBA-8A26-4643-B177-ACD483244D04}"/>
                  </a:ext>
                </a:extLst>
              </p:cNvPr>
              <p:cNvSpPr/>
              <p:nvPr/>
            </p:nvSpPr>
            <p:spPr>
              <a:xfrm>
                <a:off x="8571602" y="3205244"/>
                <a:ext cx="40866" cy="61299"/>
              </a:xfrm>
              <a:custGeom>
                <a:avLst/>
                <a:gdLst>
                  <a:gd name="connsiteX0" fmla="*/ 8708 w 40865"/>
                  <a:gd name="connsiteY0" fmla="*/ 44102 h 61298"/>
                  <a:gd name="connsiteX1" fmla="*/ 20154 w 40865"/>
                  <a:gd name="connsiteY1" fmla="*/ 50480 h 61298"/>
                  <a:gd name="connsiteX2" fmla="*/ 29061 w 40865"/>
                  <a:gd name="connsiteY2" fmla="*/ 40507 h 61298"/>
                  <a:gd name="connsiteX3" fmla="*/ 20561 w 40865"/>
                  <a:gd name="connsiteY3" fmla="*/ 30450 h 61298"/>
                  <a:gd name="connsiteX4" fmla="*/ 11242 w 40865"/>
                  <a:gd name="connsiteY4" fmla="*/ 35191 h 61298"/>
                  <a:gd name="connsiteX5" fmla="*/ 4621 w 40865"/>
                  <a:gd name="connsiteY5" fmla="*/ 33311 h 61298"/>
                  <a:gd name="connsiteX6" fmla="*/ 4621 w 40865"/>
                  <a:gd name="connsiteY6" fmla="*/ 3065 h 61298"/>
                  <a:gd name="connsiteX7" fmla="*/ 35195 w 40865"/>
                  <a:gd name="connsiteY7" fmla="*/ 3065 h 61298"/>
                  <a:gd name="connsiteX8" fmla="*/ 35195 w 40865"/>
                  <a:gd name="connsiteY8" fmla="*/ 10995 h 61298"/>
                  <a:gd name="connsiteX9" fmla="*/ 13692 w 40865"/>
                  <a:gd name="connsiteY9" fmla="*/ 10995 h 61298"/>
                  <a:gd name="connsiteX10" fmla="*/ 13692 w 40865"/>
                  <a:gd name="connsiteY10" fmla="*/ 27181 h 61298"/>
                  <a:gd name="connsiteX11" fmla="*/ 23665 w 40865"/>
                  <a:gd name="connsiteY11" fmla="*/ 22604 h 61298"/>
                  <a:gd name="connsiteX12" fmla="*/ 38220 w 40865"/>
                  <a:gd name="connsiteY12" fmla="*/ 40259 h 61298"/>
                  <a:gd name="connsiteX13" fmla="*/ 20397 w 40865"/>
                  <a:gd name="connsiteY13" fmla="*/ 58573 h 61298"/>
                  <a:gd name="connsiteX14" fmla="*/ 3065 w 40865"/>
                  <a:gd name="connsiteY14" fmla="*/ 49825 h 61298"/>
                  <a:gd name="connsiteX15" fmla="*/ 8708 w 40865"/>
                  <a:gd name="connsiteY15" fmla="*/ 44102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865" h="61298">
                    <a:moveTo>
                      <a:pt x="8708" y="44102"/>
                    </a:moveTo>
                    <a:cubicBezTo>
                      <a:pt x="11486" y="48189"/>
                      <a:pt x="15165" y="50480"/>
                      <a:pt x="20154" y="50480"/>
                    </a:cubicBezTo>
                    <a:cubicBezTo>
                      <a:pt x="25709" y="50480"/>
                      <a:pt x="29061" y="45902"/>
                      <a:pt x="29061" y="40507"/>
                    </a:cubicBezTo>
                    <a:cubicBezTo>
                      <a:pt x="29061" y="34129"/>
                      <a:pt x="25872" y="30450"/>
                      <a:pt x="20561" y="30450"/>
                    </a:cubicBezTo>
                    <a:cubicBezTo>
                      <a:pt x="16881" y="30450"/>
                      <a:pt x="14020" y="31839"/>
                      <a:pt x="11242" y="35191"/>
                    </a:cubicBezTo>
                    <a:lnTo>
                      <a:pt x="4621" y="33311"/>
                    </a:lnTo>
                    <a:lnTo>
                      <a:pt x="4621" y="3065"/>
                    </a:lnTo>
                    <a:lnTo>
                      <a:pt x="35195" y="3065"/>
                    </a:lnTo>
                    <a:lnTo>
                      <a:pt x="35195" y="10995"/>
                    </a:lnTo>
                    <a:lnTo>
                      <a:pt x="13692" y="10995"/>
                    </a:lnTo>
                    <a:lnTo>
                      <a:pt x="13692" y="27181"/>
                    </a:lnTo>
                    <a:cubicBezTo>
                      <a:pt x="15736" y="24563"/>
                      <a:pt x="19415" y="22604"/>
                      <a:pt x="23665" y="22604"/>
                    </a:cubicBezTo>
                    <a:cubicBezTo>
                      <a:pt x="31759" y="22604"/>
                      <a:pt x="38220" y="28897"/>
                      <a:pt x="38220" y="40259"/>
                    </a:cubicBezTo>
                    <a:cubicBezTo>
                      <a:pt x="38220" y="50970"/>
                      <a:pt x="31104" y="58573"/>
                      <a:pt x="20397" y="58573"/>
                    </a:cubicBezTo>
                    <a:cubicBezTo>
                      <a:pt x="12140" y="58573"/>
                      <a:pt x="6828" y="55300"/>
                      <a:pt x="3065" y="49825"/>
                    </a:cubicBezTo>
                    <a:lnTo>
                      <a:pt x="8708" y="44102"/>
                    </a:lnTo>
                    <a:close/>
                  </a:path>
                </a:pathLst>
              </a:custGeom>
              <a:solidFill>
                <a:srgbClr val="343434"/>
              </a:solidFill>
              <a:ln w="9525" cap="flat">
                <a:noFill/>
                <a:prstDash val="solid"/>
                <a:miter/>
              </a:ln>
            </p:spPr>
            <p:txBody>
              <a:bodyPr rtlCol="0" anchor="ctr"/>
              <a:lstStyle/>
              <a:p>
                <a:endParaRPr lang="en-GB"/>
              </a:p>
            </p:txBody>
          </p:sp>
          <p:sp>
            <p:nvSpPr>
              <p:cNvPr id="111" name="Freeform: Shape 110">
                <a:extLst>
                  <a:ext uri="{FF2B5EF4-FFF2-40B4-BE49-F238E27FC236}">
                    <a16:creationId xmlns:a16="http://schemas.microsoft.com/office/drawing/2014/main" id="{B7C5AA32-0514-4B5E-A154-EB7F77053F43}"/>
                  </a:ext>
                </a:extLst>
              </p:cNvPr>
              <p:cNvSpPr/>
              <p:nvPr/>
            </p:nvSpPr>
            <p:spPr>
              <a:xfrm>
                <a:off x="8613043" y="3204426"/>
                <a:ext cx="40866" cy="61299"/>
              </a:xfrm>
              <a:custGeom>
                <a:avLst/>
                <a:gdLst>
                  <a:gd name="connsiteX0" fmla="*/ 21375 w 40865"/>
                  <a:gd name="connsiteY0" fmla="*/ 3065 h 61298"/>
                  <a:gd name="connsiteX1" fmla="*/ 39768 w 40865"/>
                  <a:gd name="connsiteY1" fmla="*/ 31188 h 61298"/>
                  <a:gd name="connsiteX2" fmla="*/ 21375 w 40865"/>
                  <a:gd name="connsiteY2" fmla="*/ 59391 h 61298"/>
                  <a:gd name="connsiteX3" fmla="*/ 3065 w 40865"/>
                  <a:gd name="connsiteY3" fmla="*/ 31188 h 61298"/>
                  <a:gd name="connsiteX4" fmla="*/ 21375 w 40865"/>
                  <a:gd name="connsiteY4" fmla="*/ 3065 h 61298"/>
                  <a:gd name="connsiteX5" fmla="*/ 21375 w 40865"/>
                  <a:gd name="connsiteY5" fmla="*/ 11078 h 61298"/>
                  <a:gd name="connsiteX6" fmla="*/ 12304 w 40865"/>
                  <a:gd name="connsiteY6" fmla="*/ 31188 h 61298"/>
                  <a:gd name="connsiteX7" fmla="*/ 21375 w 40865"/>
                  <a:gd name="connsiteY7" fmla="*/ 51298 h 61298"/>
                  <a:gd name="connsiteX8" fmla="*/ 30534 w 40865"/>
                  <a:gd name="connsiteY8" fmla="*/ 31188 h 61298"/>
                  <a:gd name="connsiteX9" fmla="*/ 21375 w 40865"/>
                  <a:gd name="connsiteY9" fmla="*/ 11078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65" h="61298">
                    <a:moveTo>
                      <a:pt x="21375" y="3065"/>
                    </a:moveTo>
                    <a:cubicBezTo>
                      <a:pt x="34620" y="3065"/>
                      <a:pt x="39768" y="16063"/>
                      <a:pt x="39768" y="31188"/>
                    </a:cubicBezTo>
                    <a:cubicBezTo>
                      <a:pt x="39768" y="46229"/>
                      <a:pt x="34620" y="59391"/>
                      <a:pt x="21375" y="59391"/>
                    </a:cubicBezTo>
                    <a:cubicBezTo>
                      <a:pt x="8213" y="59391"/>
                      <a:pt x="3065" y="46229"/>
                      <a:pt x="3065" y="31188"/>
                    </a:cubicBezTo>
                    <a:cubicBezTo>
                      <a:pt x="3065" y="16063"/>
                      <a:pt x="8213" y="3065"/>
                      <a:pt x="21375" y="3065"/>
                    </a:cubicBezTo>
                    <a:close/>
                    <a:moveTo>
                      <a:pt x="21375" y="11078"/>
                    </a:moveTo>
                    <a:cubicBezTo>
                      <a:pt x="14183" y="11078"/>
                      <a:pt x="12304" y="20561"/>
                      <a:pt x="12304" y="31188"/>
                    </a:cubicBezTo>
                    <a:cubicBezTo>
                      <a:pt x="12304" y="41732"/>
                      <a:pt x="14183" y="51298"/>
                      <a:pt x="21375" y="51298"/>
                    </a:cubicBezTo>
                    <a:cubicBezTo>
                      <a:pt x="28650" y="51298"/>
                      <a:pt x="30534" y="41732"/>
                      <a:pt x="30534" y="31188"/>
                    </a:cubicBezTo>
                    <a:cubicBezTo>
                      <a:pt x="30534" y="20561"/>
                      <a:pt x="28650" y="11078"/>
                      <a:pt x="21375" y="11078"/>
                    </a:cubicBezTo>
                    <a:close/>
                  </a:path>
                </a:pathLst>
              </a:custGeom>
              <a:solidFill>
                <a:srgbClr val="343434"/>
              </a:solidFill>
              <a:ln w="9525" cap="flat">
                <a:noFill/>
                <a:prstDash val="solid"/>
                <a:miter/>
              </a:ln>
            </p:spPr>
            <p:txBody>
              <a:bodyPr rtlCol="0" anchor="ctr"/>
              <a:lstStyle/>
              <a:p>
                <a:endParaRPr lang="en-GB"/>
              </a:p>
            </p:txBody>
          </p:sp>
          <p:sp>
            <p:nvSpPr>
              <p:cNvPr id="112" name="Freeform: Shape 111">
                <a:extLst>
                  <a:ext uri="{FF2B5EF4-FFF2-40B4-BE49-F238E27FC236}">
                    <a16:creationId xmlns:a16="http://schemas.microsoft.com/office/drawing/2014/main" id="{58F738D5-E5CE-495B-B3AA-A4910644F97E}"/>
                  </a:ext>
                </a:extLst>
              </p:cNvPr>
              <p:cNvSpPr/>
              <p:nvPr/>
            </p:nvSpPr>
            <p:spPr>
              <a:xfrm>
                <a:off x="8654970" y="3204426"/>
                <a:ext cx="53125" cy="61299"/>
              </a:xfrm>
              <a:custGeom>
                <a:avLst/>
                <a:gdLst>
                  <a:gd name="connsiteX0" fmla="*/ 14997 w 53125"/>
                  <a:gd name="connsiteY0" fmla="*/ 3065 h 61298"/>
                  <a:gd name="connsiteX1" fmla="*/ 26934 w 53125"/>
                  <a:gd name="connsiteY1" fmla="*/ 16634 h 61298"/>
                  <a:gd name="connsiteX2" fmla="*/ 14997 w 53125"/>
                  <a:gd name="connsiteY2" fmla="*/ 30043 h 61298"/>
                  <a:gd name="connsiteX3" fmla="*/ 3065 w 53125"/>
                  <a:gd name="connsiteY3" fmla="*/ 16634 h 61298"/>
                  <a:gd name="connsiteX4" fmla="*/ 14997 w 53125"/>
                  <a:gd name="connsiteY4" fmla="*/ 3065 h 61298"/>
                  <a:gd name="connsiteX5" fmla="*/ 14997 w 53125"/>
                  <a:gd name="connsiteY5" fmla="*/ 8297 h 61298"/>
                  <a:gd name="connsiteX6" fmla="*/ 8947 w 53125"/>
                  <a:gd name="connsiteY6" fmla="*/ 16634 h 61298"/>
                  <a:gd name="connsiteX7" fmla="*/ 14997 w 53125"/>
                  <a:gd name="connsiteY7" fmla="*/ 24891 h 61298"/>
                  <a:gd name="connsiteX8" fmla="*/ 21047 w 53125"/>
                  <a:gd name="connsiteY8" fmla="*/ 16634 h 61298"/>
                  <a:gd name="connsiteX9" fmla="*/ 14997 w 53125"/>
                  <a:gd name="connsiteY9" fmla="*/ 8297 h 61298"/>
                  <a:gd name="connsiteX10" fmla="*/ 40175 w 53125"/>
                  <a:gd name="connsiteY10" fmla="*/ 3883 h 61298"/>
                  <a:gd name="connsiteX11" fmla="*/ 44837 w 53125"/>
                  <a:gd name="connsiteY11" fmla="*/ 3883 h 61298"/>
                  <a:gd name="connsiteX12" fmla="*/ 16063 w 53125"/>
                  <a:gd name="connsiteY12" fmla="*/ 58409 h 61298"/>
                  <a:gd name="connsiteX13" fmla="*/ 11482 w 53125"/>
                  <a:gd name="connsiteY13" fmla="*/ 58409 h 61298"/>
                  <a:gd name="connsiteX14" fmla="*/ 40175 w 53125"/>
                  <a:gd name="connsiteY14" fmla="*/ 3883 h 61298"/>
                  <a:gd name="connsiteX15" fmla="*/ 41077 w 53125"/>
                  <a:gd name="connsiteY15" fmla="*/ 32329 h 61298"/>
                  <a:gd name="connsiteX16" fmla="*/ 53014 w 53125"/>
                  <a:gd name="connsiteY16" fmla="*/ 45982 h 61298"/>
                  <a:gd name="connsiteX17" fmla="*/ 41077 w 53125"/>
                  <a:gd name="connsiteY17" fmla="*/ 59391 h 61298"/>
                  <a:gd name="connsiteX18" fmla="*/ 29225 w 53125"/>
                  <a:gd name="connsiteY18" fmla="*/ 45982 h 61298"/>
                  <a:gd name="connsiteX19" fmla="*/ 41077 w 53125"/>
                  <a:gd name="connsiteY19" fmla="*/ 32329 h 61298"/>
                  <a:gd name="connsiteX20" fmla="*/ 41077 w 53125"/>
                  <a:gd name="connsiteY20" fmla="*/ 37561 h 61298"/>
                  <a:gd name="connsiteX21" fmla="*/ 35027 w 53125"/>
                  <a:gd name="connsiteY21" fmla="*/ 45982 h 61298"/>
                  <a:gd name="connsiteX22" fmla="*/ 41077 w 53125"/>
                  <a:gd name="connsiteY22" fmla="*/ 54159 h 61298"/>
                  <a:gd name="connsiteX23" fmla="*/ 47207 w 53125"/>
                  <a:gd name="connsiteY23" fmla="*/ 45982 h 61298"/>
                  <a:gd name="connsiteX24" fmla="*/ 41077 w 53125"/>
                  <a:gd name="connsiteY24" fmla="*/ 37561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125" h="61298">
                    <a:moveTo>
                      <a:pt x="14997" y="3065"/>
                    </a:moveTo>
                    <a:cubicBezTo>
                      <a:pt x="22193" y="3065"/>
                      <a:pt x="26934" y="8951"/>
                      <a:pt x="26934" y="16634"/>
                    </a:cubicBezTo>
                    <a:cubicBezTo>
                      <a:pt x="26934" y="24240"/>
                      <a:pt x="22193" y="30043"/>
                      <a:pt x="14997" y="30043"/>
                    </a:cubicBezTo>
                    <a:cubicBezTo>
                      <a:pt x="7806" y="30043"/>
                      <a:pt x="3065" y="24240"/>
                      <a:pt x="3065" y="16634"/>
                    </a:cubicBezTo>
                    <a:cubicBezTo>
                      <a:pt x="3065" y="8951"/>
                      <a:pt x="7806" y="3065"/>
                      <a:pt x="14997" y="3065"/>
                    </a:cubicBezTo>
                    <a:close/>
                    <a:moveTo>
                      <a:pt x="14997" y="8297"/>
                    </a:moveTo>
                    <a:cubicBezTo>
                      <a:pt x="11322" y="8297"/>
                      <a:pt x="8947" y="11649"/>
                      <a:pt x="8947" y="16634"/>
                    </a:cubicBezTo>
                    <a:cubicBezTo>
                      <a:pt x="8947" y="21458"/>
                      <a:pt x="11322" y="24891"/>
                      <a:pt x="14997" y="24891"/>
                    </a:cubicBezTo>
                    <a:cubicBezTo>
                      <a:pt x="18677" y="24891"/>
                      <a:pt x="21047" y="21458"/>
                      <a:pt x="21047" y="16634"/>
                    </a:cubicBezTo>
                    <a:cubicBezTo>
                      <a:pt x="21047" y="11649"/>
                      <a:pt x="18677" y="8297"/>
                      <a:pt x="14997" y="8297"/>
                    </a:cubicBezTo>
                    <a:close/>
                    <a:moveTo>
                      <a:pt x="40175" y="3883"/>
                    </a:moveTo>
                    <a:lnTo>
                      <a:pt x="44837" y="3883"/>
                    </a:lnTo>
                    <a:lnTo>
                      <a:pt x="16063" y="58409"/>
                    </a:lnTo>
                    <a:lnTo>
                      <a:pt x="11482" y="58409"/>
                    </a:lnTo>
                    <a:lnTo>
                      <a:pt x="40175" y="3883"/>
                    </a:lnTo>
                    <a:close/>
                    <a:moveTo>
                      <a:pt x="41077" y="32329"/>
                    </a:moveTo>
                    <a:cubicBezTo>
                      <a:pt x="48269" y="32329"/>
                      <a:pt x="53014" y="38300"/>
                      <a:pt x="53014" y="45982"/>
                    </a:cubicBezTo>
                    <a:cubicBezTo>
                      <a:pt x="53014" y="53584"/>
                      <a:pt x="48269" y="59391"/>
                      <a:pt x="41077" y="59391"/>
                    </a:cubicBezTo>
                    <a:cubicBezTo>
                      <a:pt x="33882" y="59391"/>
                      <a:pt x="29225" y="53584"/>
                      <a:pt x="29225" y="45982"/>
                    </a:cubicBezTo>
                    <a:cubicBezTo>
                      <a:pt x="29225" y="38300"/>
                      <a:pt x="33882" y="32329"/>
                      <a:pt x="41077" y="32329"/>
                    </a:cubicBezTo>
                    <a:close/>
                    <a:moveTo>
                      <a:pt x="41077" y="37561"/>
                    </a:moveTo>
                    <a:cubicBezTo>
                      <a:pt x="37398" y="37561"/>
                      <a:pt x="35027" y="40997"/>
                      <a:pt x="35027" y="45982"/>
                    </a:cubicBezTo>
                    <a:cubicBezTo>
                      <a:pt x="35027" y="50807"/>
                      <a:pt x="37398" y="54159"/>
                      <a:pt x="41077" y="54159"/>
                    </a:cubicBezTo>
                    <a:cubicBezTo>
                      <a:pt x="44757" y="54159"/>
                      <a:pt x="47207" y="50807"/>
                      <a:pt x="47207" y="45982"/>
                    </a:cubicBezTo>
                    <a:cubicBezTo>
                      <a:pt x="47207" y="40997"/>
                      <a:pt x="44757" y="37561"/>
                      <a:pt x="41077" y="37561"/>
                    </a:cubicBezTo>
                    <a:close/>
                  </a:path>
                </a:pathLst>
              </a:custGeom>
              <a:solidFill>
                <a:srgbClr val="343434"/>
              </a:solidFill>
              <a:ln w="9525" cap="flat">
                <a:noFill/>
                <a:prstDash val="solid"/>
                <a:miter/>
              </a:ln>
            </p:spPr>
            <p:txBody>
              <a:bodyPr rtlCol="0" anchor="ctr"/>
              <a:lstStyle/>
              <a:p>
                <a:endParaRPr lang="en-GB"/>
              </a:p>
            </p:txBody>
          </p:sp>
          <p:sp>
            <p:nvSpPr>
              <p:cNvPr id="113" name="Freeform: Shape 112">
                <a:extLst>
                  <a:ext uri="{FF2B5EF4-FFF2-40B4-BE49-F238E27FC236}">
                    <a16:creationId xmlns:a16="http://schemas.microsoft.com/office/drawing/2014/main" id="{1780733F-4620-40CA-801B-44C7D1EDA953}"/>
                  </a:ext>
                </a:extLst>
              </p:cNvPr>
              <p:cNvSpPr/>
              <p:nvPr/>
            </p:nvSpPr>
            <p:spPr>
              <a:xfrm>
                <a:off x="7599246" y="3204426"/>
                <a:ext cx="40866" cy="61299"/>
              </a:xfrm>
              <a:custGeom>
                <a:avLst/>
                <a:gdLst>
                  <a:gd name="connsiteX0" fmla="*/ 8624 w 40865"/>
                  <a:gd name="connsiteY0" fmla="*/ 44841 h 61298"/>
                  <a:gd name="connsiteX1" fmla="*/ 20313 w 40865"/>
                  <a:gd name="connsiteY1" fmla="*/ 51298 h 61298"/>
                  <a:gd name="connsiteX2" fmla="*/ 29304 w 40865"/>
                  <a:gd name="connsiteY2" fmla="*/ 42713 h 61298"/>
                  <a:gd name="connsiteX3" fmla="*/ 19822 w 40865"/>
                  <a:gd name="connsiteY3" fmla="*/ 34540 h 61298"/>
                  <a:gd name="connsiteX4" fmla="*/ 15081 w 40865"/>
                  <a:gd name="connsiteY4" fmla="*/ 34704 h 61298"/>
                  <a:gd name="connsiteX5" fmla="*/ 15081 w 40865"/>
                  <a:gd name="connsiteY5" fmla="*/ 26527 h 61298"/>
                  <a:gd name="connsiteX6" fmla="*/ 19659 w 40865"/>
                  <a:gd name="connsiteY6" fmla="*/ 26611 h 61298"/>
                  <a:gd name="connsiteX7" fmla="*/ 28570 w 40865"/>
                  <a:gd name="connsiteY7" fmla="*/ 19088 h 61298"/>
                  <a:gd name="connsiteX8" fmla="*/ 20066 w 40865"/>
                  <a:gd name="connsiteY8" fmla="*/ 11078 h 61298"/>
                  <a:gd name="connsiteX9" fmla="*/ 9111 w 40865"/>
                  <a:gd name="connsiteY9" fmla="*/ 16961 h 61298"/>
                  <a:gd name="connsiteX10" fmla="*/ 3799 w 40865"/>
                  <a:gd name="connsiteY10" fmla="*/ 11729 h 61298"/>
                  <a:gd name="connsiteX11" fmla="*/ 20720 w 40865"/>
                  <a:gd name="connsiteY11" fmla="*/ 3065 h 61298"/>
                  <a:gd name="connsiteX12" fmla="*/ 37561 w 40865"/>
                  <a:gd name="connsiteY12" fmla="*/ 17699 h 61298"/>
                  <a:gd name="connsiteX13" fmla="*/ 27505 w 40865"/>
                  <a:gd name="connsiteY13" fmla="*/ 30206 h 61298"/>
                  <a:gd name="connsiteX14" fmla="*/ 38296 w 40865"/>
                  <a:gd name="connsiteY14" fmla="*/ 43532 h 61298"/>
                  <a:gd name="connsiteX15" fmla="*/ 20720 w 40865"/>
                  <a:gd name="connsiteY15" fmla="*/ 59391 h 61298"/>
                  <a:gd name="connsiteX16" fmla="*/ 3065 w 40865"/>
                  <a:gd name="connsiteY16" fmla="*/ 50480 h 61298"/>
                  <a:gd name="connsiteX17" fmla="*/ 8624 w 40865"/>
                  <a:gd name="connsiteY17" fmla="*/ 44841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865" h="61298">
                    <a:moveTo>
                      <a:pt x="8624" y="44841"/>
                    </a:moveTo>
                    <a:cubicBezTo>
                      <a:pt x="11322" y="48680"/>
                      <a:pt x="15488" y="51298"/>
                      <a:pt x="20313" y="51298"/>
                    </a:cubicBezTo>
                    <a:cubicBezTo>
                      <a:pt x="26443" y="51298"/>
                      <a:pt x="29304" y="47866"/>
                      <a:pt x="29304" y="42713"/>
                    </a:cubicBezTo>
                    <a:cubicBezTo>
                      <a:pt x="29304" y="36584"/>
                      <a:pt x="25218" y="34540"/>
                      <a:pt x="19822" y="34540"/>
                    </a:cubicBezTo>
                    <a:cubicBezTo>
                      <a:pt x="18106" y="34540"/>
                      <a:pt x="15816" y="34540"/>
                      <a:pt x="15081" y="34704"/>
                    </a:cubicBezTo>
                    <a:lnTo>
                      <a:pt x="15081" y="26527"/>
                    </a:lnTo>
                    <a:cubicBezTo>
                      <a:pt x="15899" y="26611"/>
                      <a:pt x="18270" y="26611"/>
                      <a:pt x="19659" y="26611"/>
                    </a:cubicBezTo>
                    <a:cubicBezTo>
                      <a:pt x="24807" y="26611"/>
                      <a:pt x="28570" y="24156"/>
                      <a:pt x="28570" y="19088"/>
                    </a:cubicBezTo>
                    <a:cubicBezTo>
                      <a:pt x="28570" y="13692"/>
                      <a:pt x="25054" y="11078"/>
                      <a:pt x="20066" y="11078"/>
                    </a:cubicBezTo>
                    <a:cubicBezTo>
                      <a:pt x="15488" y="11078"/>
                      <a:pt x="11893" y="13285"/>
                      <a:pt x="9111" y="16961"/>
                    </a:cubicBezTo>
                    <a:lnTo>
                      <a:pt x="3799" y="11729"/>
                    </a:lnTo>
                    <a:cubicBezTo>
                      <a:pt x="7395" y="6417"/>
                      <a:pt x="13281" y="3065"/>
                      <a:pt x="20720" y="3065"/>
                    </a:cubicBezTo>
                    <a:cubicBezTo>
                      <a:pt x="30613" y="3065"/>
                      <a:pt x="37561" y="8053"/>
                      <a:pt x="37561" y="17699"/>
                    </a:cubicBezTo>
                    <a:cubicBezTo>
                      <a:pt x="37561" y="24156"/>
                      <a:pt x="32900" y="29061"/>
                      <a:pt x="27505" y="30206"/>
                    </a:cubicBezTo>
                    <a:cubicBezTo>
                      <a:pt x="32736" y="31024"/>
                      <a:pt x="38296" y="35929"/>
                      <a:pt x="38296" y="43532"/>
                    </a:cubicBezTo>
                    <a:cubicBezTo>
                      <a:pt x="38296" y="52770"/>
                      <a:pt x="31675" y="59391"/>
                      <a:pt x="20720" y="59391"/>
                    </a:cubicBezTo>
                    <a:cubicBezTo>
                      <a:pt x="12383" y="59391"/>
                      <a:pt x="6254" y="55384"/>
                      <a:pt x="3065" y="50480"/>
                    </a:cubicBezTo>
                    <a:lnTo>
                      <a:pt x="8624" y="44841"/>
                    </a:lnTo>
                    <a:close/>
                  </a:path>
                </a:pathLst>
              </a:custGeom>
              <a:solidFill>
                <a:srgbClr val="343434"/>
              </a:solidFill>
              <a:ln w="9525" cap="flat">
                <a:noFill/>
                <a:prstDash val="solid"/>
                <a:miter/>
              </a:ln>
            </p:spPr>
            <p:txBody>
              <a:bodyPr rtlCol="0" anchor="ctr"/>
              <a:lstStyle/>
              <a:p>
                <a:endParaRPr lang="en-GB"/>
              </a:p>
            </p:txBody>
          </p:sp>
          <p:sp>
            <p:nvSpPr>
              <p:cNvPr id="114" name="Freeform: Shape 113">
                <a:extLst>
                  <a:ext uri="{FF2B5EF4-FFF2-40B4-BE49-F238E27FC236}">
                    <a16:creationId xmlns:a16="http://schemas.microsoft.com/office/drawing/2014/main" id="{77AAD7C0-C752-4246-A52F-4B91419930B9}"/>
                  </a:ext>
                </a:extLst>
              </p:cNvPr>
              <p:cNvSpPr/>
              <p:nvPr/>
            </p:nvSpPr>
            <p:spPr>
              <a:xfrm>
                <a:off x="7639784" y="3204426"/>
                <a:ext cx="40866" cy="61299"/>
              </a:xfrm>
              <a:custGeom>
                <a:avLst/>
                <a:gdLst>
                  <a:gd name="connsiteX0" fmla="*/ 8624 w 40865"/>
                  <a:gd name="connsiteY0" fmla="*/ 44841 h 61298"/>
                  <a:gd name="connsiteX1" fmla="*/ 20313 w 40865"/>
                  <a:gd name="connsiteY1" fmla="*/ 51298 h 61298"/>
                  <a:gd name="connsiteX2" fmla="*/ 29304 w 40865"/>
                  <a:gd name="connsiteY2" fmla="*/ 42713 h 61298"/>
                  <a:gd name="connsiteX3" fmla="*/ 19822 w 40865"/>
                  <a:gd name="connsiteY3" fmla="*/ 34540 h 61298"/>
                  <a:gd name="connsiteX4" fmla="*/ 15081 w 40865"/>
                  <a:gd name="connsiteY4" fmla="*/ 34704 h 61298"/>
                  <a:gd name="connsiteX5" fmla="*/ 15081 w 40865"/>
                  <a:gd name="connsiteY5" fmla="*/ 26527 h 61298"/>
                  <a:gd name="connsiteX6" fmla="*/ 19659 w 40865"/>
                  <a:gd name="connsiteY6" fmla="*/ 26611 h 61298"/>
                  <a:gd name="connsiteX7" fmla="*/ 28570 w 40865"/>
                  <a:gd name="connsiteY7" fmla="*/ 19088 h 61298"/>
                  <a:gd name="connsiteX8" fmla="*/ 20066 w 40865"/>
                  <a:gd name="connsiteY8" fmla="*/ 11078 h 61298"/>
                  <a:gd name="connsiteX9" fmla="*/ 9111 w 40865"/>
                  <a:gd name="connsiteY9" fmla="*/ 16961 h 61298"/>
                  <a:gd name="connsiteX10" fmla="*/ 3799 w 40865"/>
                  <a:gd name="connsiteY10" fmla="*/ 11729 h 61298"/>
                  <a:gd name="connsiteX11" fmla="*/ 20720 w 40865"/>
                  <a:gd name="connsiteY11" fmla="*/ 3065 h 61298"/>
                  <a:gd name="connsiteX12" fmla="*/ 37561 w 40865"/>
                  <a:gd name="connsiteY12" fmla="*/ 17699 h 61298"/>
                  <a:gd name="connsiteX13" fmla="*/ 27505 w 40865"/>
                  <a:gd name="connsiteY13" fmla="*/ 30206 h 61298"/>
                  <a:gd name="connsiteX14" fmla="*/ 38296 w 40865"/>
                  <a:gd name="connsiteY14" fmla="*/ 43532 h 61298"/>
                  <a:gd name="connsiteX15" fmla="*/ 20720 w 40865"/>
                  <a:gd name="connsiteY15" fmla="*/ 59391 h 61298"/>
                  <a:gd name="connsiteX16" fmla="*/ 3065 w 40865"/>
                  <a:gd name="connsiteY16" fmla="*/ 50480 h 61298"/>
                  <a:gd name="connsiteX17" fmla="*/ 8624 w 40865"/>
                  <a:gd name="connsiteY17" fmla="*/ 44841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865" h="61298">
                    <a:moveTo>
                      <a:pt x="8624" y="44841"/>
                    </a:moveTo>
                    <a:cubicBezTo>
                      <a:pt x="11322" y="48680"/>
                      <a:pt x="15488" y="51298"/>
                      <a:pt x="20313" y="51298"/>
                    </a:cubicBezTo>
                    <a:cubicBezTo>
                      <a:pt x="26443" y="51298"/>
                      <a:pt x="29304" y="47866"/>
                      <a:pt x="29304" y="42713"/>
                    </a:cubicBezTo>
                    <a:cubicBezTo>
                      <a:pt x="29304" y="36584"/>
                      <a:pt x="25218" y="34540"/>
                      <a:pt x="19822" y="34540"/>
                    </a:cubicBezTo>
                    <a:cubicBezTo>
                      <a:pt x="18106" y="34540"/>
                      <a:pt x="15816" y="34540"/>
                      <a:pt x="15081" y="34704"/>
                    </a:cubicBezTo>
                    <a:lnTo>
                      <a:pt x="15081" y="26527"/>
                    </a:lnTo>
                    <a:cubicBezTo>
                      <a:pt x="15899" y="26611"/>
                      <a:pt x="18270" y="26611"/>
                      <a:pt x="19659" y="26611"/>
                    </a:cubicBezTo>
                    <a:cubicBezTo>
                      <a:pt x="24807" y="26611"/>
                      <a:pt x="28570" y="24156"/>
                      <a:pt x="28570" y="19088"/>
                    </a:cubicBezTo>
                    <a:cubicBezTo>
                      <a:pt x="28570" y="13692"/>
                      <a:pt x="25054" y="11078"/>
                      <a:pt x="20066" y="11078"/>
                    </a:cubicBezTo>
                    <a:cubicBezTo>
                      <a:pt x="15488" y="11078"/>
                      <a:pt x="11893" y="13285"/>
                      <a:pt x="9111" y="16961"/>
                    </a:cubicBezTo>
                    <a:lnTo>
                      <a:pt x="3799" y="11729"/>
                    </a:lnTo>
                    <a:cubicBezTo>
                      <a:pt x="7395" y="6417"/>
                      <a:pt x="13281" y="3065"/>
                      <a:pt x="20720" y="3065"/>
                    </a:cubicBezTo>
                    <a:cubicBezTo>
                      <a:pt x="30613" y="3065"/>
                      <a:pt x="37561" y="8053"/>
                      <a:pt x="37561" y="17699"/>
                    </a:cubicBezTo>
                    <a:cubicBezTo>
                      <a:pt x="37561" y="24156"/>
                      <a:pt x="32900" y="29061"/>
                      <a:pt x="27505" y="30206"/>
                    </a:cubicBezTo>
                    <a:cubicBezTo>
                      <a:pt x="32736" y="31024"/>
                      <a:pt x="38296" y="35929"/>
                      <a:pt x="38296" y="43532"/>
                    </a:cubicBezTo>
                    <a:cubicBezTo>
                      <a:pt x="38296" y="52770"/>
                      <a:pt x="31675" y="59391"/>
                      <a:pt x="20720" y="59391"/>
                    </a:cubicBezTo>
                    <a:cubicBezTo>
                      <a:pt x="12383" y="59391"/>
                      <a:pt x="6254" y="55384"/>
                      <a:pt x="3065" y="50480"/>
                    </a:cubicBezTo>
                    <a:lnTo>
                      <a:pt x="8624" y="44841"/>
                    </a:lnTo>
                    <a:close/>
                  </a:path>
                </a:pathLst>
              </a:custGeom>
              <a:solidFill>
                <a:srgbClr val="343434"/>
              </a:solidFill>
              <a:ln w="9525" cap="flat">
                <a:noFill/>
                <a:prstDash val="solid"/>
                <a:miter/>
              </a:ln>
            </p:spPr>
            <p:txBody>
              <a:bodyPr rtlCol="0" anchor="ctr"/>
              <a:lstStyle/>
              <a:p>
                <a:endParaRPr lang="en-GB"/>
              </a:p>
            </p:txBody>
          </p:sp>
          <p:sp>
            <p:nvSpPr>
              <p:cNvPr id="115" name="Freeform: Shape 114">
                <a:extLst>
                  <a:ext uri="{FF2B5EF4-FFF2-40B4-BE49-F238E27FC236}">
                    <a16:creationId xmlns:a16="http://schemas.microsoft.com/office/drawing/2014/main" id="{15E7EB0D-4FE4-411C-BB72-C7BD1BF9B9D7}"/>
                  </a:ext>
                </a:extLst>
              </p:cNvPr>
              <p:cNvSpPr/>
              <p:nvPr/>
            </p:nvSpPr>
            <p:spPr>
              <a:xfrm>
                <a:off x="7680486" y="3204426"/>
                <a:ext cx="53125" cy="61299"/>
              </a:xfrm>
              <a:custGeom>
                <a:avLst/>
                <a:gdLst>
                  <a:gd name="connsiteX0" fmla="*/ 14997 w 53125"/>
                  <a:gd name="connsiteY0" fmla="*/ 3065 h 61298"/>
                  <a:gd name="connsiteX1" fmla="*/ 26934 w 53125"/>
                  <a:gd name="connsiteY1" fmla="*/ 16634 h 61298"/>
                  <a:gd name="connsiteX2" fmla="*/ 14997 w 53125"/>
                  <a:gd name="connsiteY2" fmla="*/ 30043 h 61298"/>
                  <a:gd name="connsiteX3" fmla="*/ 3065 w 53125"/>
                  <a:gd name="connsiteY3" fmla="*/ 16634 h 61298"/>
                  <a:gd name="connsiteX4" fmla="*/ 14997 w 53125"/>
                  <a:gd name="connsiteY4" fmla="*/ 3065 h 61298"/>
                  <a:gd name="connsiteX5" fmla="*/ 14997 w 53125"/>
                  <a:gd name="connsiteY5" fmla="*/ 8297 h 61298"/>
                  <a:gd name="connsiteX6" fmla="*/ 8947 w 53125"/>
                  <a:gd name="connsiteY6" fmla="*/ 16634 h 61298"/>
                  <a:gd name="connsiteX7" fmla="*/ 14997 w 53125"/>
                  <a:gd name="connsiteY7" fmla="*/ 24891 h 61298"/>
                  <a:gd name="connsiteX8" fmla="*/ 21047 w 53125"/>
                  <a:gd name="connsiteY8" fmla="*/ 16634 h 61298"/>
                  <a:gd name="connsiteX9" fmla="*/ 14997 w 53125"/>
                  <a:gd name="connsiteY9" fmla="*/ 8297 h 61298"/>
                  <a:gd name="connsiteX10" fmla="*/ 40179 w 53125"/>
                  <a:gd name="connsiteY10" fmla="*/ 3883 h 61298"/>
                  <a:gd name="connsiteX11" fmla="*/ 44837 w 53125"/>
                  <a:gd name="connsiteY11" fmla="*/ 3883 h 61298"/>
                  <a:gd name="connsiteX12" fmla="*/ 16063 w 53125"/>
                  <a:gd name="connsiteY12" fmla="*/ 58409 h 61298"/>
                  <a:gd name="connsiteX13" fmla="*/ 11482 w 53125"/>
                  <a:gd name="connsiteY13" fmla="*/ 58409 h 61298"/>
                  <a:gd name="connsiteX14" fmla="*/ 40179 w 53125"/>
                  <a:gd name="connsiteY14" fmla="*/ 3883 h 61298"/>
                  <a:gd name="connsiteX15" fmla="*/ 41077 w 53125"/>
                  <a:gd name="connsiteY15" fmla="*/ 32329 h 61298"/>
                  <a:gd name="connsiteX16" fmla="*/ 53014 w 53125"/>
                  <a:gd name="connsiteY16" fmla="*/ 45982 h 61298"/>
                  <a:gd name="connsiteX17" fmla="*/ 41077 w 53125"/>
                  <a:gd name="connsiteY17" fmla="*/ 59391 h 61298"/>
                  <a:gd name="connsiteX18" fmla="*/ 29225 w 53125"/>
                  <a:gd name="connsiteY18" fmla="*/ 45982 h 61298"/>
                  <a:gd name="connsiteX19" fmla="*/ 41077 w 53125"/>
                  <a:gd name="connsiteY19" fmla="*/ 32329 h 61298"/>
                  <a:gd name="connsiteX20" fmla="*/ 41077 w 53125"/>
                  <a:gd name="connsiteY20" fmla="*/ 37561 h 61298"/>
                  <a:gd name="connsiteX21" fmla="*/ 35027 w 53125"/>
                  <a:gd name="connsiteY21" fmla="*/ 45982 h 61298"/>
                  <a:gd name="connsiteX22" fmla="*/ 41077 w 53125"/>
                  <a:gd name="connsiteY22" fmla="*/ 54159 h 61298"/>
                  <a:gd name="connsiteX23" fmla="*/ 47207 w 53125"/>
                  <a:gd name="connsiteY23" fmla="*/ 45982 h 61298"/>
                  <a:gd name="connsiteX24" fmla="*/ 41077 w 53125"/>
                  <a:gd name="connsiteY24" fmla="*/ 37561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125" h="61298">
                    <a:moveTo>
                      <a:pt x="14997" y="3065"/>
                    </a:moveTo>
                    <a:cubicBezTo>
                      <a:pt x="22193" y="3065"/>
                      <a:pt x="26934" y="8951"/>
                      <a:pt x="26934" y="16634"/>
                    </a:cubicBezTo>
                    <a:cubicBezTo>
                      <a:pt x="26934" y="24240"/>
                      <a:pt x="22193" y="30043"/>
                      <a:pt x="14997" y="30043"/>
                    </a:cubicBezTo>
                    <a:cubicBezTo>
                      <a:pt x="7806" y="30043"/>
                      <a:pt x="3065" y="24240"/>
                      <a:pt x="3065" y="16634"/>
                    </a:cubicBezTo>
                    <a:cubicBezTo>
                      <a:pt x="3065" y="8951"/>
                      <a:pt x="7806" y="3065"/>
                      <a:pt x="14997" y="3065"/>
                    </a:cubicBezTo>
                    <a:close/>
                    <a:moveTo>
                      <a:pt x="14997" y="8297"/>
                    </a:moveTo>
                    <a:cubicBezTo>
                      <a:pt x="11322" y="8297"/>
                      <a:pt x="8947" y="11649"/>
                      <a:pt x="8947" y="16634"/>
                    </a:cubicBezTo>
                    <a:cubicBezTo>
                      <a:pt x="8947" y="21458"/>
                      <a:pt x="11322" y="24891"/>
                      <a:pt x="14997" y="24891"/>
                    </a:cubicBezTo>
                    <a:cubicBezTo>
                      <a:pt x="18677" y="24891"/>
                      <a:pt x="21047" y="21458"/>
                      <a:pt x="21047" y="16634"/>
                    </a:cubicBezTo>
                    <a:cubicBezTo>
                      <a:pt x="21047" y="11649"/>
                      <a:pt x="18677" y="8297"/>
                      <a:pt x="14997" y="8297"/>
                    </a:cubicBezTo>
                    <a:close/>
                    <a:moveTo>
                      <a:pt x="40179" y="3883"/>
                    </a:moveTo>
                    <a:lnTo>
                      <a:pt x="44837" y="3883"/>
                    </a:lnTo>
                    <a:lnTo>
                      <a:pt x="16063" y="58409"/>
                    </a:lnTo>
                    <a:lnTo>
                      <a:pt x="11482" y="58409"/>
                    </a:lnTo>
                    <a:lnTo>
                      <a:pt x="40179" y="3883"/>
                    </a:lnTo>
                    <a:close/>
                    <a:moveTo>
                      <a:pt x="41077" y="32329"/>
                    </a:moveTo>
                    <a:cubicBezTo>
                      <a:pt x="48269" y="32329"/>
                      <a:pt x="53014" y="38300"/>
                      <a:pt x="53014" y="45982"/>
                    </a:cubicBezTo>
                    <a:cubicBezTo>
                      <a:pt x="53014" y="53584"/>
                      <a:pt x="48269" y="59391"/>
                      <a:pt x="41077" y="59391"/>
                    </a:cubicBezTo>
                    <a:cubicBezTo>
                      <a:pt x="33882" y="59391"/>
                      <a:pt x="29225" y="53584"/>
                      <a:pt x="29225" y="45982"/>
                    </a:cubicBezTo>
                    <a:cubicBezTo>
                      <a:pt x="29225" y="38300"/>
                      <a:pt x="33882" y="32329"/>
                      <a:pt x="41077" y="32329"/>
                    </a:cubicBezTo>
                    <a:close/>
                    <a:moveTo>
                      <a:pt x="41077" y="37561"/>
                    </a:moveTo>
                    <a:cubicBezTo>
                      <a:pt x="37398" y="37561"/>
                      <a:pt x="35027" y="40997"/>
                      <a:pt x="35027" y="45982"/>
                    </a:cubicBezTo>
                    <a:cubicBezTo>
                      <a:pt x="35027" y="50807"/>
                      <a:pt x="37398" y="54159"/>
                      <a:pt x="41077" y="54159"/>
                    </a:cubicBezTo>
                    <a:cubicBezTo>
                      <a:pt x="44757" y="54159"/>
                      <a:pt x="47207" y="50807"/>
                      <a:pt x="47207" y="45982"/>
                    </a:cubicBezTo>
                    <a:cubicBezTo>
                      <a:pt x="47207" y="40997"/>
                      <a:pt x="44757" y="37561"/>
                      <a:pt x="41077" y="37561"/>
                    </a:cubicBezTo>
                    <a:close/>
                  </a:path>
                </a:pathLst>
              </a:custGeom>
              <a:solidFill>
                <a:srgbClr val="343434"/>
              </a:solidFill>
              <a:ln w="9525" cap="flat">
                <a:noFill/>
                <a:prstDash val="solid"/>
                <a:miter/>
              </a:ln>
            </p:spPr>
            <p:txBody>
              <a:bodyPr rtlCol="0" anchor="ctr"/>
              <a:lstStyle/>
              <a:p>
                <a:endParaRPr lang="en-GB"/>
              </a:p>
            </p:txBody>
          </p:sp>
          <p:sp>
            <p:nvSpPr>
              <p:cNvPr id="116" name="Freeform: Shape 115">
                <a:extLst>
                  <a:ext uri="{FF2B5EF4-FFF2-40B4-BE49-F238E27FC236}">
                    <a16:creationId xmlns:a16="http://schemas.microsoft.com/office/drawing/2014/main" id="{D9F0D445-C0A3-41C9-B070-BE0F0E95EA96}"/>
                  </a:ext>
                </a:extLst>
              </p:cNvPr>
              <p:cNvSpPr/>
              <p:nvPr/>
            </p:nvSpPr>
            <p:spPr>
              <a:xfrm>
                <a:off x="8331025" y="2551433"/>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solidFill>
                <a:srgbClr val="F1F1F1"/>
              </a:solidFill>
              <a:ln w="9525" cap="flat">
                <a:noFill/>
                <a:prstDash val="solid"/>
                <a:miter/>
              </a:ln>
            </p:spPr>
            <p:txBody>
              <a:bodyPr rtlCol="0" anchor="ctr"/>
              <a:lstStyle/>
              <a:p>
                <a:endParaRPr lang="en-GB"/>
              </a:p>
            </p:txBody>
          </p:sp>
          <p:sp>
            <p:nvSpPr>
              <p:cNvPr id="117" name="Freeform: Shape 116">
                <a:extLst>
                  <a:ext uri="{FF2B5EF4-FFF2-40B4-BE49-F238E27FC236}">
                    <a16:creationId xmlns:a16="http://schemas.microsoft.com/office/drawing/2014/main" id="{6385920F-74E2-4E05-988C-989EFA8E516A}"/>
                  </a:ext>
                </a:extLst>
              </p:cNvPr>
              <p:cNvSpPr/>
              <p:nvPr/>
            </p:nvSpPr>
            <p:spPr>
              <a:xfrm>
                <a:off x="8637518" y="2551433"/>
                <a:ext cx="310579" cy="617072"/>
              </a:xfrm>
              <a:custGeom>
                <a:avLst/>
                <a:gdLst>
                  <a:gd name="connsiteX0" fmla="*/ 3065 w 310579"/>
                  <a:gd name="connsiteY0" fmla="*/ 616051 h 617072"/>
                  <a:gd name="connsiteX1" fmla="*/ 309558 w 310579"/>
                  <a:gd name="connsiteY1" fmla="*/ 309558 h 617072"/>
                  <a:gd name="connsiteX2" fmla="*/ 3065 w 310579"/>
                  <a:gd name="connsiteY2" fmla="*/ 3065 h 617072"/>
                  <a:gd name="connsiteX3" fmla="*/ 3065 w 310579"/>
                  <a:gd name="connsiteY3" fmla="*/ 616051 h 617072"/>
                </a:gdLst>
                <a:ahLst/>
                <a:cxnLst>
                  <a:cxn ang="0">
                    <a:pos x="connsiteX0" y="connsiteY0"/>
                  </a:cxn>
                  <a:cxn ang="0">
                    <a:pos x="connsiteX1" y="connsiteY1"/>
                  </a:cxn>
                  <a:cxn ang="0">
                    <a:pos x="connsiteX2" y="connsiteY2"/>
                  </a:cxn>
                  <a:cxn ang="0">
                    <a:pos x="connsiteX3" y="connsiteY3"/>
                  </a:cxn>
                </a:cxnLst>
                <a:rect l="l" t="t" r="r" b="b"/>
                <a:pathLst>
                  <a:path w="310579" h="617072">
                    <a:moveTo>
                      <a:pt x="3065" y="616051"/>
                    </a:moveTo>
                    <a:cubicBezTo>
                      <a:pt x="172336" y="616051"/>
                      <a:pt x="309558" y="478829"/>
                      <a:pt x="309558" y="309558"/>
                    </a:cubicBezTo>
                    <a:cubicBezTo>
                      <a:pt x="309558" y="140286"/>
                      <a:pt x="172336" y="3065"/>
                      <a:pt x="3065" y="3065"/>
                    </a:cubicBezTo>
                    <a:lnTo>
                      <a:pt x="3065" y="616051"/>
                    </a:lnTo>
                    <a:close/>
                  </a:path>
                </a:pathLst>
              </a:custGeom>
              <a:solidFill>
                <a:srgbClr val="786CCD"/>
              </a:solidFill>
              <a:ln w="9525" cap="flat">
                <a:noFill/>
                <a:prstDash val="solid"/>
                <a:miter/>
              </a:ln>
            </p:spPr>
            <p:txBody>
              <a:bodyPr rtlCol="0" anchor="ctr"/>
              <a:lstStyle/>
              <a:p>
                <a:endParaRPr lang="en-GB"/>
              </a:p>
            </p:txBody>
          </p:sp>
          <p:sp>
            <p:nvSpPr>
              <p:cNvPr id="118" name="Freeform: Shape 117">
                <a:extLst>
                  <a:ext uri="{FF2B5EF4-FFF2-40B4-BE49-F238E27FC236}">
                    <a16:creationId xmlns:a16="http://schemas.microsoft.com/office/drawing/2014/main" id="{90DD7334-FF4A-4F01-8DE5-1B2FDE282066}"/>
                  </a:ext>
                </a:extLst>
              </p:cNvPr>
              <p:cNvSpPr/>
              <p:nvPr/>
            </p:nvSpPr>
            <p:spPr>
              <a:xfrm>
                <a:off x="7358421" y="2551433"/>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solidFill>
                <a:srgbClr val="F1F1F1"/>
              </a:solidFill>
              <a:ln w="9525" cap="flat">
                <a:noFill/>
                <a:prstDash val="solid"/>
                <a:miter/>
              </a:ln>
            </p:spPr>
            <p:txBody>
              <a:bodyPr rtlCol="0" anchor="ctr"/>
              <a:lstStyle/>
              <a:p>
                <a:endParaRPr lang="en-GB"/>
              </a:p>
            </p:txBody>
          </p:sp>
          <p:sp>
            <p:nvSpPr>
              <p:cNvPr id="119" name="Freeform: Shape 118">
                <a:extLst>
                  <a:ext uri="{FF2B5EF4-FFF2-40B4-BE49-F238E27FC236}">
                    <a16:creationId xmlns:a16="http://schemas.microsoft.com/office/drawing/2014/main" id="{5C2BBED6-AE87-4B67-B9DF-857E0D6060A5}"/>
                  </a:ext>
                </a:extLst>
              </p:cNvPr>
              <p:cNvSpPr/>
              <p:nvPr/>
            </p:nvSpPr>
            <p:spPr>
              <a:xfrm>
                <a:off x="7664914" y="2551433"/>
                <a:ext cx="310579" cy="465869"/>
              </a:xfrm>
              <a:custGeom>
                <a:avLst/>
                <a:gdLst>
                  <a:gd name="connsiteX0" fmla="*/ 3065 w 310579"/>
                  <a:gd name="connsiteY0" fmla="*/ 3065 h 465869"/>
                  <a:gd name="connsiteX1" fmla="*/ 309558 w 310579"/>
                  <a:gd name="connsiteY1" fmla="*/ 309558 h 465869"/>
                  <a:gd name="connsiteX2" fmla="*/ 268540 w 310579"/>
                  <a:gd name="connsiteY2" fmla="*/ 462830 h 465869"/>
                  <a:gd name="connsiteX3" fmla="*/ 3065 w 310579"/>
                  <a:gd name="connsiteY3" fmla="*/ 309558 h 465869"/>
                  <a:gd name="connsiteX4" fmla="*/ 3065 w 310579"/>
                  <a:gd name="connsiteY4" fmla="*/ 3065 h 465869"/>
                  <a:gd name="connsiteX5" fmla="*/ 3065 w 310579"/>
                  <a:gd name="connsiteY5" fmla="*/ 3065 h 465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579" h="465869">
                    <a:moveTo>
                      <a:pt x="3065" y="3065"/>
                    </a:moveTo>
                    <a:cubicBezTo>
                      <a:pt x="172336" y="3065"/>
                      <a:pt x="309558" y="140286"/>
                      <a:pt x="309558" y="309558"/>
                    </a:cubicBezTo>
                    <a:cubicBezTo>
                      <a:pt x="309558" y="365394"/>
                      <a:pt x="294627" y="417743"/>
                      <a:pt x="268540" y="462830"/>
                    </a:cubicBezTo>
                    <a:lnTo>
                      <a:pt x="3065" y="309558"/>
                    </a:lnTo>
                    <a:lnTo>
                      <a:pt x="3065" y="3065"/>
                    </a:lnTo>
                    <a:lnTo>
                      <a:pt x="3065" y="3065"/>
                    </a:lnTo>
                    <a:close/>
                  </a:path>
                </a:pathLst>
              </a:custGeom>
              <a:solidFill>
                <a:srgbClr val="33208C"/>
              </a:solidFill>
              <a:ln w="9525" cap="flat">
                <a:noFill/>
                <a:prstDash val="solid"/>
                <a:miter/>
              </a:ln>
            </p:spPr>
            <p:txBody>
              <a:bodyPr rtlCol="0" anchor="ctr"/>
              <a:lstStyle/>
              <a:p>
                <a:endParaRPr lang="en-GB"/>
              </a:p>
            </p:txBody>
          </p:sp>
          <p:sp>
            <p:nvSpPr>
              <p:cNvPr id="120" name="Freeform: Shape 119">
                <a:extLst>
                  <a:ext uri="{FF2B5EF4-FFF2-40B4-BE49-F238E27FC236}">
                    <a16:creationId xmlns:a16="http://schemas.microsoft.com/office/drawing/2014/main" id="{C0511879-E4BA-4814-A9F5-98B64D4B2A9F}"/>
                  </a:ext>
                </a:extLst>
              </p:cNvPr>
              <p:cNvSpPr/>
              <p:nvPr/>
            </p:nvSpPr>
            <p:spPr>
              <a:xfrm>
                <a:off x="5413213" y="2551433"/>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solidFill>
                <a:srgbClr val="F1F1F1"/>
              </a:solidFill>
              <a:ln w="9525" cap="flat">
                <a:noFill/>
                <a:prstDash val="solid"/>
                <a:miter/>
              </a:ln>
            </p:spPr>
            <p:txBody>
              <a:bodyPr rtlCol="0" anchor="ctr"/>
              <a:lstStyle/>
              <a:p>
                <a:endParaRPr lang="en-GB"/>
              </a:p>
            </p:txBody>
          </p:sp>
          <p:sp>
            <p:nvSpPr>
              <p:cNvPr id="121" name="Freeform: Shape 120">
                <a:extLst>
                  <a:ext uri="{FF2B5EF4-FFF2-40B4-BE49-F238E27FC236}">
                    <a16:creationId xmlns:a16="http://schemas.microsoft.com/office/drawing/2014/main" id="{28664665-FF70-46B0-93C7-22AC558F5F57}"/>
                  </a:ext>
                </a:extLst>
              </p:cNvPr>
              <p:cNvSpPr/>
              <p:nvPr/>
            </p:nvSpPr>
            <p:spPr>
              <a:xfrm>
                <a:off x="5413213" y="2551433"/>
                <a:ext cx="310579" cy="310579"/>
              </a:xfrm>
              <a:custGeom>
                <a:avLst/>
                <a:gdLst>
                  <a:gd name="connsiteX0" fmla="*/ 309558 w 310579"/>
                  <a:gd name="connsiteY0" fmla="*/ 3065 h 310579"/>
                  <a:gd name="connsiteX1" fmla="*/ 3065 w 310579"/>
                  <a:gd name="connsiteY1" fmla="*/ 309558 h 310579"/>
                  <a:gd name="connsiteX2" fmla="*/ 309558 w 310579"/>
                  <a:gd name="connsiteY2" fmla="*/ 309558 h 310579"/>
                  <a:gd name="connsiteX3" fmla="*/ 309558 w 310579"/>
                  <a:gd name="connsiteY3" fmla="*/ 3065 h 310579"/>
                </a:gdLst>
                <a:ahLst/>
                <a:cxnLst>
                  <a:cxn ang="0">
                    <a:pos x="connsiteX0" y="connsiteY0"/>
                  </a:cxn>
                  <a:cxn ang="0">
                    <a:pos x="connsiteX1" y="connsiteY1"/>
                  </a:cxn>
                  <a:cxn ang="0">
                    <a:pos x="connsiteX2" y="connsiteY2"/>
                  </a:cxn>
                  <a:cxn ang="0">
                    <a:pos x="connsiteX3" y="connsiteY3"/>
                  </a:cxn>
                </a:cxnLst>
                <a:rect l="l" t="t" r="r" b="b"/>
                <a:pathLst>
                  <a:path w="310579" h="310579">
                    <a:moveTo>
                      <a:pt x="309558" y="3065"/>
                    </a:moveTo>
                    <a:cubicBezTo>
                      <a:pt x="140287" y="3065"/>
                      <a:pt x="3065" y="140286"/>
                      <a:pt x="3065" y="309558"/>
                    </a:cubicBezTo>
                    <a:lnTo>
                      <a:pt x="309558" y="309558"/>
                    </a:lnTo>
                    <a:lnTo>
                      <a:pt x="309558" y="3065"/>
                    </a:lnTo>
                    <a:close/>
                  </a:path>
                </a:pathLst>
              </a:custGeom>
              <a:solidFill>
                <a:srgbClr val="0C5C8D"/>
              </a:solidFill>
              <a:ln w="9525" cap="flat">
                <a:noFill/>
                <a:prstDash val="solid"/>
                <a:miter/>
              </a:ln>
            </p:spPr>
            <p:txBody>
              <a:bodyPr rtlCol="0" anchor="ctr"/>
              <a:lstStyle/>
              <a:p>
                <a:endParaRPr lang="en-GB"/>
              </a:p>
            </p:txBody>
          </p:sp>
          <p:sp>
            <p:nvSpPr>
              <p:cNvPr id="122" name="Freeform: Shape 121">
                <a:extLst>
                  <a:ext uri="{FF2B5EF4-FFF2-40B4-BE49-F238E27FC236}">
                    <a16:creationId xmlns:a16="http://schemas.microsoft.com/office/drawing/2014/main" id="{D71B2537-33AC-4FE5-A566-5EE94A98A69A}"/>
                  </a:ext>
                </a:extLst>
              </p:cNvPr>
              <p:cNvSpPr/>
              <p:nvPr/>
            </p:nvSpPr>
            <p:spPr>
              <a:xfrm>
                <a:off x="6385817" y="2551433"/>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solidFill>
                <a:srgbClr val="F1F1F1"/>
              </a:solidFill>
              <a:ln w="9525" cap="flat">
                <a:noFill/>
                <a:prstDash val="solid"/>
                <a:miter/>
              </a:ln>
            </p:spPr>
            <p:txBody>
              <a:bodyPr rtlCol="0" anchor="ctr"/>
              <a:lstStyle/>
              <a:p>
                <a:endParaRPr lang="en-GB"/>
              </a:p>
            </p:txBody>
          </p:sp>
          <p:sp>
            <p:nvSpPr>
              <p:cNvPr id="123" name="Freeform: Shape 122">
                <a:extLst>
                  <a:ext uri="{FF2B5EF4-FFF2-40B4-BE49-F238E27FC236}">
                    <a16:creationId xmlns:a16="http://schemas.microsoft.com/office/drawing/2014/main" id="{709FEE29-552C-4288-8814-2EA1BF4CC2B7}"/>
                  </a:ext>
                </a:extLst>
              </p:cNvPr>
              <p:cNvSpPr/>
              <p:nvPr/>
            </p:nvSpPr>
            <p:spPr>
              <a:xfrm>
                <a:off x="6385817" y="2551433"/>
                <a:ext cx="310579" cy="310579"/>
              </a:xfrm>
              <a:custGeom>
                <a:avLst/>
                <a:gdLst>
                  <a:gd name="connsiteX0" fmla="*/ 309558 w 310579"/>
                  <a:gd name="connsiteY0" fmla="*/ 3065 h 310579"/>
                  <a:gd name="connsiteX1" fmla="*/ 3065 w 310579"/>
                  <a:gd name="connsiteY1" fmla="*/ 309558 h 310579"/>
                  <a:gd name="connsiteX2" fmla="*/ 309558 w 310579"/>
                  <a:gd name="connsiteY2" fmla="*/ 309558 h 310579"/>
                  <a:gd name="connsiteX3" fmla="*/ 309558 w 310579"/>
                  <a:gd name="connsiteY3" fmla="*/ 3065 h 310579"/>
                </a:gdLst>
                <a:ahLst/>
                <a:cxnLst>
                  <a:cxn ang="0">
                    <a:pos x="connsiteX0" y="connsiteY0"/>
                  </a:cxn>
                  <a:cxn ang="0">
                    <a:pos x="connsiteX1" y="connsiteY1"/>
                  </a:cxn>
                  <a:cxn ang="0">
                    <a:pos x="connsiteX2" y="connsiteY2"/>
                  </a:cxn>
                  <a:cxn ang="0">
                    <a:pos x="connsiteX3" y="connsiteY3"/>
                  </a:cxn>
                </a:cxnLst>
                <a:rect l="l" t="t" r="r" b="b"/>
                <a:pathLst>
                  <a:path w="310579" h="310579">
                    <a:moveTo>
                      <a:pt x="309558" y="3065"/>
                    </a:moveTo>
                    <a:cubicBezTo>
                      <a:pt x="140287" y="3065"/>
                      <a:pt x="3065" y="140286"/>
                      <a:pt x="3065" y="309558"/>
                    </a:cubicBezTo>
                    <a:lnTo>
                      <a:pt x="309558" y="309558"/>
                    </a:lnTo>
                    <a:lnTo>
                      <a:pt x="309558" y="3065"/>
                    </a:lnTo>
                    <a:close/>
                  </a:path>
                </a:pathLst>
              </a:custGeom>
              <a:solidFill>
                <a:srgbClr val="1D9CD3"/>
              </a:solidFill>
              <a:ln w="9525" cap="flat">
                <a:noFill/>
                <a:prstDash val="solid"/>
                <a:miter/>
              </a:ln>
            </p:spPr>
            <p:txBody>
              <a:bodyPr rtlCol="0" anchor="ctr"/>
              <a:lstStyle/>
              <a:p>
                <a:endParaRPr lang="en-GB"/>
              </a:p>
            </p:txBody>
          </p:sp>
          <p:sp>
            <p:nvSpPr>
              <p:cNvPr id="124" name="Freeform: Shape 123">
                <a:extLst>
                  <a:ext uri="{FF2B5EF4-FFF2-40B4-BE49-F238E27FC236}">
                    <a16:creationId xmlns:a16="http://schemas.microsoft.com/office/drawing/2014/main" id="{F8AD3FB2-91C6-4E75-906D-0320503F9FF4}"/>
                  </a:ext>
                </a:extLst>
              </p:cNvPr>
              <p:cNvSpPr/>
              <p:nvPr/>
            </p:nvSpPr>
            <p:spPr>
              <a:xfrm>
                <a:off x="5655259" y="4513070"/>
                <a:ext cx="36779" cy="57212"/>
              </a:xfrm>
              <a:custGeom>
                <a:avLst/>
                <a:gdLst>
                  <a:gd name="connsiteX0" fmla="*/ 25872 w 36779"/>
                  <a:gd name="connsiteY0" fmla="*/ 10995 h 57212"/>
                  <a:gd name="connsiteX1" fmla="*/ 3065 w 36779"/>
                  <a:gd name="connsiteY1" fmla="*/ 10995 h 57212"/>
                  <a:gd name="connsiteX2" fmla="*/ 3065 w 36779"/>
                  <a:gd name="connsiteY2" fmla="*/ 3065 h 57212"/>
                  <a:gd name="connsiteX3" fmla="*/ 36093 w 36779"/>
                  <a:gd name="connsiteY3" fmla="*/ 3065 h 57212"/>
                  <a:gd name="connsiteX4" fmla="*/ 36093 w 36779"/>
                  <a:gd name="connsiteY4" fmla="*/ 9279 h 57212"/>
                  <a:gd name="connsiteX5" fmla="*/ 18924 w 36779"/>
                  <a:gd name="connsiteY5" fmla="*/ 57591 h 57212"/>
                  <a:gd name="connsiteX6" fmla="*/ 9195 w 36779"/>
                  <a:gd name="connsiteY6" fmla="*/ 57591 h 57212"/>
                  <a:gd name="connsiteX7" fmla="*/ 25872 w 36779"/>
                  <a:gd name="connsiteY7" fmla="*/ 10995 h 5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79" h="57212">
                    <a:moveTo>
                      <a:pt x="25872" y="10995"/>
                    </a:moveTo>
                    <a:lnTo>
                      <a:pt x="3065" y="10995"/>
                    </a:lnTo>
                    <a:lnTo>
                      <a:pt x="3065" y="3065"/>
                    </a:lnTo>
                    <a:lnTo>
                      <a:pt x="36093" y="3065"/>
                    </a:lnTo>
                    <a:lnTo>
                      <a:pt x="36093" y="9279"/>
                    </a:lnTo>
                    <a:lnTo>
                      <a:pt x="18924" y="57591"/>
                    </a:lnTo>
                    <a:lnTo>
                      <a:pt x="9195" y="57591"/>
                    </a:lnTo>
                    <a:lnTo>
                      <a:pt x="25872" y="10995"/>
                    </a:lnTo>
                    <a:close/>
                  </a:path>
                </a:pathLst>
              </a:custGeom>
              <a:solidFill>
                <a:srgbClr val="343434"/>
              </a:solidFill>
              <a:ln w="9525" cap="flat">
                <a:noFill/>
                <a:prstDash val="solid"/>
                <a:miter/>
              </a:ln>
            </p:spPr>
            <p:txBody>
              <a:bodyPr rtlCol="0" anchor="ctr"/>
              <a:lstStyle/>
              <a:p>
                <a:endParaRPr lang="en-GB"/>
              </a:p>
            </p:txBody>
          </p:sp>
          <p:sp>
            <p:nvSpPr>
              <p:cNvPr id="125" name="Freeform: Shape 124">
                <a:extLst>
                  <a:ext uri="{FF2B5EF4-FFF2-40B4-BE49-F238E27FC236}">
                    <a16:creationId xmlns:a16="http://schemas.microsoft.com/office/drawing/2014/main" id="{61045FEF-F428-49DD-B544-57A7B6A951F7}"/>
                  </a:ext>
                </a:extLst>
              </p:cNvPr>
              <p:cNvSpPr/>
              <p:nvPr/>
            </p:nvSpPr>
            <p:spPr>
              <a:xfrm>
                <a:off x="5693590" y="4513070"/>
                <a:ext cx="40866" cy="61299"/>
              </a:xfrm>
              <a:custGeom>
                <a:avLst/>
                <a:gdLst>
                  <a:gd name="connsiteX0" fmla="*/ 8708 w 40865"/>
                  <a:gd name="connsiteY0" fmla="*/ 44102 h 61298"/>
                  <a:gd name="connsiteX1" fmla="*/ 20154 w 40865"/>
                  <a:gd name="connsiteY1" fmla="*/ 50480 h 61298"/>
                  <a:gd name="connsiteX2" fmla="*/ 29061 w 40865"/>
                  <a:gd name="connsiteY2" fmla="*/ 40507 h 61298"/>
                  <a:gd name="connsiteX3" fmla="*/ 20561 w 40865"/>
                  <a:gd name="connsiteY3" fmla="*/ 30450 h 61298"/>
                  <a:gd name="connsiteX4" fmla="*/ 11242 w 40865"/>
                  <a:gd name="connsiteY4" fmla="*/ 35191 h 61298"/>
                  <a:gd name="connsiteX5" fmla="*/ 4621 w 40865"/>
                  <a:gd name="connsiteY5" fmla="*/ 33311 h 61298"/>
                  <a:gd name="connsiteX6" fmla="*/ 4621 w 40865"/>
                  <a:gd name="connsiteY6" fmla="*/ 3065 h 61298"/>
                  <a:gd name="connsiteX7" fmla="*/ 35195 w 40865"/>
                  <a:gd name="connsiteY7" fmla="*/ 3065 h 61298"/>
                  <a:gd name="connsiteX8" fmla="*/ 35195 w 40865"/>
                  <a:gd name="connsiteY8" fmla="*/ 10995 h 61298"/>
                  <a:gd name="connsiteX9" fmla="*/ 13692 w 40865"/>
                  <a:gd name="connsiteY9" fmla="*/ 10995 h 61298"/>
                  <a:gd name="connsiteX10" fmla="*/ 13692 w 40865"/>
                  <a:gd name="connsiteY10" fmla="*/ 27181 h 61298"/>
                  <a:gd name="connsiteX11" fmla="*/ 23665 w 40865"/>
                  <a:gd name="connsiteY11" fmla="*/ 22604 h 61298"/>
                  <a:gd name="connsiteX12" fmla="*/ 38220 w 40865"/>
                  <a:gd name="connsiteY12" fmla="*/ 40259 h 61298"/>
                  <a:gd name="connsiteX13" fmla="*/ 20397 w 40865"/>
                  <a:gd name="connsiteY13" fmla="*/ 58573 h 61298"/>
                  <a:gd name="connsiteX14" fmla="*/ 3065 w 40865"/>
                  <a:gd name="connsiteY14" fmla="*/ 49825 h 61298"/>
                  <a:gd name="connsiteX15" fmla="*/ 8708 w 40865"/>
                  <a:gd name="connsiteY15" fmla="*/ 44102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865" h="61298">
                    <a:moveTo>
                      <a:pt x="8708" y="44102"/>
                    </a:moveTo>
                    <a:cubicBezTo>
                      <a:pt x="11486" y="48189"/>
                      <a:pt x="15165" y="50480"/>
                      <a:pt x="20154" y="50480"/>
                    </a:cubicBezTo>
                    <a:cubicBezTo>
                      <a:pt x="25709" y="50480"/>
                      <a:pt x="29061" y="45902"/>
                      <a:pt x="29061" y="40507"/>
                    </a:cubicBezTo>
                    <a:cubicBezTo>
                      <a:pt x="29061" y="34129"/>
                      <a:pt x="25872" y="30450"/>
                      <a:pt x="20561" y="30450"/>
                    </a:cubicBezTo>
                    <a:cubicBezTo>
                      <a:pt x="16881" y="30450"/>
                      <a:pt x="14020" y="31839"/>
                      <a:pt x="11242" y="35191"/>
                    </a:cubicBezTo>
                    <a:lnTo>
                      <a:pt x="4621" y="33311"/>
                    </a:lnTo>
                    <a:lnTo>
                      <a:pt x="4621" y="3065"/>
                    </a:lnTo>
                    <a:lnTo>
                      <a:pt x="35195" y="3065"/>
                    </a:lnTo>
                    <a:lnTo>
                      <a:pt x="35195" y="10995"/>
                    </a:lnTo>
                    <a:lnTo>
                      <a:pt x="13692" y="10995"/>
                    </a:lnTo>
                    <a:lnTo>
                      <a:pt x="13692" y="27181"/>
                    </a:lnTo>
                    <a:cubicBezTo>
                      <a:pt x="15736" y="24563"/>
                      <a:pt x="19415" y="22604"/>
                      <a:pt x="23665" y="22604"/>
                    </a:cubicBezTo>
                    <a:cubicBezTo>
                      <a:pt x="31759" y="22604"/>
                      <a:pt x="38220" y="28897"/>
                      <a:pt x="38220" y="40259"/>
                    </a:cubicBezTo>
                    <a:cubicBezTo>
                      <a:pt x="38220" y="50970"/>
                      <a:pt x="31104" y="58573"/>
                      <a:pt x="20397" y="58573"/>
                    </a:cubicBezTo>
                    <a:cubicBezTo>
                      <a:pt x="12140" y="58573"/>
                      <a:pt x="6828" y="55300"/>
                      <a:pt x="3065" y="49825"/>
                    </a:cubicBezTo>
                    <a:lnTo>
                      <a:pt x="8708" y="44102"/>
                    </a:lnTo>
                    <a:close/>
                  </a:path>
                </a:pathLst>
              </a:custGeom>
              <a:solidFill>
                <a:srgbClr val="343434"/>
              </a:solidFill>
              <a:ln w="9525" cap="flat">
                <a:noFill/>
                <a:prstDash val="solid"/>
                <a:miter/>
              </a:ln>
            </p:spPr>
            <p:txBody>
              <a:bodyPr rtlCol="0" anchor="ctr"/>
              <a:lstStyle/>
              <a:p>
                <a:endParaRPr lang="en-GB"/>
              </a:p>
            </p:txBody>
          </p:sp>
          <p:sp>
            <p:nvSpPr>
              <p:cNvPr id="126" name="Freeform: Shape 125">
                <a:extLst>
                  <a:ext uri="{FF2B5EF4-FFF2-40B4-BE49-F238E27FC236}">
                    <a16:creationId xmlns:a16="http://schemas.microsoft.com/office/drawing/2014/main" id="{EF2305D2-4F0E-4664-85E5-56C79E1916F4}"/>
                  </a:ext>
                </a:extLst>
              </p:cNvPr>
              <p:cNvSpPr/>
              <p:nvPr/>
            </p:nvSpPr>
            <p:spPr>
              <a:xfrm>
                <a:off x="5733969" y="4512252"/>
                <a:ext cx="53125" cy="61299"/>
              </a:xfrm>
              <a:custGeom>
                <a:avLst/>
                <a:gdLst>
                  <a:gd name="connsiteX0" fmla="*/ 14997 w 53125"/>
                  <a:gd name="connsiteY0" fmla="*/ 3065 h 61298"/>
                  <a:gd name="connsiteX1" fmla="*/ 26934 w 53125"/>
                  <a:gd name="connsiteY1" fmla="*/ 16634 h 61298"/>
                  <a:gd name="connsiteX2" fmla="*/ 14997 w 53125"/>
                  <a:gd name="connsiteY2" fmla="*/ 30043 h 61298"/>
                  <a:gd name="connsiteX3" fmla="*/ 3065 w 53125"/>
                  <a:gd name="connsiteY3" fmla="*/ 16634 h 61298"/>
                  <a:gd name="connsiteX4" fmla="*/ 14997 w 53125"/>
                  <a:gd name="connsiteY4" fmla="*/ 3065 h 61298"/>
                  <a:gd name="connsiteX5" fmla="*/ 14997 w 53125"/>
                  <a:gd name="connsiteY5" fmla="*/ 8297 h 61298"/>
                  <a:gd name="connsiteX6" fmla="*/ 8947 w 53125"/>
                  <a:gd name="connsiteY6" fmla="*/ 16634 h 61298"/>
                  <a:gd name="connsiteX7" fmla="*/ 14997 w 53125"/>
                  <a:gd name="connsiteY7" fmla="*/ 24891 h 61298"/>
                  <a:gd name="connsiteX8" fmla="*/ 21047 w 53125"/>
                  <a:gd name="connsiteY8" fmla="*/ 16634 h 61298"/>
                  <a:gd name="connsiteX9" fmla="*/ 14997 w 53125"/>
                  <a:gd name="connsiteY9" fmla="*/ 8297 h 61298"/>
                  <a:gd name="connsiteX10" fmla="*/ 40179 w 53125"/>
                  <a:gd name="connsiteY10" fmla="*/ 3883 h 61298"/>
                  <a:gd name="connsiteX11" fmla="*/ 44837 w 53125"/>
                  <a:gd name="connsiteY11" fmla="*/ 3883 h 61298"/>
                  <a:gd name="connsiteX12" fmla="*/ 16063 w 53125"/>
                  <a:gd name="connsiteY12" fmla="*/ 58409 h 61298"/>
                  <a:gd name="connsiteX13" fmla="*/ 11482 w 53125"/>
                  <a:gd name="connsiteY13" fmla="*/ 58409 h 61298"/>
                  <a:gd name="connsiteX14" fmla="*/ 40179 w 53125"/>
                  <a:gd name="connsiteY14" fmla="*/ 3883 h 61298"/>
                  <a:gd name="connsiteX15" fmla="*/ 41077 w 53125"/>
                  <a:gd name="connsiteY15" fmla="*/ 32329 h 61298"/>
                  <a:gd name="connsiteX16" fmla="*/ 53014 w 53125"/>
                  <a:gd name="connsiteY16" fmla="*/ 45982 h 61298"/>
                  <a:gd name="connsiteX17" fmla="*/ 41077 w 53125"/>
                  <a:gd name="connsiteY17" fmla="*/ 59391 h 61298"/>
                  <a:gd name="connsiteX18" fmla="*/ 29225 w 53125"/>
                  <a:gd name="connsiteY18" fmla="*/ 45982 h 61298"/>
                  <a:gd name="connsiteX19" fmla="*/ 41077 w 53125"/>
                  <a:gd name="connsiteY19" fmla="*/ 32329 h 61298"/>
                  <a:gd name="connsiteX20" fmla="*/ 41077 w 53125"/>
                  <a:gd name="connsiteY20" fmla="*/ 37561 h 61298"/>
                  <a:gd name="connsiteX21" fmla="*/ 35027 w 53125"/>
                  <a:gd name="connsiteY21" fmla="*/ 45982 h 61298"/>
                  <a:gd name="connsiteX22" fmla="*/ 41077 w 53125"/>
                  <a:gd name="connsiteY22" fmla="*/ 54159 h 61298"/>
                  <a:gd name="connsiteX23" fmla="*/ 47207 w 53125"/>
                  <a:gd name="connsiteY23" fmla="*/ 45982 h 61298"/>
                  <a:gd name="connsiteX24" fmla="*/ 41077 w 53125"/>
                  <a:gd name="connsiteY24" fmla="*/ 37561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125" h="61298">
                    <a:moveTo>
                      <a:pt x="14997" y="3065"/>
                    </a:moveTo>
                    <a:cubicBezTo>
                      <a:pt x="22193" y="3065"/>
                      <a:pt x="26934" y="8951"/>
                      <a:pt x="26934" y="16634"/>
                    </a:cubicBezTo>
                    <a:cubicBezTo>
                      <a:pt x="26934" y="24240"/>
                      <a:pt x="22193" y="30043"/>
                      <a:pt x="14997" y="30043"/>
                    </a:cubicBezTo>
                    <a:cubicBezTo>
                      <a:pt x="7806" y="30043"/>
                      <a:pt x="3065" y="24240"/>
                      <a:pt x="3065" y="16634"/>
                    </a:cubicBezTo>
                    <a:cubicBezTo>
                      <a:pt x="3065" y="8951"/>
                      <a:pt x="7806" y="3065"/>
                      <a:pt x="14997" y="3065"/>
                    </a:cubicBezTo>
                    <a:close/>
                    <a:moveTo>
                      <a:pt x="14997" y="8297"/>
                    </a:moveTo>
                    <a:cubicBezTo>
                      <a:pt x="11322" y="8297"/>
                      <a:pt x="8947" y="11649"/>
                      <a:pt x="8947" y="16634"/>
                    </a:cubicBezTo>
                    <a:cubicBezTo>
                      <a:pt x="8947" y="21458"/>
                      <a:pt x="11322" y="24891"/>
                      <a:pt x="14997" y="24891"/>
                    </a:cubicBezTo>
                    <a:cubicBezTo>
                      <a:pt x="18677" y="24891"/>
                      <a:pt x="21047" y="21458"/>
                      <a:pt x="21047" y="16634"/>
                    </a:cubicBezTo>
                    <a:cubicBezTo>
                      <a:pt x="21047" y="11649"/>
                      <a:pt x="18677" y="8297"/>
                      <a:pt x="14997" y="8297"/>
                    </a:cubicBezTo>
                    <a:close/>
                    <a:moveTo>
                      <a:pt x="40179" y="3883"/>
                    </a:moveTo>
                    <a:lnTo>
                      <a:pt x="44837" y="3883"/>
                    </a:lnTo>
                    <a:lnTo>
                      <a:pt x="16063" y="58409"/>
                    </a:lnTo>
                    <a:lnTo>
                      <a:pt x="11482" y="58409"/>
                    </a:lnTo>
                    <a:lnTo>
                      <a:pt x="40179" y="3883"/>
                    </a:lnTo>
                    <a:close/>
                    <a:moveTo>
                      <a:pt x="41077" y="32329"/>
                    </a:moveTo>
                    <a:cubicBezTo>
                      <a:pt x="48269" y="32329"/>
                      <a:pt x="53014" y="38300"/>
                      <a:pt x="53014" y="45982"/>
                    </a:cubicBezTo>
                    <a:cubicBezTo>
                      <a:pt x="53014" y="53584"/>
                      <a:pt x="48269" y="59391"/>
                      <a:pt x="41077" y="59391"/>
                    </a:cubicBezTo>
                    <a:cubicBezTo>
                      <a:pt x="33882" y="59391"/>
                      <a:pt x="29225" y="53584"/>
                      <a:pt x="29225" y="45982"/>
                    </a:cubicBezTo>
                    <a:cubicBezTo>
                      <a:pt x="29225" y="38300"/>
                      <a:pt x="33882" y="32329"/>
                      <a:pt x="41077" y="32329"/>
                    </a:cubicBezTo>
                    <a:close/>
                    <a:moveTo>
                      <a:pt x="41077" y="37561"/>
                    </a:moveTo>
                    <a:cubicBezTo>
                      <a:pt x="37398" y="37561"/>
                      <a:pt x="35027" y="40997"/>
                      <a:pt x="35027" y="45982"/>
                    </a:cubicBezTo>
                    <a:cubicBezTo>
                      <a:pt x="35027" y="50807"/>
                      <a:pt x="37398" y="54159"/>
                      <a:pt x="41077" y="54159"/>
                    </a:cubicBezTo>
                    <a:cubicBezTo>
                      <a:pt x="44757" y="54159"/>
                      <a:pt x="47207" y="50807"/>
                      <a:pt x="47207" y="45982"/>
                    </a:cubicBezTo>
                    <a:cubicBezTo>
                      <a:pt x="47207" y="40997"/>
                      <a:pt x="44757" y="37561"/>
                      <a:pt x="41077" y="37561"/>
                    </a:cubicBezTo>
                    <a:close/>
                  </a:path>
                </a:pathLst>
              </a:custGeom>
              <a:solidFill>
                <a:srgbClr val="343434"/>
              </a:solidFill>
              <a:ln w="9525" cap="flat">
                <a:noFill/>
                <a:prstDash val="solid"/>
                <a:miter/>
              </a:ln>
            </p:spPr>
            <p:txBody>
              <a:bodyPr rtlCol="0" anchor="ctr"/>
              <a:lstStyle/>
              <a:p>
                <a:endParaRPr lang="en-GB"/>
              </a:p>
            </p:txBody>
          </p:sp>
          <p:sp>
            <p:nvSpPr>
              <p:cNvPr id="127" name="Freeform: Shape 126">
                <a:extLst>
                  <a:ext uri="{FF2B5EF4-FFF2-40B4-BE49-F238E27FC236}">
                    <a16:creationId xmlns:a16="http://schemas.microsoft.com/office/drawing/2014/main" id="{0DBA48A2-2C03-4008-A7EE-E4EF0C178AED}"/>
                  </a:ext>
                </a:extLst>
              </p:cNvPr>
              <p:cNvSpPr/>
              <p:nvPr/>
            </p:nvSpPr>
            <p:spPr>
              <a:xfrm>
                <a:off x="6627865" y="4513063"/>
                <a:ext cx="36779" cy="57212"/>
              </a:xfrm>
              <a:custGeom>
                <a:avLst/>
                <a:gdLst>
                  <a:gd name="connsiteX0" fmla="*/ 25872 w 36779"/>
                  <a:gd name="connsiteY0" fmla="*/ 10995 h 57212"/>
                  <a:gd name="connsiteX1" fmla="*/ 3065 w 36779"/>
                  <a:gd name="connsiteY1" fmla="*/ 10995 h 57212"/>
                  <a:gd name="connsiteX2" fmla="*/ 3065 w 36779"/>
                  <a:gd name="connsiteY2" fmla="*/ 3065 h 57212"/>
                  <a:gd name="connsiteX3" fmla="*/ 36093 w 36779"/>
                  <a:gd name="connsiteY3" fmla="*/ 3065 h 57212"/>
                  <a:gd name="connsiteX4" fmla="*/ 36093 w 36779"/>
                  <a:gd name="connsiteY4" fmla="*/ 9279 h 57212"/>
                  <a:gd name="connsiteX5" fmla="*/ 18924 w 36779"/>
                  <a:gd name="connsiteY5" fmla="*/ 57591 h 57212"/>
                  <a:gd name="connsiteX6" fmla="*/ 9195 w 36779"/>
                  <a:gd name="connsiteY6" fmla="*/ 57591 h 57212"/>
                  <a:gd name="connsiteX7" fmla="*/ 25872 w 36779"/>
                  <a:gd name="connsiteY7" fmla="*/ 10995 h 5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79" h="57212">
                    <a:moveTo>
                      <a:pt x="25872" y="10995"/>
                    </a:moveTo>
                    <a:lnTo>
                      <a:pt x="3065" y="10995"/>
                    </a:lnTo>
                    <a:lnTo>
                      <a:pt x="3065" y="3065"/>
                    </a:lnTo>
                    <a:lnTo>
                      <a:pt x="36093" y="3065"/>
                    </a:lnTo>
                    <a:lnTo>
                      <a:pt x="36093" y="9279"/>
                    </a:lnTo>
                    <a:lnTo>
                      <a:pt x="18924" y="57591"/>
                    </a:lnTo>
                    <a:lnTo>
                      <a:pt x="9195" y="57591"/>
                    </a:lnTo>
                    <a:lnTo>
                      <a:pt x="25872" y="10995"/>
                    </a:lnTo>
                    <a:close/>
                  </a:path>
                </a:pathLst>
              </a:custGeom>
              <a:solidFill>
                <a:srgbClr val="343434"/>
              </a:solidFill>
              <a:ln w="9525" cap="flat">
                <a:noFill/>
                <a:prstDash val="solid"/>
                <a:miter/>
              </a:ln>
            </p:spPr>
            <p:txBody>
              <a:bodyPr rtlCol="0" anchor="ctr"/>
              <a:lstStyle/>
              <a:p>
                <a:endParaRPr lang="en-GB"/>
              </a:p>
            </p:txBody>
          </p:sp>
          <p:sp>
            <p:nvSpPr>
              <p:cNvPr id="128" name="Freeform: Shape 127">
                <a:extLst>
                  <a:ext uri="{FF2B5EF4-FFF2-40B4-BE49-F238E27FC236}">
                    <a16:creationId xmlns:a16="http://schemas.microsoft.com/office/drawing/2014/main" id="{6B6BE703-D9C8-4AE8-B365-E23C98E2B8A2}"/>
                  </a:ext>
                </a:extLst>
              </p:cNvPr>
              <p:cNvSpPr/>
              <p:nvPr/>
            </p:nvSpPr>
            <p:spPr>
              <a:xfrm>
                <a:off x="6666196" y="4513063"/>
                <a:ext cx="40866" cy="61299"/>
              </a:xfrm>
              <a:custGeom>
                <a:avLst/>
                <a:gdLst>
                  <a:gd name="connsiteX0" fmla="*/ 8708 w 40865"/>
                  <a:gd name="connsiteY0" fmla="*/ 44102 h 61298"/>
                  <a:gd name="connsiteX1" fmla="*/ 20154 w 40865"/>
                  <a:gd name="connsiteY1" fmla="*/ 50480 h 61298"/>
                  <a:gd name="connsiteX2" fmla="*/ 29061 w 40865"/>
                  <a:gd name="connsiteY2" fmla="*/ 40507 h 61298"/>
                  <a:gd name="connsiteX3" fmla="*/ 20561 w 40865"/>
                  <a:gd name="connsiteY3" fmla="*/ 30450 h 61298"/>
                  <a:gd name="connsiteX4" fmla="*/ 11242 w 40865"/>
                  <a:gd name="connsiteY4" fmla="*/ 35191 h 61298"/>
                  <a:gd name="connsiteX5" fmla="*/ 4621 w 40865"/>
                  <a:gd name="connsiteY5" fmla="*/ 33311 h 61298"/>
                  <a:gd name="connsiteX6" fmla="*/ 4621 w 40865"/>
                  <a:gd name="connsiteY6" fmla="*/ 3065 h 61298"/>
                  <a:gd name="connsiteX7" fmla="*/ 35195 w 40865"/>
                  <a:gd name="connsiteY7" fmla="*/ 3065 h 61298"/>
                  <a:gd name="connsiteX8" fmla="*/ 35195 w 40865"/>
                  <a:gd name="connsiteY8" fmla="*/ 10995 h 61298"/>
                  <a:gd name="connsiteX9" fmla="*/ 13692 w 40865"/>
                  <a:gd name="connsiteY9" fmla="*/ 10995 h 61298"/>
                  <a:gd name="connsiteX10" fmla="*/ 13692 w 40865"/>
                  <a:gd name="connsiteY10" fmla="*/ 27181 h 61298"/>
                  <a:gd name="connsiteX11" fmla="*/ 23665 w 40865"/>
                  <a:gd name="connsiteY11" fmla="*/ 22604 h 61298"/>
                  <a:gd name="connsiteX12" fmla="*/ 38220 w 40865"/>
                  <a:gd name="connsiteY12" fmla="*/ 40259 h 61298"/>
                  <a:gd name="connsiteX13" fmla="*/ 20397 w 40865"/>
                  <a:gd name="connsiteY13" fmla="*/ 58573 h 61298"/>
                  <a:gd name="connsiteX14" fmla="*/ 3065 w 40865"/>
                  <a:gd name="connsiteY14" fmla="*/ 49825 h 61298"/>
                  <a:gd name="connsiteX15" fmla="*/ 8708 w 40865"/>
                  <a:gd name="connsiteY15" fmla="*/ 44102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865" h="61298">
                    <a:moveTo>
                      <a:pt x="8708" y="44102"/>
                    </a:moveTo>
                    <a:cubicBezTo>
                      <a:pt x="11486" y="48189"/>
                      <a:pt x="15165" y="50480"/>
                      <a:pt x="20154" y="50480"/>
                    </a:cubicBezTo>
                    <a:cubicBezTo>
                      <a:pt x="25709" y="50480"/>
                      <a:pt x="29061" y="45902"/>
                      <a:pt x="29061" y="40507"/>
                    </a:cubicBezTo>
                    <a:cubicBezTo>
                      <a:pt x="29061" y="34129"/>
                      <a:pt x="25872" y="30450"/>
                      <a:pt x="20561" y="30450"/>
                    </a:cubicBezTo>
                    <a:cubicBezTo>
                      <a:pt x="16881" y="30450"/>
                      <a:pt x="14020" y="31839"/>
                      <a:pt x="11242" y="35191"/>
                    </a:cubicBezTo>
                    <a:lnTo>
                      <a:pt x="4621" y="33311"/>
                    </a:lnTo>
                    <a:lnTo>
                      <a:pt x="4621" y="3065"/>
                    </a:lnTo>
                    <a:lnTo>
                      <a:pt x="35195" y="3065"/>
                    </a:lnTo>
                    <a:lnTo>
                      <a:pt x="35195" y="10995"/>
                    </a:lnTo>
                    <a:lnTo>
                      <a:pt x="13692" y="10995"/>
                    </a:lnTo>
                    <a:lnTo>
                      <a:pt x="13692" y="27181"/>
                    </a:lnTo>
                    <a:cubicBezTo>
                      <a:pt x="15736" y="24563"/>
                      <a:pt x="19415" y="22604"/>
                      <a:pt x="23665" y="22604"/>
                    </a:cubicBezTo>
                    <a:cubicBezTo>
                      <a:pt x="31759" y="22604"/>
                      <a:pt x="38220" y="28897"/>
                      <a:pt x="38220" y="40259"/>
                    </a:cubicBezTo>
                    <a:cubicBezTo>
                      <a:pt x="38220" y="50970"/>
                      <a:pt x="31104" y="58573"/>
                      <a:pt x="20397" y="58573"/>
                    </a:cubicBezTo>
                    <a:cubicBezTo>
                      <a:pt x="12140" y="58573"/>
                      <a:pt x="6828" y="55300"/>
                      <a:pt x="3065" y="49825"/>
                    </a:cubicBezTo>
                    <a:lnTo>
                      <a:pt x="8708" y="44102"/>
                    </a:lnTo>
                    <a:close/>
                  </a:path>
                </a:pathLst>
              </a:custGeom>
              <a:solidFill>
                <a:srgbClr val="343434"/>
              </a:solidFill>
              <a:ln w="9525" cap="flat">
                <a:noFill/>
                <a:prstDash val="solid"/>
                <a:miter/>
              </a:ln>
            </p:spPr>
            <p:txBody>
              <a:bodyPr rtlCol="0" anchor="ctr"/>
              <a:lstStyle/>
              <a:p>
                <a:endParaRPr lang="en-GB"/>
              </a:p>
            </p:txBody>
          </p:sp>
          <p:sp>
            <p:nvSpPr>
              <p:cNvPr id="129" name="Freeform: Shape 128">
                <a:extLst>
                  <a:ext uri="{FF2B5EF4-FFF2-40B4-BE49-F238E27FC236}">
                    <a16:creationId xmlns:a16="http://schemas.microsoft.com/office/drawing/2014/main" id="{0B452105-073B-4BAE-948E-4C31AA5D271D}"/>
                  </a:ext>
                </a:extLst>
              </p:cNvPr>
              <p:cNvSpPr/>
              <p:nvPr/>
            </p:nvSpPr>
            <p:spPr>
              <a:xfrm>
                <a:off x="6706575" y="4512244"/>
                <a:ext cx="53125" cy="61299"/>
              </a:xfrm>
              <a:custGeom>
                <a:avLst/>
                <a:gdLst>
                  <a:gd name="connsiteX0" fmla="*/ 14997 w 53125"/>
                  <a:gd name="connsiteY0" fmla="*/ 3065 h 61298"/>
                  <a:gd name="connsiteX1" fmla="*/ 26934 w 53125"/>
                  <a:gd name="connsiteY1" fmla="*/ 16634 h 61298"/>
                  <a:gd name="connsiteX2" fmla="*/ 14997 w 53125"/>
                  <a:gd name="connsiteY2" fmla="*/ 30043 h 61298"/>
                  <a:gd name="connsiteX3" fmla="*/ 3065 w 53125"/>
                  <a:gd name="connsiteY3" fmla="*/ 16634 h 61298"/>
                  <a:gd name="connsiteX4" fmla="*/ 14997 w 53125"/>
                  <a:gd name="connsiteY4" fmla="*/ 3065 h 61298"/>
                  <a:gd name="connsiteX5" fmla="*/ 14997 w 53125"/>
                  <a:gd name="connsiteY5" fmla="*/ 8297 h 61298"/>
                  <a:gd name="connsiteX6" fmla="*/ 8947 w 53125"/>
                  <a:gd name="connsiteY6" fmla="*/ 16634 h 61298"/>
                  <a:gd name="connsiteX7" fmla="*/ 14997 w 53125"/>
                  <a:gd name="connsiteY7" fmla="*/ 24891 h 61298"/>
                  <a:gd name="connsiteX8" fmla="*/ 21047 w 53125"/>
                  <a:gd name="connsiteY8" fmla="*/ 16634 h 61298"/>
                  <a:gd name="connsiteX9" fmla="*/ 14997 w 53125"/>
                  <a:gd name="connsiteY9" fmla="*/ 8297 h 61298"/>
                  <a:gd name="connsiteX10" fmla="*/ 40179 w 53125"/>
                  <a:gd name="connsiteY10" fmla="*/ 3883 h 61298"/>
                  <a:gd name="connsiteX11" fmla="*/ 44837 w 53125"/>
                  <a:gd name="connsiteY11" fmla="*/ 3883 h 61298"/>
                  <a:gd name="connsiteX12" fmla="*/ 16063 w 53125"/>
                  <a:gd name="connsiteY12" fmla="*/ 58409 h 61298"/>
                  <a:gd name="connsiteX13" fmla="*/ 11482 w 53125"/>
                  <a:gd name="connsiteY13" fmla="*/ 58409 h 61298"/>
                  <a:gd name="connsiteX14" fmla="*/ 40179 w 53125"/>
                  <a:gd name="connsiteY14" fmla="*/ 3883 h 61298"/>
                  <a:gd name="connsiteX15" fmla="*/ 41077 w 53125"/>
                  <a:gd name="connsiteY15" fmla="*/ 32329 h 61298"/>
                  <a:gd name="connsiteX16" fmla="*/ 53014 w 53125"/>
                  <a:gd name="connsiteY16" fmla="*/ 45982 h 61298"/>
                  <a:gd name="connsiteX17" fmla="*/ 41077 w 53125"/>
                  <a:gd name="connsiteY17" fmla="*/ 59391 h 61298"/>
                  <a:gd name="connsiteX18" fmla="*/ 29225 w 53125"/>
                  <a:gd name="connsiteY18" fmla="*/ 45982 h 61298"/>
                  <a:gd name="connsiteX19" fmla="*/ 41077 w 53125"/>
                  <a:gd name="connsiteY19" fmla="*/ 32329 h 61298"/>
                  <a:gd name="connsiteX20" fmla="*/ 41077 w 53125"/>
                  <a:gd name="connsiteY20" fmla="*/ 37561 h 61298"/>
                  <a:gd name="connsiteX21" fmla="*/ 35027 w 53125"/>
                  <a:gd name="connsiteY21" fmla="*/ 45982 h 61298"/>
                  <a:gd name="connsiteX22" fmla="*/ 41077 w 53125"/>
                  <a:gd name="connsiteY22" fmla="*/ 54159 h 61298"/>
                  <a:gd name="connsiteX23" fmla="*/ 47207 w 53125"/>
                  <a:gd name="connsiteY23" fmla="*/ 45982 h 61298"/>
                  <a:gd name="connsiteX24" fmla="*/ 41077 w 53125"/>
                  <a:gd name="connsiteY24" fmla="*/ 37561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125" h="61298">
                    <a:moveTo>
                      <a:pt x="14997" y="3065"/>
                    </a:moveTo>
                    <a:cubicBezTo>
                      <a:pt x="22193" y="3065"/>
                      <a:pt x="26934" y="8951"/>
                      <a:pt x="26934" y="16634"/>
                    </a:cubicBezTo>
                    <a:cubicBezTo>
                      <a:pt x="26934" y="24240"/>
                      <a:pt x="22193" y="30043"/>
                      <a:pt x="14997" y="30043"/>
                    </a:cubicBezTo>
                    <a:cubicBezTo>
                      <a:pt x="7806" y="30043"/>
                      <a:pt x="3065" y="24240"/>
                      <a:pt x="3065" y="16634"/>
                    </a:cubicBezTo>
                    <a:cubicBezTo>
                      <a:pt x="3065" y="8951"/>
                      <a:pt x="7806" y="3065"/>
                      <a:pt x="14997" y="3065"/>
                    </a:cubicBezTo>
                    <a:close/>
                    <a:moveTo>
                      <a:pt x="14997" y="8297"/>
                    </a:moveTo>
                    <a:cubicBezTo>
                      <a:pt x="11322" y="8297"/>
                      <a:pt x="8947" y="11649"/>
                      <a:pt x="8947" y="16634"/>
                    </a:cubicBezTo>
                    <a:cubicBezTo>
                      <a:pt x="8947" y="21458"/>
                      <a:pt x="11322" y="24891"/>
                      <a:pt x="14997" y="24891"/>
                    </a:cubicBezTo>
                    <a:cubicBezTo>
                      <a:pt x="18677" y="24891"/>
                      <a:pt x="21047" y="21458"/>
                      <a:pt x="21047" y="16634"/>
                    </a:cubicBezTo>
                    <a:cubicBezTo>
                      <a:pt x="21047" y="11649"/>
                      <a:pt x="18677" y="8297"/>
                      <a:pt x="14997" y="8297"/>
                    </a:cubicBezTo>
                    <a:close/>
                    <a:moveTo>
                      <a:pt x="40179" y="3883"/>
                    </a:moveTo>
                    <a:lnTo>
                      <a:pt x="44837" y="3883"/>
                    </a:lnTo>
                    <a:lnTo>
                      <a:pt x="16063" y="58409"/>
                    </a:lnTo>
                    <a:lnTo>
                      <a:pt x="11482" y="58409"/>
                    </a:lnTo>
                    <a:lnTo>
                      <a:pt x="40179" y="3883"/>
                    </a:lnTo>
                    <a:close/>
                    <a:moveTo>
                      <a:pt x="41077" y="32329"/>
                    </a:moveTo>
                    <a:cubicBezTo>
                      <a:pt x="48269" y="32329"/>
                      <a:pt x="53014" y="38300"/>
                      <a:pt x="53014" y="45982"/>
                    </a:cubicBezTo>
                    <a:cubicBezTo>
                      <a:pt x="53014" y="53584"/>
                      <a:pt x="48269" y="59391"/>
                      <a:pt x="41077" y="59391"/>
                    </a:cubicBezTo>
                    <a:cubicBezTo>
                      <a:pt x="33882" y="59391"/>
                      <a:pt x="29225" y="53584"/>
                      <a:pt x="29225" y="45982"/>
                    </a:cubicBezTo>
                    <a:cubicBezTo>
                      <a:pt x="29225" y="38300"/>
                      <a:pt x="33882" y="32329"/>
                      <a:pt x="41077" y="32329"/>
                    </a:cubicBezTo>
                    <a:close/>
                    <a:moveTo>
                      <a:pt x="41077" y="37561"/>
                    </a:moveTo>
                    <a:cubicBezTo>
                      <a:pt x="37398" y="37561"/>
                      <a:pt x="35027" y="40997"/>
                      <a:pt x="35027" y="45982"/>
                    </a:cubicBezTo>
                    <a:cubicBezTo>
                      <a:pt x="35027" y="50807"/>
                      <a:pt x="37398" y="54159"/>
                      <a:pt x="41077" y="54159"/>
                    </a:cubicBezTo>
                    <a:cubicBezTo>
                      <a:pt x="44757" y="54159"/>
                      <a:pt x="47207" y="50807"/>
                      <a:pt x="47207" y="45982"/>
                    </a:cubicBezTo>
                    <a:cubicBezTo>
                      <a:pt x="47207" y="40997"/>
                      <a:pt x="44757" y="37561"/>
                      <a:pt x="41077" y="37561"/>
                    </a:cubicBezTo>
                    <a:close/>
                  </a:path>
                </a:pathLst>
              </a:custGeom>
              <a:solidFill>
                <a:srgbClr val="343434"/>
              </a:solidFill>
              <a:ln w="9525" cap="flat">
                <a:noFill/>
                <a:prstDash val="solid"/>
                <a:miter/>
              </a:ln>
            </p:spPr>
            <p:txBody>
              <a:bodyPr rtlCol="0" anchor="ctr"/>
              <a:lstStyle/>
              <a:p>
                <a:endParaRPr lang="en-GB"/>
              </a:p>
            </p:txBody>
          </p:sp>
          <p:sp>
            <p:nvSpPr>
              <p:cNvPr id="130" name="Freeform: Shape 129">
                <a:extLst>
                  <a:ext uri="{FF2B5EF4-FFF2-40B4-BE49-F238E27FC236}">
                    <a16:creationId xmlns:a16="http://schemas.microsoft.com/office/drawing/2014/main" id="{7D5187A2-B03B-4439-AA97-D9C2AA24F47A}"/>
                  </a:ext>
                </a:extLst>
              </p:cNvPr>
              <p:cNvSpPr/>
              <p:nvPr/>
            </p:nvSpPr>
            <p:spPr>
              <a:xfrm>
                <a:off x="8571626" y="4513126"/>
                <a:ext cx="40866" cy="61299"/>
              </a:xfrm>
              <a:custGeom>
                <a:avLst/>
                <a:gdLst>
                  <a:gd name="connsiteX0" fmla="*/ 8708 w 40865"/>
                  <a:gd name="connsiteY0" fmla="*/ 44102 h 61298"/>
                  <a:gd name="connsiteX1" fmla="*/ 20154 w 40865"/>
                  <a:gd name="connsiteY1" fmla="*/ 50480 h 61298"/>
                  <a:gd name="connsiteX2" fmla="*/ 29061 w 40865"/>
                  <a:gd name="connsiteY2" fmla="*/ 40507 h 61298"/>
                  <a:gd name="connsiteX3" fmla="*/ 20561 w 40865"/>
                  <a:gd name="connsiteY3" fmla="*/ 30450 h 61298"/>
                  <a:gd name="connsiteX4" fmla="*/ 11242 w 40865"/>
                  <a:gd name="connsiteY4" fmla="*/ 35191 h 61298"/>
                  <a:gd name="connsiteX5" fmla="*/ 4621 w 40865"/>
                  <a:gd name="connsiteY5" fmla="*/ 33311 h 61298"/>
                  <a:gd name="connsiteX6" fmla="*/ 4621 w 40865"/>
                  <a:gd name="connsiteY6" fmla="*/ 3065 h 61298"/>
                  <a:gd name="connsiteX7" fmla="*/ 35195 w 40865"/>
                  <a:gd name="connsiteY7" fmla="*/ 3065 h 61298"/>
                  <a:gd name="connsiteX8" fmla="*/ 35195 w 40865"/>
                  <a:gd name="connsiteY8" fmla="*/ 10995 h 61298"/>
                  <a:gd name="connsiteX9" fmla="*/ 13692 w 40865"/>
                  <a:gd name="connsiteY9" fmla="*/ 10995 h 61298"/>
                  <a:gd name="connsiteX10" fmla="*/ 13692 w 40865"/>
                  <a:gd name="connsiteY10" fmla="*/ 27181 h 61298"/>
                  <a:gd name="connsiteX11" fmla="*/ 23665 w 40865"/>
                  <a:gd name="connsiteY11" fmla="*/ 22604 h 61298"/>
                  <a:gd name="connsiteX12" fmla="*/ 38220 w 40865"/>
                  <a:gd name="connsiteY12" fmla="*/ 40259 h 61298"/>
                  <a:gd name="connsiteX13" fmla="*/ 20397 w 40865"/>
                  <a:gd name="connsiteY13" fmla="*/ 58573 h 61298"/>
                  <a:gd name="connsiteX14" fmla="*/ 3065 w 40865"/>
                  <a:gd name="connsiteY14" fmla="*/ 49825 h 61298"/>
                  <a:gd name="connsiteX15" fmla="*/ 8708 w 40865"/>
                  <a:gd name="connsiteY15" fmla="*/ 44102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865" h="61298">
                    <a:moveTo>
                      <a:pt x="8708" y="44102"/>
                    </a:moveTo>
                    <a:cubicBezTo>
                      <a:pt x="11486" y="48189"/>
                      <a:pt x="15165" y="50480"/>
                      <a:pt x="20154" y="50480"/>
                    </a:cubicBezTo>
                    <a:cubicBezTo>
                      <a:pt x="25709" y="50480"/>
                      <a:pt x="29061" y="45902"/>
                      <a:pt x="29061" y="40507"/>
                    </a:cubicBezTo>
                    <a:cubicBezTo>
                      <a:pt x="29061" y="34129"/>
                      <a:pt x="25872" y="30450"/>
                      <a:pt x="20561" y="30450"/>
                    </a:cubicBezTo>
                    <a:cubicBezTo>
                      <a:pt x="16881" y="30450"/>
                      <a:pt x="14020" y="31839"/>
                      <a:pt x="11242" y="35191"/>
                    </a:cubicBezTo>
                    <a:lnTo>
                      <a:pt x="4621" y="33311"/>
                    </a:lnTo>
                    <a:lnTo>
                      <a:pt x="4621" y="3065"/>
                    </a:lnTo>
                    <a:lnTo>
                      <a:pt x="35195" y="3065"/>
                    </a:lnTo>
                    <a:lnTo>
                      <a:pt x="35195" y="10995"/>
                    </a:lnTo>
                    <a:lnTo>
                      <a:pt x="13692" y="10995"/>
                    </a:lnTo>
                    <a:lnTo>
                      <a:pt x="13692" y="27181"/>
                    </a:lnTo>
                    <a:cubicBezTo>
                      <a:pt x="15736" y="24563"/>
                      <a:pt x="19415" y="22604"/>
                      <a:pt x="23665" y="22604"/>
                    </a:cubicBezTo>
                    <a:cubicBezTo>
                      <a:pt x="31759" y="22604"/>
                      <a:pt x="38220" y="28897"/>
                      <a:pt x="38220" y="40259"/>
                    </a:cubicBezTo>
                    <a:cubicBezTo>
                      <a:pt x="38220" y="50970"/>
                      <a:pt x="31104" y="58573"/>
                      <a:pt x="20397" y="58573"/>
                    </a:cubicBezTo>
                    <a:cubicBezTo>
                      <a:pt x="12140" y="58573"/>
                      <a:pt x="6828" y="55300"/>
                      <a:pt x="3065" y="49825"/>
                    </a:cubicBezTo>
                    <a:lnTo>
                      <a:pt x="8708" y="44102"/>
                    </a:lnTo>
                    <a:close/>
                  </a:path>
                </a:pathLst>
              </a:custGeom>
              <a:solidFill>
                <a:srgbClr val="343434"/>
              </a:solidFill>
              <a:ln w="9525" cap="flat">
                <a:noFill/>
                <a:prstDash val="solid"/>
                <a:miter/>
              </a:ln>
            </p:spPr>
            <p:txBody>
              <a:bodyPr rtlCol="0" anchor="ctr"/>
              <a:lstStyle/>
              <a:p>
                <a:endParaRPr lang="en-GB"/>
              </a:p>
            </p:txBody>
          </p:sp>
          <p:sp>
            <p:nvSpPr>
              <p:cNvPr id="131" name="Freeform: Shape 130">
                <a:extLst>
                  <a:ext uri="{FF2B5EF4-FFF2-40B4-BE49-F238E27FC236}">
                    <a16:creationId xmlns:a16="http://schemas.microsoft.com/office/drawing/2014/main" id="{E520EE9F-A5CC-41A6-A293-88414B87E3FC}"/>
                  </a:ext>
                </a:extLst>
              </p:cNvPr>
              <p:cNvSpPr/>
              <p:nvPr/>
            </p:nvSpPr>
            <p:spPr>
              <a:xfrm>
                <a:off x="8613067" y="4512308"/>
                <a:ext cx="40866" cy="61299"/>
              </a:xfrm>
              <a:custGeom>
                <a:avLst/>
                <a:gdLst>
                  <a:gd name="connsiteX0" fmla="*/ 21375 w 40865"/>
                  <a:gd name="connsiteY0" fmla="*/ 3065 h 61298"/>
                  <a:gd name="connsiteX1" fmla="*/ 39768 w 40865"/>
                  <a:gd name="connsiteY1" fmla="*/ 31188 h 61298"/>
                  <a:gd name="connsiteX2" fmla="*/ 21375 w 40865"/>
                  <a:gd name="connsiteY2" fmla="*/ 59391 h 61298"/>
                  <a:gd name="connsiteX3" fmla="*/ 3065 w 40865"/>
                  <a:gd name="connsiteY3" fmla="*/ 31188 h 61298"/>
                  <a:gd name="connsiteX4" fmla="*/ 21375 w 40865"/>
                  <a:gd name="connsiteY4" fmla="*/ 3065 h 61298"/>
                  <a:gd name="connsiteX5" fmla="*/ 21375 w 40865"/>
                  <a:gd name="connsiteY5" fmla="*/ 11078 h 61298"/>
                  <a:gd name="connsiteX6" fmla="*/ 12304 w 40865"/>
                  <a:gd name="connsiteY6" fmla="*/ 31188 h 61298"/>
                  <a:gd name="connsiteX7" fmla="*/ 21375 w 40865"/>
                  <a:gd name="connsiteY7" fmla="*/ 51298 h 61298"/>
                  <a:gd name="connsiteX8" fmla="*/ 30534 w 40865"/>
                  <a:gd name="connsiteY8" fmla="*/ 31188 h 61298"/>
                  <a:gd name="connsiteX9" fmla="*/ 21375 w 40865"/>
                  <a:gd name="connsiteY9" fmla="*/ 11078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65" h="61298">
                    <a:moveTo>
                      <a:pt x="21375" y="3065"/>
                    </a:moveTo>
                    <a:cubicBezTo>
                      <a:pt x="34620" y="3065"/>
                      <a:pt x="39768" y="16063"/>
                      <a:pt x="39768" y="31188"/>
                    </a:cubicBezTo>
                    <a:cubicBezTo>
                      <a:pt x="39768" y="46229"/>
                      <a:pt x="34620" y="59391"/>
                      <a:pt x="21375" y="59391"/>
                    </a:cubicBezTo>
                    <a:cubicBezTo>
                      <a:pt x="8213" y="59391"/>
                      <a:pt x="3065" y="46229"/>
                      <a:pt x="3065" y="31188"/>
                    </a:cubicBezTo>
                    <a:cubicBezTo>
                      <a:pt x="3065" y="16063"/>
                      <a:pt x="8213" y="3065"/>
                      <a:pt x="21375" y="3065"/>
                    </a:cubicBezTo>
                    <a:close/>
                    <a:moveTo>
                      <a:pt x="21375" y="11078"/>
                    </a:moveTo>
                    <a:cubicBezTo>
                      <a:pt x="14183" y="11078"/>
                      <a:pt x="12304" y="20561"/>
                      <a:pt x="12304" y="31188"/>
                    </a:cubicBezTo>
                    <a:cubicBezTo>
                      <a:pt x="12304" y="41732"/>
                      <a:pt x="14183" y="51298"/>
                      <a:pt x="21375" y="51298"/>
                    </a:cubicBezTo>
                    <a:cubicBezTo>
                      <a:pt x="28650" y="51298"/>
                      <a:pt x="30534" y="41732"/>
                      <a:pt x="30534" y="31188"/>
                    </a:cubicBezTo>
                    <a:cubicBezTo>
                      <a:pt x="30534" y="20561"/>
                      <a:pt x="28650" y="11078"/>
                      <a:pt x="21375" y="11078"/>
                    </a:cubicBezTo>
                    <a:close/>
                  </a:path>
                </a:pathLst>
              </a:custGeom>
              <a:solidFill>
                <a:srgbClr val="343434"/>
              </a:solidFill>
              <a:ln w="9525" cap="flat">
                <a:noFill/>
                <a:prstDash val="solid"/>
                <a:miter/>
              </a:ln>
            </p:spPr>
            <p:txBody>
              <a:bodyPr rtlCol="0" anchor="ctr"/>
              <a:lstStyle/>
              <a:p>
                <a:endParaRPr lang="en-GB"/>
              </a:p>
            </p:txBody>
          </p:sp>
          <p:sp>
            <p:nvSpPr>
              <p:cNvPr id="132" name="Freeform: Shape 131">
                <a:extLst>
                  <a:ext uri="{FF2B5EF4-FFF2-40B4-BE49-F238E27FC236}">
                    <a16:creationId xmlns:a16="http://schemas.microsoft.com/office/drawing/2014/main" id="{1A0CBD10-1B25-4053-909C-3D757772E5F5}"/>
                  </a:ext>
                </a:extLst>
              </p:cNvPr>
              <p:cNvSpPr/>
              <p:nvPr/>
            </p:nvSpPr>
            <p:spPr>
              <a:xfrm>
                <a:off x="8654994" y="4512308"/>
                <a:ext cx="53125" cy="61299"/>
              </a:xfrm>
              <a:custGeom>
                <a:avLst/>
                <a:gdLst>
                  <a:gd name="connsiteX0" fmla="*/ 14997 w 53125"/>
                  <a:gd name="connsiteY0" fmla="*/ 3065 h 61298"/>
                  <a:gd name="connsiteX1" fmla="*/ 26934 w 53125"/>
                  <a:gd name="connsiteY1" fmla="*/ 16634 h 61298"/>
                  <a:gd name="connsiteX2" fmla="*/ 14997 w 53125"/>
                  <a:gd name="connsiteY2" fmla="*/ 30043 h 61298"/>
                  <a:gd name="connsiteX3" fmla="*/ 3065 w 53125"/>
                  <a:gd name="connsiteY3" fmla="*/ 16634 h 61298"/>
                  <a:gd name="connsiteX4" fmla="*/ 14997 w 53125"/>
                  <a:gd name="connsiteY4" fmla="*/ 3065 h 61298"/>
                  <a:gd name="connsiteX5" fmla="*/ 14997 w 53125"/>
                  <a:gd name="connsiteY5" fmla="*/ 8297 h 61298"/>
                  <a:gd name="connsiteX6" fmla="*/ 8947 w 53125"/>
                  <a:gd name="connsiteY6" fmla="*/ 16634 h 61298"/>
                  <a:gd name="connsiteX7" fmla="*/ 14997 w 53125"/>
                  <a:gd name="connsiteY7" fmla="*/ 24891 h 61298"/>
                  <a:gd name="connsiteX8" fmla="*/ 21047 w 53125"/>
                  <a:gd name="connsiteY8" fmla="*/ 16634 h 61298"/>
                  <a:gd name="connsiteX9" fmla="*/ 14997 w 53125"/>
                  <a:gd name="connsiteY9" fmla="*/ 8297 h 61298"/>
                  <a:gd name="connsiteX10" fmla="*/ 40175 w 53125"/>
                  <a:gd name="connsiteY10" fmla="*/ 3883 h 61298"/>
                  <a:gd name="connsiteX11" fmla="*/ 44837 w 53125"/>
                  <a:gd name="connsiteY11" fmla="*/ 3883 h 61298"/>
                  <a:gd name="connsiteX12" fmla="*/ 16063 w 53125"/>
                  <a:gd name="connsiteY12" fmla="*/ 58409 h 61298"/>
                  <a:gd name="connsiteX13" fmla="*/ 11482 w 53125"/>
                  <a:gd name="connsiteY13" fmla="*/ 58409 h 61298"/>
                  <a:gd name="connsiteX14" fmla="*/ 40175 w 53125"/>
                  <a:gd name="connsiteY14" fmla="*/ 3883 h 61298"/>
                  <a:gd name="connsiteX15" fmla="*/ 41077 w 53125"/>
                  <a:gd name="connsiteY15" fmla="*/ 32329 h 61298"/>
                  <a:gd name="connsiteX16" fmla="*/ 53014 w 53125"/>
                  <a:gd name="connsiteY16" fmla="*/ 45982 h 61298"/>
                  <a:gd name="connsiteX17" fmla="*/ 41077 w 53125"/>
                  <a:gd name="connsiteY17" fmla="*/ 59391 h 61298"/>
                  <a:gd name="connsiteX18" fmla="*/ 29225 w 53125"/>
                  <a:gd name="connsiteY18" fmla="*/ 45982 h 61298"/>
                  <a:gd name="connsiteX19" fmla="*/ 41077 w 53125"/>
                  <a:gd name="connsiteY19" fmla="*/ 32329 h 61298"/>
                  <a:gd name="connsiteX20" fmla="*/ 41077 w 53125"/>
                  <a:gd name="connsiteY20" fmla="*/ 37561 h 61298"/>
                  <a:gd name="connsiteX21" fmla="*/ 35027 w 53125"/>
                  <a:gd name="connsiteY21" fmla="*/ 45982 h 61298"/>
                  <a:gd name="connsiteX22" fmla="*/ 41077 w 53125"/>
                  <a:gd name="connsiteY22" fmla="*/ 54159 h 61298"/>
                  <a:gd name="connsiteX23" fmla="*/ 47207 w 53125"/>
                  <a:gd name="connsiteY23" fmla="*/ 45982 h 61298"/>
                  <a:gd name="connsiteX24" fmla="*/ 41077 w 53125"/>
                  <a:gd name="connsiteY24" fmla="*/ 37561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125" h="61298">
                    <a:moveTo>
                      <a:pt x="14997" y="3065"/>
                    </a:moveTo>
                    <a:cubicBezTo>
                      <a:pt x="22193" y="3065"/>
                      <a:pt x="26934" y="8951"/>
                      <a:pt x="26934" y="16634"/>
                    </a:cubicBezTo>
                    <a:cubicBezTo>
                      <a:pt x="26934" y="24240"/>
                      <a:pt x="22193" y="30043"/>
                      <a:pt x="14997" y="30043"/>
                    </a:cubicBezTo>
                    <a:cubicBezTo>
                      <a:pt x="7806" y="30043"/>
                      <a:pt x="3065" y="24240"/>
                      <a:pt x="3065" y="16634"/>
                    </a:cubicBezTo>
                    <a:cubicBezTo>
                      <a:pt x="3065" y="8951"/>
                      <a:pt x="7806" y="3065"/>
                      <a:pt x="14997" y="3065"/>
                    </a:cubicBezTo>
                    <a:close/>
                    <a:moveTo>
                      <a:pt x="14997" y="8297"/>
                    </a:moveTo>
                    <a:cubicBezTo>
                      <a:pt x="11322" y="8297"/>
                      <a:pt x="8947" y="11649"/>
                      <a:pt x="8947" y="16634"/>
                    </a:cubicBezTo>
                    <a:cubicBezTo>
                      <a:pt x="8947" y="21458"/>
                      <a:pt x="11322" y="24891"/>
                      <a:pt x="14997" y="24891"/>
                    </a:cubicBezTo>
                    <a:cubicBezTo>
                      <a:pt x="18677" y="24891"/>
                      <a:pt x="21047" y="21458"/>
                      <a:pt x="21047" y="16634"/>
                    </a:cubicBezTo>
                    <a:cubicBezTo>
                      <a:pt x="21047" y="11649"/>
                      <a:pt x="18677" y="8297"/>
                      <a:pt x="14997" y="8297"/>
                    </a:cubicBezTo>
                    <a:close/>
                    <a:moveTo>
                      <a:pt x="40175" y="3883"/>
                    </a:moveTo>
                    <a:lnTo>
                      <a:pt x="44837" y="3883"/>
                    </a:lnTo>
                    <a:lnTo>
                      <a:pt x="16063" y="58409"/>
                    </a:lnTo>
                    <a:lnTo>
                      <a:pt x="11482" y="58409"/>
                    </a:lnTo>
                    <a:lnTo>
                      <a:pt x="40175" y="3883"/>
                    </a:lnTo>
                    <a:close/>
                    <a:moveTo>
                      <a:pt x="41077" y="32329"/>
                    </a:moveTo>
                    <a:cubicBezTo>
                      <a:pt x="48269" y="32329"/>
                      <a:pt x="53014" y="38300"/>
                      <a:pt x="53014" y="45982"/>
                    </a:cubicBezTo>
                    <a:cubicBezTo>
                      <a:pt x="53014" y="53584"/>
                      <a:pt x="48269" y="59391"/>
                      <a:pt x="41077" y="59391"/>
                    </a:cubicBezTo>
                    <a:cubicBezTo>
                      <a:pt x="33882" y="59391"/>
                      <a:pt x="29225" y="53584"/>
                      <a:pt x="29225" y="45982"/>
                    </a:cubicBezTo>
                    <a:cubicBezTo>
                      <a:pt x="29225" y="38300"/>
                      <a:pt x="33882" y="32329"/>
                      <a:pt x="41077" y="32329"/>
                    </a:cubicBezTo>
                    <a:close/>
                    <a:moveTo>
                      <a:pt x="41077" y="37561"/>
                    </a:moveTo>
                    <a:cubicBezTo>
                      <a:pt x="37398" y="37561"/>
                      <a:pt x="35027" y="40997"/>
                      <a:pt x="35027" y="45982"/>
                    </a:cubicBezTo>
                    <a:cubicBezTo>
                      <a:pt x="35027" y="50807"/>
                      <a:pt x="37398" y="54159"/>
                      <a:pt x="41077" y="54159"/>
                    </a:cubicBezTo>
                    <a:cubicBezTo>
                      <a:pt x="44757" y="54159"/>
                      <a:pt x="47207" y="50807"/>
                      <a:pt x="47207" y="45982"/>
                    </a:cubicBezTo>
                    <a:cubicBezTo>
                      <a:pt x="47207" y="40997"/>
                      <a:pt x="44757" y="37561"/>
                      <a:pt x="41077" y="37561"/>
                    </a:cubicBezTo>
                    <a:close/>
                  </a:path>
                </a:pathLst>
              </a:custGeom>
              <a:solidFill>
                <a:srgbClr val="343434"/>
              </a:solidFill>
              <a:ln w="9525" cap="flat">
                <a:noFill/>
                <a:prstDash val="solid"/>
                <a:miter/>
              </a:ln>
            </p:spPr>
            <p:txBody>
              <a:bodyPr rtlCol="0" anchor="ctr"/>
              <a:lstStyle/>
              <a:p>
                <a:endParaRPr lang="en-GB"/>
              </a:p>
            </p:txBody>
          </p:sp>
          <p:sp>
            <p:nvSpPr>
              <p:cNvPr id="133" name="Freeform: Shape 132">
                <a:extLst>
                  <a:ext uri="{FF2B5EF4-FFF2-40B4-BE49-F238E27FC236}">
                    <a16:creationId xmlns:a16="http://schemas.microsoft.com/office/drawing/2014/main" id="{F6360EF0-8122-4AA2-8A1D-5E35CB2AF133}"/>
                  </a:ext>
                </a:extLst>
              </p:cNvPr>
              <p:cNvSpPr/>
              <p:nvPr/>
            </p:nvSpPr>
            <p:spPr>
              <a:xfrm>
                <a:off x="7601844" y="4512244"/>
                <a:ext cx="40866" cy="61299"/>
              </a:xfrm>
              <a:custGeom>
                <a:avLst/>
                <a:gdLst>
                  <a:gd name="connsiteX0" fmla="*/ 23418 w 40865"/>
                  <a:gd name="connsiteY0" fmla="*/ 3065 h 61298"/>
                  <a:gd name="connsiteX1" fmla="*/ 36827 w 40865"/>
                  <a:gd name="connsiteY1" fmla="*/ 9358 h 61298"/>
                  <a:gd name="connsiteX2" fmla="*/ 32250 w 40865"/>
                  <a:gd name="connsiteY2" fmla="*/ 15983 h 61298"/>
                  <a:gd name="connsiteX3" fmla="*/ 23502 w 40865"/>
                  <a:gd name="connsiteY3" fmla="*/ 11078 h 61298"/>
                  <a:gd name="connsiteX4" fmla="*/ 12220 w 40865"/>
                  <a:gd name="connsiteY4" fmla="*/ 29715 h 61298"/>
                  <a:gd name="connsiteX5" fmla="*/ 12220 w 40865"/>
                  <a:gd name="connsiteY5" fmla="*/ 30941 h 61298"/>
                  <a:gd name="connsiteX6" fmla="*/ 23993 w 40865"/>
                  <a:gd name="connsiteY6" fmla="*/ 23586 h 61298"/>
                  <a:gd name="connsiteX7" fmla="*/ 38870 w 40865"/>
                  <a:gd name="connsiteY7" fmla="*/ 41161 h 61298"/>
                  <a:gd name="connsiteX8" fmla="*/ 21949 w 40865"/>
                  <a:gd name="connsiteY8" fmla="*/ 59391 h 61298"/>
                  <a:gd name="connsiteX9" fmla="*/ 3065 w 40865"/>
                  <a:gd name="connsiteY9" fmla="*/ 31188 h 61298"/>
                  <a:gd name="connsiteX10" fmla="*/ 23418 w 40865"/>
                  <a:gd name="connsiteY10" fmla="*/ 3065 h 61298"/>
                  <a:gd name="connsiteX11" fmla="*/ 21295 w 40865"/>
                  <a:gd name="connsiteY11" fmla="*/ 31352 h 61298"/>
                  <a:gd name="connsiteX12" fmla="*/ 12304 w 40865"/>
                  <a:gd name="connsiteY12" fmla="*/ 38136 h 61298"/>
                  <a:gd name="connsiteX13" fmla="*/ 21458 w 40865"/>
                  <a:gd name="connsiteY13" fmla="*/ 51298 h 61298"/>
                  <a:gd name="connsiteX14" fmla="*/ 29632 w 40865"/>
                  <a:gd name="connsiteY14" fmla="*/ 41488 h 61298"/>
                  <a:gd name="connsiteX15" fmla="*/ 21295 w 40865"/>
                  <a:gd name="connsiteY15" fmla="*/ 31352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865" h="61298">
                    <a:moveTo>
                      <a:pt x="23418" y="3065"/>
                    </a:moveTo>
                    <a:cubicBezTo>
                      <a:pt x="29141" y="3065"/>
                      <a:pt x="33882" y="5519"/>
                      <a:pt x="36827" y="9358"/>
                    </a:cubicBezTo>
                    <a:lnTo>
                      <a:pt x="32250" y="15983"/>
                    </a:lnTo>
                    <a:cubicBezTo>
                      <a:pt x="30123" y="12874"/>
                      <a:pt x="27672" y="11078"/>
                      <a:pt x="23502" y="11078"/>
                    </a:cubicBezTo>
                    <a:cubicBezTo>
                      <a:pt x="15979" y="11078"/>
                      <a:pt x="12220" y="20313"/>
                      <a:pt x="12220" y="29715"/>
                    </a:cubicBezTo>
                    <a:lnTo>
                      <a:pt x="12220" y="30941"/>
                    </a:lnTo>
                    <a:cubicBezTo>
                      <a:pt x="14183" y="27181"/>
                      <a:pt x="18677" y="23586"/>
                      <a:pt x="23993" y="23586"/>
                    </a:cubicBezTo>
                    <a:cubicBezTo>
                      <a:pt x="32086" y="23586"/>
                      <a:pt x="38870" y="29552"/>
                      <a:pt x="38870" y="41161"/>
                    </a:cubicBezTo>
                    <a:cubicBezTo>
                      <a:pt x="38870" y="51134"/>
                      <a:pt x="32329" y="59391"/>
                      <a:pt x="21949" y="59391"/>
                    </a:cubicBezTo>
                    <a:cubicBezTo>
                      <a:pt x="8049" y="59391"/>
                      <a:pt x="3065" y="46066"/>
                      <a:pt x="3065" y="31188"/>
                    </a:cubicBezTo>
                    <a:cubicBezTo>
                      <a:pt x="3065" y="15656"/>
                      <a:pt x="9686" y="3065"/>
                      <a:pt x="23418" y="3065"/>
                    </a:cubicBezTo>
                    <a:close/>
                    <a:moveTo>
                      <a:pt x="21295" y="31352"/>
                    </a:moveTo>
                    <a:cubicBezTo>
                      <a:pt x="17372" y="31352"/>
                      <a:pt x="14183" y="34457"/>
                      <a:pt x="12304" y="38136"/>
                    </a:cubicBezTo>
                    <a:cubicBezTo>
                      <a:pt x="12631" y="43695"/>
                      <a:pt x="14674" y="51298"/>
                      <a:pt x="21458" y="51298"/>
                    </a:cubicBezTo>
                    <a:cubicBezTo>
                      <a:pt x="27097" y="51298"/>
                      <a:pt x="29632" y="46229"/>
                      <a:pt x="29632" y="41488"/>
                    </a:cubicBezTo>
                    <a:cubicBezTo>
                      <a:pt x="29632" y="34129"/>
                      <a:pt x="25709" y="31352"/>
                      <a:pt x="21295" y="31352"/>
                    </a:cubicBezTo>
                    <a:close/>
                  </a:path>
                </a:pathLst>
              </a:custGeom>
              <a:solidFill>
                <a:srgbClr val="343434"/>
              </a:solidFill>
              <a:ln w="9525" cap="flat">
                <a:noFill/>
                <a:prstDash val="solid"/>
                <a:miter/>
              </a:ln>
            </p:spPr>
            <p:txBody>
              <a:bodyPr rtlCol="0" anchor="ctr"/>
              <a:lstStyle/>
              <a:p>
                <a:endParaRPr lang="en-GB"/>
              </a:p>
            </p:txBody>
          </p:sp>
          <p:sp>
            <p:nvSpPr>
              <p:cNvPr id="134" name="Freeform: Shape 133">
                <a:extLst>
                  <a:ext uri="{FF2B5EF4-FFF2-40B4-BE49-F238E27FC236}">
                    <a16:creationId xmlns:a16="http://schemas.microsoft.com/office/drawing/2014/main" id="{3484FCDE-4E0D-432A-BC79-C67390DB6095}"/>
                  </a:ext>
                </a:extLst>
              </p:cNvPr>
              <p:cNvSpPr/>
              <p:nvPr/>
            </p:nvSpPr>
            <p:spPr>
              <a:xfrm>
                <a:off x="7642298" y="4513063"/>
                <a:ext cx="36779" cy="57212"/>
              </a:xfrm>
              <a:custGeom>
                <a:avLst/>
                <a:gdLst>
                  <a:gd name="connsiteX0" fmla="*/ 25872 w 36779"/>
                  <a:gd name="connsiteY0" fmla="*/ 10995 h 57212"/>
                  <a:gd name="connsiteX1" fmla="*/ 3065 w 36779"/>
                  <a:gd name="connsiteY1" fmla="*/ 10995 h 57212"/>
                  <a:gd name="connsiteX2" fmla="*/ 3065 w 36779"/>
                  <a:gd name="connsiteY2" fmla="*/ 3065 h 57212"/>
                  <a:gd name="connsiteX3" fmla="*/ 36093 w 36779"/>
                  <a:gd name="connsiteY3" fmla="*/ 3065 h 57212"/>
                  <a:gd name="connsiteX4" fmla="*/ 36093 w 36779"/>
                  <a:gd name="connsiteY4" fmla="*/ 9279 h 57212"/>
                  <a:gd name="connsiteX5" fmla="*/ 18924 w 36779"/>
                  <a:gd name="connsiteY5" fmla="*/ 57591 h 57212"/>
                  <a:gd name="connsiteX6" fmla="*/ 9195 w 36779"/>
                  <a:gd name="connsiteY6" fmla="*/ 57591 h 57212"/>
                  <a:gd name="connsiteX7" fmla="*/ 25872 w 36779"/>
                  <a:gd name="connsiteY7" fmla="*/ 10995 h 5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79" h="57212">
                    <a:moveTo>
                      <a:pt x="25872" y="10995"/>
                    </a:moveTo>
                    <a:lnTo>
                      <a:pt x="3065" y="10995"/>
                    </a:lnTo>
                    <a:lnTo>
                      <a:pt x="3065" y="3065"/>
                    </a:lnTo>
                    <a:lnTo>
                      <a:pt x="36093" y="3065"/>
                    </a:lnTo>
                    <a:lnTo>
                      <a:pt x="36093" y="9279"/>
                    </a:lnTo>
                    <a:lnTo>
                      <a:pt x="18924" y="57591"/>
                    </a:lnTo>
                    <a:lnTo>
                      <a:pt x="9195" y="57591"/>
                    </a:lnTo>
                    <a:lnTo>
                      <a:pt x="25872" y="10995"/>
                    </a:lnTo>
                    <a:close/>
                  </a:path>
                </a:pathLst>
              </a:custGeom>
              <a:solidFill>
                <a:srgbClr val="343434"/>
              </a:solidFill>
              <a:ln w="9525" cap="flat">
                <a:noFill/>
                <a:prstDash val="solid"/>
                <a:miter/>
              </a:ln>
            </p:spPr>
            <p:txBody>
              <a:bodyPr rtlCol="0" anchor="ctr"/>
              <a:lstStyle/>
              <a:p>
                <a:endParaRPr lang="en-GB"/>
              </a:p>
            </p:txBody>
          </p:sp>
          <p:sp>
            <p:nvSpPr>
              <p:cNvPr id="135" name="Freeform: Shape 134">
                <a:extLst>
                  <a:ext uri="{FF2B5EF4-FFF2-40B4-BE49-F238E27FC236}">
                    <a16:creationId xmlns:a16="http://schemas.microsoft.com/office/drawing/2014/main" id="{C2E86C66-C653-48AF-8117-C5B2CBC35660}"/>
                  </a:ext>
                </a:extLst>
              </p:cNvPr>
              <p:cNvSpPr/>
              <p:nvPr/>
            </p:nvSpPr>
            <p:spPr>
              <a:xfrm>
                <a:off x="7679161" y="4512244"/>
                <a:ext cx="53125" cy="61299"/>
              </a:xfrm>
              <a:custGeom>
                <a:avLst/>
                <a:gdLst>
                  <a:gd name="connsiteX0" fmla="*/ 14997 w 53125"/>
                  <a:gd name="connsiteY0" fmla="*/ 3065 h 61298"/>
                  <a:gd name="connsiteX1" fmla="*/ 26934 w 53125"/>
                  <a:gd name="connsiteY1" fmla="*/ 16634 h 61298"/>
                  <a:gd name="connsiteX2" fmla="*/ 14997 w 53125"/>
                  <a:gd name="connsiteY2" fmla="*/ 30043 h 61298"/>
                  <a:gd name="connsiteX3" fmla="*/ 3065 w 53125"/>
                  <a:gd name="connsiteY3" fmla="*/ 16634 h 61298"/>
                  <a:gd name="connsiteX4" fmla="*/ 14997 w 53125"/>
                  <a:gd name="connsiteY4" fmla="*/ 3065 h 61298"/>
                  <a:gd name="connsiteX5" fmla="*/ 14997 w 53125"/>
                  <a:gd name="connsiteY5" fmla="*/ 8297 h 61298"/>
                  <a:gd name="connsiteX6" fmla="*/ 8947 w 53125"/>
                  <a:gd name="connsiteY6" fmla="*/ 16634 h 61298"/>
                  <a:gd name="connsiteX7" fmla="*/ 14997 w 53125"/>
                  <a:gd name="connsiteY7" fmla="*/ 24891 h 61298"/>
                  <a:gd name="connsiteX8" fmla="*/ 21047 w 53125"/>
                  <a:gd name="connsiteY8" fmla="*/ 16634 h 61298"/>
                  <a:gd name="connsiteX9" fmla="*/ 14997 w 53125"/>
                  <a:gd name="connsiteY9" fmla="*/ 8297 h 61298"/>
                  <a:gd name="connsiteX10" fmla="*/ 40179 w 53125"/>
                  <a:gd name="connsiteY10" fmla="*/ 3883 h 61298"/>
                  <a:gd name="connsiteX11" fmla="*/ 44837 w 53125"/>
                  <a:gd name="connsiteY11" fmla="*/ 3883 h 61298"/>
                  <a:gd name="connsiteX12" fmla="*/ 16063 w 53125"/>
                  <a:gd name="connsiteY12" fmla="*/ 58409 h 61298"/>
                  <a:gd name="connsiteX13" fmla="*/ 11482 w 53125"/>
                  <a:gd name="connsiteY13" fmla="*/ 58409 h 61298"/>
                  <a:gd name="connsiteX14" fmla="*/ 40179 w 53125"/>
                  <a:gd name="connsiteY14" fmla="*/ 3883 h 61298"/>
                  <a:gd name="connsiteX15" fmla="*/ 41077 w 53125"/>
                  <a:gd name="connsiteY15" fmla="*/ 32329 h 61298"/>
                  <a:gd name="connsiteX16" fmla="*/ 53014 w 53125"/>
                  <a:gd name="connsiteY16" fmla="*/ 45982 h 61298"/>
                  <a:gd name="connsiteX17" fmla="*/ 41077 w 53125"/>
                  <a:gd name="connsiteY17" fmla="*/ 59391 h 61298"/>
                  <a:gd name="connsiteX18" fmla="*/ 29225 w 53125"/>
                  <a:gd name="connsiteY18" fmla="*/ 45982 h 61298"/>
                  <a:gd name="connsiteX19" fmla="*/ 41077 w 53125"/>
                  <a:gd name="connsiteY19" fmla="*/ 32329 h 61298"/>
                  <a:gd name="connsiteX20" fmla="*/ 41077 w 53125"/>
                  <a:gd name="connsiteY20" fmla="*/ 37561 h 61298"/>
                  <a:gd name="connsiteX21" fmla="*/ 35027 w 53125"/>
                  <a:gd name="connsiteY21" fmla="*/ 45982 h 61298"/>
                  <a:gd name="connsiteX22" fmla="*/ 41077 w 53125"/>
                  <a:gd name="connsiteY22" fmla="*/ 54159 h 61298"/>
                  <a:gd name="connsiteX23" fmla="*/ 47207 w 53125"/>
                  <a:gd name="connsiteY23" fmla="*/ 45982 h 61298"/>
                  <a:gd name="connsiteX24" fmla="*/ 41077 w 53125"/>
                  <a:gd name="connsiteY24" fmla="*/ 37561 h 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125" h="61298">
                    <a:moveTo>
                      <a:pt x="14997" y="3065"/>
                    </a:moveTo>
                    <a:cubicBezTo>
                      <a:pt x="22193" y="3065"/>
                      <a:pt x="26934" y="8951"/>
                      <a:pt x="26934" y="16634"/>
                    </a:cubicBezTo>
                    <a:cubicBezTo>
                      <a:pt x="26934" y="24240"/>
                      <a:pt x="22193" y="30043"/>
                      <a:pt x="14997" y="30043"/>
                    </a:cubicBezTo>
                    <a:cubicBezTo>
                      <a:pt x="7806" y="30043"/>
                      <a:pt x="3065" y="24240"/>
                      <a:pt x="3065" y="16634"/>
                    </a:cubicBezTo>
                    <a:cubicBezTo>
                      <a:pt x="3065" y="8951"/>
                      <a:pt x="7806" y="3065"/>
                      <a:pt x="14997" y="3065"/>
                    </a:cubicBezTo>
                    <a:close/>
                    <a:moveTo>
                      <a:pt x="14997" y="8297"/>
                    </a:moveTo>
                    <a:cubicBezTo>
                      <a:pt x="11322" y="8297"/>
                      <a:pt x="8947" y="11649"/>
                      <a:pt x="8947" y="16634"/>
                    </a:cubicBezTo>
                    <a:cubicBezTo>
                      <a:pt x="8947" y="21458"/>
                      <a:pt x="11322" y="24891"/>
                      <a:pt x="14997" y="24891"/>
                    </a:cubicBezTo>
                    <a:cubicBezTo>
                      <a:pt x="18677" y="24891"/>
                      <a:pt x="21047" y="21458"/>
                      <a:pt x="21047" y="16634"/>
                    </a:cubicBezTo>
                    <a:cubicBezTo>
                      <a:pt x="21047" y="11649"/>
                      <a:pt x="18677" y="8297"/>
                      <a:pt x="14997" y="8297"/>
                    </a:cubicBezTo>
                    <a:close/>
                    <a:moveTo>
                      <a:pt x="40179" y="3883"/>
                    </a:moveTo>
                    <a:lnTo>
                      <a:pt x="44837" y="3883"/>
                    </a:lnTo>
                    <a:lnTo>
                      <a:pt x="16063" y="58409"/>
                    </a:lnTo>
                    <a:lnTo>
                      <a:pt x="11482" y="58409"/>
                    </a:lnTo>
                    <a:lnTo>
                      <a:pt x="40179" y="3883"/>
                    </a:lnTo>
                    <a:close/>
                    <a:moveTo>
                      <a:pt x="41077" y="32329"/>
                    </a:moveTo>
                    <a:cubicBezTo>
                      <a:pt x="48269" y="32329"/>
                      <a:pt x="53014" y="38300"/>
                      <a:pt x="53014" y="45982"/>
                    </a:cubicBezTo>
                    <a:cubicBezTo>
                      <a:pt x="53014" y="53584"/>
                      <a:pt x="48269" y="59391"/>
                      <a:pt x="41077" y="59391"/>
                    </a:cubicBezTo>
                    <a:cubicBezTo>
                      <a:pt x="33882" y="59391"/>
                      <a:pt x="29225" y="53584"/>
                      <a:pt x="29225" y="45982"/>
                    </a:cubicBezTo>
                    <a:cubicBezTo>
                      <a:pt x="29225" y="38300"/>
                      <a:pt x="33882" y="32329"/>
                      <a:pt x="41077" y="32329"/>
                    </a:cubicBezTo>
                    <a:close/>
                    <a:moveTo>
                      <a:pt x="41077" y="37561"/>
                    </a:moveTo>
                    <a:cubicBezTo>
                      <a:pt x="37398" y="37561"/>
                      <a:pt x="35027" y="40997"/>
                      <a:pt x="35027" y="45982"/>
                    </a:cubicBezTo>
                    <a:cubicBezTo>
                      <a:pt x="35027" y="50807"/>
                      <a:pt x="37398" y="54159"/>
                      <a:pt x="41077" y="54159"/>
                    </a:cubicBezTo>
                    <a:cubicBezTo>
                      <a:pt x="44757" y="54159"/>
                      <a:pt x="47207" y="50807"/>
                      <a:pt x="47207" y="45982"/>
                    </a:cubicBezTo>
                    <a:cubicBezTo>
                      <a:pt x="47207" y="40997"/>
                      <a:pt x="44757" y="37561"/>
                      <a:pt x="41077" y="37561"/>
                    </a:cubicBezTo>
                    <a:close/>
                  </a:path>
                </a:pathLst>
              </a:custGeom>
              <a:solidFill>
                <a:srgbClr val="343434"/>
              </a:solidFill>
              <a:ln w="9525" cap="flat">
                <a:noFill/>
                <a:prstDash val="solid"/>
                <a:miter/>
              </a:ln>
            </p:spPr>
            <p:txBody>
              <a:bodyPr rtlCol="0" anchor="ctr"/>
              <a:lstStyle/>
              <a:p>
                <a:endParaRPr lang="en-GB"/>
              </a:p>
            </p:txBody>
          </p:sp>
          <p:sp>
            <p:nvSpPr>
              <p:cNvPr id="136" name="Freeform: Shape 135">
                <a:extLst>
                  <a:ext uri="{FF2B5EF4-FFF2-40B4-BE49-F238E27FC236}">
                    <a16:creationId xmlns:a16="http://schemas.microsoft.com/office/drawing/2014/main" id="{46457AD5-D2E7-438C-B722-C8606682FE94}"/>
                  </a:ext>
                </a:extLst>
              </p:cNvPr>
              <p:cNvSpPr/>
              <p:nvPr/>
            </p:nvSpPr>
            <p:spPr>
              <a:xfrm>
                <a:off x="8331026" y="3859231"/>
                <a:ext cx="310579" cy="617072"/>
              </a:xfrm>
              <a:custGeom>
                <a:avLst/>
                <a:gdLst>
                  <a:gd name="connsiteX0" fmla="*/ 309558 w 310579"/>
                  <a:gd name="connsiteY0" fmla="*/ 616051 h 617072"/>
                  <a:gd name="connsiteX1" fmla="*/ 3065 w 310579"/>
                  <a:gd name="connsiteY1" fmla="*/ 309558 h 617072"/>
                  <a:gd name="connsiteX2" fmla="*/ 309558 w 310579"/>
                  <a:gd name="connsiteY2" fmla="*/ 3065 h 617072"/>
                  <a:gd name="connsiteX3" fmla="*/ 309558 w 310579"/>
                  <a:gd name="connsiteY3" fmla="*/ 616051 h 617072"/>
                </a:gdLst>
                <a:ahLst/>
                <a:cxnLst>
                  <a:cxn ang="0">
                    <a:pos x="connsiteX0" y="connsiteY0"/>
                  </a:cxn>
                  <a:cxn ang="0">
                    <a:pos x="connsiteX1" y="connsiteY1"/>
                  </a:cxn>
                  <a:cxn ang="0">
                    <a:pos x="connsiteX2" y="connsiteY2"/>
                  </a:cxn>
                  <a:cxn ang="0">
                    <a:pos x="connsiteX3" y="connsiteY3"/>
                  </a:cxn>
                </a:cxnLst>
                <a:rect l="l" t="t" r="r" b="b"/>
                <a:pathLst>
                  <a:path w="310579" h="617072">
                    <a:moveTo>
                      <a:pt x="309558" y="616051"/>
                    </a:moveTo>
                    <a:cubicBezTo>
                      <a:pt x="140286" y="616051"/>
                      <a:pt x="3065" y="478829"/>
                      <a:pt x="3065" y="309558"/>
                    </a:cubicBezTo>
                    <a:cubicBezTo>
                      <a:pt x="3065" y="140286"/>
                      <a:pt x="140286" y="3065"/>
                      <a:pt x="309558" y="3065"/>
                    </a:cubicBezTo>
                    <a:lnTo>
                      <a:pt x="309558" y="616051"/>
                    </a:lnTo>
                    <a:close/>
                  </a:path>
                </a:pathLst>
              </a:custGeom>
              <a:solidFill>
                <a:srgbClr val="786CCD"/>
              </a:solidFill>
              <a:ln w="9525" cap="flat">
                <a:noFill/>
                <a:prstDash val="solid"/>
                <a:miter/>
              </a:ln>
            </p:spPr>
            <p:txBody>
              <a:bodyPr rtlCol="0" anchor="ctr"/>
              <a:lstStyle/>
              <a:p>
                <a:endParaRPr lang="en-GB"/>
              </a:p>
            </p:txBody>
          </p:sp>
          <p:sp>
            <p:nvSpPr>
              <p:cNvPr id="137" name="Freeform: Shape 136">
                <a:extLst>
                  <a:ext uri="{FF2B5EF4-FFF2-40B4-BE49-F238E27FC236}">
                    <a16:creationId xmlns:a16="http://schemas.microsoft.com/office/drawing/2014/main" id="{72EC43FB-804B-4D92-A80D-E421385254F5}"/>
                  </a:ext>
                </a:extLst>
              </p:cNvPr>
              <p:cNvSpPr/>
              <p:nvPr/>
            </p:nvSpPr>
            <p:spPr>
              <a:xfrm>
                <a:off x="7358421" y="3859231"/>
                <a:ext cx="576207" cy="617072"/>
              </a:xfrm>
              <a:custGeom>
                <a:avLst/>
                <a:gdLst>
                  <a:gd name="connsiteX0" fmla="*/ 575033 w 576206"/>
                  <a:gd name="connsiteY0" fmla="*/ 462830 h 617072"/>
                  <a:gd name="connsiteX1" fmla="*/ 309558 w 576206"/>
                  <a:gd name="connsiteY1" fmla="*/ 309558 h 617072"/>
                  <a:gd name="connsiteX2" fmla="*/ 309558 w 576206"/>
                  <a:gd name="connsiteY2" fmla="*/ 3065 h 617072"/>
                  <a:gd name="connsiteX3" fmla="*/ 309558 w 576206"/>
                  <a:gd name="connsiteY3" fmla="*/ 3065 h 617072"/>
                  <a:gd name="connsiteX4" fmla="*/ 3065 w 576206"/>
                  <a:gd name="connsiteY4" fmla="*/ 309558 h 617072"/>
                  <a:gd name="connsiteX5" fmla="*/ 309558 w 576206"/>
                  <a:gd name="connsiteY5" fmla="*/ 616051 h 617072"/>
                  <a:gd name="connsiteX6" fmla="*/ 575033 w 576206"/>
                  <a:gd name="connsiteY6" fmla="*/ 462830 h 617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206" h="617072">
                    <a:moveTo>
                      <a:pt x="575033" y="462830"/>
                    </a:moveTo>
                    <a:lnTo>
                      <a:pt x="309558" y="309558"/>
                    </a:lnTo>
                    <a:lnTo>
                      <a:pt x="309558" y="3065"/>
                    </a:lnTo>
                    <a:lnTo>
                      <a:pt x="309558" y="3065"/>
                    </a:lnTo>
                    <a:cubicBezTo>
                      <a:pt x="140286" y="3065"/>
                      <a:pt x="3065" y="140286"/>
                      <a:pt x="3065" y="309558"/>
                    </a:cubicBezTo>
                    <a:cubicBezTo>
                      <a:pt x="3065" y="478829"/>
                      <a:pt x="140286" y="616051"/>
                      <a:pt x="309558" y="616051"/>
                    </a:cubicBezTo>
                    <a:cubicBezTo>
                      <a:pt x="422993" y="616051"/>
                      <a:pt x="522035" y="554427"/>
                      <a:pt x="575033" y="462830"/>
                    </a:cubicBezTo>
                    <a:close/>
                  </a:path>
                </a:pathLst>
              </a:custGeom>
              <a:solidFill>
                <a:srgbClr val="33208C"/>
              </a:solidFill>
              <a:ln w="9525" cap="flat">
                <a:noFill/>
                <a:prstDash val="solid"/>
                <a:miter/>
              </a:ln>
            </p:spPr>
            <p:txBody>
              <a:bodyPr rtlCol="0" anchor="ctr"/>
              <a:lstStyle/>
              <a:p>
                <a:endParaRPr lang="en-GB"/>
              </a:p>
            </p:txBody>
          </p:sp>
          <p:sp>
            <p:nvSpPr>
              <p:cNvPr id="138" name="Freeform: Shape 137">
                <a:extLst>
                  <a:ext uri="{FF2B5EF4-FFF2-40B4-BE49-F238E27FC236}">
                    <a16:creationId xmlns:a16="http://schemas.microsoft.com/office/drawing/2014/main" id="{DBF04699-DBB6-47A2-86C6-432C2AFE278D}"/>
                  </a:ext>
                </a:extLst>
              </p:cNvPr>
              <p:cNvSpPr/>
              <p:nvPr/>
            </p:nvSpPr>
            <p:spPr>
              <a:xfrm>
                <a:off x="5413213" y="3859231"/>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noFill/>
              <a:ln w="9525" cap="flat">
                <a:solidFill>
                  <a:srgbClr val="999999"/>
                </a:solidFill>
                <a:prstDash val="solid"/>
                <a:miter/>
              </a:ln>
            </p:spPr>
            <p:txBody>
              <a:bodyPr rtlCol="0" anchor="ctr"/>
              <a:lstStyle/>
              <a:p>
                <a:endParaRPr lang="en-GB"/>
              </a:p>
            </p:txBody>
          </p:sp>
          <p:sp>
            <p:nvSpPr>
              <p:cNvPr id="139" name="Freeform: Shape 138">
                <a:extLst>
                  <a:ext uri="{FF2B5EF4-FFF2-40B4-BE49-F238E27FC236}">
                    <a16:creationId xmlns:a16="http://schemas.microsoft.com/office/drawing/2014/main" id="{9194D640-EA91-48A8-99C5-B26B28ECCC7B}"/>
                  </a:ext>
                </a:extLst>
              </p:cNvPr>
              <p:cNvSpPr/>
              <p:nvPr/>
            </p:nvSpPr>
            <p:spPr>
              <a:xfrm>
                <a:off x="6385817" y="3859231"/>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noFill/>
              <a:ln w="9525" cap="flat">
                <a:solidFill>
                  <a:srgbClr val="999999"/>
                </a:solidFill>
                <a:prstDash val="solid"/>
                <a:miter/>
              </a:ln>
            </p:spPr>
            <p:txBody>
              <a:bodyPr rtlCol="0" anchor="ctr"/>
              <a:lstStyle/>
              <a:p>
                <a:endParaRPr lang="en-GB"/>
              </a:p>
            </p:txBody>
          </p:sp>
          <p:sp>
            <p:nvSpPr>
              <p:cNvPr id="140" name="Freeform: Shape 139">
                <a:extLst>
                  <a:ext uri="{FF2B5EF4-FFF2-40B4-BE49-F238E27FC236}">
                    <a16:creationId xmlns:a16="http://schemas.microsoft.com/office/drawing/2014/main" id="{078C9A2C-CA30-4AB7-8351-B9123AACE7FB}"/>
                  </a:ext>
                </a:extLst>
              </p:cNvPr>
              <p:cNvSpPr/>
              <p:nvPr/>
            </p:nvSpPr>
            <p:spPr>
              <a:xfrm>
                <a:off x="7358421" y="3859231"/>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noFill/>
              <a:ln w="9525" cap="flat">
                <a:solidFill>
                  <a:srgbClr val="999999"/>
                </a:solidFill>
                <a:prstDash val="solid"/>
                <a:miter/>
              </a:ln>
            </p:spPr>
            <p:txBody>
              <a:bodyPr rtlCol="0" anchor="ctr"/>
              <a:lstStyle/>
              <a:p>
                <a:endParaRPr lang="en-GB"/>
              </a:p>
            </p:txBody>
          </p:sp>
          <p:sp>
            <p:nvSpPr>
              <p:cNvPr id="141" name="Freeform: Shape 140">
                <a:extLst>
                  <a:ext uri="{FF2B5EF4-FFF2-40B4-BE49-F238E27FC236}">
                    <a16:creationId xmlns:a16="http://schemas.microsoft.com/office/drawing/2014/main" id="{1F58D26B-5353-4552-9DB5-435501171D2E}"/>
                  </a:ext>
                </a:extLst>
              </p:cNvPr>
              <p:cNvSpPr/>
              <p:nvPr/>
            </p:nvSpPr>
            <p:spPr>
              <a:xfrm>
                <a:off x="8331025" y="3859231"/>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noFill/>
              <a:ln w="9525" cap="flat">
                <a:solidFill>
                  <a:srgbClr val="999999"/>
                </a:solidFill>
                <a:prstDash val="solid"/>
                <a:miter/>
              </a:ln>
            </p:spPr>
            <p:txBody>
              <a:bodyPr rtlCol="0" anchor="ctr"/>
              <a:lstStyle/>
              <a:p>
                <a:endParaRPr lang="en-GB"/>
              </a:p>
            </p:txBody>
          </p:sp>
          <p:sp>
            <p:nvSpPr>
              <p:cNvPr id="142" name="Freeform: Shape 141">
                <a:extLst>
                  <a:ext uri="{FF2B5EF4-FFF2-40B4-BE49-F238E27FC236}">
                    <a16:creationId xmlns:a16="http://schemas.microsoft.com/office/drawing/2014/main" id="{6BABADC0-5992-42BC-BFFC-41067A980B3D}"/>
                  </a:ext>
                </a:extLst>
              </p:cNvPr>
              <p:cNvSpPr/>
              <p:nvPr/>
            </p:nvSpPr>
            <p:spPr>
              <a:xfrm>
                <a:off x="8331025" y="2551433"/>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noFill/>
              <a:ln w="9525" cap="flat">
                <a:solidFill>
                  <a:srgbClr val="999999"/>
                </a:solidFill>
                <a:prstDash val="solid"/>
                <a:miter/>
              </a:ln>
            </p:spPr>
            <p:txBody>
              <a:bodyPr rtlCol="0" anchor="ctr"/>
              <a:lstStyle/>
              <a:p>
                <a:endParaRPr lang="en-GB"/>
              </a:p>
            </p:txBody>
          </p:sp>
          <p:sp>
            <p:nvSpPr>
              <p:cNvPr id="143" name="Freeform: Shape 142">
                <a:extLst>
                  <a:ext uri="{FF2B5EF4-FFF2-40B4-BE49-F238E27FC236}">
                    <a16:creationId xmlns:a16="http://schemas.microsoft.com/office/drawing/2014/main" id="{0D17F90B-EE22-4F26-9390-403965A49DDA}"/>
                  </a:ext>
                </a:extLst>
              </p:cNvPr>
              <p:cNvSpPr/>
              <p:nvPr/>
            </p:nvSpPr>
            <p:spPr>
              <a:xfrm>
                <a:off x="7358421" y="2551433"/>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noFill/>
              <a:ln w="9525" cap="flat">
                <a:solidFill>
                  <a:srgbClr val="999999"/>
                </a:solidFill>
                <a:prstDash val="solid"/>
                <a:miter/>
              </a:ln>
            </p:spPr>
            <p:txBody>
              <a:bodyPr rtlCol="0" anchor="ctr"/>
              <a:lstStyle/>
              <a:p>
                <a:endParaRPr lang="en-GB"/>
              </a:p>
            </p:txBody>
          </p:sp>
          <p:sp>
            <p:nvSpPr>
              <p:cNvPr id="144" name="Freeform: Shape 143">
                <a:extLst>
                  <a:ext uri="{FF2B5EF4-FFF2-40B4-BE49-F238E27FC236}">
                    <a16:creationId xmlns:a16="http://schemas.microsoft.com/office/drawing/2014/main" id="{93347379-54F8-4B86-93EA-BE18B9C38820}"/>
                  </a:ext>
                </a:extLst>
              </p:cNvPr>
              <p:cNvSpPr/>
              <p:nvPr/>
            </p:nvSpPr>
            <p:spPr>
              <a:xfrm>
                <a:off x="5413213" y="2551433"/>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noFill/>
              <a:ln w="9525" cap="flat">
                <a:solidFill>
                  <a:srgbClr val="999999"/>
                </a:solidFill>
                <a:prstDash val="solid"/>
                <a:miter/>
              </a:ln>
            </p:spPr>
            <p:txBody>
              <a:bodyPr rtlCol="0" anchor="ctr"/>
              <a:lstStyle/>
              <a:p>
                <a:endParaRPr lang="en-GB"/>
              </a:p>
            </p:txBody>
          </p:sp>
          <p:sp>
            <p:nvSpPr>
              <p:cNvPr id="145" name="Freeform: Shape 144">
                <a:extLst>
                  <a:ext uri="{FF2B5EF4-FFF2-40B4-BE49-F238E27FC236}">
                    <a16:creationId xmlns:a16="http://schemas.microsoft.com/office/drawing/2014/main" id="{76451EC7-E22D-4720-87E2-7312C0B34081}"/>
                  </a:ext>
                </a:extLst>
              </p:cNvPr>
              <p:cNvSpPr/>
              <p:nvPr/>
            </p:nvSpPr>
            <p:spPr>
              <a:xfrm>
                <a:off x="6385817" y="2551433"/>
                <a:ext cx="617072" cy="617072"/>
              </a:xfrm>
              <a:custGeom>
                <a:avLst/>
                <a:gdLst>
                  <a:gd name="connsiteX0" fmla="*/ 616051 w 617072"/>
                  <a:gd name="connsiteY0" fmla="*/ 309558 h 617072"/>
                  <a:gd name="connsiteX1" fmla="*/ 309558 w 617072"/>
                  <a:gd name="connsiteY1" fmla="*/ 616051 h 617072"/>
                  <a:gd name="connsiteX2" fmla="*/ 3065 w 617072"/>
                  <a:gd name="connsiteY2" fmla="*/ 309558 h 617072"/>
                  <a:gd name="connsiteX3" fmla="*/ 309558 w 617072"/>
                  <a:gd name="connsiteY3" fmla="*/ 3065 h 617072"/>
                  <a:gd name="connsiteX4" fmla="*/ 616051 w 617072"/>
                  <a:gd name="connsiteY4" fmla="*/ 309558 h 61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072" h="617072">
                    <a:moveTo>
                      <a:pt x="616051" y="309558"/>
                    </a:moveTo>
                    <a:cubicBezTo>
                      <a:pt x="616051" y="478829"/>
                      <a:pt x="478829" y="616051"/>
                      <a:pt x="309558" y="616051"/>
                    </a:cubicBezTo>
                    <a:cubicBezTo>
                      <a:pt x="140286" y="616051"/>
                      <a:pt x="3065" y="478829"/>
                      <a:pt x="3065" y="309558"/>
                    </a:cubicBezTo>
                    <a:cubicBezTo>
                      <a:pt x="3065" y="140286"/>
                      <a:pt x="140286" y="3065"/>
                      <a:pt x="309558" y="3065"/>
                    </a:cubicBezTo>
                    <a:cubicBezTo>
                      <a:pt x="478829" y="3065"/>
                      <a:pt x="616051" y="140286"/>
                      <a:pt x="616051" y="309558"/>
                    </a:cubicBezTo>
                    <a:close/>
                  </a:path>
                </a:pathLst>
              </a:custGeom>
              <a:noFill/>
              <a:ln w="9525" cap="flat">
                <a:solidFill>
                  <a:srgbClr val="999999"/>
                </a:solidFill>
                <a:prstDash val="solid"/>
                <a:miter/>
              </a:ln>
            </p:spPr>
            <p:txBody>
              <a:bodyPr rtlCol="0" anchor="ctr"/>
              <a:lstStyle/>
              <a:p>
                <a:endParaRPr lang="en-GB"/>
              </a:p>
            </p:txBody>
          </p:sp>
        </p:grpSp>
      </p:grpSp>
    </p:spTree>
    <p:extLst>
      <p:ext uri="{BB962C8B-B14F-4D97-AF65-F5344CB8AC3E}">
        <p14:creationId xmlns:p14="http://schemas.microsoft.com/office/powerpoint/2010/main" val="117584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5FFC-33CE-40DC-BCE8-BFE5B32AB011}"/>
              </a:ext>
            </a:extLst>
          </p:cNvPr>
          <p:cNvSpPr>
            <a:spLocks noGrp="1"/>
          </p:cNvSpPr>
          <p:nvPr>
            <p:ph type="title"/>
          </p:nvPr>
        </p:nvSpPr>
        <p:spPr/>
        <p:txBody>
          <a:bodyPr/>
          <a:lstStyle/>
          <a:p>
            <a:r>
              <a:rPr lang="en-IN" dirty="0"/>
              <a:t>cgroups demo</a:t>
            </a:r>
            <a:endParaRPr lang="en-GB" dirty="0"/>
          </a:p>
        </p:txBody>
      </p:sp>
      <p:sp>
        <p:nvSpPr>
          <p:cNvPr id="3" name="Content Placeholder 2">
            <a:extLst>
              <a:ext uri="{FF2B5EF4-FFF2-40B4-BE49-F238E27FC236}">
                <a16:creationId xmlns:a16="http://schemas.microsoft.com/office/drawing/2014/main" id="{5A6C2565-009E-4C08-B38A-CDB61B303D19}"/>
              </a:ext>
            </a:extLst>
          </p:cNvPr>
          <p:cNvSpPr>
            <a:spLocks noGrp="1"/>
          </p:cNvSpPr>
          <p:nvPr>
            <p:ph sz="half" idx="1"/>
          </p:nvPr>
        </p:nvSpPr>
        <p:spPr/>
        <p:txBody>
          <a:bodyPr/>
          <a:lstStyle/>
          <a:p>
            <a:r>
              <a:rPr lang="en-IN" dirty="0"/>
              <a:t>In the first piece of code we are seeing the set of cgroup subsystems that are enabled on the system. </a:t>
            </a:r>
          </a:p>
          <a:p>
            <a:r>
              <a:rPr lang="en-IN" dirty="0"/>
              <a:t>We see the devices cgroup to view the hierarchy for that particular subsystem of the cgroup. The tasks file shows all the processes that are associated with this cgroup.</a:t>
            </a:r>
          </a:p>
          <a:p>
            <a:r>
              <a:rPr lang="en-IN" dirty="0"/>
              <a:t>Then we create a new cgroup called ‘</a:t>
            </a:r>
            <a:r>
              <a:rPr lang="en-IN" dirty="0" err="1"/>
              <a:t>lfnw</a:t>
            </a:r>
            <a:r>
              <a:rPr lang="en-IN" dirty="0"/>
              <a:t>’ and then move the shell into the particular cgroup.</a:t>
            </a:r>
            <a:endParaRPr lang="en-GB" dirty="0"/>
          </a:p>
        </p:txBody>
      </p:sp>
      <p:pic>
        <p:nvPicPr>
          <p:cNvPr id="8" name="Content Placeholder 7">
            <a:extLst>
              <a:ext uri="{FF2B5EF4-FFF2-40B4-BE49-F238E27FC236}">
                <a16:creationId xmlns:a16="http://schemas.microsoft.com/office/drawing/2014/main" id="{6AA9B89A-5932-43E0-8E76-5208EACA2881}"/>
              </a:ext>
            </a:extLst>
          </p:cNvPr>
          <p:cNvPicPr>
            <a:picLocks noGrp="1" noChangeAspect="1"/>
          </p:cNvPicPr>
          <p:nvPr>
            <p:ph sz="half" idx="2"/>
          </p:nvPr>
        </p:nvPicPr>
        <p:blipFill>
          <a:blip r:embed="rId2"/>
          <a:stretch>
            <a:fillRect/>
          </a:stretch>
        </p:blipFill>
        <p:spPr>
          <a:xfrm>
            <a:off x="5089352" y="2160589"/>
            <a:ext cx="4184650" cy="1143322"/>
          </a:xfrm>
          <a:prstGeom prst="rect">
            <a:avLst/>
          </a:prstGeom>
        </p:spPr>
      </p:pic>
      <p:pic>
        <p:nvPicPr>
          <p:cNvPr id="9" name="Picture 8">
            <a:extLst>
              <a:ext uri="{FF2B5EF4-FFF2-40B4-BE49-F238E27FC236}">
                <a16:creationId xmlns:a16="http://schemas.microsoft.com/office/drawing/2014/main" id="{7E6AB0FC-F56C-4AE1-AED8-BE1250F99306}"/>
              </a:ext>
            </a:extLst>
          </p:cNvPr>
          <p:cNvPicPr>
            <a:picLocks noChangeAspect="1"/>
          </p:cNvPicPr>
          <p:nvPr/>
        </p:nvPicPr>
        <p:blipFill>
          <a:blip r:embed="rId3"/>
          <a:stretch>
            <a:fillRect/>
          </a:stretch>
        </p:blipFill>
        <p:spPr>
          <a:xfrm>
            <a:off x="5089967" y="3534100"/>
            <a:ext cx="4184035" cy="2136434"/>
          </a:xfrm>
          <a:prstGeom prst="rect">
            <a:avLst/>
          </a:prstGeom>
        </p:spPr>
      </p:pic>
    </p:spTree>
    <p:extLst>
      <p:ext uri="{BB962C8B-B14F-4D97-AF65-F5344CB8AC3E}">
        <p14:creationId xmlns:p14="http://schemas.microsoft.com/office/powerpoint/2010/main" val="3659514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B538-47D4-4A4C-89AC-08149F3B1CA8}"/>
              </a:ext>
            </a:extLst>
          </p:cNvPr>
          <p:cNvSpPr>
            <a:spLocks noGrp="1"/>
          </p:cNvSpPr>
          <p:nvPr>
            <p:ph type="title"/>
          </p:nvPr>
        </p:nvSpPr>
        <p:spPr/>
        <p:txBody>
          <a:bodyPr/>
          <a:lstStyle/>
          <a:p>
            <a:r>
              <a:rPr lang="en-IN" dirty="0"/>
              <a:t>cgroups demo (contd.)</a:t>
            </a:r>
            <a:endParaRPr lang="en-GB" dirty="0"/>
          </a:p>
        </p:txBody>
      </p:sp>
      <p:sp>
        <p:nvSpPr>
          <p:cNvPr id="3" name="Content Placeholder 2">
            <a:extLst>
              <a:ext uri="{FF2B5EF4-FFF2-40B4-BE49-F238E27FC236}">
                <a16:creationId xmlns:a16="http://schemas.microsoft.com/office/drawing/2014/main" id="{8A9D9C5B-0937-4357-9F5B-3B67E3EAD0E3}"/>
              </a:ext>
            </a:extLst>
          </p:cNvPr>
          <p:cNvSpPr>
            <a:spLocks noGrp="1"/>
          </p:cNvSpPr>
          <p:nvPr>
            <p:ph sz="half" idx="1"/>
          </p:nvPr>
        </p:nvSpPr>
        <p:spPr>
          <a:xfrm>
            <a:off x="677334" y="3185460"/>
            <a:ext cx="4184035" cy="1763059"/>
          </a:xfrm>
        </p:spPr>
        <p:txBody>
          <a:bodyPr/>
          <a:lstStyle/>
          <a:p>
            <a:r>
              <a:rPr lang="en-IN" dirty="0"/>
              <a:t>We view the CPU cgroup from the perspective of a docker container.</a:t>
            </a:r>
          </a:p>
          <a:p>
            <a:r>
              <a:rPr lang="en-US" dirty="0"/>
              <a:t>The </a:t>
            </a:r>
            <a:r>
              <a:rPr lang="en-US" b="1" dirty="0"/>
              <a:t>CPUShares</a:t>
            </a:r>
            <a:r>
              <a:rPr lang="en-US" dirty="0"/>
              <a:t> value provides tasks in a cgroup with a relative amount of CPU time.</a:t>
            </a:r>
            <a:endParaRPr lang="en-GB" dirty="0"/>
          </a:p>
        </p:txBody>
      </p:sp>
      <p:pic>
        <p:nvPicPr>
          <p:cNvPr id="5" name="Content Placeholder 4">
            <a:extLst>
              <a:ext uri="{FF2B5EF4-FFF2-40B4-BE49-F238E27FC236}">
                <a16:creationId xmlns:a16="http://schemas.microsoft.com/office/drawing/2014/main" id="{69D53FE8-B175-4D06-A98D-08FB0AFE6390}"/>
              </a:ext>
            </a:extLst>
          </p:cNvPr>
          <p:cNvPicPr>
            <a:picLocks noGrp="1" noChangeAspect="1"/>
          </p:cNvPicPr>
          <p:nvPr>
            <p:ph sz="half" idx="2"/>
          </p:nvPr>
        </p:nvPicPr>
        <p:blipFill>
          <a:blip r:embed="rId2"/>
          <a:stretch>
            <a:fillRect/>
          </a:stretch>
        </p:blipFill>
        <p:spPr>
          <a:xfrm>
            <a:off x="4861369" y="2426407"/>
            <a:ext cx="4908363" cy="3281163"/>
          </a:xfrm>
          <a:prstGeom prst="rect">
            <a:avLst/>
          </a:prstGeom>
        </p:spPr>
      </p:pic>
    </p:spTree>
    <p:extLst>
      <p:ext uri="{BB962C8B-B14F-4D97-AF65-F5344CB8AC3E}">
        <p14:creationId xmlns:p14="http://schemas.microsoft.com/office/powerpoint/2010/main" val="353267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7F55-086C-42DE-8DB9-A96D4ECCA267}"/>
              </a:ext>
            </a:extLst>
          </p:cNvPr>
          <p:cNvSpPr>
            <a:spLocks noGrp="1"/>
          </p:cNvSpPr>
          <p:nvPr>
            <p:ph type="title"/>
          </p:nvPr>
        </p:nvSpPr>
        <p:spPr/>
        <p:txBody>
          <a:bodyPr/>
          <a:lstStyle/>
          <a:p>
            <a:r>
              <a:rPr lang="en-IN" dirty="0"/>
              <a:t>The Docker Architecture</a:t>
            </a:r>
            <a:endParaRPr lang="en-GB" dirty="0"/>
          </a:p>
        </p:txBody>
      </p:sp>
      <p:sp>
        <p:nvSpPr>
          <p:cNvPr id="3" name="Content Placeholder 2">
            <a:extLst>
              <a:ext uri="{FF2B5EF4-FFF2-40B4-BE49-F238E27FC236}">
                <a16:creationId xmlns:a16="http://schemas.microsoft.com/office/drawing/2014/main" id="{78429297-D2F5-4392-AF89-6EE8A0B63C28}"/>
              </a:ext>
            </a:extLst>
          </p:cNvPr>
          <p:cNvSpPr>
            <a:spLocks noGrp="1"/>
          </p:cNvSpPr>
          <p:nvPr>
            <p:ph sz="half" idx="1"/>
          </p:nvPr>
        </p:nvSpPr>
        <p:spPr/>
        <p:txBody>
          <a:bodyPr>
            <a:normAutofit fontScale="92500" lnSpcReduction="10000"/>
          </a:bodyPr>
          <a:lstStyle/>
          <a:p>
            <a:r>
              <a:rPr lang="en-US" dirty="0"/>
              <a:t>Docker works on a client-server architecture. It includes the docker client, docker host, and docker registry. The docker client is used for triggering docker commands, the docker host is used to running the docker daemon, and the docker registry to store docker images. </a:t>
            </a:r>
          </a:p>
          <a:p>
            <a:r>
              <a:rPr lang="en-US" dirty="0"/>
              <a:t>The docker client communicates to the docker daemon using a REST API, which internally supports to build, run, and distribution of docker containers. Both the client and daemon can run on the same system or can be connected remotely.</a:t>
            </a:r>
          </a:p>
          <a:p>
            <a:endParaRPr lang="en-GB" dirty="0"/>
          </a:p>
        </p:txBody>
      </p:sp>
      <p:pic>
        <p:nvPicPr>
          <p:cNvPr id="4098" name="Picture 2" descr="how does docker works">
            <a:extLst>
              <a:ext uri="{FF2B5EF4-FFF2-40B4-BE49-F238E27FC236}">
                <a16:creationId xmlns:a16="http://schemas.microsoft.com/office/drawing/2014/main" id="{9929519D-CA65-4D6E-9945-A845BE71EE94}"/>
              </a:ext>
            </a:extLst>
          </p:cNvPr>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backgroundRemoval t="2133" b="89867" l="4267" r="97600">
                        <a14:foregroundMark x1="46533" y1="1067" x2="10267" y2="17600"/>
                        <a14:foregroundMark x1="10267" y1="17600" x2="21200" y2="17067"/>
                        <a14:foregroundMark x1="21200" y1="17067" x2="31733" y2="8267"/>
                        <a14:foregroundMark x1="31733" y1="8267" x2="17333" y2="12267"/>
                        <a14:foregroundMark x1="17333" y1="12267" x2="7733" y2="22933"/>
                        <a14:foregroundMark x1="7733" y1="22933" x2="13733" y2="38400"/>
                        <a14:foregroundMark x1="13733" y1="38400" x2="27733" y2="20800"/>
                        <a14:foregroundMark x1="27733" y1="20800" x2="21467" y2="3200"/>
                        <a14:foregroundMark x1="21467" y1="3200" x2="6933" y2="20000"/>
                        <a14:foregroundMark x1="6933" y1="20000" x2="4267" y2="28533"/>
                        <a14:foregroundMark x1="56533" y1="8800" x2="46267" y2="533"/>
                        <a14:foregroundMark x1="46267" y1="533" x2="35200" y2="1067"/>
                        <a14:foregroundMark x1="35200" y1="1067" x2="23867" y2="14400"/>
                        <a14:foregroundMark x1="23867" y1="14400" x2="21467" y2="33067"/>
                        <a14:foregroundMark x1="21467" y1="33067" x2="33333" y2="45067"/>
                        <a14:foregroundMark x1="33333" y1="45067" x2="45333" y2="46400"/>
                        <a14:foregroundMark x1="45333" y1="46400" x2="65733" y2="40000"/>
                        <a14:foregroundMark x1="65733" y1="40000" x2="94133" y2="51733"/>
                        <a14:foregroundMark x1="94133" y1="51733" x2="98933" y2="14667"/>
                        <a14:foregroundMark x1="98933" y1="14667" x2="41467" y2="4267"/>
                        <a14:foregroundMark x1="41467" y1="4267" x2="50267" y2="11200"/>
                        <a14:foregroundMark x1="50267" y1="11200" x2="47733" y2="3733"/>
                        <a14:foregroundMark x1="65200" y1="33067" x2="54933" y2="36800"/>
                        <a14:foregroundMark x1="54933" y1="36800" x2="46533" y2="51200"/>
                        <a14:foregroundMark x1="46533" y1="51200" x2="48667" y2="71200"/>
                        <a14:foregroundMark x1="48667" y1="71200" x2="57067" y2="80267"/>
                        <a14:foregroundMark x1="57067" y1="80267" x2="97733" y2="44800"/>
                        <a14:foregroundMark x1="97733" y1="44800" x2="89867" y2="31733"/>
                        <a14:foregroundMark x1="89867" y1="31733" x2="58800" y2="26667"/>
                        <a14:foregroundMark x1="58800" y1="26667" x2="58267" y2="27200"/>
                        <a14:foregroundMark x1="89733" y1="6133" x2="48933" y2="9867"/>
                        <a14:foregroundMark x1="48933" y1="9867" x2="40000" y2="22400"/>
                        <a14:foregroundMark x1="40000" y1="22400" x2="35600" y2="40533"/>
                        <a14:foregroundMark x1="35600" y1="40533" x2="46533" y2="52800"/>
                        <a14:foregroundMark x1="46533" y1="52800" x2="61200" y2="52267"/>
                        <a14:foregroundMark x1="61200" y1="52267" x2="70267" y2="45600"/>
                        <a14:foregroundMark x1="70267" y1="45600" x2="73200" y2="31200"/>
                        <a14:foregroundMark x1="95200" y1="800" x2="99333" y2="19467"/>
                        <a14:foregroundMark x1="99333" y1="19467" x2="98933" y2="58400"/>
                        <a14:foregroundMark x1="98933" y1="58400" x2="90800" y2="71200"/>
                        <a14:foregroundMark x1="79023" y1="78355" x2="51733" y2="94933"/>
                        <a14:foregroundMark x1="90800" y1="71200" x2="84595" y2="74969"/>
                        <a14:foregroundMark x1="51733" y1="94933" x2="21067" y2="97067"/>
                        <a14:foregroundMark x1="21067" y1="97067" x2="1600" y2="68533"/>
                        <a14:foregroundMark x1="1600" y1="68533" x2="533" y2="20533"/>
                        <a14:foregroundMark x1="533" y1="20533" x2="5200" y2="4000"/>
                        <a14:foregroundMark x1="5200" y1="4000" x2="18667" y2="267"/>
                        <a14:foregroundMark x1="18667" y1="267" x2="38933" y2="3200"/>
                        <a14:foregroundMark x1="38933" y1="3200" x2="54800" y2="267"/>
                        <a14:foregroundMark x1="54800" y1="267" x2="74933" y2="3467"/>
                        <a14:foregroundMark x1="74933" y1="3467" x2="84800" y2="1067"/>
                        <a14:foregroundMark x1="84800" y1="1067" x2="95067" y2="2133"/>
                        <a14:foregroundMark x1="95067" y1="2133" x2="95333" y2="2133"/>
                        <a14:backgroundMark x1="98133" y1="81333" x2="79200" y2="78933"/>
                        <a14:backgroundMark x1="79200" y1="78933" x2="82933" y2="96267"/>
                        <a14:backgroundMark x1="82933" y1="96267" x2="94533" y2="98133"/>
                        <a14:backgroundMark x1="94533" y1="98133" x2="99333" y2="82133"/>
                        <a14:backgroundMark x1="99333" y1="82133" x2="97333" y2="79200"/>
                      </a14:backgroundRemoval>
                    </a14:imgEffect>
                  </a14:imgLayer>
                </a14:imgProps>
              </a:ext>
              <a:ext uri="{28A0092B-C50C-407E-A947-70E740481C1C}">
                <a14:useLocalDpi xmlns:a14="http://schemas.microsoft.com/office/drawing/2010/main" val="0"/>
              </a:ext>
            </a:extLst>
          </a:blip>
          <a:srcRect/>
          <a:stretch>
            <a:fillRect/>
          </a:stretch>
        </p:blipFill>
        <p:spPr bwMode="auto">
          <a:xfrm>
            <a:off x="6135664" y="223837"/>
            <a:ext cx="5159926" cy="2579963"/>
          </a:xfrm>
          <a:prstGeom prst="round2SameRect">
            <a:avLst/>
          </a:prstGeom>
          <a:noFill/>
          <a:extLst>
            <a:ext uri="{909E8E84-426E-40DD-AFC4-6F175D3DCCD1}">
              <a14:hiddenFill xmlns:a14="http://schemas.microsoft.com/office/drawing/2010/main">
                <a:solidFill>
                  <a:srgbClr val="FFFFFF"/>
                </a:solidFill>
              </a14:hiddenFill>
            </a:ext>
          </a:extLst>
        </p:spPr>
      </p:pic>
      <p:pic>
        <p:nvPicPr>
          <p:cNvPr id="4100" name="Picture 4" descr="docker core architecture">
            <a:extLst>
              <a:ext uri="{FF2B5EF4-FFF2-40B4-BE49-F238E27FC236}">
                <a16:creationId xmlns:a16="http://schemas.microsoft.com/office/drawing/2014/main" id="{E98DDA2D-2ECB-41AC-9D04-A055309DA2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1369" y="2803800"/>
            <a:ext cx="4578752" cy="310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630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948AB-B26F-4441-90BE-B4206F0DCF7B}"/>
              </a:ext>
            </a:extLst>
          </p:cNvPr>
          <p:cNvSpPr>
            <a:spLocks noGrp="1"/>
          </p:cNvSpPr>
          <p:nvPr>
            <p:ph type="title"/>
          </p:nvPr>
        </p:nvSpPr>
        <p:spPr/>
        <p:txBody>
          <a:bodyPr/>
          <a:lstStyle/>
          <a:p>
            <a:r>
              <a:rPr lang="en-IN" dirty="0"/>
              <a:t>The Docker Engine</a:t>
            </a:r>
            <a:endParaRPr lang="en-GB" dirty="0"/>
          </a:p>
        </p:txBody>
      </p:sp>
      <p:sp>
        <p:nvSpPr>
          <p:cNvPr id="3" name="Content Placeholder 2">
            <a:extLst>
              <a:ext uri="{FF2B5EF4-FFF2-40B4-BE49-F238E27FC236}">
                <a16:creationId xmlns:a16="http://schemas.microsoft.com/office/drawing/2014/main" id="{F5CDBA98-0F6C-4F74-B3E0-E10E9450BB62}"/>
              </a:ext>
            </a:extLst>
          </p:cNvPr>
          <p:cNvSpPr>
            <a:spLocks noGrp="1"/>
          </p:cNvSpPr>
          <p:nvPr>
            <p:ph sz="half" idx="1"/>
          </p:nvPr>
        </p:nvSpPr>
        <p:spPr/>
        <p:txBody>
          <a:bodyPr/>
          <a:lstStyle/>
          <a:p>
            <a:r>
              <a:rPr lang="en-GB" dirty="0"/>
              <a:t>Docker engine comprises the docker daemon, an API interface, and Docker CLI. Docker daemon (</a:t>
            </a:r>
            <a:r>
              <a:rPr lang="en-GB" dirty="0" err="1"/>
              <a:t>dockerd</a:t>
            </a:r>
            <a:r>
              <a:rPr lang="en-GB" dirty="0"/>
              <a:t>) runs continuously as </a:t>
            </a:r>
            <a:r>
              <a:rPr lang="en-GB" dirty="0" err="1"/>
              <a:t>dockerd</a:t>
            </a:r>
            <a:r>
              <a:rPr lang="en-GB" dirty="0"/>
              <a:t> </a:t>
            </a:r>
            <a:r>
              <a:rPr lang="en-GB" dirty="0" err="1"/>
              <a:t>systemd</a:t>
            </a:r>
            <a:r>
              <a:rPr lang="en-GB" dirty="0"/>
              <a:t> service. It is responsible for building the docker images.</a:t>
            </a:r>
          </a:p>
          <a:p>
            <a:r>
              <a:rPr lang="en-GB" dirty="0"/>
              <a:t>To manage images and run containers, </a:t>
            </a:r>
            <a:r>
              <a:rPr lang="en-GB" dirty="0" err="1"/>
              <a:t>dockerd</a:t>
            </a:r>
            <a:r>
              <a:rPr lang="en-GB" dirty="0"/>
              <a:t> calls the docker-</a:t>
            </a:r>
            <a:r>
              <a:rPr lang="en-GB" dirty="0" err="1"/>
              <a:t>containerd</a:t>
            </a:r>
            <a:r>
              <a:rPr lang="en-GB" dirty="0"/>
              <a:t> APIs.</a:t>
            </a:r>
          </a:p>
        </p:txBody>
      </p:sp>
      <p:pic>
        <p:nvPicPr>
          <p:cNvPr id="5123" name="Picture 3" descr="engine components flow min">
            <a:extLst>
              <a:ext uri="{FF2B5EF4-FFF2-40B4-BE49-F238E27FC236}">
                <a16:creationId xmlns:a16="http://schemas.microsoft.com/office/drawing/2014/main" id="{9A8EAA6A-2395-4B81-9DC1-8104279AFA2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89525" y="2464020"/>
            <a:ext cx="4184650" cy="3274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107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C39E-C459-4911-82E3-811BD6694F7D}"/>
              </a:ext>
            </a:extLst>
          </p:cNvPr>
          <p:cNvSpPr>
            <a:spLocks noGrp="1"/>
          </p:cNvSpPr>
          <p:nvPr>
            <p:ph type="title"/>
          </p:nvPr>
        </p:nvSpPr>
        <p:spPr/>
        <p:txBody>
          <a:bodyPr/>
          <a:lstStyle/>
          <a:p>
            <a:r>
              <a:rPr lang="en-GB" b="1" dirty="0"/>
              <a:t>docker-</a:t>
            </a:r>
            <a:r>
              <a:rPr lang="en-GB" b="1" dirty="0" err="1"/>
              <a:t>containerd</a:t>
            </a:r>
            <a:r>
              <a:rPr lang="en-GB" b="1" dirty="0"/>
              <a:t> (</a:t>
            </a:r>
            <a:r>
              <a:rPr lang="en-GB" b="1" dirty="0" err="1"/>
              <a:t>containerd</a:t>
            </a:r>
            <a:r>
              <a:rPr lang="en-GB" b="1" dirty="0"/>
              <a:t>)</a:t>
            </a:r>
            <a:br>
              <a:rPr lang="en-GB" b="1" dirty="0"/>
            </a:br>
            <a:endParaRPr lang="en-GB" dirty="0"/>
          </a:p>
        </p:txBody>
      </p:sp>
      <p:sp>
        <p:nvSpPr>
          <p:cNvPr id="3" name="Content Placeholder 2">
            <a:extLst>
              <a:ext uri="{FF2B5EF4-FFF2-40B4-BE49-F238E27FC236}">
                <a16:creationId xmlns:a16="http://schemas.microsoft.com/office/drawing/2014/main" id="{2CB5D885-B35F-4277-9DAF-66E682F34461}"/>
              </a:ext>
            </a:extLst>
          </p:cNvPr>
          <p:cNvSpPr>
            <a:spLocks noGrp="1"/>
          </p:cNvSpPr>
          <p:nvPr>
            <p:ph sz="half" idx="1"/>
          </p:nvPr>
        </p:nvSpPr>
        <p:spPr/>
        <p:txBody>
          <a:bodyPr/>
          <a:lstStyle/>
          <a:p>
            <a:r>
              <a:rPr lang="en-US" dirty="0" err="1"/>
              <a:t>containerd</a:t>
            </a:r>
            <a:r>
              <a:rPr lang="en-US" dirty="0"/>
              <a:t> is another system daemon service than is responsible for downloading the docker images and running them as a container. It exposes its API to receive instructions from the </a:t>
            </a:r>
            <a:r>
              <a:rPr lang="en-US" dirty="0" err="1"/>
              <a:t>dockerd</a:t>
            </a:r>
            <a:r>
              <a:rPr lang="en-US" dirty="0"/>
              <a:t> service</a:t>
            </a:r>
          </a:p>
          <a:p>
            <a:r>
              <a:rPr lang="en-US" dirty="0"/>
              <a:t>It manages the complete container lifecycle of its host system, from image transfer and storage to container execution and supervision to low-level storage to network attachments and beyond.</a:t>
            </a:r>
            <a:endParaRPr lang="en-GB" dirty="0"/>
          </a:p>
        </p:txBody>
      </p:sp>
      <p:pic>
        <p:nvPicPr>
          <p:cNvPr id="6147" name="Picture 3" descr="Docker 1.11: The first runtime built on containerd and based on OCI  technology - Docker">
            <a:extLst>
              <a:ext uri="{FF2B5EF4-FFF2-40B4-BE49-F238E27FC236}">
                <a16:creationId xmlns:a16="http://schemas.microsoft.com/office/drawing/2014/main" id="{3462674B-6900-4FA5-B7C4-5AE4063F149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89525" y="2923679"/>
            <a:ext cx="4184650" cy="235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656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F26A-5C6C-4598-A30D-DA60D315912D}"/>
              </a:ext>
            </a:extLst>
          </p:cNvPr>
          <p:cNvSpPr>
            <a:spLocks noGrp="1"/>
          </p:cNvSpPr>
          <p:nvPr>
            <p:ph type="title"/>
          </p:nvPr>
        </p:nvSpPr>
        <p:spPr/>
        <p:txBody>
          <a:bodyPr/>
          <a:lstStyle/>
          <a:p>
            <a:r>
              <a:rPr lang="en-GB" b="1" dirty="0"/>
              <a:t>docker-</a:t>
            </a:r>
            <a:r>
              <a:rPr lang="en-GB" b="1" dirty="0" err="1"/>
              <a:t>runc</a:t>
            </a:r>
            <a:br>
              <a:rPr lang="en-GB" b="1" dirty="0"/>
            </a:br>
            <a:endParaRPr lang="en-GB" dirty="0"/>
          </a:p>
        </p:txBody>
      </p:sp>
      <p:sp>
        <p:nvSpPr>
          <p:cNvPr id="3" name="Content Placeholder 2">
            <a:extLst>
              <a:ext uri="{FF2B5EF4-FFF2-40B4-BE49-F238E27FC236}">
                <a16:creationId xmlns:a16="http://schemas.microsoft.com/office/drawing/2014/main" id="{C810FCC2-B898-474C-BE2E-3F245BE363C8}"/>
              </a:ext>
            </a:extLst>
          </p:cNvPr>
          <p:cNvSpPr>
            <a:spLocks noGrp="1"/>
          </p:cNvSpPr>
          <p:nvPr>
            <p:ph sz="half" idx="1"/>
          </p:nvPr>
        </p:nvSpPr>
        <p:spPr>
          <a:xfrm>
            <a:off x="677334" y="2160589"/>
            <a:ext cx="9390031" cy="3880772"/>
          </a:xfrm>
        </p:spPr>
        <p:txBody>
          <a:bodyPr>
            <a:normAutofit/>
          </a:bodyPr>
          <a:lstStyle/>
          <a:p>
            <a:r>
              <a:rPr lang="en-US" dirty="0" err="1"/>
              <a:t>runc</a:t>
            </a:r>
            <a:r>
              <a:rPr lang="en-US" dirty="0"/>
              <a:t> is the container runtime responsible for creating the namespaces and </a:t>
            </a:r>
            <a:r>
              <a:rPr lang="en-US" dirty="0" err="1"/>
              <a:t>cgroups</a:t>
            </a:r>
            <a:r>
              <a:rPr lang="en-US" dirty="0"/>
              <a:t> required for a container. It then runs the container commands inside those namespaces. </a:t>
            </a:r>
            <a:r>
              <a:rPr lang="en-US" dirty="0" err="1"/>
              <a:t>runc</a:t>
            </a:r>
            <a:r>
              <a:rPr lang="en-US" dirty="0"/>
              <a:t> runtime is implemented as per the OCI specification.</a:t>
            </a:r>
          </a:p>
          <a:p>
            <a:pPr fontAlgn="base"/>
            <a:r>
              <a:rPr lang="en-US" dirty="0" err="1"/>
              <a:t>runC</a:t>
            </a:r>
            <a:r>
              <a:rPr lang="en-US" dirty="0"/>
              <a:t> is a lightweight, portable container runtime. It includes all of the plumbing code used by Docker to interact with system features related to containers. It is designed with the following principles in mind:</a:t>
            </a:r>
          </a:p>
          <a:p>
            <a:pPr fontAlgn="base"/>
            <a:r>
              <a:rPr lang="en-US" dirty="0"/>
              <a:t>• Designed for security.</a:t>
            </a:r>
            <a:br>
              <a:rPr lang="en-US" dirty="0"/>
            </a:br>
            <a:r>
              <a:rPr lang="en-US" dirty="0"/>
              <a:t>• Usable at large scale, in production, today.</a:t>
            </a:r>
            <a:br>
              <a:rPr lang="en-US" dirty="0"/>
            </a:br>
            <a:r>
              <a:rPr lang="en-US" dirty="0"/>
              <a:t>• No dependency on the rest of the Docker platform: just the container runtime and nothing else.</a:t>
            </a:r>
          </a:p>
          <a:p>
            <a:endParaRPr lang="en-GB" dirty="0"/>
          </a:p>
        </p:txBody>
      </p:sp>
    </p:spTree>
    <p:extLst>
      <p:ext uri="{BB962C8B-B14F-4D97-AF65-F5344CB8AC3E}">
        <p14:creationId xmlns:p14="http://schemas.microsoft.com/office/powerpoint/2010/main" val="3283762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BC79-471A-4C6E-AECD-C9B93B450B79}"/>
              </a:ext>
            </a:extLst>
          </p:cNvPr>
          <p:cNvSpPr>
            <a:spLocks noGrp="1"/>
          </p:cNvSpPr>
          <p:nvPr>
            <p:ph type="title"/>
          </p:nvPr>
        </p:nvSpPr>
        <p:spPr/>
        <p:txBody>
          <a:bodyPr/>
          <a:lstStyle/>
          <a:p>
            <a:r>
              <a:rPr lang="en-IN" dirty="0"/>
              <a:t>Docker commands</a:t>
            </a:r>
            <a:endParaRPr lang="en-GB" dirty="0"/>
          </a:p>
        </p:txBody>
      </p:sp>
      <p:graphicFrame>
        <p:nvGraphicFramePr>
          <p:cNvPr id="15" name="Table 14">
            <a:extLst>
              <a:ext uri="{FF2B5EF4-FFF2-40B4-BE49-F238E27FC236}">
                <a16:creationId xmlns:a16="http://schemas.microsoft.com/office/drawing/2014/main" id="{06F3EAD3-0864-4BCF-B60D-A5A64E473225}"/>
              </a:ext>
            </a:extLst>
          </p:cNvPr>
          <p:cNvGraphicFramePr>
            <a:graphicFrameLocks noGrp="1"/>
          </p:cNvGraphicFramePr>
          <p:nvPr>
            <p:extLst>
              <p:ext uri="{D42A27DB-BD31-4B8C-83A1-F6EECF244321}">
                <p14:modId xmlns:p14="http://schemas.microsoft.com/office/powerpoint/2010/main" val="3545066137"/>
              </p:ext>
            </p:extLst>
          </p:nvPr>
        </p:nvGraphicFramePr>
        <p:xfrm>
          <a:off x="677334" y="2169160"/>
          <a:ext cx="9386047" cy="4079240"/>
        </p:xfrm>
        <a:graphic>
          <a:graphicData uri="http://schemas.openxmlformats.org/drawingml/2006/table">
            <a:tbl>
              <a:tblPr firstRow="1" bandRow="1">
                <a:tableStyleId>{5C22544A-7EE6-4342-B048-85BDC9FD1C3A}</a:tableStyleId>
              </a:tblPr>
              <a:tblGrid>
                <a:gridCol w="5818093">
                  <a:extLst>
                    <a:ext uri="{9D8B030D-6E8A-4147-A177-3AD203B41FA5}">
                      <a16:colId xmlns:a16="http://schemas.microsoft.com/office/drawing/2014/main" val="4012601880"/>
                    </a:ext>
                  </a:extLst>
                </a:gridCol>
                <a:gridCol w="3567954">
                  <a:extLst>
                    <a:ext uri="{9D8B030D-6E8A-4147-A177-3AD203B41FA5}">
                      <a16:colId xmlns:a16="http://schemas.microsoft.com/office/drawing/2014/main" val="1992499258"/>
                    </a:ext>
                  </a:extLst>
                </a:gridCol>
              </a:tblGrid>
              <a:tr h="370840">
                <a:tc>
                  <a:txBody>
                    <a:bodyPr/>
                    <a:lstStyle/>
                    <a:p>
                      <a:r>
                        <a:rPr lang="en-IN" sz="1400" dirty="0"/>
                        <a:t>Action Performed</a:t>
                      </a:r>
                      <a:endParaRPr lang="en-GB" sz="1400" dirty="0"/>
                    </a:p>
                  </a:txBody>
                  <a:tcPr/>
                </a:tc>
                <a:tc>
                  <a:txBody>
                    <a:bodyPr/>
                    <a:lstStyle/>
                    <a:p>
                      <a:r>
                        <a:rPr lang="en-IN" sz="1400" dirty="0"/>
                        <a:t>Docker command</a:t>
                      </a:r>
                      <a:endParaRPr lang="en-GB" sz="1400" dirty="0"/>
                    </a:p>
                  </a:txBody>
                  <a:tcPr/>
                </a:tc>
                <a:extLst>
                  <a:ext uri="{0D108BD9-81ED-4DB2-BD59-A6C34878D82A}">
                    <a16:rowId xmlns:a16="http://schemas.microsoft.com/office/drawing/2014/main" val="3632264775"/>
                  </a:ext>
                </a:extLst>
              </a:tr>
              <a:tr h="370840">
                <a:tc>
                  <a:txBody>
                    <a:bodyPr/>
                    <a:lstStyle/>
                    <a:p>
                      <a:r>
                        <a:rPr lang="en-IN" sz="1400" dirty="0"/>
                        <a:t>Pull image from DockerHub (e.g. Apache HTTP Server)</a:t>
                      </a:r>
                      <a:endParaRPr lang="en-GB" sz="1400" dirty="0"/>
                    </a:p>
                  </a:txBody>
                  <a:tcPr/>
                </a:tc>
                <a:tc>
                  <a:txBody>
                    <a:bodyPr/>
                    <a:lstStyle/>
                    <a:p>
                      <a:r>
                        <a:rPr lang="en-GB" sz="1400" dirty="0"/>
                        <a:t>docker pull httpd</a:t>
                      </a:r>
                    </a:p>
                  </a:txBody>
                  <a:tcPr/>
                </a:tc>
                <a:extLst>
                  <a:ext uri="{0D108BD9-81ED-4DB2-BD59-A6C34878D82A}">
                    <a16:rowId xmlns:a16="http://schemas.microsoft.com/office/drawing/2014/main" val="3280680187"/>
                  </a:ext>
                </a:extLst>
              </a:tr>
              <a:tr h="370840">
                <a:tc>
                  <a:txBody>
                    <a:bodyPr/>
                    <a:lstStyle/>
                    <a:p>
                      <a:r>
                        <a:rPr lang="en-IN" sz="1400" dirty="0"/>
                        <a:t>List all the images</a:t>
                      </a:r>
                    </a:p>
                  </a:txBody>
                  <a:tcPr/>
                </a:tc>
                <a:tc>
                  <a:txBody>
                    <a:bodyPr/>
                    <a:lstStyle/>
                    <a:p>
                      <a:r>
                        <a:rPr lang="en-GB" sz="1400" dirty="0"/>
                        <a:t>docker images</a:t>
                      </a:r>
                    </a:p>
                  </a:txBody>
                  <a:tcPr/>
                </a:tc>
                <a:extLst>
                  <a:ext uri="{0D108BD9-81ED-4DB2-BD59-A6C34878D82A}">
                    <a16:rowId xmlns:a16="http://schemas.microsoft.com/office/drawing/2014/main" val="3410951130"/>
                  </a:ext>
                </a:extLst>
              </a:tr>
              <a:tr h="370840">
                <a:tc>
                  <a:txBody>
                    <a:bodyPr/>
                    <a:lstStyle/>
                    <a:p>
                      <a:r>
                        <a:rPr lang="en-IN" sz="1400" dirty="0"/>
                        <a:t>Run an image as a container ( e.g. Apache HTTP Server)</a:t>
                      </a:r>
                      <a:endParaRPr lang="en-GB" sz="1400" dirty="0"/>
                    </a:p>
                  </a:txBody>
                  <a:tcPr/>
                </a:tc>
                <a:tc>
                  <a:txBody>
                    <a:bodyPr/>
                    <a:lstStyle/>
                    <a:p>
                      <a:r>
                        <a:rPr lang="en-US" sz="1400" dirty="0"/>
                        <a:t>docker run -it -d </a:t>
                      </a:r>
                      <a:r>
                        <a:rPr lang="en-US" sz="1400" dirty="0" err="1"/>
                        <a:t>httpd</a:t>
                      </a:r>
                      <a:endParaRPr lang="en-GB" sz="1400" dirty="0"/>
                    </a:p>
                  </a:txBody>
                  <a:tcPr/>
                </a:tc>
                <a:extLst>
                  <a:ext uri="{0D108BD9-81ED-4DB2-BD59-A6C34878D82A}">
                    <a16:rowId xmlns:a16="http://schemas.microsoft.com/office/drawing/2014/main" val="4162502588"/>
                  </a:ext>
                </a:extLst>
              </a:tr>
              <a:tr h="370840">
                <a:tc>
                  <a:txBody>
                    <a:bodyPr/>
                    <a:lstStyle/>
                    <a:p>
                      <a:r>
                        <a:rPr lang="en-IN" sz="1400" dirty="0"/>
                        <a:t>List all the containers running</a:t>
                      </a:r>
                      <a:endParaRPr lang="en-GB" sz="1400" dirty="0"/>
                    </a:p>
                  </a:txBody>
                  <a:tcPr/>
                </a:tc>
                <a:tc>
                  <a:txBody>
                    <a:bodyPr/>
                    <a:lstStyle/>
                    <a:p>
                      <a:r>
                        <a:rPr lang="en-GB" sz="1400" dirty="0"/>
                        <a:t>docker </a:t>
                      </a:r>
                      <a:r>
                        <a:rPr lang="en-GB" sz="1400" dirty="0" err="1"/>
                        <a:t>ps</a:t>
                      </a:r>
                      <a:endParaRPr lang="en-GB" sz="1400" dirty="0"/>
                    </a:p>
                  </a:txBody>
                  <a:tcPr/>
                </a:tc>
                <a:extLst>
                  <a:ext uri="{0D108BD9-81ED-4DB2-BD59-A6C34878D82A}">
                    <a16:rowId xmlns:a16="http://schemas.microsoft.com/office/drawing/2014/main" val="874083449"/>
                  </a:ext>
                </a:extLst>
              </a:tr>
              <a:tr h="370840">
                <a:tc>
                  <a:txBody>
                    <a:bodyPr/>
                    <a:lstStyle/>
                    <a:p>
                      <a:r>
                        <a:rPr lang="en-IN" sz="1400" dirty="0"/>
                        <a:t>Rin commands inside the container. (e.g. container id </a:t>
                      </a:r>
                      <a:r>
                        <a:rPr lang="en-US" sz="1400" dirty="0"/>
                        <a:t> 09ca6feb6efc)</a:t>
                      </a:r>
                      <a:endParaRPr lang="en-GB" sz="1400" dirty="0"/>
                    </a:p>
                  </a:txBody>
                  <a:tcPr/>
                </a:tc>
                <a:tc>
                  <a:txBody>
                    <a:bodyPr/>
                    <a:lstStyle/>
                    <a:p>
                      <a:r>
                        <a:rPr lang="en-US" sz="1400" dirty="0"/>
                        <a:t>docker exec -it 09ca6feb6efc bash </a:t>
                      </a:r>
                      <a:endParaRPr lang="en-GB" sz="1400" dirty="0"/>
                    </a:p>
                  </a:txBody>
                  <a:tcPr/>
                </a:tc>
                <a:extLst>
                  <a:ext uri="{0D108BD9-81ED-4DB2-BD59-A6C34878D82A}">
                    <a16:rowId xmlns:a16="http://schemas.microsoft.com/office/drawing/2014/main" val="2322891406"/>
                  </a:ext>
                </a:extLst>
              </a:tr>
              <a:tr h="370840">
                <a:tc>
                  <a:txBody>
                    <a:bodyPr/>
                    <a:lstStyle/>
                    <a:p>
                      <a:r>
                        <a:rPr lang="en-IN" sz="1400" dirty="0"/>
                        <a:t>Remove a container. (e.g. container id </a:t>
                      </a:r>
                      <a:r>
                        <a:rPr lang="en-GB" sz="1400" dirty="0"/>
                        <a:t>9b6343d3b5a0)</a:t>
                      </a:r>
                    </a:p>
                  </a:txBody>
                  <a:tcPr/>
                </a:tc>
                <a:tc>
                  <a:txBody>
                    <a:bodyPr/>
                    <a:lstStyle/>
                    <a:p>
                      <a:r>
                        <a:rPr lang="en-GB" sz="1400" dirty="0"/>
                        <a:t>docker rm 9b6343d3b5a0</a:t>
                      </a:r>
                    </a:p>
                  </a:txBody>
                  <a:tcPr/>
                </a:tc>
                <a:extLst>
                  <a:ext uri="{0D108BD9-81ED-4DB2-BD59-A6C34878D82A}">
                    <a16:rowId xmlns:a16="http://schemas.microsoft.com/office/drawing/2014/main" val="2558487505"/>
                  </a:ext>
                </a:extLst>
              </a:tr>
              <a:tr h="370840">
                <a:tc>
                  <a:txBody>
                    <a:bodyPr/>
                    <a:lstStyle/>
                    <a:p>
                      <a:r>
                        <a:rPr lang="en-IN" sz="1400" dirty="0"/>
                        <a:t>Remove an image. (e.g. image id </a:t>
                      </a:r>
                      <a:r>
                        <a:rPr lang="it-IT" sz="1400" dirty="0"/>
                        <a:t>fce289e99eb9)</a:t>
                      </a:r>
                      <a:endParaRPr lang="en-GB" sz="1400" dirty="0"/>
                    </a:p>
                  </a:txBody>
                  <a:tcPr/>
                </a:tc>
                <a:tc>
                  <a:txBody>
                    <a:bodyPr/>
                    <a:lstStyle/>
                    <a:p>
                      <a:r>
                        <a:rPr lang="it-IT" sz="1400" dirty="0"/>
                        <a:t>docker rmi fce289e99eb9</a:t>
                      </a:r>
                      <a:endParaRPr lang="en-GB" sz="1400" dirty="0"/>
                    </a:p>
                  </a:txBody>
                  <a:tcPr/>
                </a:tc>
                <a:extLst>
                  <a:ext uri="{0D108BD9-81ED-4DB2-BD59-A6C34878D82A}">
                    <a16:rowId xmlns:a16="http://schemas.microsoft.com/office/drawing/2014/main" val="27957554"/>
                  </a:ext>
                </a:extLst>
              </a:tr>
              <a:tr h="370840">
                <a:tc>
                  <a:txBody>
                    <a:bodyPr/>
                    <a:lstStyle/>
                    <a:p>
                      <a:r>
                        <a:rPr lang="en-IN" sz="1400" dirty="0"/>
                        <a:t>Restart a container. (e.g. container id </a:t>
                      </a:r>
                      <a:r>
                        <a:rPr lang="sv-SE" sz="1400" dirty="0"/>
                        <a:t>09ca6feb6efc)</a:t>
                      </a:r>
                      <a:endParaRPr lang="en-GB" sz="1400" dirty="0"/>
                    </a:p>
                  </a:txBody>
                  <a:tcPr/>
                </a:tc>
                <a:tc>
                  <a:txBody>
                    <a:bodyPr/>
                    <a:lstStyle/>
                    <a:p>
                      <a:r>
                        <a:rPr lang="sv-SE" sz="1400" dirty="0"/>
                        <a:t>docker restart 09ca6feb6efc</a:t>
                      </a:r>
                      <a:endParaRPr lang="en-GB" sz="1400" dirty="0"/>
                    </a:p>
                  </a:txBody>
                  <a:tcPr/>
                </a:tc>
                <a:extLst>
                  <a:ext uri="{0D108BD9-81ED-4DB2-BD59-A6C34878D82A}">
                    <a16:rowId xmlns:a16="http://schemas.microsoft.com/office/drawing/2014/main" val="713153861"/>
                  </a:ext>
                </a:extLst>
              </a:tr>
              <a:tr h="370840">
                <a:tc>
                  <a:txBody>
                    <a:bodyPr/>
                    <a:lstStyle/>
                    <a:p>
                      <a:r>
                        <a:rPr lang="en-IN" sz="1400" dirty="0"/>
                        <a:t>Stop a container. (e.g. container id </a:t>
                      </a:r>
                      <a:r>
                        <a:rPr lang="sv-SE" sz="1400" dirty="0"/>
                        <a:t>09ca6feb6efc)</a:t>
                      </a:r>
                      <a:endParaRPr lang="en-GB" sz="1400" dirty="0"/>
                    </a:p>
                  </a:txBody>
                  <a:tcPr/>
                </a:tc>
                <a:tc>
                  <a:txBody>
                    <a:bodyPr/>
                    <a:lstStyle/>
                    <a:p>
                      <a:r>
                        <a:rPr lang="en-US" sz="1400" dirty="0"/>
                        <a:t>docker stop 09ca6feb6efc</a:t>
                      </a:r>
                      <a:endParaRPr lang="en-GB" sz="1400" dirty="0"/>
                    </a:p>
                  </a:txBody>
                  <a:tcPr/>
                </a:tc>
                <a:extLst>
                  <a:ext uri="{0D108BD9-81ED-4DB2-BD59-A6C34878D82A}">
                    <a16:rowId xmlns:a16="http://schemas.microsoft.com/office/drawing/2014/main" val="3121120628"/>
                  </a:ext>
                </a:extLst>
              </a:tr>
              <a:tr h="370840">
                <a:tc>
                  <a:txBody>
                    <a:bodyPr/>
                    <a:lstStyle/>
                    <a:p>
                      <a:r>
                        <a:rPr lang="en-IN" sz="1400" dirty="0"/>
                        <a:t>Start a container. (e.g. container id </a:t>
                      </a:r>
                      <a:r>
                        <a:rPr lang="sv-SE" sz="1400" dirty="0"/>
                        <a:t>09ca6feb6efc)</a:t>
                      </a:r>
                      <a:endParaRPr lang="en-GB" sz="1400" dirty="0"/>
                    </a:p>
                  </a:txBody>
                  <a:tcPr/>
                </a:tc>
                <a:tc>
                  <a:txBody>
                    <a:bodyPr/>
                    <a:lstStyle/>
                    <a:p>
                      <a:r>
                        <a:rPr lang="en-US" sz="1400" dirty="0"/>
                        <a:t>docker start 09ca6feb6efc</a:t>
                      </a:r>
                      <a:endParaRPr lang="en-GB" sz="1400" dirty="0"/>
                    </a:p>
                  </a:txBody>
                  <a:tcPr/>
                </a:tc>
                <a:extLst>
                  <a:ext uri="{0D108BD9-81ED-4DB2-BD59-A6C34878D82A}">
                    <a16:rowId xmlns:a16="http://schemas.microsoft.com/office/drawing/2014/main" val="3744677992"/>
                  </a:ext>
                </a:extLst>
              </a:tr>
            </a:tbl>
          </a:graphicData>
        </a:graphic>
      </p:graphicFrame>
    </p:spTree>
    <p:extLst>
      <p:ext uri="{BB962C8B-B14F-4D97-AF65-F5344CB8AC3E}">
        <p14:creationId xmlns:p14="http://schemas.microsoft.com/office/powerpoint/2010/main" val="72746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3E24-3452-4785-B877-D6FA0F10887D}"/>
              </a:ext>
            </a:extLst>
          </p:cNvPr>
          <p:cNvSpPr>
            <a:spLocks noGrp="1"/>
          </p:cNvSpPr>
          <p:nvPr>
            <p:ph type="title"/>
          </p:nvPr>
        </p:nvSpPr>
        <p:spPr/>
        <p:txBody>
          <a:bodyPr/>
          <a:lstStyle/>
          <a:p>
            <a:r>
              <a:rPr lang="en-IN" dirty="0"/>
              <a:t>What is Docker?</a:t>
            </a:r>
            <a:endParaRPr lang="en-GB" dirty="0"/>
          </a:p>
        </p:txBody>
      </p:sp>
      <p:sp>
        <p:nvSpPr>
          <p:cNvPr id="3" name="Content Placeholder 2">
            <a:extLst>
              <a:ext uri="{FF2B5EF4-FFF2-40B4-BE49-F238E27FC236}">
                <a16:creationId xmlns:a16="http://schemas.microsoft.com/office/drawing/2014/main" id="{EBD23510-4038-4DC6-B4A1-1BC0D35AB2BF}"/>
              </a:ext>
            </a:extLst>
          </p:cNvPr>
          <p:cNvSpPr>
            <a:spLocks noGrp="1"/>
          </p:cNvSpPr>
          <p:nvPr>
            <p:ph idx="1"/>
          </p:nvPr>
        </p:nvSpPr>
        <p:spPr>
          <a:xfrm>
            <a:off x="677334" y="1541929"/>
            <a:ext cx="8596668" cy="3478306"/>
          </a:xfrm>
        </p:spPr>
        <p:txBody>
          <a:bodyPr>
            <a:normAutofit lnSpcReduction="10000"/>
          </a:bodyPr>
          <a:lstStyle/>
          <a:p>
            <a:r>
              <a:rPr lang="en-US" dirty="0"/>
              <a:t>Docker is a popular open-source project written in Go and developed by Dotcloud.</a:t>
            </a:r>
          </a:p>
          <a:p>
            <a:r>
              <a:rPr lang="en-US" dirty="0"/>
              <a:t>It is basically a container engine using the Linux Kernel features like “namespaces” and “control groups” to create “containers” on top of an operating system.</a:t>
            </a:r>
          </a:p>
          <a:p>
            <a:r>
              <a:rPr lang="en-US" dirty="0"/>
              <a:t>Containers enable the developers to combine the application source code along with the operating system libraries and dependencies in order to create a single standardized executable component.</a:t>
            </a:r>
          </a:p>
          <a:p>
            <a:r>
              <a:rPr lang="en-US" dirty="0"/>
              <a:t>It simplifies the delivery of distributed applications and has become increasingly popular as organizations start to adopt the Dev-Ops Model of software development.</a:t>
            </a:r>
          </a:p>
          <a:p>
            <a:endParaRPr lang="en-GB" dirty="0"/>
          </a:p>
        </p:txBody>
      </p:sp>
      <p:grpSp>
        <p:nvGrpSpPr>
          <p:cNvPr id="5" name="Group 4">
            <a:extLst>
              <a:ext uri="{FF2B5EF4-FFF2-40B4-BE49-F238E27FC236}">
                <a16:creationId xmlns:a16="http://schemas.microsoft.com/office/drawing/2014/main" id="{80E4B9E6-6C07-4135-A80A-9C46015178BF}"/>
              </a:ext>
            </a:extLst>
          </p:cNvPr>
          <p:cNvGrpSpPr/>
          <p:nvPr/>
        </p:nvGrpSpPr>
        <p:grpSpPr>
          <a:xfrm>
            <a:off x="1956976" y="5020235"/>
            <a:ext cx="6084366" cy="1524000"/>
            <a:chOff x="1544599" y="4724400"/>
            <a:chExt cx="6731652" cy="1836551"/>
          </a:xfrm>
        </p:grpSpPr>
        <p:pic>
          <p:nvPicPr>
            <p:cNvPr id="2050" name="Picture 2" descr="What is DevOps? | Dynatrace news">
              <a:extLst>
                <a:ext uri="{FF2B5EF4-FFF2-40B4-BE49-F238E27FC236}">
                  <a16:creationId xmlns:a16="http://schemas.microsoft.com/office/drawing/2014/main" id="{947FE863-E06E-44E3-9E88-7ED43FE5D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599" y="4724400"/>
              <a:ext cx="3264980" cy="18365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51A197-BBC7-452C-A825-DF535603DF97}"/>
                </a:ext>
              </a:extLst>
            </p:cNvPr>
            <p:cNvSpPr txBox="1"/>
            <p:nvPr/>
          </p:nvSpPr>
          <p:spPr>
            <a:xfrm>
              <a:off x="5011271" y="5441576"/>
              <a:ext cx="3264980" cy="523220"/>
            </a:xfrm>
            <a:prstGeom prst="rect">
              <a:avLst/>
            </a:prstGeom>
            <a:noFill/>
          </p:spPr>
          <p:txBody>
            <a:bodyPr wrap="square" rtlCol="0">
              <a:spAutoFit/>
            </a:bodyPr>
            <a:lstStyle/>
            <a:p>
              <a:r>
                <a:rPr lang="en-IN" sz="1400" dirty="0">
                  <a:latin typeface="SansSerif" panose="00000400000000000000" pitchFamily="2" charset="2"/>
                </a:rPr>
                <a:t>A schematic diagram describing the Dev-Ops Model.</a:t>
              </a:r>
              <a:endParaRPr lang="en-GB" sz="1400" dirty="0">
                <a:latin typeface="SansSerif" panose="00000400000000000000" pitchFamily="2" charset="2"/>
              </a:endParaRPr>
            </a:p>
          </p:txBody>
        </p:sp>
      </p:grpSp>
    </p:spTree>
    <p:extLst>
      <p:ext uri="{BB962C8B-B14F-4D97-AF65-F5344CB8AC3E}">
        <p14:creationId xmlns:p14="http://schemas.microsoft.com/office/powerpoint/2010/main" val="4006056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14CF5-6CB4-4ADC-BF15-63EBA0B0841C}"/>
              </a:ext>
            </a:extLst>
          </p:cNvPr>
          <p:cNvSpPr>
            <a:spLocks noGrp="1"/>
          </p:cNvSpPr>
          <p:nvPr>
            <p:ph type="title"/>
          </p:nvPr>
        </p:nvSpPr>
        <p:spPr/>
        <p:txBody>
          <a:bodyPr/>
          <a:lstStyle/>
          <a:p>
            <a:r>
              <a:rPr lang="en-IN" dirty="0"/>
              <a:t>Docker demo</a:t>
            </a:r>
            <a:endParaRPr lang="en-GB" dirty="0"/>
          </a:p>
        </p:txBody>
      </p:sp>
      <p:sp>
        <p:nvSpPr>
          <p:cNvPr id="3" name="Content Placeholder 2">
            <a:extLst>
              <a:ext uri="{FF2B5EF4-FFF2-40B4-BE49-F238E27FC236}">
                <a16:creationId xmlns:a16="http://schemas.microsoft.com/office/drawing/2014/main" id="{7AF87863-674C-4C62-9B78-675EA55840F3}"/>
              </a:ext>
            </a:extLst>
          </p:cNvPr>
          <p:cNvSpPr>
            <a:spLocks noGrp="1"/>
          </p:cNvSpPr>
          <p:nvPr>
            <p:ph sz="half" idx="1"/>
          </p:nvPr>
        </p:nvSpPr>
        <p:spPr>
          <a:xfrm>
            <a:off x="677334" y="2921747"/>
            <a:ext cx="4184035" cy="1014506"/>
          </a:xfrm>
        </p:spPr>
        <p:txBody>
          <a:bodyPr/>
          <a:lstStyle/>
          <a:p>
            <a:r>
              <a:rPr lang="en-IN" dirty="0"/>
              <a:t>Here, we pull the Redis image from DockerHub and then try to run it in our system as a container.</a:t>
            </a:r>
            <a:endParaRPr lang="en-GB" dirty="0"/>
          </a:p>
        </p:txBody>
      </p:sp>
      <p:pic>
        <p:nvPicPr>
          <p:cNvPr id="5" name="Content Placeholder 4">
            <a:extLst>
              <a:ext uri="{FF2B5EF4-FFF2-40B4-BE49-F238E27FC236}">
                <a16:creationId xmlns:a16="http://schemas.microsoft.com/office/drawing/2014/main" id="{F12915D8-7F95-4A30-9533-10355CCDFF53}"/>
              </a:ext>
            </a:extLst>
          </p:cNvPr>
          <p:cNvPicPr>
            <a:picLocks noGrp="1" noChangeAspect="1"/>
          </p:cNvPicPr>
          <p:nvPr>
            <p:ph sz="half" idx="2"/>
          </p:nvPr>
        </p:nvPicPr>
        <p:blipFill>
          <a:blip r:embed="rId2"/>
          <a:stretch>
            <a:fillRect/>
          </a:stretch>
        </p:blipFill>
        <p:spPr>
          <a:xfrm>
            <a:off x="5089524" y="2474259"/>
            <a:ext cx="5499985" cy="2626065"/>
          </a:xfrm>
          <a:prstGeom prst="rect">
            <a:avLst/>
          </a:prstGeom>
        </p:spPr>
      </p:pic>
    </p:spTree>
    <p:extLst>
      <p:ext uri="{BB962C8B-B14F-4D97-AF65-F5344CB8AC3E}">
        <p14:creationId xmlns:p14="http://schemas.microsoft.com/office/powerpoint/2010/main" val="112409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8D2F-7E51-4FF1-8981-492BB13EAD1C}"/>
              </a:ext>
            </a:extLst>
          </p:cNvPr>
          <p:cNvSpPr>
            <a:spLocks noGrp="1"/>
          </p:cNvSpPr>
          <p:nvPr>
            <p:ph type="title"/>
          </p:nvPr>
        </p:nvSpPr>
        <p:spPr/>
        <p:txBody>
          <a:bodyPr/>
          <a:lstStyle/>
          <a:p>
            <a:r>
              <a:rPr lang="en-IN" dirty="0"/>
              <a:t>Review and Conclusion</a:t>
            </a:r>
            <a:endParaRPr lang="en-GB" dirty="0"/>
          </a:p>
        </p:txBody>
      </p:sp>
      <p:sp>
        <p:nvSpPr>
          <p:cNvPr id="3" name="Content Placeholder 2">
            <a:extLst>
              <a:ext uri="{FF2B5EF4-FFF2-40B4-BE49-F238E27FC236}">
                <a16:creationId xmlns:a16="http://schemas.microsoft.com/office/drawing/2014/main" id="{86A4D8B9-5663-4BC2-90D1-D182057762D3}"/>
              </a:ext>
            </a:extLst>
          </p:cNvPr>
          <p:cNvSpPr>
            <a:spLocks noGrp="1"/>
          </p:cNvSpPr>
          <p:nvPr>
            <p:ph idx="1"/>
          </p:nvPr>
        </p:nvSpPr>
        <p:spPr>
          <a:xfrm>
            <a:off x="677334" y="1730283"/>
            <a:ext cx="8596668" cy="3880773"/>
          </a:xfrm>
        </p:spPr>
        <p:txBody>
          <a:bodyPr>
            <a:normAutofit fontScale="92500"/>
          </a:bodyPr>
          <a:lstStyle/>
          <a:p>
            <a:r>
              <a:rPr lang="en-IN" dirty="0"/>
              <a:t>Hence, we learned what is Docker, what are containers, and how they use cgroups and namespaces in various ways to isolate their applications from the rest of the systems.</a:t>
            </a:r>
          </a:p>
          <a:p>
            <a:r>
              <a:rPr lang="en-IN" dirty="0"/>
              <a:t>We looked at the various forms of advantages Docker and its containers offer and how it differs from a Virtual Machine.</a:t>
            </a:r>
          </a:p>
          <a:p>
            <a:r>
              <a:rPr lang="en-IN" dirty="0"/>
              <a:t>We also got familiar with the docker architecture and its underlying components of </a:t>
            </a:r>
            <a:r>
              <a:rPr lang="en-IN" dirty="0" err="1"/>
              <a:t>runc</a:t>
            </a:r>
            <a:r>
              <a:rPr lang="en-IN" dirty="0"/>
              <a:t> and </a:t>
            </a:r>
            <a:r>
              <a:rPr lang="en-IN" dirty="0" err="1"/>
              <a:t>containerd</a:t>
            </a:r>
            <a:r>
              <a:rPr lang="en-IN" dirty="0"/>
              <a:t> and saw how they work as a team to deliver our needs.</a:t>
            </a:r>
          </a:p>
          <a:p>
            <a:r>
              <a:rPr lang="en-IN" dirty="0"/>
              <a:t>We got a brief understanding of how namespaces and cgroups can be used from the Linux shell and tweak with them.</a:t>
            </a:r>
          </a:p>
          <a:p>
            <a:r>
              <a:rPr lang="en-IN" dirty="0"/>
              <a:t>We also derived a basic understanding of Docker commands and how to use them.</a:t>
            </a:r>
          </a:p>
          <a:p>
            <a:r>
              <a:rPr lang="en-IN" dirty="0"/>
              <a:t>I hope that this has been very informative for you. Thank you very much. Happy learning!</a:t>
            </a:r>
          </a:p>
          <a:p>
            <a:endParaRPr lang="en-GB" dirty="0"/>
          </a:p>
        </p:txBody>
      </p:sp>
      <p:pic>
        <p:nvPicPr>
          <p:cNvPr id="1026" name="Picture 2" descr="67,462 Thank You Stock Photos, Pictures &amp; Royalty-Free Images - iStock">
            <a:extLst>
              <a:ext uri="{FF2B5EF4-FFF2-40B4-BE49-F238E27FC236}">
                <a16:creationId xmlns:a16="http://schemas.microsoft.com/office/drawing/2014/main" id="{C44F8DB4-A0BF-4915-82C3-5C6109831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002" y="5476011"/>
            <a:ext cx="2233332" cy="1178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95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DCF7-928F-45A4-9489-ABD47C66FC02}"/>
              </a:ext>
            </a:extLst>
          </p:cNvPr>
          <p:cNvSpPr>
            <a:spLocks noGrp="1"/>
          </p:cNvSpPr>
          <p:nvPr>
            <p:ph type="title"/>
          </p:nvPr>
        </p:nvSpPr>
        <p:spPr/>
        <p:txBody>
          <a:bodyPr/>
          <a:lstStyle/>
          <a:p>
            <a:r>
              <a:rPr lang="en-IN" dirty="0"/>
              <a:t>What are containers?</a:t>
            </a:r>
            <a:endParaRPr lang="en-GB" dirty="0"/>
          </a:p>
        </p:txBody>
      </p:sp>
      <p:sp>
        <p:nvSpPr>
          <p:cNvPr id="3" name="Content Placeholder 2">
            <a:extLst>
              <a:ext uri="{FF2B5EF4-FFF2-40B4-BE49-F238E27FC236}">
                <a16:creationId xmlns:a16="http://schemas.microsoft.com/office/drawing/2014/main" id="{31784F99-0FCC-4A46-A1D1-855B775346D9}"/>
              </a:ext>
            </a:extLst>
          </p:cNvPr>
          <p:cNvSpPr>
            <a:spLocks noGrp="1"/>
          </p:cNvSpPr>
          <p:nvPr>
            <p:ph sz="half" idx="1"/>
          </p:nvPr>
        </p:nvSpPr>
        <p:spPr>
          <a:xfrm>
            <a:off x="677334" y="1640541"/>
            <a:ext cx="4844925" cy="4400820"/>
          </a:xfrm>
        </p:spPr>
        <p:txBody>
          <a:bodyPr>
            <a:normAutofit fontScale="85000" lnSpcReduction="20000"/>
          </a:bodyPr>
          <a:lstStyle/>
          <a:p>
            <a:r>
              <a:rPr lang="en-IN" dirty="0"/>
              <a:t>If you have ever seen a container in a ship, freight train or truck, you have seen the product of the largest trade revolution in the 20</a:t>
            </a:r>
            <a:r>
              <a:rPr lang="en-IN" baseline="30000" dirty="0"/>
              <a:t>th</a:t>
            </a:r>
            <a:r>
              <a:rPr lang="en-IN" dirty="0"/>
              <a:t> century. Packing items of various sizes and shapes into a single standardized container introduced uniformity in shipping drastically reducing the loading and unloading times in the ports and stations.</a:t>
            </a:r>
          </a:p>
          <a:p>
            <a:r>
              <a:rPr lang="en-IN" dirty="0"/>
              <a:t>The containers we will be talking about now work in a very similar fashion. They are a reliable answer to the problem of how to get the software to run correctly when moved from one computational environment to another.</a:t>
            </a:r>
          </a:p>
          <a:p>
            <a:r>
              <a:rPr lang="en-IN" dirty="0"/>
              <a:t>In layman’s terms, a container consists of an entire runtime environment: an application, plus all it’s dependencies, libraries and other binaries, and configuration files needed to run it, bundled into one package.</a:t>
            </a:r>
          </a:p>
          <a:p>
            <a:r>
              <a:rPr lang="en-IN" dirty="0"/>
              <a:t>By containerizing the application platform and its dependencies, differences in OS distributions can be easily abstracted away.</a:t>
            </a:r>
          </a:p>
          <a:p>
            <a:endParaRPr lang="en-GB" dirty="0"/>
          </a:p>
        </p:txBody>
      </p:sp>
      <p:pic>
        <p:nvPicPr>
          <p:cNvPr id="4098" name="Picture 2" descr="What is a Container? - Docker">
            <a:extLst>
              <a:ext uri="{FF2B5EF4-FFF2-40B4-BE49-F238E27FC236}">
                <a16:creationId xmlns:a16="http://schemas.microsoft.com/office/drawing/2014/main" id="{6F57CD54-4E88-4F54-97B6-91835CEFADE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26858" y="1792554"/>
            <a:ext cx="3647143" cy="29134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3733FF-6BC1-43C0-80F4-C870B05C0556}"/>
              </a:ext>
            </a:extLst>
          </p:cNvPr>
          <p:cNvSpPr txBox="1"/>
          <p:nvPr/>
        </p:nvSpPr>
        <p:spPr>
          <a:xfrm>
            <a:off x="5818853" y="4867835"/>
            <a:ext cx="3263152" cy="461665"/>
          </a:xfrm>
          <a:prstGeom prst="rect">
            <a:avLst/>
          </a:prstGeom>
          <a:noFill/>
        </p:spPr>
        <p:txBody>
          <a:bodyPr wrap="square" rtlCol="0">
            <a:spAutoFit/>
          </a:bodyPr>
          <a:lstStyle/>
          <a:p>
            <a:pPr algn="ctr"/>
            <a:r>
              <a:rPr lang="en-IN" sz="1200" dirty="0">
                <a:latin typeface="SansSerif" panose="00000400000000000000" pitchFamily="2" charset="2"/>
              </a:rPr>
              <a:t>Containerized Applications running on top of Docker</a:t>
            </a:r>
            <a:endParaRPr lang="en-GB" sz="1200" dirty="0">
              <a:latin typeface="SansSerif" panose="00000400000000000000" pitchFamily="2" charset="2"/>
            </a:endParaRPr>
          </a:p>
        </p:txBody>
      </p:sp>
    </p:spTree>
    <p:extLst>
      <p:ext uri="{BB962C8B-B14F-4D97-AF65-F5344CB8AC3E}">
        <p14:creationId xmlns:p14="http://schemas.microsoft.com/office/powerpoint/2010/main" val="306997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7CC8-A05A-4C70-9AEA-16391CBE9A74}"/>
              </a:ext>
            </a:extLst>
          </p:cNvPr>
          <p:cNvSpPr>
            <a:spLocks noGrp="1"/>
          </p:cNvSpPr>
          <p:nvPr>
            <p:ph type="title"/>
          </p:nvPr>
        </p:nvSpPr>
        <p:spPr/>
        <p:txBody>
          <a:bodyPr/>
          <a:lstStyle/>
          <a:p>
            <a:r>
              <a:rPr lang="en-IN" dirty="0"/>
              <a:t>Difference between Docker Containers and Virtualization</a:t>
            </a:r>
            <a:endParaRPr lang="en-GB" dirty="0"/>
          </a:p>
        </p:txBody>
      </p:sp>
      <p:sp>
        <p:nvSpPr>
          <p:cNvPr id="3" name="Content Placeholder 2">
            <a:extLst>
              <a:ext uri="{FF2B5EF4-FFF2-40B4-BE49-F238E27FC236}">
                <a16:creationId xmlns:a16="http://schemas.microsoft.com/office/drawing/2014/main" id="{8DBE233C-C6B7-4C50-AC83-DAA96896E80A}"/>
              </a:ext>
            </a:extLst>
          </p:cNvPr>
          <p:cNvSpPr>
            <a:spLocks noGrp="1"/>
          </p:cNvSpPr>
          <p:nvPr>
            <p:ph sz="half" idx="1"/>
          </p:nvPr>
        </p:nvSpPr>
        <p:spPr>
          <a:xfrm>
            <a:off x="677334" y="2160589"/>
            <a:ext cx="4782172" cy="3657505"/>
          </a:xfrm>
        </p:spPr>
        <p:txBody>
          <a:bodyPr>
            <a:normAutofit fontScale="77500" lnSpcReduction="20000"/>
          </a:bodyPr>
          <a:lstStyle/>
          <a:p>
            <a:pPr fontAlgn="base"/>
            <a:r>
              <a:rPr lang="en-US" dirty="0"/>
              <a:t>The key differentiator between containers and virtual machines is that virtual machines virtualize an entire machine down to the hardware layers and containers only virtualize software layers above the operating system level.</a:t>
            </a:r>
          </a:p>
          <a:p>
            <a:r>
              <a:rPr lang="en-US" dirty="0"/>
              <a:t>A Virtual Machine runs on top of an emulating software called the hypervisor which sits between the hardware and the virtual machine. Each virtual machine runs its own guest operating system. They are less agile and have low portability than containers.</a:t>
            </a:r>
          </a:p>
          <a:p>
            <a:r>
              <a:rPr lang="en-US" dirty="0"/>
              <a:t>A container is an isolated, lightweight silo for running an application on the host operating system. Containers build on top of the host operating system's kernel (which can be thought of as the buried plumbing of the operating system) and contain only apps and some lightweight operating system APIs and services that run in user mode.</a:t>
            </a:r>
            <a:endParaRPr lang="en-GB" dirty="0"/>
          </a:p>
        </p:txBody>
      </p:sp>
      <p:pic>
        <p:nvPicPr>
          <p:cNvPr id="5122" name="Picture 2" descr="Docker vs Virtual Machines (VMs) : A Practical Guide to Docker Containers  and VMs">
            <a:extLst>
              <a:ext uri="{FF2B5EF4-FFF2-40B4-BE49-F238E27FC236}">
                <a16:creationId xmlns:a16="http://schemas.microsoft.com/office/drawing/2014/main" id="{8E73FF33-6650-42ED-A4EC-6F3631F36B7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719482" y="3164886"/>
            <a:ext cx="3698128" cy="187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9925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7463-2CFF-4370-B504-230F7058C8F4}"/>
              </a:ext>
            </a:extLst>
          </p:cNvPr>
          <p:cNvSpPr>
            <a:spLocks noGrp="1"/>
          </p:cNvSpPr>
          <p:nvPr>
            <p:ph type="title"/>
          </p:nvPr>
        </p:nvSpPr>
        <p:spPr/>
        <p:txBody>
          <a:bodyPr/>
          <a:lstStyle/>
          <a:p>
            <a:r>
              <a:rPr lang="en-IN" dirty="0"/>
              <a:t>Why are containers so popular?</a:t>
            </a:r>
            <a:endParaRPr lang="en-GB" dirty="0"/>
          </a:p>
        </p:txBody>
      </p:sp>
      <p:sp>
        <p:nvSpPr>
          <p:cNvPr id="3" name="Content Placeholder 2">
            <a:extLst>
              <a:ext uri="{FF2B5EF4-FFF2-40B4-BE49-F238E27FC236}">
                <a16:creationId xmlns:a16="http://schemas.microsoft.com/office/drawing/2014/main" id="{9B9A06BB-A2C2-48E6-AFB9-36D423C4BC8F}"/>
              </a:ext>
            </a:extLst>
          </p:cNvPr>
          <p:cNvSpPr>
            <a:spLocks noGrp="1"/>
          </p:cNvSpPr>
          <p:nvPr>
            <p:ph idx="1"/>
          </p:nvPr>
        </p:nvSpPr>
        <p:spPr/>
        <p:txBody>
          <a:bodyPr>
            <a:normAutofit fontScale="92500" lnSpcReduction="10000"/>
          </a:bodyPr>
          <a:lstStyle/>
          <a:p>
            <a:r>
              <a:rPr lang="en-US" dirty="0"/>
              <a:t>Container technology offers all the functionality and benefits of VMs - including application isolation, cost-effective scalability, and disposability - plus important additional advantages:</a:t>
            </a:r>
          </a:p>
          <a:p>
            <a:pPr>
              <a:buFont typeface="+mj-lt"/>
              <a:buAutoNum type="arabicPeriod"/>
            </a:pPr>
            <a:r>
              <a:rPr lang="en-US" dirty="0"/>
              <a:t>Lighter weight: Unlike VMs, containers don’t carry the payload of an entire OS instance and hypervisor; they include only the OS processes and dependencies necessary to execute the code. Container sizes are measured in megabytes (vs. gigabytes for some VMs), make better use of hardware capacity, and have faster startup times.</a:t>
            </a:r>
          </a:p>
          <a:p>
            <a:pPr>
              <a:buFont typeface="+mj-lt"/>
              <a:buAutoNum type="arabicPeriod"/>
            </a:pPr>
            <a:r>
              <a:rPr lang="en-US" dirty="0"/>
              <a:t>Greater resource efficiency: With containers, you can run several times as many copies of an application on the same hardware as you can using VMs. This can reduce your resource spending.</a:t>
            </a:r>
          </a:p>
          <a:p>
            <a:pPr>
              <a:buFont typeface="+mj-lt"/>
              <a:buAutoNum type="arabicPeriod"/>
            </a:pPr>
            <a:r>
              <a:rPr lang="en-US" dirty="0"/>
              <a:t>Improved developer productivity: Compared to VMs, containers are faster and easier to deploy, provision and restart. This makes them a better fit for development teams adopting DevOps practices.</a:t>
            </a:r>
            <a:endParaRPr lang="en-GB" dirty="0"/>
          </a:p>
        </p:txBody>
      </p:sp>
      <p:pic>
        <p:nvPicPr>
          <p:cNvPr id="6152" name="Picture 8" descr="Container PNG Clipart | PNG All">
            <a:extLst>
              <a:ext uri="{FF2B5EF4-FFF2-40B4-BE49-F238E27FC236}">
                <a16:creationId xmlns:a16="http://schemas.microsoft.com/office/drawing/2014/main" id="{C64887A3-D68F-4216-A8D3-318C07FB5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40" y="609600"/>
            <a:ext cx="1989324" cy="94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78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E3A5-433F-4415-833D-CA8C0698ABBD}"/>
              </a:ext>
            </a:extLst>
          </p:cNvPr>
          <p:cNvSpPr>
            <a:spLocks noGrp="1"/>
          </p:cNvSpPr>
          <p:nvPr>
            <p:ph type="title"/>
          </p:nvPr>
        </p:nvSpPr>
        <p:spPr/>
        <p:txBody>
          <a:bodyPr/>
          <a:lstStyle/>
          <a:p>
            <a:r>
              <a:rPr lang="en-IN" dirty="0"/>
              <a:t>Why use Docker?</a:t>
            </a:r>
            <a:endParaRPr lang="en-GB" dirty="0"/>
          </a:p>
        </p:txBody>
      </p:sp>
      <p:sp>
        <p:nvSpPr>
          <p:cNvPr id="3" name="Content Placeholder 2">
            <a:extLst>
              <a:ext uri="{FF2B5EF4-FFF2-40B4-BE49-F238E27FC236}">
                <a16:creationId xmlns:a16="http://schemas.microsoft.com/office/drawing/2014/main" id="{C732B2C9-D2B0-4E41-AFFE-F51A0969371A}"/>
              </a:ext>
            </a:extLst>
          </p:cNvPr>
          <p:cNvSpPr>
            <a:spLocks noGrp="1"/>
          </p:cNvSpPr>
          <p:nvPr>
            <p:ph idx="1"/>
          </p:nvPr>
        </p:nvSpPr>
        <p:spPr>
          <a:xfrm>
            <a:off x="677334" y="1550895"/>
            <a:ext cx="6350995" cy="4490468"/>
          </a:xfrm>
        </p:spPr>
        <p:txBody>
          <a:bodyPr>
            <a:normAutofit fontScale="92500" lnSpcReduction="20000"/>
          </a:bodyPr>
          <a:lstStyle/>
          <a:p>
            <a:r>
              <a:rPr lang="en-US" dirty="0"/>
              <a:t>Docker enhanced the native Linux containerization capabilities with technologies that enable:</a:t>
            </a:r>
          </a:p>
          <a:p>
            <a:pPr fontAlgn="base">
              <a:buFont typeface="+mj-lt"/>
              <a:buAutoNum type="arabicPeriod"/>
            </a:pPr>
            <a:r>
              <a:rPr lang="en-US" b="1" dirty="0"/>
              <a:t>Improved—and seamless—portability:</a:t>
            </a:r>
            <a:r>
              <a:rPr lang="en-US" dirty="0"/>
              <a:t> Docker containers run without modification across any desktop, data centre or cloud environment.</a:t>
            </a:r>
          </a:p>
          <a:p>
            <a:pPr fontAlgn="base">
              <a:buFont typeface="+mj-lt"/>
              <a:buAutoNum type="arabicPeriod"/>
            </a:pPr>
            <a:r>
              <a:rPr lang="en-US" b="1" dirty="0"/>
              <a:t>Automated container creation: </a:t>
            </a:r>
            <a:r>
              <a:rPr lang="en-US" dirty="0"/>
              <a:t>Docker can automatically build a container based on application source code.</a:t>
            </a:r>
          </a:p>
          <a:p>
            <a:pPr fontAlgn="base">
              <a:buFont typeface="+mj-lt"/>
              <a:buAutoNum type="arabicPeriod"/>
            </a:pPr>
            <a:r>
              <a:rPr lang="en-US" b="1" dirty="0"/>
              <a:t>Container versioning: </a:t>
            </a:r>
            <a:r>
              <a:rPr lang="en-US" dirty="0"/>
              <a:t>Docker can track versions of a container image, roll back to previous versions, and trace who built a version and how. It can even upload only the deltas between an existing version and a new one.</a:t>
            </a:r>
          </a:p>
          <a:p>
            <a:pPr fontAlgn="base">
              <a:buFont typeface="+mj-lt"/>
              <a:buAutoNum type="arabicPeriod"/>
            </a:pPr>
            <a:r>
              <a:rPr lang="en-US" b="1" dirty="0"/>
              <a:t>Container reuse: </a:t>
            </a:r>
            <a:r>
              <a:rPr lang="en-US" dirty="0"/>
              <a:t>Existing containers can be used as </a:t>
            </a:r>
            <a:r>
              <a:rPr lang="en-US" i="1" dirty="0"/>
              <a:t>base images</a:t>
            </a:r>
            <a:r>
              <a:rPr lang="en-US" dirty="0"/>
              <a:t>—essentially like templates for building new containers.</a:t>
            </a:r>
          </a:p>
          <a:p>
            <a:pPr fontAlgn="base">
              <a:buFont typeface="+mj-lt"/>
              <a:buAutoNum type="arabicPeriod"/>
            </a:pPr>
            <a:r>
              <a:rPr lang="en-US" b="1" dirty="0"/>
              <a:t>Shared container libraries: </a:t>
            </a:r>
            <a:r>
              <a:rPr lang="en-US" dirty="0"/>
              <a:t>Developers can access an open-source registry containing thousands of user-contributed containers.</a:t>
            </a:r>
          </a:p>
          <a:p>
            <a:pPr>
              <a:buFont typeface="+mj-lt"/>
              <a:buAutoNum type="arabicPeriod"/>
            </a:pPr>
            <a:endParaRPr lang="en-GB" dirty="0"/>
          </a:p>
        </p:txBody>
      </p:sp>
      <p:grpSp>
        <p:nvGrpSpPr>
          <p:cNvPr id="5" name="Group 4">
            <a:extLst>
              <a:ext uri="{FF2B5EF4-FFF2-40B4-BE49-F238E27FC236}">
                <a16:creationId xmlns:a16="http://schemas.microsoft.com/office/drawing/2014/main" id="{2AD21878-E665-4B32-B663-52E755E33008}"/>
              </a:ext>
            </a:extLst>
          </p:cNvPr>
          <p:cNvGrpSpPr/>
          <p:nvPr/>
        </p:nvGrpSpPr>
        <p:grpSpPr>
          <a:xfrm>
            <a:off x="7028329" y="2494343"/>
            <a:ext cx="2748522" cy="2603571"/>
            <a:chOff x="7028329" y="2492847"/>
            <a:chExt cx="2748522" cy="2603571"/>
          </a:xfrm>
        </p:grpSpPr>
        <p:pic>
          <p:nvPicPr>
            <p:cNvPr id="1026" name="Picture 2" descr="docker trends">
              <a:extLst>
                <a:ext uri="{FF2B5EF4-FFF2-40B4-BE49-F238E27FC236}">
                  <a16:creationId xmlns:a16="http://schemas.microsoft.com/office/drawing/2014/main" id="{C664FB37-27E0-499C-9162-C82B4F670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8329" y="2492847"/>
              <a:ext cx="2748522" cy="187230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18EB0F-6E1F-4C88-B926-5E6A7682C277}"/>
                </a:ext>
              </a:extLst>
            </p:cNvPr>
            <p:cNvSpPr txBox="1"/>
            <p:nvPr/>
          </p:nvSpPr>
          <p:spPr>
            <a:xfrm>
              <a:off x="7342094" y="4634753"/>
              <a:ext cx="2205318" cy="461665"/>
            </a:xfrm>
            <a:prstGeom prst="rect">
              <a:avLst/>
            </a:prstGeom>
            <a:noFill/>
            <a:ln>
              <a:solidFill>
                <a:schemeClr val="tx1"/>
              </a:solidFill>
            </a:ln>
          </p:spPr>
          <p:txBody>
            <a:bodyPr wrap="square" rtlCol="0">
              <a:spAutoFit/>
            </a:bodyPr>
            <a:lstStyle/>
            <a:p>
              <a:pPr algn="ctr"/>
              <a:r>
                <a:rPr lang="en-IN" sz="1200" dirty="0">
                  <a:latin typeface="SansSerif" panose="00000400000000000000" pitchFamily="2" charset="2"/>
                </a:rPr>
                <a:t>Google Trends Data on Docker</a:t>
              </a:r>
              <a:endParaRPr lang="en-GB" sz="1200" dirty="0">
                <a:latin typeface="SansSerif" panose="00000400000000000000" pitchFamily="2" charset="2"/>
              </a:endParaRPr>
            </a:p>
          </p:txBody>
        </p:sp>
      </p:grpSp>
    </p:spTree>
    <p:extLst>
      <p:ext uri="{BB962C8B-B14F-4D97-AF65-F5344CB8AC3E}">
        <p14:creationId xmlns:p14="http://schemas.microsoft.com/office/powerpoint/2010/main" val="1363369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C4BE-ECD9-4055-8208-188F77718122}"/>
              </a:ext>
            </a:extLst>
          </p:cNvPr>
          <p:cNvSpPr>
            <a:spLocks noGrp="1"/>
          </p:cNvSpPr>
          <p:nvPr>
            <p:ph type="title"/>
          </p:nvPr>
        </p:nvSpPr>
        <p:spPr/>
        <p:txBody>
          <a:bodyPr/>
          <a:lstStyle/>
          <a:p>
            <a:r>
              <a:rPr lang="en-IN" dirty="0"/>
              <a:t>Behind the scenes of containers: Namespaces and Cgroups</a:t>
            </a:r>
            <a:endParaRPr lang="en-GB" dirty="0"/>
          </a:p>
        </p:txBody>
      </p:sp>
      <p:sp>
        <p:nvSpPr>
          <p:cNvPr id="3" name="Content Placeholder 2">
            <a:extLst>
              <a:ext uri="{FF2B5EF4-FFF2-40B4-BE49-F238E27FC236}">
                <a16:creationId xmlns:a16="http://schemas.microsoft.com/office/drawing/2014/main" id="{6FCE88A7-EA65-48B5-B45C-58E9BF2A87B6}"/>
              </a:ext>
            </a:extLst>
          </p:cNvPr>
          <p:cNvSpPr>
            <a:spLocks noGrp="1"/>
          </p:cNvSpPr>
          <p:nvPr>
            <p:ph idx="1"/>
          </p:nvPr>
        </p:nvSpPr>
        <p:spPr/>
        <p:txBody>
          <a:bodyPr/>
          <a:lstStyle/>
          <a:p>
            <a:r>
              <a:rPr lang="en-IN" dirty="0"/>
              <a:t>Containers wisely use two features of the Linux Kernel to achieve near-perfect lightweight isolation and segregation of the resources of the system to run its processes.</a:t>
            </a:r>
            <a:r>
              <a:rPr lang="en-US" dirty="0"/>
              <a:t> This is important for both, resource utilization and security and so several containers can share CPU and memory while staying within the predefined constraints.</a:t>
            </a:r>
          </a:p>
          <a:p>
            <a:pPr>
              <a:buFont typeface="+mj-lt"/>
              <a:buAutoNum type="arabicPeriod"/>
            </a:pPr>
            <a:r>
              <a:rPr lang="en-US" dirty="0"/>
              <a:t>Namespaces are a feature of the Linux kernel that partitions kernel resources such that one set of processes sees one set of resources while another set of processes sees a different set of resources.</a:t>
            </a:r>
          </a:p>
          <a:p>
            <a:pPr>
              <a:buFont typeface="+mj-lt"/>
              <a:buAutoNum type="arabicPeriod"/>
            </a:pPr>
            <a:r>
              <a:rPr lang="en-US" dirty="0"/>
              <a:t>A control group (cgroup) is a Linux kernel feature that limits, accounts for, and isolates the resource usage (CPU, memory, disk I/O, network, and so on) of a collection of processes.</a:t>
            </a:r>
            <a:endParaRPr lang="en-GB" dirty="0"/>
          </a:p>
        </p:txBody>
      </p:sp>
    </p:spTree>
    <p:extLst>
      <p:ext uri="{BB962C8B-B14F-4D97-AF65-F5344CB8AC3E}">
        <p14:creationId xmlns:p14="http://schemas.microsoft.com/office/powerpoint/2010/main" val="3257727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6CF6D-5C0F-498E-8644-B629F69A56FD}"/>
              </a:ext>
            </a:extLst>
          </p:cNvPr>
          <p:cNvSpPr>
            <a:spLocks noGrp="1"/>
          </p:cNvSpPr>
          <p:nvPr>
            <p:ph type="title"/>
          </p:nvPr>
        </p:nvSpPr>
        <p:spPr/>
        <p:txBody>
          <a:bodyPr/>
          <a:lstStyle/>
          <a:p>
            <a:r>
              <a:rPr lang="en-IN" dirty="0"/>
              <a:t>More on namespaces</a:t>
            </a:r>
            <a:endParaRPr lang="en-GB" dirty="0"/>
          </a:p>
        </p:txBody>
      </p:sp>
      <p:sp>
        <p:nvSpPr>
          <p:cNvPr id="3" name="Content Placeholder 2">
            <a:extLst>
              <a:ext uri="{FF2B5EF4-FFF2-40B4-BE49-F238E27FC236}">
                <a16:creationId xmlns:a16="http://schemas.microsoft.com/office/drawing/2014/main" id="{457C4C4A-9E73-489A-BE20-0D1548CE1BB5}"/>
              </a:ext>
            </a:extLst>
          </p:cNvPr>
          <p:cNvSpPr>
            <a:spLocks noGrp="1"/>
          </p:cNvSpPr>
          <p:nvPr>
            <p:ph idx="1"/>
          </p:nvPr>
        </p:nvSpPr>
        <p:spPr>
          <a:xfrm>
            <a:off x="677334" y="1819835"/>
            <a:ext cx="8596668" cy="4221527"/>
          </a:xfrm>
        </p:spPr>
        <p:txBody>
          <a:bodyPr>
            <a:normAutofit lnSpcReduction="10000"/>
          </a:bodyPr>
          <a:lstStyle/>
          <a:p>
            <a:r>
              <a:rPr lang="en-US" dirty="0"/>
              <a:t>In other words, the key feature of namespaces is that they isolate processes from each other. On a server where you are running many different services, isolating each service and its associated processes from other services means that there is a smaller blast radius for changes, as well as a smaller footprint for security‑related concerns.</a:t>
            </a:r>
          </a:p>
          <a:p>
            <a:r>
              <a:rPr lang="en-US" dirty="0"/>
              <a:t>There are the following types of namespaces with their own unique properties:</a:t>
            </a:r>
          </a:p>
          <a:p>
            <a:pPr>
              <a:buFont typeface="+mj-lt"/>
              <a:buAutoNum type="arabicPeriod"/>
            </a:pPr>
            <a:r>
              <a:rPr lang="en-US" dirty="0"/>
              <a:t>A </a:t>
            </a:r>
            <a:r>
              <a:rPr lang="en-US" b="1" dirty="0"/>
              <a:t>user namespace</a:t>
            </a:r>
            <a:r>
              <a:rPr lang="en-US" dirty="0"/>
              <a:t> has its own set of user IDs and group IDs for assignment to processes. In particular, this means that a process can have root privilege within its user namespace without having it in other user namespaces.</a:t>
            </a:r>
          </a:p>
          <a:p>
            <a:pPr>
              <a:buFont typeface="+mj-lt"/>
              <a:buAutoNum type="arabicPeriod"/>
            </a:pPr>
            <a:r>
              <a:rPr lang="en-US" dirty="0"/>
              <a:t>A </a:t>
            </a:r>
            <a:r>
              <a:rPr lang="en-US" b="1" dirty="0"/>
              <a:t>process ID</a:t>
            </a:r>
            <a:r>
              <a:rPr lang="en-US" dirty="0"/>
              <a:t> (PID) namespace assigns a set of PIDs to processes that are independent of the set of PIDs in other namespaces. The first process created in a new namespace has PID 1 and child processes are assigned subsequent PIDs. If a child process is created with its own PID namespace, it has PID 1 in that namespace as well as its PID in the parent process’ namespace. </a:t>
            </a:r>
            <a:endParaRPr lang="en-GB" dirty="0"/>
          </a:p>
        </p:txBody>
      </p:sp>
    </p:spTree>
    <p:extLst>
      <p:ext uri="{BB962C8B-B14F-4D97-AF65-F5344CB8AC3E}">
        <p14:creationId xmlns:p14="http://schemas.microsoft.com/office/powerpoint/2010/main" val="208940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84EFD-CF1A-4C22-A648-3621A1D6C158}"/>
              </a:ext>
            </a:extLst>
          </p:cNvPr>
          <p:cNvSpPr>
            <a:spLocks noGrp="1"/>
          </p:cNvSpPr>
          <p:nvPr>
            <p:ph type="title"/>
          </p:nvPr>
        </p:nvSpPr>
        <p:spPr/>
        <p:txBody>
          <a:bodyPr/>
          <a:lstStyle/>
          <a:p>
            <a:r>
              <a:rPr lang="en-IN" dirty="0"/>
              <a:t>More on namespaces (contd.)</a:t>
            </a:r>
            <a:endParaRPr lang="en-GB" dirty="0"/>
          </a:p>
        </p:txBody>
      </p:sp>
      <p:sp>
        <p:nvSpPr>
          <p:cNvPr id="3" name="Content Placeholder 2">
            <a:extLst>
              <a:ext uri="{FF2B5EF4-FFF2-40B4-BE49-F238E27FC236}">
                <a16:creationId xmlns:a16="http://schemas.microsoft.com/office/drawing/2014/main" id="{F4975ED7-F9A9-4170-AF98-4CDA6C3E7ED7}"/>
              </a:ext>
            </a:extLst>
          </p:cNvPr>
          <p:cNvSpPr>
            <a:spLocks noGrp="1"/>
          </p:cNvSpPr>
          <p:nvPr>
            <p:ph idx="1"/>
          </p:nvPr>
        </p:nvSpPr>
        <p:spPr/>
        <p:txBody>
          <a:bodyPr/>
          <a:lstStyle/>
          <a:p>
            <a:pPr>
              <a:buFont typeface="+mj-lt"/>
              <a:buAutoNum type="arabicPeriod" startAt="3"/>
            </a:pPr>
            <a:r>
              <a:rPr lang="en-US" dirty="0"/>
              <a:t>A </a:t>
            </a:r>
            <a:r>
              <a:rPr lang="en-US" b="1" dirty="0"/>
              <a:t>network namespace </a:t>
            </a:r>
            <a:r>
              <a:rPr lang="en-US" dirty="0"/>
              <a:t>has an independent network stack: its own private routing table, set of IP addresses, socket listing, connection tracking table, firewall, and other network‑related resources.</a:t>
            </a:r>
          </a:p>
          <a:p>
            <a:pPr>
              <a:buFont typeface="+mj-lt"/>
              <a:buAutoNum type="arabicPeriod" startAt="3"/>
            </a:pPr>
            <a:r>
              <a:rPr lang="en-US" dirty="0"/>
              <a:t>A </a:t>
            </a:r>
            <a:r>
              <a:rPr lang="en-US" b="1" dirty="0"/>
              <a:t>mount namespace </a:t>
            </a:r>
            <a:r>
              <a:rPr lang="en-US" dirty="0"/>
              <a:t>has an independent list of mount points seen by the processes in the namespace. This means that you can mount and unmount filesystems in a mount namespace without affecting the host filesystem.</a:t>
            </a:r>
          </a:p>
          <a:p>
            <a:pPr>
              <a:buFont typeface="+mj-lt"/>
              <a:buAutoNum type="arabicPeriod" startAt="3"/>
            </a:pPr>
            <a:r>
              <a:rPr lang="en-US" dirty="0"/>
              <a:t>An </a:t>
            </a:r>
            <a:r>
              <a:rPr lang="en-US" b="1" dirty="0"/>
              <a:t>interprocess communication </a:t>
            </a:r>
            <a:r>
              <a:rPr lang="en-US" dirty="0"/>
              <a:t>(IPC) namespace has its own IPC resources, for example, POSIX message queues.</a:t>
            </a:r>
          </a:p>
          <a:p>
            <a:pPr>
              <a:buFont typeface="+mj-lt"/>
              <a:buAutoNum type="arabicPeriod" startAt="3"/>
            </a:pPr>
            <a:r>
              <a:rPr lang="en-US" dirty="0"/>
              <a:t>A </a:t>
            </a:r>
            <a:r>
              <a:rPr lang="en-US" b="1" dirty="0"/>
              <a:t>UNIX Time‑Sharing </a:t>
            </a:r>
            <a:r>
              <a:rPr lang="en-US" dirty="0"/>
              <a:t>(UTS) namespace allows a single system to appear to have different host and domain names for different processes.</a:t>
            </a:r>
            <a:endParaRPr lang="en-GB" dirty="0"/>
          </a:p>
        </p:txBody>
      </p:sp>
    </p:spTree>
    <p:extLst>
      <p:ext uri="{BB962C8B-B14F-4D97-AF65-F5344CB8AC3E}">
        <p14:creationId xmlns:p14="http://schemas.microsoft.com/office/powerpoint/2010/main" val="9341813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460</TotalTime>
  <Words>2437</Words>
  <Application>Microsoft Office PowerPoint</Application>
  <PresentationFormat>Widescreen</PresentationFormat>
  <Paragraphs>118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SansSerif</vt:lpstr>
      <vt:lpstr>Trebuchet MS</vt:lpstr>
      <vt:lpstr>Wingdings 3</vt:lpstr>
      <vt:lpstr>Facet</vt:lpstr>
      <vt:lpstr>What is Docker?</vt:lpstr>
      <vt:lpstr>What is Docker?</vt:lpstr>
      <vt:lpstr>What are containers?</vt:lpstr>
      <vt:lpstr>Difference between Docker Containers and Virtualization</vt:lpstr>
      <vt:lpstr>Why are containers so popular?</vt:lpstr>
      <vt:lpstr>Why use Docker?</vt:lpstr>
      <vt:lpstr>Behind the scenes of containers: Namespaces and Cgroups</vt:lpstr>
      <vt:lpstr>More on namespaces</vt:lpstr>
      <vt:lpstr>More on namespaces (contd.)</vt:lpstr>
      <vt:lpstr>Example of parent and child PID namespaces</vt:lpstr>
      <vt:lpstr>Namespaces demo</vt:lpstr>
      <vt:lpstr>More on cgroups</vt:lpstr>
      <vt:lpstr>cgroups demo</vt:lpstr>
      <vt:lpstr>cgroups demo (contd.)</vt:lpstr>
      <vt:lpstr>The Docker Architecture</vt:lpstr>
      <vt:lpstr>The Docker Engine</vt:lpstr>
      <vt:lpstr>docker-containerd (containerd) </vt:lpstr>
      <vt:lpstr>docker-runc </vt:lpstr>
      <vt:lpstr>Docker commands</vt:lpstr>
      <vt:lpstr>Docker demo</vt:lpstr>
      <vt:lpstr>Review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Docker?</dc:title>
  <dc:creator>Acer</dc:creator>
  <cp:lastModifiedBy>Acer</cp:lastModifiedBy>
  <cp:revision>27</cp:revision>
  <dcterms:created xsi:type="dcterms:W3CDTF">2022-06-07T16:56:13Z</dcterms:created>
  <dcterms:modified xsi:type="dcterms:W3CDTF">2022-06-10T07:19:38Z</dcterms:modified>
</cp:coreProperties>
</file>