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341" y="53"/>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12/26/2024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12/26/2024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12/26/2024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12/26/2024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12/26/2024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12/26/2024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12/26/2024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12/26/2024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12/26/2024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12/26/2024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12/26/2024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12/26/2024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12/26/2024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bhashkarkunal.medium.com/conversational-ai-chatbot-using-deep-learning-how-bi-directional-lstm-machine-reading-38dc5cf5a5a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8054735" y="2099600"/>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5" y="1549693"/>
            <a:ext cx="7794143" cy="4317336"/>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1648</a:t>
            </a:r>
          </a:p>
          <a:p>
            <a:pPr marL="285750" indent="-285750" algn="just">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Online Chatbot based ticketing system</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 Travel &amp; Tourism</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 Team Asterisk</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200" b="1" dirty="0">
                <a:latin typeface="Times New Roman" panose="02020603050405020304" pitchFamily="18" charset="0"/>
                <a:ea typeface="ＭＳ Ｐゴシック" pitchFamily="1" charset="-128"/>
                <a:cs typeface="Times New Roman" panose="02020603050405020304" pitchFamily="18" charset="0"/>
              </a:rPr>
            </a:br>
            <a:r>
              <a:rPr lang="en-US" sz="3200" b="1" dirty="0">
                <a:latin typeface="Times New Roman" panose="02020603050405020304" pitchFamily="18" charset="0"/>
                <a:ea typeface="ＭＳ Ｐゴシック" pitchFamily="1" charset="-128"/>
                <a:cs typeface="Times New Roman" panose="02020603050405020304" pitchFamily="18" charset="0"/>
              </a:rPr>
              <a:t>AI Powered Multilingual Ticket Booking App</a:t>
            </a:r>
          </a:p>
        </p:txBody>
      </p:sp>
      <p:sp>
        <p:nvSpPr>
          <p:cNvPr id="15362" name="TextBox 8"/>
          <p:cNvSpPr txBox="1">
            <a:spLocks noChangeArrowheads="1"/>
          </p:cNvSpPr>
          <p:nvPr/>
        </p:nvSpPr>
        <p:spPr bwMode="auto">
          <a:xfrm>
            <a:off x="1" y="1311826"/>
            <a:ext cx="12191999" cy="4278094"/>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err="1">
                <a:solidFill>
                  <a:schemeClr val="tx2"/>
                </a:solidFill>
                <a:latin typeface="Arial" pitchFamily="34" charset="0"/>
                <a:cs typeface="Arial" pitchFamily="34" charset="0"/>
              </a:rPr>
              <a:t>MuseBee</a:t>
            </a:r>
            <a:r>
              <a:rPr lang="en-US" sz="2400" b="1" u="sng" dirty="0">
                <a:solidFill>
                  <a:schemeClr val="tx2"/>
                </a:solidFill>
                <a:latin typeface="Arial" pitchFamily="34" charset="0"/>
                <a:cs typeface="Arial" pitchFamily="34" charset="0"/>
              </a:rPr>
              <a:t> :  Immerse in a hive of museums and savor a seamless experience with our AI Chatbot that schedules precise slots and pricing.</a:t>
            </a:r>
            <a:endParaRPr lang="en-US" sz="2000" u="sng" dirty="0">
              <a:solidFill>
                <a:schemeClr val="tx2"/>
              </a:solidFill>
              <a:latin typeface="Arial" pitchFamily="34" charset="0"/>
              <a:cs typeface="Arial" pitchFamily="34" charset="0"/>
            </a:endParaRPr>
          </a:p>
          <a:p>
            <a:endParaRPr lang="en-US" sz="16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US" sz="1600" dirty="0">
                <a:latin typeface="Arial" pitchFamily="34" charset="0"/>
                <a:cs typeface="Arial" pitchFamily="34" charset="0"/>
              </a:rPr>
              <a:t>Our AI-powered chatbot tailors museum recommendations to your tastes and location. Simply share your date, time, and group size, and it effortlessly books your tickets after payment. With a sleek, intuitive interface and smart NLP, it anticipates your needs, making the process smooth and engaging.</a:t>
            </a:r>
          </a:p>
          <a:p>
            <a:pPr algn="just"/>
            <a:endParaRPr lang="en-US" sz="1600" dirty="0">
              <a:latin typeface="Arial" pitchFamily="34" charset="0"/>
              <a:cs typeface="Arial" pitchFamily="34" charset="0"/>
            </a:endParaRPr>
          </a:p>
          <a:p>
            <a:pPr marL="342900" indent="-342900" algn="just">
              <a:buFont typeface="Arial" panose="020B0604020202020204" pitchFamily="34" charset="0"/>
              <a:buChar char="•"/>
            </a:pPr>
            <a:r>
              <a:rPr lang="en-US" sz="1600" dirty="0">
                <a:latin typeface="Arial" pitchFamily="34" charset="0"/>
                <a:cs typeface="Arial" pitchFamily="34" charset="0"/>
              </a:rPr>
              <a:t>Our chatbot-based ticketing system enhances visitor experience by offering instant, multilingual support with clear communication and personalized service. It simplifies the booking process, eliminating the complexities of traditional web apps, and ensures a seamless, responsive experience for all bookings, from gate entry to special shows. The system efficiently handles high volumes, reduces costs, and provides valuable insights for targeted marketing.</a:t>
            </a:r>
          </a:p>
          <a:p>
            <a:pPr algn="just"/>
            <a:endParaRPr lang="en-US" sz="1600" dirty="0">
              <a:latin typeface="Arial" pitchFamily="34" charset="0"/>
              <a:cs typeface="Arial" pitchFamily="34" charset="0"/>
            </a:endParaRPr>
          </a:p>
          <a:p>
            <a:pPr marL="342900" indent="-342900" algn="just">
              <a:buFont typeface="Arial" panose="020B0604020202020204" pitchFamily="34" charset="0"/>
              <a:buChar char="•"/>
            </a:pPr>
            <a:r>
              <a:rPr lang="en-US" sz="1600" dirty="0">
                <a:latin typeface="Arial" pitchFamily="34" charset="0"/>
                <a:cs typeface="Arial" pitchFamily="34" charset="0"/>
              </a:rPr>
              <a:t>This solution's brilliance shines in its seamless fusion of real-time, multilingual chatbot support, transforming the booking experience. It dismantles traditional complexities, offering a streamlined, intuitive interface that redefines user interaction. Uniquely responsive to individual preferences, it elevates communication to a personalized art. Merging avant-garde technology with tailored service, it sets a new standard for efficiency and engagement.</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4" name="Oval 3" descr="Your startup LOGO">
            <a:extLst>
              <a:ext uri="{FF2B5EF4-FFF2-40B4-BE49-F238E27FC236}">
                <a16:creationId xmlns:a16="http://schemas.microsoft.com/office/drawing/2014/main" id="{C0DCCD32-5331-0017-100D-2AA461E46C9D}"/>
              </a:ext>
              <a:ext uri="{C183D7F6-B498-43B3-948B-1728B52AA6E4}">
                <adec:decorative xmlns:adec="http://schemas.microsoft.com/office/drawing/2017/decorative" val="0"/>
              </a:ext>
            </a:extLst>
          </p:cNvPr>
          <p:cNvSpPr/>
          <p:nvPr/>
        </p:nvSpPr>
        <p:spPr>
          <a:xfrm>
            <a:off x="190873" y="182796"/>
            <a:ext cx="142957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a:t>
            </a:r>
          </a:p>
          <a:p>
            <a:pPr algn="ctr"/>
            <a:r>
              <a:rPr lang="en-US" dirty="0"/>
              <a:t>Asterisk</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cxnSp>
        <p:nvCxnSpPr>
          <p:cNvPr id="3" name="Straight Connector 2">
            <a:extLst>
              <a:ext uri="{FF2B5EF4-FFF2-40B4-BE49-F238E27FC236}">
                <a16:creationId xmlns:a16="http://schemas.microsoft.com/office/drawing/2014/main" id="{6B5A7757-25D3-69A4-7944-1A1984996200}"/>
              </a:ext>
            </a:extLst>
          </p:cNvPr>
          <p:cNvCxnSpPr>
            <a:cxnSpLocks/>
          </p:cNvCxnSpPr>
          <p:nvPr/>
        </p:nvCxnSpPr>
        <p:spPr>
          <a:xfrm flipH="1">
            <a:off x="6673237" y="1087042"/>
            <a:ext cx="19291" cy="4993421"/>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56C39F7-4875-88E5-AD3B-9BEEF076DAE6}"/>
              </a:ext>
            </a:extLst>
          </p:cNvPr>
          <p:cNvSpPr txBox="1"/>
          <p:nvPr/>
        </p:nvSpPr>
        <p:spPr>
          <a:xfrm>
            <a:off x="352292" y="1032502"/>
            <a:ext cx="61093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ea typeface="ＭＳ Ｐゴシック"/>
                <a:cs typeface="Calibri"/>
              </a:rPr>
              <a:t>Some Glimpses of our Prototype :</a:t>
            </a:r>
            <a:endParaRPr lang="en-US" sz="2400" b="1" dirty="0"/>
          </a:p>
        </p:txBody>
      </p:sp>
      <p:pic>
        <p:nvPicPr>
          <p:cNvPr id="2" name="Picture 1">
            <a:extLst>
              <a:ext uri="{FF2B5EF4-FFF2-40B4-BE49-F238E27FC236}">
                <a16:creationId xmlns:a16="http://schemas.microsoft.com/office/drawing/2014/main" id="{7C8477C0-41BF-6D19-B260-17BC3BE74751}"/>
              </a:ext>
            </a:extLst>
          </p:cNvPr>
          <p:cNvPicPr>
            <a:picLocks noChangeAspect="1"/>
          </p:cNvPicPr>
          <p:nvPr/>
        </p:nvPicPr>
        <p:blipFill>
          <a:blip r:embed="rId4"/>
          <a:stretch>
            <a:fillRect/>
          </a:stretch>
        </p:blipFill>
        <p:spPr>
          <a:xfrm>
            <a:off x="5115680" y="5000688"/>
            <a:ext cx="1054465" cy="1007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0AE3ADF-A466-CC25-0416-0A13E78FF0CB}"/>
              </a:ext>
            </a:extLst>
          </p:cNvPr>
          <p:cNvPicPr>
            <a:picLocks noChangeAspect="1"/>
          </p:cNvPicPr>
          <p:nvPr/>
        </p:nvPicPr>
        <p:blipFill>
          <a:blip r:embed="rId5"/>
          <a:stretch>
            <a:fillRect/>
          </a:stretch>
        </p:blipFill>
        <p:spPr>
          <a:xfrm>
            <a:off x="2907431" y="4938293"/>
            <a:ext cx="2117816" cy="1191272"/>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33549F2B-8E0A-8F13-C338-56D3341CBC93}"/>
              </a:ext>
            </a:extLst>
          </p:cNvPr>
          <p:cNvPicPr>
            <a:picLocks noChangeAspect="1"/>
          </p:cNvPicPr>
          <p:nvPr/>
        </p:nvPicPr>
        <p:blipFill>
          <a:blip r:embed="rId6"/>
          <a:stretch>
            <a:fillRect/>
          </a:stretch>
        </p:blipFill>
        <p:spPr>
          <a:xfrm>
            <a:off x="1845905" y="4887357"/>
            <a:ext cx="1216173" cy="1216173"/>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41EEB9D3-B5BC-0D90-6587-C4484BFED5CE}"/>
              </a:ext>
            </a:extLst>
          </p:cNvPr>
          <p:cNvPicPr>
            <a:picLocks noChangeAspect="1"/>
          </p:cNvPicPr>
          <p:nvPr/>
        </p:nvPicPr>
        <p:blipFill>
          <a:blip r:embed="rId7"/>
          <a:stretch>
            <a:fillRect/>
          </a:stretch>
        </p:blipFill>
        <p:spPr>
          <a:xfrm>
            <a:off x="489024" y="4896007"/>
            <a:ext cx="1150081" cy="1150081"/>
          </a:xfrm>
          <a:prstGeom prst="rect">
            <a:avLst/>
          </a:prstGeom>
          <a:effectLst>
            <a:outerShdw blurRad="50800" dist="38100" dir="2700000" algn="tl" rotWithShape="0">
              <a:prstClr val="black">
                <a:alpha val="40000"/>
              </a:prstClr>
            </a:outerShdw>
          </a:effectLst>
        </p:spPr>
      </p:pic>
      <p:sp>
        <p:nvSpPr>
          <p:cNvPr id="17" name="Title 1">
            <a:extLst>
              <a:ext uri="{FF2B5EF4-FFF2-40B4-BE49-F238E27FC236}">
                <a16:creationId xmlns:a16="http://schemas.microsoft.com/office/drawing/2014/main" id="{6EA3C074-56A6-D643-E365-FE9AB34AB500}"/>
              </a:ext>
            </a:extLst>
          </p:cNvPr>
          <p:cNvSpPr txBox="1">
            <a:spLocks/>
          </p:cNvSpPr>
          <p:nvPr/>
        </p:nvSpPr>
        <p:spPr bwMode="auto">
          <a:xfrm>
            <a:off x="-4128789" y="3987317"/>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r>
              <a:rPr lang="en-US" sz="2400" b="1" dirty="0">
                <a:latin typeface="Times New Roman" panose="02020603050405020304" pitchFamily="18" charset="0"/>
                <a:ea typeface="ＭＳ Ｐゴシック" pitchFamily="1" charset="-128"/>
                <a:cs typeface="Times New Roman" panose="02020603050405020304" pitchFamily="18" charset="0"/>
              </a:rPr>
              <a:t>Tech Stacks :</a:t>
            </a:r>
          </a:p>
        </p:txBody>
      </p:sp>
      <p:pic>
        <p:nvPicPr>
          <p:cNvPr id="19" name="Picture 18">
            <a:extLst>
              <a:ext uri="{FF2B5EF4-FFF2-40B4-BE49-F238E27FC236}">
                <a16:creationId xmlns:a16="http://schemas.microsoft.com/office/drawing/2014/main" id="{46D0FD9A-D482-0B93-EF00-F484E14EB3D6}"/>
              </a:ext>
            </a:extLst>
          </p:cNvPr>
          <p:cNvPicPr>
            <a:picLocks noChangeAspect="1"/>
          </p:cNvPicPr>
          <p:nvPr/>
        </p:nvPicPr>
        <p:blipFill>
          <a:blip r:embed="rId8"/>
          <a:stretch>
            <a:fillRect/>
          </a:stretch>
        </p:blipFill>
        <p:spPr>
          <a:xfrm>
            <a:off x="1252572" y="1481017"/>
            <a:ext cx="2130972" cy="3014104"/>
          </a:xfrm>
          <a:prstGeom prst="rect">
            <a:avLst/>
          </a:prstGeom>
        </p:spPr>
      </p:pic>
      <p:pic>
        <p:nvPicPr>
          <p:cNvPr id="21" name="Picture 20">
            <a:extLst>
              <a:ext uri="{FF2B5EF4-FFF2-40B4-BE49-F238E27FC236}">
                <a16:creationId xmlns:a16="http://schemas.microsoft.com/office/drawing/2014/main" id="{9E2B2B29-3145-5E36-4E63-59991E632982}"/>
              </a:ext>
            </a:extLst>
          </p:cNvPr>
          <p:cNvPicPr>
            <a:picLocks noChangeAspect="1"/>
          </p:cNvPicPr>
          <p:nvPr/>
        </p:nvPicPr>
        <p:blipFill>
          <a:blip r:embed="rId9"/>
          <a:stretch>
            <a:fillRect/>
          </a:stretch>
        </p:blipFill>
        <p:spPr>
          <a:xfrm>
            <a:off x="4076114" y="1411795"/>
            <a:ext cx="5074694" cy="7177785"/>
          </a:xfrm>
          <a:prstGeom prst="rect">
            <a:avLst/>
          </a:prstGeom>
        </p:spPr>
      </p:pic>
      <p:pic>
        <p:nvPicPr>
          <p:cNvPr id="23" name="Picture 22">
            <a:extLst>
              <a:ext uri="{FF2B5EF4-FFF2-40B4-BE49-F238E27FC236}">
                <a16:creationId xmlns:a16="http://schemas.microsoft.com/office/drawing/2014/main" id="{82BA4CDD-85FE-1A6E-1396-5CD80BBC1933}"/>
              </a:ext>
            </a:extLst>
          </p:cNvPr>
          <p:cNvPicPr>
            <a:picLocks noChangeAspect="1"/>
          </p:cNvPicPr>
          <p:nvPr/>
        </p:nvPicPr>
        <p:blipFill>
          <a:blip r:embed="rId10"/>
          <a:stretch>
            <a:fillRect/>
          </a:stretch>
        </p:blipFill>
        <p:spPr>
          <a:xfrm>
            <a:off x="2707539" y="1456945"/>
            <a:ext cx="2211034" cy="3127347"/>
          </a:xfrm>
          <a:prstGeom prst="rect">
            <a:avLst/>
          </a:prstGeom>
        </p:spPr>
      </p:pic>
      <p:pic>
        <p:nvPicPr>
          <p:cNvPr id="25" name="Picture 24">
            <a:extLst>
              <a:ext uri="{FF2B5EF4-FFF2-40B4-BE49-F238E27FC236}">
                <a16:creationId xmlns:a16="http://schemas.microsoft.com/office/drawing/2014/main" id="{FBE2EC6F-1CE3-5BF6-B9BE-EC139EF86643}"/>
              </a:ext>
            </a:extLst>
          </p:cNvPr>
          <p:cNvPicPr>
            <a:picLocks noChangeAspect="1"/>
          </p:cNvPicPr>
          <p:nvPr/>
        </p:nvPicPr>
        <p:blipFill>
          <a:blip r:embed="rId11"/>
          <a:stretch>
            <a:fillRect/>
          </a:stretch>
        </p:blipFill>
        <p:spPr>
          <a:xfrm>
            <a:off x="-223397" y="1511682"/>
            <a:ext cx="2130972" cy="3014105"/>
          </a:xfrm>
          <a:prstGeom prst="rect">
            <a:avLst/>
          </a:prstGeom>
        </p:spPr>
      </p:pic>
      <p:sp>
        <p:nvSpPr>
          <p:cNvPr id="26" name="Oval 25" descr="Your startup LOGO">
            <a:extLst>
              <a:ext uri="{FF2B5EF4-FFF2-40B4-BE49-F238E27FC236}">
                <a16:creationId xmlns:a16="http://schemas.microsoft.com/office/drawing/2014/main" id="{54CB5FDA-584F-79CB-F68B-B03A2C37AC40}"/>
              </a:ext>
              <a:ext uri="{C183D7F6-B498-43B3-948B-1728B52AA6E4}">
                <adec:decorative xmlns:adec="http://schemas.microsoft.com/office/drawing/2017/decorative" val="0"/>
              </a:ext>
            </a:extLst>
          </p:cNvPr>
          <p:cNvSpPr/>
          <p:nvPr/>
        </p:nvSpPr>
        <p:spPr>
          <a:xfrm>
            <a:off x="190873" y="182796"/>
            <a:ext cx="142957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a:t>
            </a:r>
          </a:p>
          <a:p>
            <a:pPr algn="ctr"/>
            <a:r>
              <a:rPr lang="en-US" dirty="0"/>
              <a:t>Asterisk</a:t>
            </a:r>
            <a:endParaRPr lang="en-IN" dirty="0"/>
          </a:p>
        </p:txBody>
      </p:sp>
      <p:sp>
        <p:nvSpPr>
          <p:cNvPr id="27" name="Title 1">
            <a:extLst>
              <a:ext uri="{FF2B5EF4-FFF2-40B4-BE49-F238E27FC236}">
                <a16:creationId xmlns:a16="http://schemas.microsoft.com/office/drawing/2014/main" id="{DFC444A7-3FF7-0435-D124-C755E7B6A443}"/>
              </a:ext>
            </a:extLst>
          </p:cNvPr>
          <p:cNvSpPr txBox="1">
            <a:spLocks/>
          </p:cNvSpPr>
          <p:nvPr/>
        </p:nvSpPr>
        <p:spPr bwMode="auto">
          <a:xfrm>
            <a:off x="2196141" y="748923"/>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r>
              <a:rPr lang="en-US" sz="2400" b="1" dirty="0">
                <a:latin typeface="Times New Roman" panose="02020603050405020304" pitchFamily="18" charset="0"/>
                <a:ea typeface="ＭＳ Ｐゴシック" pitchFamily="1" charset="-128"/>
                <a:cs typeface="Times New Roman" panose="02020603050405020304" pitchFamily="18" charset="0"/>
              </a:rPr>
              <a:t>Flowchart :</a:t>
            </a:r>
          </a:p>
        </p:txBody>
      </p:sp>
      <p:pic>
        <p:nvPicPr>
          <p:cNvPr id="31" name="Picture 30">
            <a:extLst>
              <a:ext uri="{FF2B5EF4-FFF2-40B4-BE49-F238E27FC236}">
                <a16:creationId xmlns:a16="http://schemas.microsoft.com/office/drawing/2014/main" id="{16A4C2E5-0244-2AB2-5B3B-490325ECA5D7}"/>
              </a:ext>
            </a:extLst>
          </p:cNvPr>
          <p:cNvPicPr>
            <a:picLocks noChangeAspect="1"/>
          </p:cNvPicPr>
          <p:nvPr/>
        </p:nvPicPr>
        <p:blipFill>
          <a:blip r:embed="rId12"/>
          <a:stretch>
            <a:fillRect/>
          </a:stretch>
        </p:blipFill>
        <p:spPr>
          <a:xfrm>
            <a:off x="7675874" y="1183010"/>
            <a:ext cx="4093805" cy="5059153"/>
          </a:xfrm>
          <a:prstGeom prst="rect">
            <a:avLst/>
          </a:prstGeom>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580103" y="98736"/>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33407" y="81376"/>
            <a:ext cx="2246575" cy="1149075"/>
          </a:xfrm>
          <a:prstGeom prst="rect">
            <a:avLst/>
          </a:prstGeom>
          <a:noFill/>
          <a:ln>
            <a:noFill/>
          </a:ln>
        </p:spPr>
      </p:pic>
      <p:sp>
        <p:nvSpPr>
          <p:cNvPr id="9" name="Rectangle 2">
            <a:extLst>
              <a:ext uri="{FF2B5EF4-FFF2-40B4-BE49-F238E27FC236}">
                <a16:creationId xmlns:a16="http://schemas.microsoft.com/office/drawing/2014/main" id="{367E94D3-A998-096E-54F0-088596E2A1ED}"/>
              </a:ext>
            </a:extLst>
          </p:cNvPr>
          <p:cNvSpPr>
            <a:spLocks noChangeArrowheads="1"/>
          </p:cNvSpPr>
          <p:nvPr/>
        </p:nvSpPr>
        <p:spPr bwMode="auto">
          <a:xfrm>
            <a:off x="242034" y="2159067"/>
            <a:ext cx="587051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Language Barriers</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Nuances and dialects in multilingual support can lead to misunderstandings.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Training NLP Model</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Requires diverse datasets to accurately understand various languages and dialects.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High User Traffic</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Needs scalable infrastructure to handle large volumes of users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Cloud Services for Auto-Scaling</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Facilitates automatic adjustment of resources to match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Microservices Architecture</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Offers flexibility in managing and scaling different system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Load Balancing</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Distributes traffic evenly across servers to prevent overloads.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Scalable Databases and Caching</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Ensures efficient data storage and retrieval to handle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Integration with Museum Systems</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Technical challenges in connecting with various existing museum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Complex User Interface</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Risk of overwhelming users if not designed simply and intuitively.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Payment/Refund Disputes</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Potential issues with handling failed transactions and disputes.</a:t>
            </a:r>
          </a:p>
        </p:txBody>
      </p:sp>
      <p:sp>
        <p:nvSpPr>
          <p:cNvPr id="11" name="Rectangle 3">
            <a:extLst>
              <a:ext uri="{FF2B5EF4-FFF2-40B4-BE49-F238E27FC236}">
                <a16:creationId xmlns:a16="http://schemas.microsoft.com/office/drawing/2014/main" id="{C115BFA2-6EBB-12B1-3E0F-1E1C9E5A83BA}"/>
              </a:ext>
            </a:extLst>
          </p:cNvPr>
          <p:cNvSpPr>
            <a:spLocks noChangeArrowheads="1"/>
          </p:cNvSpPr>
          <p:nvPr/>
        </p:nvSpPr>
        <p:spPr bwMode="auto">
          <a:xfrm>
            <a:off x="6210872" y="2153721"/>
            <a:ext cx="541045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Market Demand:</a:t>
            </a:r>
            <a:r>
              <a:rPr kumimoji="0" lang="en-US" altLang="en-US" sz="1200" b="0" i="0" u="none" strike="noStrike" cap="none" normalizeH="0" baseline="0" dirty="0">
                <a:ln>
                  <a:noFill/>
                </a:ln>
                <a:solidFill>
                  <a:schemeClr val="tx1"/>
                </a:solidFill>
                <a:effectLst/>
                <a:latin typeface="Arial" panose="020B0604020202020204" pitchFamily="34" charset="0"/>
              </a:rPr>
              <a:t> High demand for personalized digital experiences and cost-efficient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Scalability:</a:t>
            </a:r>
            <a:r>
              <a:rPr kumimoji="0" lang="en-US" altLang="en-US" sz="1200" b="0" i="0" u="none" strike="noStrike" cap="none" normalizeH="0" baseline="0" dirty="0">
                <a:ln>
                  <a:noFill/>
                </a:ln>
                <a:solidFill>
                  <a:schemeClr val="tx1"/>
                </a:solidFill>
                <a:effectLst/>
                <a:latin typeface="Arial" panose="020B0604020202020204" pitchFamily="34" charset="0"/>
              </a:rPr>
              <a:t> Cloud-based infrastructure, microservices architecture, and load balancing ensure 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Cost-Efficiency:</a:t>
            </a:r>
            <a:r>
              <a:rPr kumimoji="0" lang="en-US" altLang="en-US" sz="1200" b="0" i="0" u="none" strike="noStrike" cap="none" normalizeH="0" baseline="0" dirty="0">
                <a:ln>
                  <a:noFill/>
                </a:ln>
                <a:solidFill>
                  <a:schemeClr val="tx1"/>
                </a:solidFill>
                <a:effectLst/>
                <a:latin typeface="Arial" panose="020B0604020202020204" pitchFamily="34" charset="0"/>
              </a:rPr>
              <a:t> Automation reduces reliance on human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Customer Satisfaction:</a:t>
            </a:r>
            <a:r>
              <a:rPr kumimoji="0" lang="en-US" altLang="en-US" sz="1200" b="0" i="0" u="none" strike="noStrike" cap="none" normalizeH="0" baseline="0" dirty="0">
                <a:ln>
                  <a:noFill/>
                </a:ln>
                <a:solidFill>
                  <a:schemeClr val="tx1"/>
                </a:solidFill>
                <a:effectLst/>
                <a:latin typeface="Arial" panose="020B0604020202020204" pitchFamily="34" charset="0"/>
              </a:rPr>
              <a:t> Improved customer experience through personalized interactions and efficient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Competitive Advantage:</a:t>
            </a:r>
            <a:r>
              <a:rPr kumimoji="0" lang="en-US" altLang="en-US" sz="1200" b="0" i="0" u="none" strike="noStrike" cap="none" normalizeH="0" baseline="0" dirty="0">
                <a:ln>
                  <a:noFill/>
                </a:ln>
                <a:solidFill>
                  <a:schemeClr val="tx1"/>
                </a:solidFill>
                <a:effectLst/>
                <a:latin typeface="Arial" panose="020B0604020202020204" pitchFamily="34" charset="0"/>
              </a:rPr>
              <a:t> Leveraging AI for multilingual chatbots provides a unique selling 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Technical Feasibility:</a:t>
            </a:r>
            <a:r>
              <a:rPr kumimoji="0" lang="en-US" altLang="en-US" sz="1200" b="0" i="0" u="none" strike="noStrike" cap="none" normalizeH="0" baseline="0" dirty="0">
                <a:ln>
                  <a:noFill/>
                </a:ln>
                <a:solidFill>
                  <a:schemeClr val="tx1"/>
                </a:solidFill>
                <a:effectLst/>
                <a:latin typeface="Arial" panose="020B0604020202020204" pitchFamily="34" charset="0"/>
              </a:rPr>
              <a:t> The technology required for AI-powered chatbots is readily available and mature.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Integration Potential:</a:t>
            </a:r>
            <a:r>
              <a:rPr kumimoji="0" lang="en-US" altLang="en-US" sz="1200" b="0" i="0" u="none" strike="noStrike" cap="none" normalizeH="0" baseline="0" dirty="0">
                <a:ln>
                  <a:noFill/>
                </a:ln>
                <a:solidFill>
                  <a:schemeClr val="tx1"/>
                </a:solidFill>
                <a:effectLst/>
                <a:latin typeface="Arial" panose="020B0604020202020204" pitchFamily="34" charset="0"/>
              </a:rPr>
              <a:t> The ability to integrate with various museum systems enhances its applicability.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Revenue Generation:</a:t>
            </a:r>
            <a:r>
              <a:rPr kumimoji="0" lang="en-US" altLang="en-US" sz="1200" b="0" i="0" u="none" strike="noStrike" cap="none" normalizeH="0" baseline="0" dirty="0">
                <a:ln>
                  <a:noFill/>
                </a:ln>
                <a:solidFill>
                  <a:schemeClr val="tx1"/>
                </a:solidFill>
                <a:effectLst/>
                <a:latin typeface="Arial" panose="020B0604020202020204" pitchFamily="34" charset="0"/>
              </a:rPr>
              <a:t> Potential revenue streams include partnerships with museums, transaction fees, and premium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Brand Recognition:</a:t>
            </a:r>
            <a:r>
              <a:rPr kumimoji="0" lang="en-US" altLang="en-US" sz="1200" b="0" i="0" u="none" strike="noStrike" cap="none" normalizeH="0" baseline="0" dirty="0">
                <a:ln>
                  <a:noFill/>
                </a:ln>
                <a:solidFill>
                  <a:schemeClr val="tx1"/>
                </a:solidFill>
                <a:effectLst/>
                <a:latin typeface="Arial" panose="020B0604020202020204" pitchFamily="34" charset="0"/>
              </a:rPr>
              <a:t> The potential for </a:t>
            </a:r>
            <a:r>
              <a:rPr kumimoji="0" lang="en-US" altLang="en-US" sz="1200" b="0" i="0" u="none" strike="noStrike" cap="none" normalizeH="0" baseline="0" dirty="0" err="1">
                <a:ln>
                  <a:noFill/>
                </a:ln>
                <a:solidFill>
                  <a:schemeClr val="tx1"/>
                </a:solidFill>
                <a:effectLst/>
                <a:latin typeface="Arial" panose="020B0604020202020204" pitchFamily="34" charset="0"/>
              </a:rPr>
              <a:t>MuseBee</a:t>
            </a:r>
            <a:r>
              <a:rPr kumimoji="0" lang="en-US" altLang="en-US" sz="1200" b="0" i="0" u="none" strike="noStrike" cap="none" normalizeH="0" baseline="0" dirty="0">
                <a:ln>
                  <a:noFill/>
                </a:ln>
                <a:solidFill>
                  <a:schemeClr val="tx1"/>
                </a:solidFill>
                <a:effectLst/>
                <a:latin typeface="Arial" panose="020B0604020202020204" pitchFamily="34" charset="0"/>
              </a:rPr>
              <a:t> to become a recognized brand in the museum tourism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Social Impact:</a:t>
            </a:r>
            <a:r>
              <a:rPr kumimoji="0" lang="en-US" altLang="en-US" sz="1200" b="0" i="0" u="none" strike="noStrike" cap="none" normalizeH="0" baseline="0" dirty="0">
                <a:ln>
                  <a:noFill/>
                </a:ln>
                <a:solidFill>
                  <a:schemeClr val="tx1"/>
                </a:solidFill>
                <a:effectLst/>
                <a:latin typeface="Arial" panose="020B0604020202020204" pitchFamily="34" charset="0"/>
              </a:rPr>
              <a:t> The ability to contribute to cultural education and tourism promotion. </a:t>
            </a:r>
          </a:p>
        </p:txBody>
      </p:sp>
      <p:sp>
        <p:nvSpPr>
          <p:cNvPr id="13" name="TextBox 12">
            <a:extLst>
              <a:ext uri="{FF2B5EF4-FFF2-40B4-BE49-F238E27FC236}">
                <a16:creationId xmlns:a16="http://schemas.microsoft.com/office/drawing/2014/main" id="{76F578A7-DB16-C834-06C1-D44E0E8E3A46}"/>
              </a:ext>
            </a:extLst>
          </p:cNvPr>
          <p:cNvSpPr txBox="1"/>
          <p:nvPr/>
        </p:nvSpPr>
        <p:spPr>
          <a:xfrm>
            <a:off x="2460797" y="1607095"/>
            <a:ext cx="1307537" cy="369332"/>
          </a:xfrm>
          <a:prstGeom prst="rect">
            <a:avLst/>
          </a:prstGeom>
          <a:noFill/>
        </p:spPr>
        <p:txBody>
          <a:bodyPr wrap="none" rtlCol="0">
            <a:spAutoFit/>
          </a:bodyPr>
          <a:lstStyle/>
          <a:p>
            <a:r>
              <a:rPr lang="en-US" dirty="0">
                <a:latin typeface="Apex Mk3 Medium" panose="00000500000000000000" pitchFamily="50" charset="0"/>
              </a:rPr>
              <a:t>Feasibility</a:t>
            </a:r>
            <a:endParaRPr lang="en-IN" dirty="0">
              <a:latin typeface="Apex Mk3 Medium" panose="00000500000000000000" pitchFamily="50" charset="0"/>
            </a:endParaRPr>
          </a:p>
        </p:txBody>
      </p:sp>
      <p:sp>
        <p:nvSpPr>
          <p:cNvPr id="15" name="TextBox 14">
            <a:extLst>
              <a:ext uri="{FF2B5EF4-FFF2-40B4-BE49-F238E27FC236}">
                <a16:creationId xmlns:a16="http://schemas.microsoft.com/office/drawing/2014/main" id="{C6B2FBA4-1616-256E-CDD6-39913917536D}"/>
              </a:ext>
            </a:extLst>
          </p:cNvPr>
          <p:cNvSpPr txBox="1"/>
          <p:nvPr/>
        </p:nvSpPr>
        <p:spPr>
          <a:xfrm>
            <a:off x="8504903" y="1653262"/>
            <a:ext cx="6096000" cy="646331"/>
          </a:xfrm>
          <a:prstGeom prst="rect">
            <a:avLst/>
          </a:prstGeom>
          <a:noFill/>
        </p:spPr>
        <p:txBody>
          <a:bodyPr wrap="square">
            <a:spAutoFit/>
          </a:bodyPr>
          <a:lstStyle/>
          <a:p>
            <a:r>
              <a:rPr lang="en-US" b="1" dirty="0">
                <a:latin typeface="Apex Mk3 Medium" panose="00000500000000000000" pitchFamily="50" charset="0"/>
              </a:rPr>
              <a:t>Viability</a:t>
            </a:r>
          </a:p>
          <a:p>
            <a:endParaRPr lang="en-IN" dirty="0"/>
          </a:p>
        </p:txBody>
      </p:sp>
      <p:sp>
        <p:nvSpPr>
          <p:cNvPr id="2" name="Rectangle 1">
            <a:extLst>
              <a:ext uri="{FF2B5EF4-FFF2-40B4-BE49-F238E27FC236}">
                <a16:creationId xmlns:a16="http://schemas.microsoft.com/office/drawing/2014/main" id="{78FDD47F-D90D-88D9-E3CF-4783005CD45E}"/>
              </a:ext>
            </a:extLst>
          </p:cNvPr>
          <p:cNvSpPr/>
          <p:nvPr/>
        </p:nvSpPr>
        <p:spPr>
          <a:xfrm>
            <a:off x="231453" y="1514164"/>
            <a:ext cx="5766227" cy="4430555"/>
          </a:xfrm>
          <a:prstGeom prst="rect">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ln w="0">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3" name="Rectangle 2">
            <a:extLst>
              <a:ext uri="{FF2B5EF4-FFF2-40B4-BE49-F238E27FC236}">
                <a16:creationId xmlns:a16="http://schemas.microsoft.com/office/drawing/2014/main" id="{D7EF91CF-AD7E-0BF8-21DB-77F864C21E2B}"/>
              </a:ext>
            </a:extLst>
          </p:cNvPr>
          <p:cNvSpPr/>
          <p:nvPr/>
        </p:nvSpPr>
        <p:spPr>
          <a:xfrm>
            <a:off x="6199939" y="1514163"/>
            <a:ext cx="5766227" cy="4430555"/>
          </a:xfrm>
          <a:prstGeom prst="rect">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ln>
                <a:solidFill>
                  <a:schemeClr val="accent1"/>
                </a:solidFill>
              </a:ln>
            </a:endParaRPr>
          </a:p>
        </p:txBody>
      </p:sp>
      <p:sp>
        <p:nvSpPr>
          <p:cNvPr id="4" name="Oval 3" descr="Your startup LOGO">
            <a:extLst>
              <a:ext uri="{FF2B5EF4-FFF2-40B4-BE49-F238E27FC236}">
                <a16:creationId xmlns:a16="http://schemas.microsoft.com/office/drawing/2014/main" id="{3BCBB763-9D27-980C-0CEB-622EE71E7E18}"/>
              </a:ext>
              <a:ext uri="{C183D7F6-B498-43B3-948B-1728B52AA6E4}">
                <adec:decorative xmlns:adec="http://schemas.microsoft.com/office/drawing/2017/decorative" val="0"/>
              </a:ext>
            </a:extLst>
          </p:cNvPr>
          <p:cNvSpPr/>
          <p:nvPr/>
        </p:nvSpPr>
        <p:spPr>
          <a:xfrm>
            <a:off x="190873" y="182796"/>
            <a:ext cx="142957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a:t>
            </a:r>
          </a:p>
          <a:p>
            <a:pPr algn="ctr"/>
            <a:r>
              <a:rPr lang="en-US" dirty="0"/>
              <a:t>Asterisk</a:t>
            </a:r>
            <a:endParaRPr lang="en-IN" dirty="0"/>
          </a:p>
        </p:txBody>
      </p:sp>
    </p:spTree>
    <p:extLst>
      <p:ext uri="{BB962C8B-B14F-4D97-AF65-F5344CB8AC3E}">
        <p14:creationId xmlns:p14="http://schemas.microsoft.com/office/powerpoint/2010/main" val="375338791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530941" y="13652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530941" y="1382712"/>
            <a:ext cx="10972800" cy="4770537"/>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Arial" pitchFamily="34" charset="0"/>
                <a:ea typeface="ＭＳ Ｐゴシック" pitchFamily="1" charset="-128"/>
                <a:cs typeface="Arial" pitchFamily="34" charset="0"/>
              </a:rPr>
              <a:t>MuseBee</a:t>
            </a: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revolutionizes museum ticketing with personalized AI-powered booking, multilingual support, and now, voice control. Visitors can purchase tickets and receive tailored audio tours through natural language commands, enhancing accessibility and engagement. The voice model caters to tech-savvy users and those who prefer hands-free interaction, while also providing tutorials for less tech-savvy individuals. This feature not only democratizes cultural access but also improves visitor flow and reduces costs for museums through automation. </a:t>
            </a:r>
            <a:r>
              <a:rPr kumimoji="0" lang="en-US" sz="1600" b="0" i="0" u="none" strike="noStrike" kern="1200" cap="none" spc="0" normalizeH="0" baseline="0" noProof="0" dirty="0" err="1">
                <a:ln>
                  <a:noFill/>
                </a:ln>
                <a:solidFill>
                  <a:prstClr val="black"/>
                </a:solidFill>
                <a:effectLst/>
                <a:uLnTx/>
                <a:uFillTx/>
                <a:latin typeface="Arial" pitchFamily="34" charset="0"/>
                <a:ea typeface="ＭＳ Ｐゴシック" pitchFamily="1" charset="-128"/>
                <a:cs typeface="Arial" pitchFamily="34" charset="0"/>
              </a:rPr>
              <a:t>MuseBee</a:t>
            </a: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sets a new standard for efficient, voice-enhanced museum experiences, making cultural engagement more immersive and inclusive.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b="1" dirty="0">
                <a:solidFill>
                  <a:schemeClr val="tx2"/>
                </a:solidFill>
                <a:latin typeface="Arial" pitchFamily="34" charset="0"/>
                <a:cs typeface="Arial" pitchFamily="34" charset="0"/>
              </a:rPr>
              <a:t>Social Benefits: </a:t>
            </a:r>
            <a:r>
              <a:rPr lang="en-US" sz="1600" dirty="0" err="1">
                <a:solidFill>
                  <a:prstClr val="black"/>
                </a:solidFill>
                <a:latin typeface="Arial" pitchFamily="34" charset="0"/>
                <a:cs typeface="Arial" pitchFamily="34" charset="0"/>
              </a:rPr>
              <a:t>MuseBee</a:t>
            </a:r>
            <a:r>
              <a:rPr lang="en-US" sz="1600" dirty="0">
                <a:solidFill>
                  <a:prstClr val="black"/>
                </a:solidFill>
                <a:latin typeface="Arial" pitchFamily="34" charset="0"/>
                <a:cs typeface="Arial" pitchFamily="34" charset="0"/>
              </a:rPr>
              <a:t> improves accessibility by offering multilingual support, making museums more inclusive for diverse audiences. Personalized recommendations encourage cultural exploration, while streamlined booking promotes more educational trips, enhancing student learning experiences.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6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b="1" dirty="0">
                <a:solidFill>
                  <a:schemeClr val="tx2"/>
                </a:solidFill>
                <a:latin typeface="Arial" pitchFamily="34" charset="0"/>
                <a:cs typeface="Arial" pitchFamily="34" charset="0"/>
              </a:rPr>
              <a:t>Economic Benefits: </a:t>
            </a:r>
            <a:r>
              <a:rPr lang="en-US" sz="1600" dirty="0">
                <a:solidFill>
                  <a:prstClr val="black"/>
                </a:solidFill>
                <a:latin typeface="Arial" pitchFamily="34" charset="0"/>
                <a:cs typeface="Arial" pitchFamily="34" charset="0"/>
              </a:rPr>
              <a:t>It boosts museum revenue by simplifying bookings and attracting more visitors, especially during off-peak times. Automated services reduce operational costs, and data-driven marketing helps target specific visitor segments, increasing sales and retention.</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6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b="1" dirty="0">
                <a:solidFill>
                  <a:schemeClr val="tx2"/>
                </a:solidFill>
                <a:latin typeface="Arial" pitchFamily="34" charset="0"/>
                <a:cs typeface="Arial" pitchFamily="34" charset="0"/>
              </a:rPr>
              <a:t>Environmental Benefits:</a:t>
            </a:r>
            <a:r>
              <a:rPr lang="en-US" sz="1600" dirty="0">
                <a:solidFill>
                  <a:schemeClr val="tx2"/>
                </a:solidFill>
                <a:latin typeface="Arial" pitchFamily="34" charset="0"/>
                <a:cs typeface="Arial" pitchFamily="34" charset="0"/>
              </a:rPr>
              <a:t> </a:t>
            </a:r>
            <a:r>
              <a:rPr lang="en-US" sz="1600" dirty="0">
                <a:solidFill>
                  <a:prstClr val="black"/>
                </a:solidFill>
                <a:latin typeface="Arial" pitchFamily="34" charset="0"/>
                <a:cs typeface="Arial" pitchFamily="34" charset="0"/>
              </a:rPr>
              <a:t>It reduces paper waste through digital ticketing and optimizes visitor flow to prevent overcrowding. By promoting local tourism with real-time recommendations, it encourages environmentally friendly, nearby cultural visits.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728987C2-AEFE-0366-CE00-A193A36EBF35}"/>
              </a:ext>
              <a:ext uri="{C183D7F6-B498-43B3-948B-1728B52AA6E4}">
                <adec:decorative xmlns:adec="http://schemas.microsoft.com/office/drawing/2017/decorative" val="0"/>
              </a:ext>
            </a:extLst>
          </p:cNvPr>
          <p:cNvSpPr/>
          <p:nvPr/>
        </p:nvSpPr>
        <p:spPr>
          <a:xfrm>
            <a:off x="190873" y="182796"/>
            <a:ext cx="142957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a:t>
            </a:r>
          </a:p>
          <a:p>
            <a:pPr algn="ctr"/>
            <a:r>
              <a:rPr lang="en-US" dirty="0"/>
              <a:t>Asterisk</a:t>
            </a:r>
            <a:endParaRPr lang="en-IN" dirty="0"/>
          </a:p>
        </p:txBody>
      </p:sp>
    </p:spTree>
    <p:extLst>
      <p:ext uri="{BB962C8B-B14F-4D97-AF65-F5344CB8AC3E}">
        <p14:creationId xmlns:p14="http://schemas.microsoft.com/office/powerpoint/2010/main" val="29971441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82785" y="1672371"/>
            <a:ext cx="11226427" cy="3970318"/>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400" noProof="0" dirty="0">
                <a:solidFill>
                  <a:prstClr val="black"/>
                </a:solidFill>
                <a:latin typeface="Arial" pitchFamily="34" charset="0"/>
                <a:cs typeface="Arial" pitchFamily="34" charset="0"/>
              </a:rPr>
              <a:t>1. Wikipedia : </a:t>
            </a:r>
            <a:r>
              <a:rPr lang="en-US" sz="2400" noProof="0" dirty="0">
                <a:solidFill>
                  <a:prstClr val="black"/>
                </a:solidFill>
                <a:latin typeface="Arial" pitchFamily="34" charset="0"/>
                <a:cs typeface="Arial" pitchFamily="34" charset="0"/>
                <a:hlinkClick r:id="rId3"/>
              </a:rPr>
              <a:t>https://en.wikipedia.org/wiki/Recurrent_neural_network</a:t>
            </a:r>
            <a:endParaRPr lang="en-US" sz="2400" noProof="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sz="2400" noProof="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2400" dirty="0">
                <a:solidFill>
                  <a:prstClr val="black"/>
                </a:solidFill>
                <a:latin typeface="Arial" pitchFamily="34" charset="0"/>
                <a:cs typeface="Arial" pitchFamily="34" charset="0"/>
              </a:rPr>
              <a:t>2. </a:t>
            </a:r>
            <a:r>
              <a:rPr lang="en-US" sz="2400" noProof="0" dirty="0">
                <a:solidFill>
                  <a:prstClr val="black"/>
                </a:solidFill>
                <a:latin typeface="Arial" pitchFamily="34" charset="0"/>
                <a:cs typeface="Arial" pitchFamily="34" charset="0"/>
              </a:rPr>
              <a:t>Conversational AI Chatbot Using Deep Learning: How Bi-Directional LSTM Machine Reading Comprehension Works  </a:t>
            </a:r>
          </a:p>
          <a:p>
            <a:pPr marR="0" lvl="0" algn="just" defTabSz="457200" rtl="0" eaLnBrk="1" fontAlgn="base" latinLnBrk="0" hangingPunct="1">
              <a:lnSpc>
                <a:spcPct val="100000"/>
              </a:lnSpc>
              <a:spcBef>
                <a:spcPct val="0"/>
              </a:spcBef>
              <a:spcAft>
                <a:spcPct val="0"/>
              </a:spcAft>
              <a:buClrTx/>
              <a:buSzTx/>
              <a:tabLst/>
              <a:defRPr/>
            </a:pPr>
            <a:r>
              <a:rPr lang="en-US" sz="2400" noProof="0" dirty="0">
                <a:solidFill>
                  <a:prstClr val="black"/>
                </a:solidFill>
                <a:latin typeface="Arial" pitchFamily="34" charset="0"/>
                <a:cs typeface="Arial" pitchFamily="34" charset="0"/>
              </a:rPr>
              <a:t>Platform: Medium  </a:t>
            </a:r>
          </a:p>
          <a:p>
            <a:pPr marR="0" lvl="0" algn="just" defTabSz="457200" rtl="0" eaLnBrk="1" fontAlgn="base" latinLnBrk="0" hangingPunct="1">
              <a:lnSpc>
                <a:spcPct val="100000"/>
              </a:lnSpc>
              <a:spcBef>
                <a:spcPct val="0"/>
              </a:spcBef>
              <a:spcAft>
                <a:spcPct val="0"/>
              </a:spcAft>
              <a:buClrTx/>
              <a:buSzTx/>
              <a:tabLst/>
              <a:defRPr/>
            </a:pPr>
            <a:r>
              <a:rPr lang="en-US" sz="2400" noProof="0" dirty="0">
                <a:solidFill>
                  <a:prstClr val="black"/>
                </a:solidFill>
                <a:latin typeface="Arial" pitchFamily="34" charset="0"/>
                <a:cs typeface="Arial" pitchFamily="34" charset="0"/>
              </a:rPr>
              <a:t>Date Published: February 16, 2021  </a:t>
            </a:r>
          </a:p>
          <a:p>
            <a:pPr marR="0" lvl="0" algn="just" defTabSz="457200" rtl="0" eaLnBrk="1" fontAlgn="base" latinLnBrk="0" hangingPunct="1">
              <a:lnSpc>
                <a:spcPct val="100000"/>
              </a:lnSpc>
              <a:spcBef>
                <a:spcPct val="0"/>
              </a:spcBef>
              <a:spcAft>
                <a:spcPct val="0"/>
              </a:spcAft>
              <a:buClrTx/>
              <a:buSzTx/>
              <a:tabLst/>
              <a:defRPr/>
            </a:pPr>
            <a:r>
              <a:rPr lang="en-US" sz="2400" noProof="0" dirty="0">
                <a:solidFill>
                  <a:prstClr val="black"/>
                </a:solidFill>
                <a:latin typeface="Arial" pitchFamily="34" charset="0"/>
                <a:cs typeface="Arial" pitchFamily="34" charset="0"/>
              </a:rPr>
              <a:t>[Conversational AI Chatbot Using Deep Learning - Medium](</a:t>
            </a:r>
            <a:r>
              <a:rPr lang="en-US" sz="2400" noProof="0" dirty="0">
                <a:solidFill>
                  <a:prstClr val="black"/>
                </a:solidFill>
                <a:latin typeface="Arial" pitchFamily="34" charset="0"/>
                <a:cs typeface="Arial" pitchFamily="34" charset="0"/>
                <a:hlinkClick r:id="rId4"/>
              </a:rPr>
              <a:t>https://bhashkarkunal.medium.com/conversational-ai-chatbot-using-deep-learning-how-bi-directional-lstm-machine-reading-38dc5cf5a5a3</a:t>
            </a:r>
            <a:r>
              <a:rPr lang="en-US" sz="2400" noProof="0" dirty="0">
                <a:solidFill>
                  <a:prstClr val="black"/>
                </a:solidFill>
                <a:latin typeface="Arial" pitchFamily="34" charset="0"/>
                <a:cs typeface="Arial" pitchFamily="34" charset="0"/>
              </a:rPr>
              <a:t>)</a:t>
            </a:r>
          </a:p>
          <a:p>
            <a:pPr marR="0" lvl="0" algn="just" defTabSz="457200" rtl="0" eaLnBrk="1" fontAlgn="base" latinLnBrk="0" hangingPunct="1">
              <a:lnSpc>
                <a:spcPct val="100000"/>
              </a:lnSpc>
              <a:spcBef>
                <a:spcPct val="0"/>
              </a:spcBef>
              <a:spcAft>
                <a:spcPct val="0"/>
              </a:spcAft>
              <a:buClrTx/>
              <a:buSzTx/>
              <a:tabLst/>
              <a:defRPr/>
            </a:pPr>
            <a:endParaRPr lang="en-US" sz="2800" noProof="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5">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90873" y="182796"/>
            <a:ext cx="142957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Team</a:t>
            </a:r>
          </a:p>
          <a:p>
            <a:pPr algn="ctr"/>
            <a:r>
              <a:rPr lang="en-US" dirty="0"/>
              <a:t>Asterisk</a:t>
            </a:r>
            <a:endParaRPr lang="en-IN" dirty="0"/>
          </a:p>
        </p:txBody>
      </p:sp>
    </p:spTree>
    <p:extLst>
      <p:ext uri="{BB962C8B-B14F-4D97-AF65-F5344CB8AC3E}">
        <p14:creationId xmlns:p14="http://schemas.microsoft.com/office/powerpoint/2010/main" val="39167886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7802</TotalTime>
  <Words>900</Words>
  <Application>Microsoft Office PowerPoint</Application>
  <PresentationFormat>Widescreen</PresentationFormat>
  <Paragraphs>84</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Apex Mk3 Medium</vt:lpstr>
      <vt:lpstr>Arial</vt:lpstr>
      <vt:lpstr>Calibri</vt:lpstr>
      <vt:lpstr>Garamond</vt:lpstr>
      <vt:lpstr>Times New Roman</vt:lpstr>
      <vt:lpstr>TradeGothic</vt:lpstr>
      <vt:lpstr>Wingdings</vt:lpstr>
      <vt:lpstr>Office Theme</vt:lpstr>
      <vt:lpstr>SMART INDIA HACKATHON 2024</vt:lpstr>
      <vt:lpstr> AI Powered Multilingual Ticket Booking App</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Deboleena Mishra</cp:lastModifiedBy>
  <cp:revision>215</cp:revision>
  <dcterms:created xsi:type="dcterms:W3CDTF">2013-12-12T18:46:50Z</dcterms:created>
  <dcterms:modified xsi:type="dcterms:W3CDTF">2024-12-26T16:00:30Z</dcterms:modified>
  <cp:category/>
</cp:coreProperties>
</file>