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64" r:id="rId5"/>
    <p:sldId id="265" r:id="rId7"/>
    <p:sldId id="266" r:id="rId8"/>
    <p:sldId id="268" r:id="rId9"/>
    <p:sldId id="269" r:id="rId10"/>
    <p:sldId id="261" r:id="rId11"/>
    <p:sldId id="262" r:id="rId12"/>
    <p:sldId id="263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006601"/>
            <a:ext cx="9144000" cy="1503362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72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87024" y="365125"/>
            <a:ext cx="86677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55357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3" Type="http://schemas.openxmlformats.org/officeDocument/2006/relationships/image" Target="../media/image6.jpe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2" Type="http://schemas.openxmlformats.org/officeDocument/2006/relationships/image" Target="../media/image7.jpeg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mtClean="0"/>
              <a:t>学习汇报</a:t>
            </a:r>
            <a:endParaRPr lang="zh-CN" altLang="en-US" smtClean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zh-CN" altLang="en-US" sz="1800" smtClean="0"/>
              <a:t>李岁武</a:t>
            </a:r>
            <a:endParaRPr lang="zh-CN" altLang="en-US" sz="1800" smtClean="0"/>
          </a:p>
          <a:p>
            <a:r>
              <a:rPr lang="en-US" altLang="zh-CN" sz="1800" smtClean="0"/>
              <a:t>2018.8.20</a:t>
            </a:r>
            <a:endParaRPr lang="en-US" altLang="zh-CN" sz="18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 algn="ctr">
              <a:buNone/>
            </a:pPr>
            <a:r>
              <a:rPr lang="en-US" altLang="zh-CN"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US" altLang="zh-CN" sz="6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zh-CN"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altLang="zh-CN" sz="6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 anchorCtr="0">
            <a:normAutofit/>
          </a:bodyPr>
          <a:p>
            <a:r>
              <a:rPr lang="zh-CN" altLang="en-US" dirty="0"/>
              <a:t>工作进展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algn="just">
              <a:lnSpc>
                <a:spcPct val="120000"/>
              </a:lnSpc>
            </a:pPr>
            <a:r>
              <a:rPr lang="zh-CN" altLang="en-US" sz="1800" dirty="0"/>
              <a:t>看</a:t>
            </a:r>
            <a:r>
              <a:rPr lang="en-US" altLang="zh-CN" sz="1800" dirty="0"/>
              <a:t>python</a:t>
            </a:r>
            <a:r>
              <a:rPr lang="zh-CN" altLang="en-US" sz="1800" dirty="0"/>
              <a:t>的相关视频和书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学习机器学习的相关算法（</a:t>
            </a:r>
            <a:r>
              <a:rPr lang="en-US" altLang="zh-CN" sz="1800" dirty="0"/>
              <a:t>KNN</a:t>
            </a:r>
            <a:r>
              <a:rPr lang="zh-CN" altLang="en-US" sz="1800" dirty="0"/>
              <a:t>、决策树、朴素贝叶斯、</a:t>
            </a:r>
            <a:r>
              <a:rPr lang="en-US" altLang="zh-CN" sz="1800" dirty="0"/>
              <a:t>LR</a:t>
            </a:r>
            <a:r>
              <a:rPr lang="zh-CN" altLang="en-US" sz="1800" dirty="0"/>
              <a:t>） </a:t>
            </a: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 anchorCtr="0">
            <a:normAutofit/>
          </a:bodyPr>
          <a:lstStyle/>
          <a:p>
            <a:r>
              <a:rPr lang="en-US" altLang="zh-CN" dirty="0"/>
              <a:t>KNN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/>
              <a:t>Euclidean Distance 和Manhattan distance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懒惰学习</a:t>
            </a: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 anchorCtr="0">
            <a:normAutofit/>
          </a:bodyPr>
          <a:lstStyle/>
          <a:p>
            <a:r>
              <a:rPr lang="zh-CN" altLang="en-US" dirty="0"/>
              <a:t>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/>
              <a:t>每个内部结点表示在一个属性上的测试，每个分支代表一个属性输出，而每个树叶结点代表类或类分布。树的最顶层是根结点。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ID3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如何处理连续性变量的属性?C4.5</a:t>
            </a:r>
            <a:endParaRPr lang="en-US" altLang="zh-CN" sz="1800" dirty="0"/>
          </a:p>
          <a:p>
            <a:pPr algn="just">
              <a:lnSpc>
                <a:spcPct val="120000"/>
              </a:lnSpc>
            </a:pPr>
            <a:r>
              <a:rPr lang="en-US" altLang="zh-CN" sz="1800" dirty="0"/>
              <a:t>避免overfitting</a:t>
            </a:r>
            <a:r>
              <a:rPr lang="zh-CN" altLang="en-US" sz="1800" dirty="0"/>
              <a:t>：预剪枝、后剪枝</a:t>
            </a:r>
            <a:endParaRPr lang="zh-CN" altLang="en-US" sz="1800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" y="96520"/>
            <a:ext cx="6324600" cy="62439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890" y="217170"/>
            <a:ext cx="4471670" cy="1024890"/>
          </a:xfrm>
          <a:prstGeom prst="rect">
            <a:avLst/>
          </a:prstGeom>
        </p:spPr>
      </p:pic>
      <p:pic>
        <p:nvPicPr>
          <p:cNvPr id="-2147482617" name="图片 -2147482618" descr="IMG_2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890" y="1581785"/>
            <a:ext cx="4569460" cy="4845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16" name="图片 -2147482617" descr="IMG_2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890" y="2566035"/>
            <a:ext cx="4568825" cy="1304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0890" y="4658995"/>
            <a:ext cx="4778375" cy="4635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 anchorCtr="0">
            <a:normAutofit/>
          </a:bodyPr>
          <a:lstStyle/>
          <a:p>
            <a:r>
              <a:rPr lang="en-US" altLang="zh-CN" dirty="0"/>
              <a:t>LR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dirty="0"/>
              <a:t>Cost函数</a:t>
            </a:r>
            <a:endParaRPr lang="zh-CN" altLang="en-US" sz="1800" dirty="0"/>
          </a:p>
          <a:p>
            <a:pPr algn="just">
              <a:lnSpc>
                <a:spcPct val="120000"/>
              </a:lnSpc>
            </a:pPr>
            <a:r>
              <a:rPr lang="zh-CN" altLang="en-US" sz="1800" dirty="0"/>
              <a:t>gradient decent</a:t>
            </a:r>
            <a:endParaRPr lang="zh-CN" altLang="en-US" sz="1800" dirty="0"/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1800" dirty="0"/>
          </a:p>
        </p:txBody>
      </p:sp>
      <p:pic>
        <p:nvPicPr>
          <p:cNvPr id="-2147482607" name="图片 -2147482608" descr="IMG_2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2779713"/>
            <a:ext cx="3143250" cy="7715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75864" y="401970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LOREM IPSUM DOLOR</a:t>
            </a:r>
            <a:endParaRPr lang="en-US" altLang="zh-CN" dirty="0"/>
          </a:p>
        </p:txBody>
      </p:sp>
      <p:pic>
        <p:nvPicPr>
          <p:cNvPr id="-2147482610" name="图片 -2147482611" descr="IMG_2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" y="401955"/>
            <a:ext cx="10851515" cy="21704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91440" tIns="45720" rIns="91440" bIns="45720" rtlCol="0" anchor="ctr" anchorCtr="0">
            <a:normAutofit/>
          </a:bodyPr>
          <a:lstStyle/>
          <a:p>
            <a:r>
              <a:rPr lang="zh-CN" altLang="en-US" dirty="0"/>
              <a:t>优缺点比较</a:t>
            </a:r>
            <a:endParaRPr lang="zh-CN" altLang="en-US" dirty="0"/>
          </a:p>
        </p:txBody>
      </p:sp>
      <p:graphicFrame>
        <p:nvGraphicFramePr>
          <p:cNvPr id="6" name="内容占位符 5"/>
          <p:cNvGraphicFramePr/>
          <p:nvPr>
            <p:ph idx="1"/>
          </p:nvPr>
        </p:nvGraphicFramePr>
        <p:xfrm>
          <a:off x="838200" y="1856105"/>
          <a:ext cx="105156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算法</a:t>
                      </a:r>
                      <a:endParaRPr lang="zh-CN" altLang="en-US"/>
                    </a:p>
                  </a:txBody>
                  <a:tcPr>
                    <a:solidFill>
                      <a:prstClr val="black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KNN</a:t>
                      </a:r>
                      <a:endParaRPr lang="en-US" altLang="zh-CN"/>
                    </a:p>
                  </a:txBody>
                  <a:tcPr>
                    <a:solidFill>
                      <a:prstClr val="black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决策树</a:t>
                      </a:r>
                      <a:endParaRPr lang="zh-CN" altLang="en-US"/>
                    </a:p>
                  </a:txBody>
                  <a:tcPr>
                    <a:solidFill>
                      <a:prstClr val="black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朴素贝叶斯</a:t>
                      </a:r>
                      <a:endParaRPr lang="zh-CN" altLang="en-US"/>
                    </a:p>
                  </a:txBody>
                  <a:tcPr>
                    <a:solidFill>
                      <a:prstClr val="black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LR</a:t>
                      </a:r>
                      <a:endParaRPr lang="en-US" altLang="zh-CN"/>
                    </a:p>
                  </a:txBody>
                  <a:tcPr>
                    <a:solidFill>
                      <a:prstClr val="black"/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uFillTx/>
                        </a:rPr>
                        <a:t>优点</a:t>
                      </a: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</a:txBody>
                  <a:tcPr anchor="ctr" anchorCtr="0">
                    <a:solidFill>
                      <a:prstClr val="black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uFillTx/>
                        </a:rPr>
                        <a:t>简单</a:t>
                      </a: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uFillTx/>
                        </a:rPr>
                        <a:t>易于理解</a:t>
                      </a: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uFillTx/>
                        </a:rPr>
                        <a:t>容易实现</a:t>
                      </a: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</a:txBody>
                  <a:tcPr>
                    <a:solidFill>
                      <a:prstClr val="black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uFillTx/>
                        </a:rPr>
                        <a:t>计算复杂度不高</a:t>
                      </a: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uFillTx/>
                        </a:rPr>
                        <a:t>对中间值的缺失不敏感</a:t>
                      </a: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</a:txBody>
                  <a:tcPr>
                    <a:solidFill>
                      <a:prstClr val="black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uFillTx/>
                        </a:rPr>
                        <a:t>在数据较少的时候任然有效，可以处理多类别问题</a:t>
                      </a: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</a:txBody>
                  <a:tcPr>
                    <a:solidFill>
                      <a:prstClr val="black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uFillTx/>
                        </a:rPr>
                        <a:t>计算代价不高</a:t>
                      </a: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uFillTx/>
                        </a:rPr>
                        <a:t>容易理解和实现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  <a:uFillTx/>
                        </a:rPr>
                        <a:t> </a:t>
                      </a:r>
                      <a:endParaRPr lang="en-US" altLang="zh-CN">
                        <a:solidFill>
                          <a:schemeClr val="bg1"/>
                        </a:solidFill>
                        <a:uFillTx/>
                      </a:endParaRPr>
                    </a:p>
                  </a:txBody>
                  <a:tcPr>
                    <a:solidFill>
                      <a:prstClr val="black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uFillTx/>
                        </a:rPr>
                        <a:t>缺点</a:t>
                      </a: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</a:txBody>
                  <a:tcPr anchor="ctr" anchorCtr="0">
                    <a:solidFill>
                      <a:prstClr val="black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uFillTx/>
                        </a:rPr>
                        <a:t>需要大量空间储存所有已知实例</a:t>
                      </a: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uFillTx/>
                        </a:rPr>
                        <a:t>算法复杂度高（需要比较所有已知实例与要分类的实例）</a:t>
                      </a: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uFillTx/>
                        </a:rPr>
                        <a:t>容易受到样本分布不平衡的影响</a:t>
                      </a: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</a:txBody>
                  <a:tcPr>
                    <a:solidFill>
                      <a:prstClr val="black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uFillTx/>
                        </a:rPr>
                        <a:t>可能产生过度匹配问题</a:t>
                      </a: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  <a:p>
                      <a:pPr>
                        <a:buNone/>
                      </a:pP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uFillTx/>
                        </a:rPr>
                        <a:t>处理连续变量不好</a:t>
                      </a: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uFillTx/>
                        </a:rPr>
                        <a:t>类别较多时，错误增加的比较快</a:t>
                      </a: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uFillTx/>
                        </a:rPr>
                        <a:t>    </a:t>
                      </a: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uFillTx/>
                        </a:rPr>
                        <a:t>可规模性一般</a:t>
                      </a: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</a:txBody>
                  <a:tcPr>
                    <a:solidFill>
                      <a:prstClr val="black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uFillTx/>
                        </a:rPr>
                        <a:t>对于输入数据的准备方式较为敏感</a:t>
                      </a: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</a:txBody>
                  <a:tcPr>
                    <a:solidFill>
                      <a:prstClr val="black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uFillTx/>
                        </a:rPr>
                        <a:t>容易欠拟合，分类精度可能不高</a:t>
                      </a:r>
                      <a:endParaRPr lang="zh-CN" altLang="en-US">
                        <a:solidFill>
                          <a:schemeClr val="bg1"/>
                        </a:solidFill>
                        <a:uFillTx/>
                      </a:endParaRPr>
                    </a:p>
                  </a:txBody>
                  <a:tcPr>
                    <a:solidFill>
                      <a:prstClr val="black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继续学习算法</a:t>
            </a:r>
            <a:endParaRPr lang="zh-CN" altLang="en-US"/>
          </a:p>
          <a:p>
            <a:r>
              <a:rPr lang="zh-CN" altLang="en-US"/>
              <a:t>开始读论文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5"/>
</p:tagLst>
</file>

<file path=ppt/tags/tag10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4555_2*a*1"/>
  <p:tag name="KSO_WM_UNIT_TYPE" val="a"/>
</p:tagLst>
</file>

<file path=ppt/tags/tag11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4555_2*f*1"/>
  <p:tag name="KSO_WM_UNIT_TYPE" val="f"/>
</p:tagLst>
</file>

<file path=ppt/tags/tag12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5_2"/>
  <p:tag name="KSO_WM_TAG_VERSION" val="1.0"/>
  <p:tag name="KSO_WM_TEMPLATE_INDEX" val="20184555"/>
  <p:tag name="KSO_WM_TEMPLATE_CATEGORY" val="custom"/>
  <p:tag name="KSO_WM_SLIDE_SUBTYPE" val="pureTxt"/>
</p:tagLst>
</file>

<file path=ppt/tags/tag13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4555_2*a*1"/>
  <p:tag name="KSO_WM_UNIT_TYPE" val="a"/>
</p:tagLst>
</file>

<file path=ppt/tags/tag14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4555_2*f*1"/>
  <p:tag name="KSO_WM_UNIT_TYPE" val="f"/>
</p:tagLst>
</file>

<file path=ppt/tags/tag15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5_2"/>
  <p:tag name="KSO_WM_TAG_VERSION" val="1.0"/>
  <p:tag name="KSO_WM_TEMPLATE_INDEX" val="20184555"/>
  <p:tag name="KSO_WM_TEMPLATE_CATEGORY" val="custom"/>
  <p:tag name="KSO_WM_SLIDE_SUBTYPE" val="pureTxt"/>
</p:tagLst>
</file>

<file path=ppt/tags/tag16.xml><?xml version="1.0" encoding="utf-8"?>
<p:tagLst xmlns:p="http://schemas.openxmlformats.org/presentationml/2006/main">
  <p:tag name="KSO_WM_SLIDE_SIZE" val="790*387"/>
  <p:tag name="KSO_WM_SLIDE_POSITION" val="84*127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5"/>
  <p:tag name="KSO_WM_SLIDE_ID" val="custom20184555_5"/>
  <p:tag name="KSO_WM_TAG_VERSION" val="1.0"/>
  <p:tag name="KSO_WM_TEMPLATE_INDEX" val="20184555"/>
  <p:tag name="KSO_WM_TEMPLATE_CATEGORY" val="custom"/>
  <p:tag name="KSO_WM_SLIDE_SUBTYPE" val="picTxt"/>
</p:tagLst>
</file>

<file path=ppt/tags/tag17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4555_2*a*1"/>
  <p:tag name="KSO_WM_UNIT_TYPE" val="a"/>
</p:tagLst>
</file>

<file path=ppt/tags/tag18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4555_2*f*1"/>
  <p:tag name="KSO_WM_UNIT_TYPE" val="f"/>
</p:tagLst>
</file>

<file path=ppt/tags/tag19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5_2"/>
  <p:tag name="KSO_WM_TAG_VERSION" val="1.0"/>
  <p:tag name="KSO_WM_TEMPLATE_INDEX" val="20184555"/>
  <p:tag name="KSO_WM_TEMPLATE_CATEGORY" val="custom"/>
  <p:tag name="KSO_WM_SLIDE_SUBTYPE" val="pureTxt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5"/>
</p:tagLst>
</file>

<file path=ppt/tags/tag20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ID" val="custom20184555_5*a*1"/>
  <p:tag name="KSO_WM_UNIT_TYPE" val="a"/>
</p:tagLst>
</file>

<file path=ppt/tags/tag21.xml><?xml version="1.0" encoding="utf-8"?>
<p:tagLst xmlns:p="http://schemas.openxmlformats.org/presentationml/2006/main">
  <p:tag name="KSO_WM_SLIDE_SIZE" val="790*387"/>
  <p:tag name="KSO_WM_SLIDE_POSITION" val="84*127"/>
  <p:tag name="KSO_WM_SLIDE_LAYOUT_CNT" val="1_1_1"/>
  <p:tag name="KSO_WM_SLIDE_LAYOUT" val="a_f_d"/>
  <p:tag name="KSO_WM_BEAUTIFY_FLAG" val="#wm#"/>
  <p:tag name="KSO_WM_SLIDE_TYPE" val="text"/>
  <p:tag name="KSO_WM_SLIDE_ITEM_CNT" val="2"/>
  <p:tag name="KSO_WM_SLIDE_INDEX" val="5"/>
  <p:tag name="KSO_WM_SLIDE_ID" val="custom20184555_5"/>
  <p:tag name="KSO_WM_TAG_VERSION" val="1.0"/>
  <p:tag name="KSO_WM_TEMPLATE_INDEX" val="20184555"/>
  <p:tag name="KSO_WM_TEMPLATE_CATEGORY" val="custom"/>
  <p:tag name="KSO_WM_SLIDE_SUBTYPE" val="picTxt"/>
</p:tagLst>
</file>

<file path=ppt/tags/tag22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4555_2*a*1"/>
  <p:tag name="KSO_WM_UNIT_TYPE" val="a"/>
</p:tagLst>
</file>

<file path=ppt/tags/tag2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5_2"/>
  <p:tag name="KSO_WM_TAG_VERSION" val="1.0"/>
  <p:tag name="KSO_WM_TEMPLATE_INDEX" val="20184555"/>
  <p:tag name="KSO_WM_TEMPLATE_CATEGORY" val="custom"/>
  <p:tag name="KSO_WM_SLIDE_SUBTYPE" val="pureTxt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3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BEAUTIFY_FLAG" val="#wm#"/>
  <p:tag name="KSO_WM_TEMPLATE_THUMBS_INDEX" val="1、6、12、16、22、24、25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4555"/>
  <p:tag name="KSO_WM_UNIT_TYPE" val="a"/>
  <p:tag name="KSO_WM_UNIT_INDEX" val="1"/>
  <p:tag name="KSO_WM_UNIT_ID" val="custom20184555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蓝色通用"/>
</p:tagLst>
</file>

<file path=ppt/tags/tag5.xml><?xml version="1.0" encoding="utf-8"?>
<p:tagLst xmlns:p="http://schemas.openxmlformats.org/presentationml/2006/main">
  <p:tag name="KSO_WM_TEMPLATE_CATEGORY" val="custom"/>
  <p:tag name="KSO_WM_TEMPLATE_INDEX" val="20184555"/>
  <p:tag name="KSO_WM_UNIT_TYPE" val="b"/>
  <p:tag name="KSO_WM_UNIT_INDEX" val="1"/>
  <p:tag name="KSO_WM_UNIT_ID" val="custom20184555_1*b*1"/>
  <p:tag name="KSO_WM_UNIT_LAYERLEVEL" val="1"/>
  <p:tag name="KSO_WM_UNIT_VALUE" val="23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ID" val="custom20184555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4555"/>
  <p:tag name="KSO_WM_SLIDE_LAYOUT" val="a_b"/>
  <p:tag name="KSO_WM_SLIDE_LAYOUT_CNT" val="1_1"/>
  <p:tag name="KSO_WM_TEMPLATE_THUMBS_INDEX" val="1、6、12、16、22、24、25、"/>
  <p:tag name="KSO_WM_SLIDE_POSITION" val="66*144"/>
  <p:tag name="KSO_WM_SLIDE_SIZE" val="828*343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40"/>
  <p:tag name="KSO_WM_UNIT_LAYERLEVEL" val="1"/>
  <p:tag name="KSO_WM_UNIT_INDEX" val="1"/>
  <p:tag name="KSO_WM_UNIT_ID" val="custom20184555_2*a*1"/>
  <p:tag name="KSO_WM_UNIT_TYPE" val="a"/>
</p:tagLst>
</file>

<file path=ppt/tags/tag8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585"/>
  <p:tag name="KSO_WM_UNIT_LAYERLEVEL" val="1"/>
  <p:tag name="KSO_WM_UNIT_INDEX" val="1"/>
  <p:tag name="KSO_WM_UNIT_ID" val="custom20184555_2*f*1"/>
  <p:tag name="KSO_WM_UNIT_TYPE" val="f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  <p:tag name="KSO_WM_SLIDE_SIZE" val="828*343"/>
  <p:tag name="KSO_WM_SLIDE_POSITION" val="66*144"/>
  <p:tag name="KSO_WM_SLIDE_LAYOUT_CNT" val="1_1"/>
  <p:tag name="KSO_WM_SLIDE_LAYOUT" val="a_f"/>
  <p:tag name="KSO_WM_SLIDE_TYPE" val="text"/>
  <p:tag name="KSO_WM_SLIDE_ITEM_CNT" val="1"/>
  <p:tag name="KSO_WM_SLIDE_INDEX" val="2"/>
  <p:tag name="KSO_WM_SLIDE_ID" val="custom20184555_2"/>
  <p:tag name="KSO_WM_TAG_VERSION" val="1.0"/>
  <p:tag name="KSO_WM_SLIDE_SUBTYPE" val="pureTxt"/>
</p:tagLst>
</file>

<file path=ppt/theme/theme1.xml><?xml version="1.0" encoding="utf-8"?>
<a:theme xmlns:a="http://schemas.openxmlformats.org/drawingml/2006/main" name="1_自定义设计方案">
  <a:themeElements>
    <a:clrScheme name="自定义 101">
      <a:dk1>
        <a:srgbClr val="000000"/>
      </a:dk1>
      <a:lt1>
        <a:srgbClr val="FFFFFF"/>
      </a:lt1>
      <a:dk2>
        <a:srgbClr val="016C9E"/>
      </a:dk2>
      <a:lt2>
        <a:srgbClr val="FFFFFF"/>
      </a:lt2>
      <a:accent1>
        <a:srgbClr val="FFFFFF"/>
      </a:accent1>
      <a:accent2>
        <a:srgbClr val="016C9E"/>
      </a:accent2>
      <a:accent3>
        <a:srgbClr val="016C9E"/>
      </a:accent3>
      <a:accent4>
        <a:srgbClr val="016C9E"/>
      </a:accent4>
      <a:accent5>
        <a:srgbClr val="016C9E"/>
      </a:accent5>
      <a:accent6>
        <a:srgbClr val="016C9E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WPS 演示</Application>
  <PresentationFormat>宽屏</PresentationFormat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Unicode MS</vt:lpstr>
      <vt:lpstr>Arial</vt:lpstr>
      <vt:lpstr>黑体</vt:lpstr>
      <vt:lpstr>1_自定义设计方案</vt:lpstr>
      <vt:lpstr>学习汇报</vt:lpstr>
      <vt:lpstr>工作进展</vt:lpstr>
      <vt:lpstr>LOREM IPSUM DOLOR</vt:lpstr>
      <vt:lpstr>LOREM IPSUM DOLOR</vt:lpstr>
      <vt:lpstr>PowerPoint 演示文稿</vt:lpstr>
      <vt:lpstr>LOREM IPSUM DOLOR</vt:lpstr>
      <vt:lpstr>PowerPoint 演示文稿</vt:lpstr>
      <vt:lpstr>优缺点比较</vt:lpstr>
      <vt:lpstr>本周计划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李李小碎碎</dc:creator>
  <cp:lastModifiedBy>Debonair Li</cp:lastModifiedBy>
  <cp:revision>4</cp:revision>
  <dcterms:created xsi:type="dcterms:W3CDTF">2018-08-19T10:56:00Z</dcterms:created>
  <dcterms:modified xsi:type="dcterms:W3CDTF">2018-08-20T05:27:53Z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  <property fmtid="{D5CDD505-2E9C-101B-9397-08002B2CF9AE}" pid="3" name="KSORubyTemplateID">
    <vt:lpwstr>2</vt:lpwstr>
  </property>
</Properties>
</file>