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4039F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#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 u="heavy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4039F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#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 u="heavy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540024" y="2564718"/>
            <a:ext cx="5103494" cy="716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4039F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#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 u="heavy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4039F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#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4039F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#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1" y="11308556"/>
                </a:moveTo>
                <a:lnTo>
                  <a:pt x="0" y="11308556"/>
                </a:lnTo>
                <a:lnTo>
                  <a:pt x="0" y="0"/>
                </a:lnTo>
                <a:lnTo>
                  <a:pt x="20104101" y="0"/>
                </a:lnTo>
                <a:lnTo>
                  <a:pt x="20104101" y="11308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99364" y="2726467"/>
            <a:ext cx="3105371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 u="heavy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5507" y="2450841"/>
            <a:ext cx="10226675" cy="774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976070" y="10353524"/>
            <a:ext cx="748665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4039F4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#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bond.org/" TargetMode="External"/><Relationship Id="rId3" Type="http://schemas.openxmlformats.org/officeDocument/2006/relationships/hyperlink" Target="mailto:info@debond.org" TargetMode="External"/><Relationship Id="rId4" Type="http://schemas.openxmlformats.org/officeDocument/2006/relationships/hyperlink" Target="https://github.com/Debond-Protocol/Debond-App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debond-protocol.medium.com/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reddit.com/user/DebondProtocol" TargetMode="External"/><Relationship Id="rId9" Type="http://schemas.openxmlformats.org/officeDocument/2006/relationships/image" Target="../media/image4.png"/><Relationship Id="rId10" Type="http://schemas.openxmlformats.org/officeDocument/2006/relationships/hyperlink" Target="https://twitter.com/DebondProtocol" TargetMode="External"/><Relationship Id="rId11" Type="http://schemas.openxmlformats.org/officeDocument/2006/relationships/image" Target="../media/image5.png"/><Relationship Id="rId12" Type="http://schemas.openxmlformats.org/officeDocument/2006/relationships/hyperlink" Target="https://t.me/debond_protocol" TargetMode="External"/><Relationship Id="rId13" Type="http://schemas.openxmlformats.org/officeDocument/2006/relationships/image" Target="../media/image6.png"/><Relationship Id="rId14" Type="http://schemas.openxmlformats.org/officeDocument/2006/relationships/hyperlink" Target="https://www.linkedin.com/company/80704122/" TargetMode="External"/><Relationship Id="rId15" Type="http://schemas.openxmlformats.org/officeDocument/2006/relationships/image" Target="../media/image7.png"/><Relationship Id="rId16" Type="http://schemas.openxmlformats.org/officeDocument/2006/relationships/hyperlink" Target="https://discord.com/invite/Bhq2YEqY" TargetMode="External"/><Relationship Id="rId17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08823" y="6025157"/>
            <a:ext cx="6560184" cy="3898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INVEST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2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45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2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25" b="1">
                <a:solidFill>
                  <a:srgbClr val="FFFFFF"/>
                </a:solidFill>
                <a:latin typeface="Arial"/>
                <a:cs typeface="Arial"/>
              </a:rPr>
              <a:t>3.0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176" y="4033559"/>
            <a:ext cx="6541749" cy="16929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950" y="1291659"/>
            <a:ext cx="3956685" cy="13074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u="none" sz="4200" spc="-80"/>
              <a:t>OUR</a:t>
            </a:r>
            <a:r>
              <a:rPr dirty="0" u="none" sz="4200" spc="-195"/>
              <a:t> </a:t>
            </a:r>
            <a:r>
              <a:rPr dirty="0" u="none" sz="4200" spc="-85"/>
              <a:t>BUSINESS </a:t>
            </a:r>
            <a:r>
              <a:rPr dirty="0" u="none" sz="4200" spc="-10"/>
              <a:t>MODEL</a:t>
            </a:r>
            <a:r>
              <a:rPr dirty="0" u="none" sz="4200" spc="-10">
                <a:solidFill>
                  <a:srgbClr val="4039F4"/>
                </a:solidFill>
              </a:rPr>
              <a:t>.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6060366" y="6234269"/>
            <a:ext cx="3782695" cy="1609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3450" spc="75" b="1">
                <a:solidFill>
                  <a:srgbClr val="FFFFFF"/>
                </a:solidFill>
                <a:latin typeface="Arial"/>
                <a:cs typeface="Arial"/>
              </a:rPr>
              <a:t>Stamp</a:t>
            </a:r>
            <a:r>
              <a:rPr dirty="0" sz="3450" spc="-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105" b="1">
                <a:solidFill>
                  <a:srgbClr val="FFFFFF"/>
                </a:solidFill>
                <a:latin typeface="Arial"/>
                <a:cs typeface="Arial"/>
              </a:rPr>
              <a:t>duty</a:t>
            </a:r>
            <a:r>
              <a:rPr dirty="0" sz="3450" spc="-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85" b="1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D/Bonds</a:t>
            </a:r>
            <a:r>
              <a:rPr dirty="0" sz="34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40" b="1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3450" spc="75" b="1">
                <a:solidFill>
                  <a:srgbClr val="FFFFFF"/>
                </a:solidFill>
                <a:latin typeface="Arial"/>
                <a:cs typeface="Arial"/>
              </a:rPr>
              <a:t>redeemed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80727" y="2564718"/>
            <a:ext cx="3768725" cy="1609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3450" spc="100" b="1">
                <a:solidFill>
                  <a:srgbClr val="FFFFFF"/>
                </a:solidFill>
                <a:latin typeface="Arial"/>
                <a:cs typeface="Arial"/>
              </a:rPr>
              <a:t>Market-</a:t>
            </a:r>
            <a:r>
              <a:rPr dirty="0" sz="3450" spc="75" b="1">
                <a:solidFill>
                  <a:srgbClr val="FFFFFF"/>
                </a:solidFill>
                <a:latin typeface="Arial"/>
                <a:cs typeface="Arial"/>
              </a:rPr>
              <a:t>making: </a:t>
            </a:r>
            <a:r>
              <a:rPr dirty="0" sz="3450" spc="60" b="1">
                <a:solidFill>
                  <a:srgbClr val="FFFFFF"/>
                </a:solidFill>
                <a:latin typeface="Arial"/>
                <a:cs typeface="Arial"/>
              </a:rPr>
              <a:t>secondary</a:t>
            </a:r>
            <a:r>
              <a:rPr dirty="0" sz="34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20" b="1">
                <a:solidFill>
                  <a:srgbClr val="FFFFFF"/>
                </a:solidFill>
                <a:latin typeface="Arial"/>
                <a:cs typeface="Arial"/>
              </a:rPr>
              <a:t>bond </a:t>
            </a:r>
            <a:r>
              <a:rPr dirty="0" sz="3450" spc="9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45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4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40" b="1">
                <a:solidFill>
                  <a:srgbClr val="FFFFFF"/>
                </a:solidFill>
                <a:latin typeface="Arial"/>
                <a:cs typeface="Arial"/>
              </a:rPr>
              <a:t>token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280167" y="1135062"/>
            <a:ext cx="11809730" cy="9038590"/>
            <a:chOff x="5280167" y="1135062"/>
            <a:chExt cx="11809730" cy="9038590"/>
          </a:xfrm>
        </p:grpSpPr>
        <p:sp>
          <p:nvSpPr>
            <p:cNvPr id="6" name="object 6" descr=""/>
            <p:cNvSpPr/>
            <p:nvPr/>
          </p:nvSpPr>
          <p:spPr>
            <a:xfrm>
              <a:off x="5280167" y="1135062"/>
              <a:ext cx="11809730" cy="9038590"/>
            </a:xfrm>
            <a:custGeom>
              <a:avLst/>
              <a:gdLst/>
              <a:ahLst/>
              <a:cxnLst/>
              <a:rect l="l" t="t" r="r" b="b"/>
              <a:pathLst>
                <a:path w="11809730" h="9038590">
                  <a:moveTo>
                    <a:pt x="5458093" y="9038432"/>
                  </a:moveTo>
                  <a:lnTo>
                    <a:pt x="5458094" y="0"/>
                  </a:lnTo>
                </a:path>
                <a:path w="11809730" h="9038590">
                  <a:moveTo>
                    <a:pt x="0" y="4496740"/>
                  </a:moveTo>
                  <a:lnTo>
                    <a:pt x="11809109" y="4496741"/>
                  </a:lnTo>
                </a:path>
              </a:pathLst>
            </a:custGeom>
            <a:ln w="8368">
              <a:solidFill>
                <a:srgbClr val="403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214716" y="510825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0" y="1047089"/>
                  </a:moveTo>
                  <a:lnTo>
                    <a:pt x="1047089" y="0"/>
                  </a:lnTo>
                </a:path>
              </a:pathLst>
            </a:custGeom>
            <a:ln w="10470">
              <a:solidFill>
                <a:srgbClr val="4039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1410970">
              <a:lnSpc>
                <a:spcPct val="100400"/>
              </a:lnSpc>
              <a:spcBef>
                <a:spcPts val="95"/>
              </a:spcBef>
            </a:pPr>
            <a:r>
              <a:rPr dirty="0"/>
              <a:t>Charging</a:t>
            </a:r>
            <a:r>
              <a:rPr dirty="0" spc="180"/>
              <a:t> </a:t>
            </a:r>
            <a:r>
              <a:rPr dirty="0" spc="65"/>
              <a:t>service </a:t>
            </a:r>
            <a:r>
              <a:rPr dirty="0" spc="125"/>
              <a:t>fee</a:t>
            </a:r>
            <a:r>
              <a:rPr dirty="0" spc="-165"/>
              <a:t> </a:t>
            </a:r>
            <a:r>
              <a:rPr dirty="0" spc="85"/>
              <a:t>to</a:t>
            </a:r>
            <a:r>
              <a:rPr dirty="0" spc="-160"/>
              <a:t> </a:t>
            </a:r>
            <a:r>
              <a:rPr dirty="0" spc="85"/>
              <a:t>create </a:t>
            </a:r>
            <a:r>
              <a:rPr dirty="0" spc="-10"/>
              <a:t>personalisable financial </a:t>
            </a:r>
            <a:r>
              <a:rPr dirty="0" spc="35"/>
              <a:t>products</a:t>
            </a:r>
          </a:p>
          <a:p>
            <a:pPr>
              <a:lnSpc>
                <a:spcPct val="100000"/>
              </a:lnSpc>
            </a:pPr>
            <a:endParaRPr sz="4200"/>
          </a:p>
          <a:p>
            <a:pPr marL="46355" marR="5080">
              <a:lnSpc>
                <a:spcPct val="100400"/>
              </a:lnSpc>
              <a:spcBef>
                <a:spcPts val="3285"/>
              </a:spcBef>
            </a:pPr>
            <a:r>
              <a:rPr dirty="0" spc="200"/>
              <a:t>50%</a:t>
            </a:r>
            <a:r>
              <a:rPr dirty="0" spc="-160"/>
              <a:t> </a:t>
            </a:r>
            <a:r>
              <a:rPr dirty="0" spc="95"/>
              <a:t>of</a:t>
            </a:r>
            <a:r>
              <a:rPr dirty="0" spc="-160"/>
              <a:t> </a:t>
            </a:r>
            <a:r>
              <a:rPr dirty="0" spc="140"/>
              <a:t>the</a:t>
            </a:r>
            <a:r>
              <a:rPr dirty="0" spc="-160"/>
              <a:t> </a:t>
            </a:r>
            <a:r>
              <a:rPr dirty="0" spc="55"/>
              <a:t>income</a:t>
            </a:r>
            <a:r>
              <a:rPr dirty="0" spc="-150"/>
              <a:t> </a:t>
            </a:r>
            <a:r>
              <a:rPr dirty="0" spc="-20"/>
              <a:t>will </a:t>
            </a:r>
            <a:r>
              <a:rPr dirty="0" spc="114"/>
              <a:t>be</a:t>
            </a:r>
            <a:r>
              <a:rPr dirty="0" spc="-160"/>
              <a:t> </a:t>
            </a:r>
            <a:r>
              <a:rPr dirty="0" spc="80"/>
              <a:t>sent</a:t>
            </a:r>
            <a:r>
              <a:rPr dirty="0" spc="-160"/>
              <a:t> </a:t>
            </a:r>
            <a:r>
              <a:rPr dirty="0" spc="85"/>
              <a:t>to</a:t>
            </a:r>
            <a:r>
              <a:rPr dirty="0" spc="-160"/>
              <a:t> </a:t>
            </a:r>
            <a:r>
              <a:rPr dirty="0" spc="114"/>
              <a:t>the </a:t>
            </a:r>
            <a:r>
              <a:rPr dirty="0" spc="65"/>
              <a:t>governance</a:t>
            </a:r>
            <a:r>
              <a:rPr dirty="0" spc="-155"/>
              <a:t> </a:t>
            </a:r>
            <a:r>
              <a:rPr dirty="0" spc="65"/>
              <a:t>token</a:t>
            </a:r>
            <a:r>
              <a:rPr dirty="0" spc="-155"/>
              <a:t> </a:t>
            </a:r>
            <a:r>
              <a:rPr dirty="0" spc="-10"/>
              <a:t>pool, </a:t>
            </a:r>
            <a:r>
              <a:rPr dirty="0" spc="200"/>
              <a:t>50%</a:t>
            </a:r>
            <a:r>
              <a:rPr dirty="0" spc="-120"/>
              <a:t> </a:t>
            </a:r>
            <a:r>
              <a:rPr dirty="0"/>
              <a:t>will</a:t>
            </a:r>
            <a:r>
              <a:rPr dirty="0" spc="-114"/>
              <a:t> </a:t>
            </a:r>
            <a:r>
              <a:rPr dirty="0" spc="114"/>
              <a:t>be</a:t>
            </a:r>
            <a:r>
              <a:rPr dirty="0" spc="-120"/>
              <a:t> </a:t>
            </a:r>
            <a:r>
              <a:rPr dirty="0" spc="90"/>
              <a:t>owned</a:t>
            </a:r>
            <a:r>
              <a:rPr dirty="0" spc="-114"/>
              <a:t> </a:t>
            </a:r>
            <a:r>
              <a:rPr dirty="0" spc="30"/>
              <a:t>by </a:t>
            </a:r>
            <a:r>
              <a:rPr dirty="0" spc="140"/>
              <a:t>the</a:t>
            </a:r>
            <a:r>
              <a:rPr dirty="0" spc="-160"/>
              <a:t> </a:t>
            </a:r>
            <a:r>
              <a:rPr dirty="0" spc="114"/>
              <a:t>company*</a:t>
            </a:r>
          </a:p>
          <a:p>
            <a:pPr marL="141605" marR="2592705">
              <a:lnSpc>
                <a:spcPct val="100000"/>
              </a:lnSpc>
              <a:spcBef>
                <a:spcPts val="2550"/>
              </a:spcBef>
            </a:pPr>
            <a:r>
              <a:rPr dirty="0" sz="1650" spc="210" b="0">
                <a:latin typeface="Arial"/>
                <a:cs typeface="Arial"/>
              </a:rPr>
              <a:t>*</a:t>
            </a:r>
            <a:r>
              <a:rPr dirty="0" sz="1650" spc="50" b="0">
                <a:latin typeface="Arial"/>
                <a:cs typeface="Arial"/>
              </a:rPr>
              <a:t> </a:t>
            </a:r>
            <a:r>
              <a:rPr dirty="0" sz="1650" b="0">
                <a:latin typeface="Arial"/>
                <a:cs typeface="Arial"/>
              </a:rPr>
              <a:t>This</a:t>
            </a:r>
            <a:r>
              <a:rPr dirty="0" sz="1650" spc="80" b="0">
                <a:latin typeface="Arial"/>
                <a:cs typeface="Arial"/>
              </a:rPr>
              <a:t> </a:t>
            </a:r>
            <a:r>
              <a:rPr dirty="0" sz="1650" b="0">
                <a:latin typeface="Arial"/>
                <a:cs typeface="Arial"/>
              </a:rPr>
              <a:t>can</a:t>
            </a:r>
            <a:r>
              <a:rPr dirty="0" sz="1650" spc="80" b="0">
                <a:latin typeface="Arial"/>
                <a:cs typeface="Arial"/>
              </a:rPr>
              <a:t> </a:t>
            </a:r>
            <a:r>
              <a:rPr dirty="0" sz="1650" spc="60" b="0">
                <a:latin typeface="Arial"/>
                <a:cs typeface="Arial"/>
              </a:rPr>
              <a:t>be</a:t>
            </a:r>
            <a:r>
              <a:rPr dirty="0" sz="1650" spc="85" b="0">
                <a:latin typeface="Arial"/>
                <a:cs typeface="Arial"/>
              </a:rPr>
              <a:t> </a:t>
            </a:r>
            <a:r>
              <a:rPr dirty="0" sz="1650" b="0">
                <a:latin typeface="Arial"/>
                <a:cs typeface="Arial"/>
              </a:rPr>
              <a:t>revised</a:t>
            </a:r>
            <a:r>
              <a:rPr dirty="0" sz="1650" spc="80" b="0">
                <a:latin typeface="Arial"/>
                <a:cs typeface="Arial"/>
              </a:rPr>
              <a:t> </a:t>
            </a:r>
            <a:r>
              <a:rPr dirty="0" sz="1650" spc="40" b="0">
                <a:latin typeface="Arial"/>
                <a:cs typeface="Arial"/>
              </a:rPr>
              <a:t>by </a:t>
            </a:r>
            <a:r>
              <a:rPr dirty="0" sz="1650" b="0">
                <a:latin typeface="Arial"/>
                <a:cs typeface="Arial"/>
              </a:rPr>
              <a:t>a</a:t>
            </a:r>
            <a:r>
              <a:rPr dirty="0" sz="1650" spc="155" b="0">
                <a:latin typeface="Arial"/>
                <a:cs typeface="Arial"/>
              </a:rPr>
              <a:t> </a:t>
            </a:r>
            <a:r>
              <a:rPr dirty="0" sz="1650" b="0">
                <a:latin typeface="Arial"/>
                <a:cs typeface="Arial"/>
              </a:rPr>
              <a:t>governance</a:t>
            </a:r>
            <a:r>
              <a:rPr dirty="0" sz="1650" spc="165" b="0">
                <a:latin typeface="Arial"/>
                <a:cs typeface="Arial"/>
              </a:rPr>
              <a:t> </a:t>
            </a:r>
            <a:r>
              <a:rPr dirty="0" sz="1650" spc="-10" b="0">
                <a:latin typeface="Arial"/>
                <a:cs typeface="Arial"/>
              </a:rPr>
              <a:t>proposal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3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958" y="1297415"/>
            <a:ext cx="3601085" cy="666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200" spc="-30"/>
              <a:t>MILESTONES</a:t>
            </a:r>
            <a:r>
              <a:rPr dirty="0" u="none" sz="4200" spc="-30">
                <a:solidFill>
                  <a:srgbClr val="4039F4"/>
                </a:solidFill>
              </a:rPr>
              <a:t>.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2559500" y="3452436"/>
            <a:ext cx="16306165" cy="4572000"/>
            <a:chOff x="2559500" y="3452436"/>
            <a:chExt cx="16306165" cy="4572000"/>
          </a:xfrm>
        </p:grpSpPr>
        <p:sp>
          <p:nvSpPr>
            <p:cNvPr id="4" name="object 4" descr=""/>
            <p:cNvSpPr/>
            <p:nvPr/>
          </p:nvSpPr>
          <p:spPr>
            <a:xfrm>
              <a:off x="3010260" y="5721507"/>
              <a:ext cx="13571855" cy="0"/>
            </a:xfrm>
            <a:custGeom>
              <a:avLst/>
              <a:gdLst/>
              <a:ahLst/>
              <a:cxnLst/>
              <a:rect l="l" t="t" r="r" b="b"/>
              <a:pathLst>
                <a:path w="13571855" h="0">
                  <a:moveTo>
                    <a:pt x="0" y="0"/>
                  </a:moveTo>
                  <a:lnTo>
                    <a:pt x="13571505" y="0"/>
                  </a:lnTo>
                </a:path>
              </a:pathLst>
            </a:custGeom>
            <a:ln w="10470">
              <a:solidFill>
                <a:srgbClr val="403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59494" y="3452437"/>
              <a:ext cx="16306165" cy="4572000"/>
            </a:xfrm>
            <a:custGeom>
              <a:avLst/>
              <a:gdLst/>
              <a:ahLst/>
              <a:cxnLst/>
              <a:rect l="l" t="t" r="r" b="b"/>
              <a:pathLst>
                <a:path w="16306165" h="4572000">
                  <a:moveTo>
                    <a:pt x="901560" y="2286635"/>
                  </a:moveTo>
                  <a:lnTo>
                    <a:pt x="897661" y="2237575"/>
                  </a:lnTo>
                  <a:lnTo>
                    <a:pt x="888682" y="2190191"/>
                  </a:lnTo>
                  <a:lnTo>
                    <a:pt x="874928" y="2144725"/>
                  </a:lnTo>
                  <a:lnTo>
                    <a:pt x="856665" y="2101469"/>
                  </a:lnTo>
                  <a:lnTo>
                    <a:pt x="834174" y="2060676"/>
                  </a:lnTo>
                  <a:lnTo>
                    <a:pt x="807758" y="2022627"/>
                  </a:lnTo>
                  <a:lnTo>
                    <a:pt x="777671" y="1987575"/>
                  </a:lnTo>
                  <a:lnTo>
                    <a:pt x="744220" y="1955787"/>
                  </a:lnTo>
                  <a:lnTo>
                    <a:pt x="707669" y="1927542"/>
                  </a:lnTo>
                  <a:lnTo>
                    <a:pt x="668312" y="1903107"/>
                  </a:lnTo>
                  <a:lnTo>
                    <a:pt x="626427" y="1882749"/>
                  </a:lnTo>
                  <a:lnTo>
                    <a:pt x="582295" y="1866734"/>
                  </a:lnTo>
                  <a:lnTo>
                    <a:pt x="536194" y="1855317"/>
                  </a:lnTo>
                  <a:lnTo>
                    <a:pt x="488403" y="1848789"/>
                  </a:lnTo>
                  <a:lnTo>
                    <a:pt x="439229" y="1847405"/>
                  </a:lnTo>
                  <a:lnTo>
                    <a:pt x="390169" y="1851317"/>
                  </a:lnTo>
                  <a:lnTo>
                    <a:pt x="342773" y="1860283"/>
                  </a:lnTo>
                  <a:lnTo>
                    <a:pt x="297319" y="1874050"/>
                  </a:lnTo>
                  <a:lnTo>
                    <a:pt x="254063" y="1892312"/>
                  </a:lnTo>
                  <a:lnTo>
                    <a:pt x="213271" y="1914791"/>
                  </a:lnTo>
                  <a:lnTo>
                    <a:pt x="175209" y="1941220"/>
                  </a:lnTo>
                  <a:lnTo>
                    <a:pt x="140157" y="1971294"/>
                  </a:lnTo>
                  <a:lnTo>
                    <a:pt x="108381" y="2004745"/>
                  </a:lnTo>
                  <a:lnTo>
                    <a:pt x="80137" y="2041296"/>
                  </a:lnTo>
                  <a:lnTo>
                    <a:pt x="55702" y="2080653"/>
                  </a:lnTo>
                  <a:lnTo>
                    <a:pt x="35344" y="2122551"/>
                  </a:lnTo>
                  <a:lnTo>
                    <a:pt x="19316" y="2166683"/>
                  </a:lnTo>
                  <a:lnTo>
                    <a:pt x="7912" y="2212784"/>
                  </a:lnTo>
                  <a:lnTo>
                    <a:pt x="1384" y="2260562"/>
                  </a:lnTo>
                  <a:lnTo>
                    <a:pt x="0" y="2309749"/>
                  </a:lnTo>
                  <a:lnTo>
                    <a:pt x="3911" y="2358796"/>
                  </a:lnTo>
                  <a:lnTo>
                    <a:pt x="12877" y="2406192"/>
                  </a:lnTo>
                  <a:lnTo>
                    <a:pt x="26631" y="2451646"/>
                  </a:lnTo>
                  <a:lnTo>
                    <a:pt x="44894" y="2494915"/>
                  </a:lnTo>
                  <a:lnTo>
                    <a:pt x="67386" y="2535707"/>
                  </a:lnTo>
                  <a:lnTo>
                    <a:pt x="93802" y="2573756"/>
                  </a:lnTo>
                  <a:lnTo>
                    <a:pt x="123888" y="2608808"/>
                  </a:lnTo>
                  <a:lnTo>
                    <a:pt x="157340" y="2640596"/>
                  </a:lnTo>
                  <a:lnTo>
                    <a:pt x="193890" y="2668828"/>
                  </a:lnTo>
                  <a:lnTo>
                    <a:pt x="233248" y="2693263"/>
                  </a:lnTo>
                  <a:lnTo>
                    <a:pt x="275132" y="2713634"/>
                  </a:lnTo>
                  <a:lnTo>
                    <a:pt x="319265" y="2729649"/>
                  </a:lnTo>
                  <a:lnTo>
                    <a:pt x="365366" y="2741053"/>
                  </a:lnTo>
                  <a:lnTo>
                    <a:pt x="413156" y="2747581"/>
                  </a:lnTo>
                  <a:lnTo>
                    <a:pt x="462330" y="2748965"/>
                  </a:lnTo>
                  <a:lnTo>
                    <a:pt x="511390" y="2745067"/>
                  </a:lnTo>
                  <a:lnTo>
                    <a:pt x="558787" y="2736088"/>
                  </a:lnTo>
                  <a:lnTo>
                    <a:pt x="604240" y="2722334"/>
                  </a:lnTo>
                  <a:lnTo>
                    <a:pt x="647496" y="2704071"/>
                  </a:lnTo>
                  <a:lnTo>
                    <a:pt x="688289" y="2681592"/>
                  </a:lnTo>
                  <a:lnTo>
                    <a:pt x="726351" y="2655163"/>
                  </a:lnTo>
                  <a:lnTo>
                    <a:pt x="761403" y="2625077"/>
                  </a:lnTo>
                  <a:lnTo>
                    <a:pt x="793178" y="2591625"/>
                  </a:lnTo>
                  <a:lnTo>
                    <a:pt x="821423" y="2555075"/>
                  </a:lnTo>
                  <a:lnTo>
                    <a:pt x="845858" y="2515717"/>
                  </a:lnTo>
                  <a:lnTo>
                    <a:pt x="866216" y="2473833"/>
                  </a:lnTo>
                  <a:lnTo>
                    <a:pt x="882243" y="2429700"/>
                  </a:lnTo>
                  <a:lnTo>
                    <a:pt x="893648" y="2383599"/>
                  </a:lnTo>
                  <a:lnTo>
                    <a:pt x="900176" y="2335822"/>
                  </a:lnTo>
                  <a:lnTo>
                    <a:pt x="901560" y="2286635"/>
                  </a:lnTo>
                  <a:close/>
                </a:path>
                <a:path w="16306165" h="4572000">
                  <a:moveTo>
                    <a:pt x="5151869" y="2308466"/>
                  </a:moveTo>
                  <a:lnTo>
                    <a:pt x="5151806" y="2258872"/>
                  </a:lnTo>
                  <a:lnTo>
                    <a:pt x="5149418" y="2212695"/>
                  </a:lnTo>
                  <a:lnTo>
                    <a:pt x="5144490" y="2165553"/>
                  </a:lnTo>
                  <a:lnTo>
                    <a:pt x="5137201" y="2119198"/>
                  </a:lnTo>
                  <a:lnTo>
                    <a:pt x="5127599" y="2073744"/>
                  </a:lnTo>
                  <a:lnTo>
                    <a:pt x="5115725" y="2029028"/>
                  </a:lnTo>
                  <a:lnTo>
                    <a:pt x="5101679" y="1985352"/>
                  </a:lnTo>
                  <a:lnTo>
                    <a:pt x="5085512" y="1942693"/>
                  </a:lnTo>
                  <a:lnTo>
                    <a:pt x="5067287" y="1901126"/>
                  </a:lnTo>
                  <a:lnTo>
                    <a:pt x="5047069" y="1860677"/>
                  </a:lnTo>
                  <a:lnTo>
                    <a:pt x="5024920" y="1821446"/>
                  </a:lnTo>
                  <a:lnTo>
                    <a:pt x="5000904" y="1783461"/>
                  </a:lnTo>
                  <a:lnTo>
                    <a:pt x="4975098" y="1746808"/>
                  </a:lnTo>
                  <a:lnTo>
                    <a:pt x="4947539" y="1711528"/>
                  </a:lnTo>
                  <a:lnTo>
                    <a:pt x="4918316" y="1677695"/>
                  </a:lnTo>
                  <a:lnTo>
                    <a:pt x="4887480" y="1645373"/>
                  </a:lnTo>
                  <a:lnTo>
                    <a:pt x="4855095" y="1614614"/>
                  </a:lnTo>
                  <a:lnTo>
                    <a:pt x="4821225" y="1585468"/>
                  </a:lnTo>
                  <a:lnTo>
                    <a:pt x="4785944" y="1558010"/>
                  </a:lnTo>
                  <a:lnTo>
                    <a:pt x="4749292" y="1532305"/>
                  </a:lnTo>
                  <a:lnTo>
                    <a:pt x="4711370" y="1508404"/>
                  </a:lnTo>
                  <a:lnTo>
                    <a:pt x="4672215" y="1486369"/>
                  </a:lnTo>
                  <a:lnTo>
                    <a:pt x="4631893" y="1466265"/>
                  </a:lnTo>
                  <a:lnTo>
                    <a:pt x="4590466" y="1448155"/>
                  </a:lnTo>
                  <a:lnTo>
                    <a:pt x="4548009" y="1432090"/>
                  </a:lnTo>
                  <a:lnTo>
                    <a:pt x="4504588" y="1418132"/>
                  </a:lnTo>
                  <a:lnTo>
                    <a:pt x="4460252" y="1406347"/>
                  </a:lnTo>
                  <a:lnTo>
                    <a:pt x="4415129" y="1396796"/>
                  </a:lnTo>
                  <a:lnTo>
                    <a:pt x="4369117" y="1389532"/>
                  </a:lnTo>
                  <a:lnTo>
                    <a:pt x="4322457" y="1384617"/>
                  </a:lnTo>
                  <a:lnTo>
                    <a:pt x="4275125" y="1382128"/>
                  </a:lnTo>
                  <a:lnTo>
                    <a:pt x="4227220" y="1382102"/>
                  </a:lnTo>
                  <a:lnTo>
                    <a:pt x="4179366" y="1384579"/>
                  </a:lnTo>
                  <a:lnTo>
                    <a:pt x="4132224" y="1389507"/>
                  </a:lnTo>
                  <a:lnTo>
                    <a:pt x="4085933" y="1396784"/>
                  </a:lnTo>
                  <a:lnTo>
                    <a:pt x="4040327" y="1406410"/>
                  </a:lnTo>
                  <a:lnTo>
                    <a:pt x="3995699" y="1418272"/>
                  </a:lnTo>
                  <a:lnTo>
                    <a:pt x="3952024" y="1432318"/>
                  </a:lnTo>
                  <a:lnTo>
                    <a:pt x="3909364" y="1448485"/>
                  </a:lnTo>
                  <a:lnTo>
                    <a:pt x="3867785" y="1466710"/>
                  </a:lnTo>
                  <a:lnTo>
                    <a:pt x="3827348" y="1486928"/>
                  </a:lnTo>
                  <a:lnTo>
                    <a:pt x="3788105" y="1509077"/>
                  </a:lnTo>
                  <a:lnTo>
                    <a:pt x="3750132" y="1533080"/>
                  </a:lnTo>
                  <a:lnTo>
                    <a:pt x="3713480" y="1558899"/>
                  </a:lnTo>
                  <a:lnTo>
                    <a:pt x="3678199" y="1586458"/>
                  </a:lnTo>
                  <a:lnTo>
                    <a:pt x="3644366" y="1615681"/>
                  </a:lnTo>
                  <a:lnTo>
                    <a:pt x="3612032" y="1646516"/>
                  </a:lnTo>
                  <a:lnTo>
                    <a:pt x="3581273" y="1678901"/>
                  </a:lnTo>
                  <a:lnTo>
                    <a:pt x="3552139" y="1712772"/>
                  </a:lnTo>
                  <a:lnTo>
                    <a:pt x="3524681" y="1748053"/>
                  </a:lnTo>
                  <a:lnTo>
                    <a:pt x="3498977" y="1784692"/>
                  </a:lnTo>
                  <a:lnTo>
                    <a:pt x="3475075" y="1822627"/>
                  </a:lnTo>
                  <a:lnTo>
                    <a:pt x="3453041" y="1861781"/>
                  </a:lnTo>
                  <a:lnTo>
                    <a:pt x="3432937" y="1902104"/>
                  </a:lnTo>
                  <a:lnTo>
                    <a:pt x="3414814" y="1943531"/>
                  </a:lnTo>
                  <a:lnTo>
                    <a:pt x="3398748" y="1985975"/>
                  </a:lnTo>
                  <a:lnTo>
                    <a:pt x="3384791" y="2029409"/>
                  </a:lnTo>
                  <a:lnTo>
                    <a:pt x="3373031" y="2073668"/>
                  </a:lnTo>
                  <a:lnTo>
                    <a:pt x="3363455" y="2118918"/>
                  </a:lnTo>
                  <a:lnTo>
                    <a:pt x="3356191" y="2164867"/>
                  </a:lnTo>
                  <a:lnTo>
                    <a:pt x="3351288" y="2211540"/>
                  </a:lnTo>
                  <a:lnTo>
                    <a:pt x="3348786" y="2258872"/>
                  </a:lnTo>
                  <a:lnTo>
                    <a:pt x="3348850" y="2308466"/>
                  </a:lnTo>
                  <a:lnTo>
                    <a:pt x="3351250" y="2354630"/>
                  </a:lnTo>
                  <a:lnTo>
                    <a:pt x="3356165" y="2401773"/>
                  </a:lnTo>
                  <a:lnTo>
                    <a:pt x="3363468" y="2448141"/>
                  </a:lnTo>
                  <a:lnTo>
                    <a:pt x="3373056" y="2493594"/>
                  </a:lnTo>
                  <a:lnTo>
                    <a:pt x="3384931" y="2538298"/>
                  </a:lnTo>
                  <a:lnTo>
                    <a:pt x="3398977" y="2581973"/>
                  </a:lnTo>
                  <a:lnTo>
                    <a:pt x="3415144" y="2624632"/>
                  </a:lnTo>
                  <a:lnTo>
                    <a:pt x="3433368" y="2666212"/>
                  </a:lnTo>
                  <a:lnTo>
                    <a:pt x="3453587" y="2706649"/>
                  </a:lnTo>
                  <a:lnTo>
                    <a:pt x="3475736" y="2745892"/>
                  </a:lnTo>
                  <a:lnTo>
                    <a:pt x="3499751" y="2783865"/>
                  </a:lnTo>
                  <a:lnTo>
                    <a:pt x="3525570" y="2820517"/>
                  </a:lnTo>
                  <a:lnTo>
                    <a:pt x="3553117" y="2855798"/>
                  </a:lnTo>
                  <a:lnTo>
                    <a:pt x="3582352" y="2889631"/>
                  </a:lnTo>
                  <a:lnTo>
                    <a:pt x="3613188" y="2921952"/>
                  </a:lnTo>
                  <a:lnTo>
                    <a:pt x="3645573" y="2952724"/>
                  </a:lnTo>
                  <a:lnTo>
                    <a:pt x="3679444" y="2981858"/>
                  </a:lnTo>
                  <a:lnTo>
                    <a:pt x="3714724" y="3009315"/>
                  </a:lnTo>
                  <a:lnTo>
                    <a:pt x="3751364" y="3035020"/>
                  </a:lnTo>
                  <a:lnTo>
                    <a:pt x="3789299" y="3058922"/>
                  </a:lnTo>
                  <a:lnTo>
                    <a:pt x="3828453" y="3080956"/>
                  </a:lnTo>
                  <a:lnTo>
                    <a:pt x="3868775" y="3101060"/>
                  </a:lnTo>
                  <a:lnTo>
                    <a:pt x="3910190" y="3119183"/>
                  </a:lnTo>
                  <a:lnTo>
                    <a:pt x="3952646" y="3135249"/>
                  </a:lnTo>
                  <a:lnTo>
                    <a:pt x="3996067" y="3149206"/>
                  </a:lnTo>
                  <a:lnTo>
                    <a:pt x="4040403" y="3160992"/>
                  </a:lnTo>
                  <a:lnTo>
                    <a:pt x="4085526" y="3170529"/>
                  </a:lnTo>
                  <a:lnTo>
                    <a:pt x="4131538" y="3177806"/>
                  </a:lnTo>
                  <a:lnTo>
                    <a:pt x="4178211" y="3182709"/>
                  </a:lnTo>
                  <a:lnTo>
                    <a:pt x="4225531" y="3185210"/>
                  </a:lnTo>
                  <a:lnTo>
                    <a:pt x="4273448" y="3185223"/>
                  </a:lnTo>
                  <a:lnTo>
                    <a:pt x="4321302" y="3182747"/>
                  </a:lnTo>
                  <a:lnTo>
                    <a:pt x="4368431" y="3177832"/>
                  </a:lnTo>
                  <a:lnTo>
                    <a:pt x="4414736" y="3170542"/>
                  </a:lnTo>
                  <a:lnTo>
                    <a:pt x="4460329" y="3160915"/>
                  </a:lnTo>
                  <a:lnTo>
                    <a:pt x="4504969" y="3149066"/>
                  </a:lnTo>
                  <a:lnTo>
                    <a:pt x="4548644" y="3135020"/>
                  </a:lnTo>
                  <a:lnTo>
                    <a:pt x="4591291" y="3118853"/>
                  </a:lnTo>
                  <a:lnTo>
                    <a:pt x="4632871" y="3100628"/>
                  </a:lnTo>
                  <a:lnTo>
                    <a:pt x="4673308" y="3080410"/>
                  </a:lnTo>
                  <a:lnTo>
                    <a:pt x="4712551" y="3058261"/>
                  </a:lnTo>
                  <a:lnTo>
                    <a:pt x="4750536" y="3034246"/>
                  </a:lnTo>
                  <a:lnTo>
                    <a:pt x="4787189" y="3008426"/>
                  </a:lnTo>
                  <a:lnTo>
                    <a:pt x="4822456" y="2980880"/>
                  </a:lnTo>
                  <a:lnTo>
                    <a:pt x="4856289" y="2951645"/>
                  </a:lnTo>
                  <a:lnTo>
                    <a:pt x="4888623" y="2920809"/>
                  </a:lnTo>
                  <a:lnTo>
                    <a:pt x="4919383" y="2888424"/>
                  </a:lnTo>
                  <a:lnTo>
                    <a:pt x="4948529" y="2854553"/>
                  </a:lnTo>
                  <a:lnTo>
                    <a:pt x="4975987" y="2819273"/>
                  </a:lnTo>
                  <a:lnTo>
                    <a:pt x="5001692" y="2782633"/>
                  </a:lnTo>
                  <a:lnTo>
                    <a:pt x="5025593" y="2744698"/>
                  </a:lnTo>
                  <a:lnTo>
                    <a:pt x="5047627" y="2705544"/>
                  </a:lnTo>
                  <a:lnTo>
                    <a:pt x="5067732" y="2665222"/>
                  </a:lnTo>
                  <a:lnTo>
                    <a:pt x="5085842" y="2623807"/>
                  </a:lnTo>
                  <a:lnTo>
                    <a:pt x="5101907" y="2581351"/>
                  </a:lnTo>
                  <a:lnTo>
                    <a:pt x="5115865" y="2537917"/>
                  </a:lnTo>
                  <a:lnTo>
                    <a:pt x="5127637" y="2493670"/>
                  </a:lnTo>
                  <a:lnTo>
                    <a:pt x="5137213" y="2448407"/>
                  </a:lnTo>
                  <a:lnTo>
                    <a:pt x="5144465" y="2402459"/>
                  </a:lnTo>
                  <a:lnTo>
                    <a:pt x="5149380" y="2355786"/>
                  </a:lnTo>
                  <a:lnTo>
                    <a:pt x="5151869" y="2308466"/>
                  </a:lnTo>
                  <a:close/>
                </a:path>
                <a:path w="16306165" h="4572000">
                  <a:moveTo>
                    <a:pt x="10178059" y="2295296"/>
                  </a:moveTo>
                  <a:lnTo>
                    <a:pt x="10177615" y="2246782"/>
                  </a:lnTo>
                  <a:lnTo>
                    <a:pt x="10175570" y="2198319"/>
                  </a:lnTo>
                  <a:lnTo>
                    <a:pt x="10171951" y="2150287"/>
                  </a:lnTo>
                  <a:lnTo>
                    <a:pt x="10166782" y="2102726"/>
                  </a:lnTo>
                  <a:lnTo>
                    <a:pt x="10160089" y="2055660"/>
                  </a:lnTo>
                  <a:lnTo>
                    <a:pt x="10151897" y="2009101"/>
                  </a:lnTo>
                  <a:lnTo>
                    <a:pt x="10142233" y="1963089"/>
                  </a:lnTo>
                  <a:lnTo>
                    <a:pt x="10131120" y="1917649"/>
                  </a:lnTo>
                  <a:lnTo>
                    <a:pt x="10118585" y="1872780"/>
                  </a:lnTo>
                  <a:lnTo>
                    <a:pt x="10104666" y="1828546"/>
                  </a:lnTo>
                  <a:lnTo>
                    <a:pt x="10089375" y="1784934"/>
                  </a:lnTo>
                  <a:lnTo>
                    <a:pt x="10072738" y="1741995"/>
                  </a:lnTo>
                  <a:lnTo>
                    <a:pt x="10054793" y="1699742"/>
                  </a:lnTo>
                  <a:lnTo>
                    <a:pt x="10035553" y="1658200"/>
                  </a:lnTo>
                  <a:lnTo>
                    <a:pt x="10015042" y="1617395"/>
                  </a:lnTo>
                  <a:lnTo>
                    <a:pt x="9993300" y="1577352"/>
                  </a:lnTo>
                  <a:lnTo>
                    <a:pt x="9970338" y="1538097"/>
                  </a:lnTo>
                  <a:lnTo>
                    <a:pt x="9946195" y="1499641"/>
                  </a:lnTo>
                  <a:lnTo>
                    <a:pt x="9920884" y="1462036"/>
                  </a:lnTo>
                  <a:lnTo>
                    <a:pt x="9894443" y="1425282"/>
                  </a:lnTo>
                  <a:lnTo>
                    <a:pt x="9866884" y="1389418"/>
                  </a:lnTo>
                  <a:lnTo>
                    <a:pt x="9838245" y="1354455"/>
                  </a:lnTo>
                  <a:lnTo>
                    <a:pt x="9808553" y="1320431"/>
                  </a:lnTo>
                  <a:lnTo>
                    <a:pt x="9777819" y="1287360"/>
                  </a:lnTo>
                  <a:lnTo>
                    <a:pt x="9746082" y="1255268"/>
                  </a:lnTo>
                  <a:lnTo>
                    <a:pt x="9713366" y="1224191"/>
                  </a:lnTo>
                  <a:lnTo>
                    <a:pt x="9679699" y="1194142"/>
                  </a:lnTo>
                  <a:lnTo>
                    <a:pt x="9645091" y="1165148"/>
                  </a:lnTo>
                  <a:lnTo>
                    <a:pt x="9609595" y="1137234"/>
                  </a:lnTo>
                  <a:lnTo>
                    <a:pt x="9573209" y="1110424"/>
                  </a:lnTo>
                  <a:lnTo>
                    <a:pt x="9535973" y="1084745"/>
                  </a:lnTo>
                  <a:lnTo>
                    <a:pt x="9497924" y="1060221"/>
                  </a:lnTo>
                  <a:lnTo>
                    <a:pt x="9459062" y="1036878"/>
                  </a:lnTo>
                  <a:lnTo>
                    <a:pt x="9419425" y="1014742"/>
                  </a:lnTo>
                  <a:lnTo>
                    <a:pt x="9379052" y="993825"/>
                  </a:lnTo>
                  <a:lnTo>
                    <a:pt x="9337942" y="974166"/>
                  </a:lnTo>
                  <a:lnTo>
                    <a:pt x="9296146" y="955776"/>
                  </a:lnTo>
                  <a:lnTo>
                    <a:pt x="9253677" y="938695"/>
                  </a:lnTo>
                  <a:lnTo>
                    <a:pt x="9210561" y="922934"/>
                  </a:lnTo>
                  <a:lnTo>
                    <a:pt x="9166822" y="908519"/>
                  </a:lnTo>
                  <a:lnTo>
                    <a:pt x="9122499" y="895489"/>
                  </a:lnTo>
                  <a:lnTo>
                    <a:pt x="9077604" y="883856"/>
                  </a:lnTo>
                  <a:lnTo>
                    <a:pt x="9032164" y="873645"/>
                  </a:lnTo>
                  <a:lnTo>
                    <a:pt x="8986215" y="864882"/>
                  </a:lnTo>
                  <a:lnTo>
                    <a:pt x="8939771" y="857592"/>
                  </a:lnTo>
                  <a:lnTo>
                    <a:pt x="8892857" y="851801"/>
                  </a:lnTo>
                  <a:lnTo>
                    <a:pt x="8845525" y="847534"/>
                  </a:lnTo>
                  <a:lnTo>
                    <a:pt x="8797760" y="844804"/>
                  </a:lnTo>
                  <a:lnTo>
                    <a:pt x="8749614" y="843661"/>
                  </a:lnTo>
                  <a:lnTo>
                    <a:pt x="8701113" y="844105"/>
                  </a:lnTo>
                  <a:lnTo>
                    <a:pt x="8652650" y="846150"/>
                  </a:lnTo>
                  <a:lnTo>
                    <a:pt x="8604618" y="849769"/>
                  </a:lnTo>
                  <a:lnTo>
                    <a:pt x="8557057" y="854938"/>
                  </a:lnTo>
                  <a:lnTo>
                    <a:pt x="8509991" y="861631"/>
                  </a:lnTo>
                  <a:lnTo>
                    <a:pt x="8463432" y="869823"/>
                  </a:lnTo>
                  <a:lnTo>
                    <a:pt x="8417420" y="879487"/>
                  </a:lnTo>
                  <a:lnTo>
                    <a:pt x="8371980" y="890600"/>
                  </a:lnTo>
                  <a:lnTo>
                    <a:pt x="8327110" y="903122"/>
                  </a:lnTo>
                  <a:lnTo>
                    <a:pt x="8282876" y="917041"/>
                  </a:lnTo>
                  <a:lnTo>
                    <a:pt x="8239265" y="932332"/>
                  </a:lnTo>
                  <a:lnTo>
                    <a:pt x="8196326" y="948969"/>
                  </a:lnTo>
                  <a:lnTo>
                    <a:pt x="8154073" y="966927"/>
                  </a:lnTo>
                  <a:lnTo>
                    <a:pt x="8112531" y="986167"/>
                  </a:lnTo>
                  <a:lnTo>
                    <a:pt x="8071726" y="1006678"/>
                  </a:lnTo>
                  <a:lnTo>
                    <a:pt x="8031683" y="1028420"/>
                  </a:lnTo>
                  <a:lnTo>
                    <a:pt x="7992427" y="1051382"/>
                  </a:lnTo>
                  <a:lnTo>
                    <a:pt x="7953972" y="1075524"/>
                  </a:lnTo>
                  <a:lnTo>
                    <a:pt x="7916367" y="1100836"/>
                  </a:lnTo>
                  <a:lnTo>
                    <a:pt x="7879613" y="1127277"/>
                  </a:lnTo>
                  <a:lnTo>
                    <a:pt x="7843736" y="1154836"/>
                  </a:lnTo>
                  <a:lnTo>
                    <a:pt x="7808785" y="1183474"/>
                  </a:lnTo>
                  <a:lnTo>
                    <a:pt x="7774749" y="1213167"/>
                  </a:lnTo>
                  <a:lnTo>
                    <a:pt x="7741691" y="1243901"/>
                  </a:lnTo>
                  <a:lnTo>
                    <a:pt x="7709598" y="1275626"/>
                  </a:lnTo>
                  <a:lnTo>
                    <a:pt x="7678521" y="1308354"/>
                  </a:lnTo>
                  <a:lnTo>
                    <a:pt x="7648473" y="1342021"/>
                  </a:lnTo>
                  <a:lnTo>
                    <a:pt x="7619479" y="1376616"/>
                  </a:lnTo>
                  <a:lnTo>
                    <a:pt x="7591565" y="1412125"/>
                  </a:lnTo>
                  <a:lnTo>
                    <a:pt x="7564755" y="1448511"/>
                  </a:lnTo>
                  <a:lnTo>
                    <a:pt x="7539075" y="1485734"/>
                  </a:lnTo>
                  <a:lnTo>
                    <a:pt x="7514552" y="1523796"/>
                  </a:lnTo>
                  <a:lnTo>
                    <a:pt x="7491209" y="1562658"/>
                  </a:lnTo>
                  <a:lnTo>
                    <a:pt x="7469073" y="1602282"/>
                  </a:lnTo>
                  <a:lnTo>
                    <a:pt x="7448156" y="1642668"/>
                  </a:lnTo>
                  <a:lnTo>
                    <a:pt x="7428497" y="1683778"/>
                  </a:lnTo>
                  <a:lnTo>
                    <a:pt x="7410107" y="1725574"/>
                  </a:lnTo>
                  <a:lnTo>
                    <a:pt x="7393025" y="1768043"/>
                  </a:lnTo>
                  <a:lnTo>
                    <a:pt x="7377265" y="1811159"/>
                  </a:lnTo>
                  <a:lnTo>
                    <a:pt x="7362850" y="1854898"/>
                  </a:lnTo>
                  <a:lnTo>
                    <a:pt x="7349820" y="1899221"/>
                  </a:lnTo>
                  <a:lnTo>
                    <a:pt x="7338187" y="1944116"/>
                  </a:lnTo>
                  <a:lnTo>
                    <a:pt x="7327976" y="1989556"/>
                  </a:lnTo>
                  <a:lnTo>
                    <a:pt x="7319213" y="2035505"/>
                  </a:lnTo>
                  <a:lnTo>
                    <a:pt x="7311923" y="2081949"/>
                  </a:lnTo>
                  <a:lnTo>
                    <a:pt x="7306132" y="2128850"/>
                  </a:lnTo>
                  <a:lnTo>
                    <a:pt x="7301865" y="2176195"/>
                  </a:lnTo>
                  <a:lnTo>
                    <a:pt x="7299134" y="2223947"/>
                  </a:lnTo>
                  <a:lnTo>
                    <a:pt x="7297991" y="2272093"/>
                  </a:lnTo>
                  <a:lnTo>
                    <a:pt x="7298423" y="2320594"/>
                  </a:lnTo>
                  <a:lnTo>
                    <a:pt x="7300481" y="2369070"/>
                  </a:lnTo>
                  <a:lnTo>
                    <a:pt x="7304100" y="2417102"/>
                  </a:lnTo>
                  <a:lnTo>
                    <a:pt x="7309269" y="2464663"/>
                  </a:lnTo>
                  <a:lnTo>
                    <a:pt x="7315962" y="2511729"/>
                  </a:lnTo>
                  <a:lnTo>
                    <a:pt x="7324153" y="2558275"/>
                  </a:lnTo>
                  <a:lnTo>
                    <a:pt x="7333818" y="2604300"/>
                  </a:lnTo>
                  <a:lnTo>
                    <a:pt x="7344918" y="2649740"/>
                  </a:lnTo>
                  <a:lnTo>
                    <a:pt x="7357453" y="2694597"/>
                  </a:lnTo>
                  <a:lnTo>
                    <a:pt x="7371372" y="2738844"/>
                  </a:lnTo>
                  <a:lnTo>
                    <a:pt x="7386663" y="2782443"/>
                  </a:lnTo>
                  <a:lnTo>
                    <a:pt x="7403300" y="2825394"/>
                  </a:lnTo>
                  <a:lnTo>
                    <a:pt x="7421258" y="2867647"/>
                  </a:lnTo>
                  <a:lnTo>
                    <a:pt x="7440498" y="2909189"/>
                  </a:lnTo>
                  <a:lnTo>
                    <a:pt x="7460996" y="2949994"/>
                  </a:lnTo>
                  <a:lnTo>
                    <a:pt x="7482751" y="2990037"/>
                  </a:lnTo>
                  <a:lnTo>
                    <a:pt x="7505713" y="3029293"/>
                  </a:lnTo>
                  <a:lnTo>
                    <a:pt x="7529855" y="3067735"/>
                  </a:lnTo>
                  <a:lnTo>
                    <a:pt x="7555166" y="3105353"/>
                  </a:lnTo>
                  <a:lnTo>
                    <a:pt x="7581608" y="3142107"/>
                  </a:lnTo>
                  <a:lnTo>
                    <a:pt x="7609167" y="3177971"/>
                  </a:lnTo>
                  <a:lnTo>
                    <a:pt x="7637793" y="3212935"/>
                  </a:lnTo>
                  <a:lnTo>
                    <a:pt x="7667498" y="3246958"/>
                  </a:lnTo>
                  <a:lnTo>
                    <a:pt x="7698219" y="3280029"/>
                  </a:lnTo>
                  <a:lnTo>
                    <a:pt x="7729956" y="3312122"/>
                  </a:lnTo>
                  <a:lnTo>
                    <a:pt x="7762672" y="3343198"/>
                  </a:lnTo>
                  <a:lnTo>
                    <a:pt x="7796352" y="3373247"/>
                  </a:lnTo>
                  <a:lnTo>
                    <a:pt x="7830947" y="3402241"/>
                  </a:lnTo>
                  <a:lnTo>
                    <a:pt x="7866456" y="3430155"/>
                  </a:lnTo>
                  <a:lnTo>
                    <a:pt x="7902829" y="3456952"/>
                  </a:lnTo>
                  <a:lnTo>
                    <a:pt x="7940065" y="3482632"/>
                  </a:lnTo>
                  <a:lnTo>
                    <a:pt x="7978127" y="3507155"/>
                  </a:lnTo>
                  <a:lnTo>
                    <a:pt x="8016989" y="3530511"/>
                  </a:lnTo>
                  <a:lnTo>
                    <a:pt x="8056613" y="3552647"/>
                  </a:lnTo>
                  <a:lnTo>
                    <a:pt x="8096999" y="3573564"/>
                  </a:lnTo>
                  <a:lnTo>
                    <a:pt x="8138096" y="3593223"/>
                  </a:lnTo>
                  <a:lnTo>
                    <a:pt x="8179905" y="3611613"/>
                  </a:lnTo>
                  <a:lnTo>
                    <a:pt x="8222374" y="3628694"/>
                  </a:lnTo>
                  <a:lnTo>
                    <a:pt x="8265490" y="3644455"/>
                  </a:lnTo>
                  <a:lnTo>
                    <a:pt x="8309216" y="3658857"/>
                  </a:lnTo>
                  <a:lnTo>
                    <a:pt x="8353552" y="3671900"/>
                  </a:lnTo>
                  <a:lnTo>
                    <a:pt x="8398446" y="3683533"/>
                  </a:lnTo>
                  <a:lnTo>
                    <a:pt x="8443887" y="3693744"/>
                  </a:lnTo>
                  <a:lnTo>
                    <a:pt x="8489836" y="3702507"/>
                  </a:lnTo>
                  <a:lnTo>
                    <a:pt x="8536280" y="3709797"/>
                  </a:lnTo>
                  <a:lnTo>
                    <a:pt x="8583181" y="3715588"/>
                  </a:lnTo>
                  <a:lnTo>
                    <a:pt x="8630526" y="3719855"/>
                  </a:lnTo>
                  <a:lnTo>
                    <a:pt x="8678278" y="3722573"/>
                  </a:lnTo>
                  <a:lnTo>
                    <a:pt x="8726424" y="3723729"/>
                  </a:lnTo>
                  <a:lnTo>
                    <a:pt x="8774925" y="3723284"/>
                  </a:lnTo>
                  <a:lnTo>
                    <a:pt x="8823401" y="3721239"/>
                  </a:lnTo>
                  <a:lnTo>
                    <a:pt x="8871433" y="3717620"/>
                  </a:lnTo>
                  <a:lnTo>
                    <a:pt x="8918981" y="3712451"/>
                  </a:lnTo>
                  <a:lnTo>
                    <a:pt x="8966060" y="3705758"/>
                  </a:lnTo>
                  <a:lnTo>
                    <a:pt x="9012606" y="3697567"/>
                  </a:lnTo>
                  <a:lnTo>
                    <a:pt x="9058618" y="3687902"/>
                  </a:lnTo>
                  <a:lnTo>
                    <a:pt x="9104071" y="3676789"/>
                  </a:lnTo>
                  <a:lnTo>
                    <a:pt x="9148928" y="3664267"/>
                  </a:lnTo>
                  <a:lnTo>
                    <a:pt x="9193174" y="3650335"/>
                  </a:lnTo>
                  <a:lnTo>
                    <a:pt x="9236773" y="3635044"/>
                  </a:lnTo>
                  <a:lnTo>
                    <a:pt x="9279725" y="3618407"/>
                  </a:lnTo>
                  <a:lnTo>
                    <a:pt x="9321978" y="3600462"/>
                  </a:lnTo>
                  <a:lnTo>
                    <a:pt x="9363519" y="3581222"/>
                  </a:lnTo>
                  <a:lnTo>
                    <a:pt x="9404325" y="3560711"/>
                  </a:lnTo>
                  <a:lnTo>
                    <a:pt x="9444368" y="3538969"/>
                  </a:lnTo>
                  <a:lnTo>
                    <a:pt x="9483623" y="3516007"/>
                  </a:lnTo>
                  <a:lnTo>
                    <a:pt x="9522066" y="3491865"/>
                  </a:lnTo>
                  <a:lnTo>
                    <a:pt x="9559684" y="3466554"/>
                  </a:lnTo>
                  <a:lnTo>
                    <a:pt x="9596437" y="3440112"/>
                  </a:lnTo>
                  <a:lnTo>
                    <a:pt x="9632302" y="3412553"/>
                  </a:lnTo>
                  <a:lnTo>
                    <a:pt x="9667265" y="3383915"/>
                  </a:lnTo>
                  <a:lnTo>
                    <a:pt x="9701289" y="3354222"/>
                  </a:lnTo>
                  <a:lnTo>
                    <a:pt x="9734359" y="3323488"/>
                  </a:lnTo>
                  <a:lnTo>
                    <a:pt x="9766440" y="3291751"/>
                  </a:lnTo>
                  <a:lnTo>
                    <a:pt x="9797529" y="3259036"/>
                  </a:lnTo>
                  <a:lnTo>
                    <a:pt x="9827577" y="3225368"/>
                  </a:lnTo>
                  <a:lnTo>
                    <a:pt x="9856572" y="3190760"/>
                  </a:lnTo>
                  <a:lnTo>
                    <a:pt x="9884473" y="3155264"/>
                  </a:lnTo>
                  <a:lnTo>
                    <a:pt x="9911283" y="3118878"/>
                  </a:lnTo>
                  <a:lnTo>
                    <a:pt x="9936963" y="3081642"/>
                  </a:lnTo>
                  <a:lnTo>
                    <a:pt x="9961486" y="3043593"/>
                  </a:lnTo>
                  <a:lnTo>
                    <a:pt x="9984829" y="3004731"/>
                  </a:lnTo>
                  <a:lnTo>
                    <a:pt x="10006978" y="2965094"/>
                  </a:lnTo>
                  <a:lnTo>
                    <a:pt x="10027895" y="2924721"/>
                  </a:lnTo>
                  <a:lnTo>
                    <a:pt x="10047554" y="2883611"/>
                  </a:lnTo>
                  <a:lnTo>
                    <a:pt x="10065944" y="2841815"/>
                  </a:lnTo>
                  <a:lnTo>
                    <a:pt x="10083025" y="2799346"/>
                  </a:lnTo>
                  <a:lnTo>
                    <a:pt x="10098786" y="2756230"/>
                  </a:lnTo>
                  <a:lnTo>
                    <a:pt x="10113188" y="2712491"/>
                  </a:lnTo>
                  <a:lnTo>
                    <a:pt x="10126231" y="2668168"/>
                  </a:lnTo>
                  <a:lnTo>
                    <a:pt x="10137864" y="2623274"/>
                  </a:lnTo>
                  <a:lnTo>
                    <a:pt x="10148075" y="2577833"/>
                  </a:lnTo>
                  <a:lnTo>
                    <a:pt x="10156838" y="2531884"/>
                  </a:lnTo>
                  <a:lnTo>
                    <a:pt x="10164127" y="2485440"/>
                  </a:lnTo>
                  <a:lnTo>
                    <a:pt x="10169919" y="2438539"/>
                  </a:lnTo>
                  <a:lnTo>
                    <a:pt x="10174186" y="2391194"/>
                  </a:lnTo>
                  <a:lnTo>
                    <a:pt x="10176904" y="2343429"/>
                  </a:lnTo>
                  <a:lnTo>
                    <a:pt x="10178059" y="2295296"/>
                  </a:lnTo>
                  <a:close/>
                </a:path>
                <a:path w="16306165" h="4572000">
                  <a:moveTo>
                    <a:pt x="16306127" y="2273300"/>
                  </a:moveTo>
                  <a:lnTo>
                    <a:pt x="16305391" y="2222500"/>
                  </a:lnTo>
                  <a:lnTo>
                    <a:pt x="16303638" y="2171700"/>
                  </a:lnTo>
                  <a:lnTo>
                    <a:pt x="16300895" y="2133600"/>
                  </a:lnTo>
                  <a:lnTo>
                    <a:pt x="16297161" y="2082800"/>
                  </a:lnTo>
                  <a:lnTo>
                    <a:pt x="16292462" y="2032000"/>
                  </a:lnTo>
                  <a:lnTo>
                    <a:pt x="16286785" y="1981200"/>
                  </a:lnTo>
                  <a:lnTo>
                    <a:pt x="16280168" y="1943100"/>
                  </a:lnTo>
                  <a:lnTo>
                    <a:pt x="16272599" y="1892300"/>
                  </a:lnTo>
                  <a:lnTo>
                    <a:pt x="16264103" y="1841500"/>
                  </a:lnTo>
                  <a:lnTo>
                    <a:pt x="16254679" y="1803400"/>
                  </a:lnTo>
                  <a:lnTo>
                    <a:pt x="16244342" y="1752600"/>
                  </a:lnTo>
                  <a:lnTo>
                    <a:pt x="16233089" y="1714500"/>
                  </a:lnTo>
                  <a:lnTo>
                    <a:pt x="16220961" y="1663700"/>
                  </a:lnTo>
                  <a:lnTo>
                    <a:pt x="16207943" y="1612900"/>
                  </a:lnTo>
                  <a:lnTo>
                    <a:pt x="16194050" y="1574800"/>
                  </a:lnTo>
                  <a:lnTo>
                    <a:pt x="16179305" y="1536700"/>
                  </a:lnTo>
                  <a:lnTo>
                    <a:pt x="16163697" y="1485900"/>
                  </a:lnTo>
                  <a:lnTo>
                    <a:pt x="16147250" y="1447800"/>
                  </a:lnTo>
                  <a:lnTo>
                    <a:pt x="16129978" y="1397000"/>
                  </a:lnTo>
                  <a:lnTo>
                    <a:pt x="16111881" y="1358900"/>
                  </a:lnTo>
                  <a:lnTo>
                    <a:pt x="16092970" y="1320800"/>
                  </a:lnTo>
                  <a:lnTo>
                    <a:pt x="16073247" y="1282700"/>
                  </a:lnTo>
                  <a:lnTo>
                    <a:pt x="16052749" y="1231900"/>
                  </a:lnTo>
                  <a:lnTo>
                    <a:pt x="16031464" y="1193800"/>
                  </a:lnTo>
                  <a:lnTo>
                    <a:pt x="16009404" y="1155700"/>
                  </a:lnTo>
                  <a:lnTo>
                    <a:pt x="15986595" y="1117600"/>
                  </a:lnTo>
                  <a:lnTo>
                    <a:pt x="15963024" y="1079500"/>
                  </a:lnTo>
                  <a:lnTo>
                    <a:pt x="15938716" y="1041400"/>
                  </a:lnTo>
                  <a:lnTo>
                    <a:pt x="15913684" y="1003300"/>
                  </a:lnTo>
                  <a:lnTo>
                    <a:pt x="15887929" y="965200"/>
                  </a:lnTo>
                  <a:lnTo>
                    <a:pt x="15861462" y="927100"/>
                  </a:lnTo>
                  <a:lnTo>
                    <a:pt x="15834297" y="889000"/>
                  </a:lnTo>
                  <a:lnTo>
                    <a:pt x="15806446" y="850900"/>
                  </a:lnTo>
                  <a:lnTo>
                    <a:pt x="15777909" y="825500"/>
                  </a:lnTo>
                  <a:lnTo>
                    <a:pt x="15748711" y="787400"/>
                  </a:lnTo>
                  <a:lnTo>
                    <a:pt x="15718841" y="749300"/>
                  </a:lnTo>
                  <a:lnTo>
                    <a:pt x="15688336" y="723900"/>
                  </a:lnTo>
                  <a:lnTo>
                    <a:pt x="15657195" y="685800"/>
                  </a:lnTo>
                  <a:lnTo>
                    <a:pt x="15625420" y="660400"/>
                  </a:lnTo>
                  <a:lnTo>
                    <a:pt x="15593022" y="622300"/>
                  </a:lnTo>
                  <a:lnTo>
                    <a:pt x="15560015" y="596900"/>
                  </a:lnTo>
                  <a:lnTo>
                    <a:pt x="15526423" y="558800"/>
                  </a:lnTo>
                  <a:lnTo>
                    <a:pt x="15492235" y="533400"/>
                  </a:lnTo>
                  <a:lnTo>
                    <a:pt x="15457475" y="508000"/>
                  </a:lnTo>
                  <a:lnTo>
                    <a:pt x="15422144" y="482600"/>
                  </a:lnTo>
                  <a:lnTo>
                    <a:pt x="15386253" y="444500"/>
                  </a:lnTo>
                  <a:lnTo>
                    <a:pt x="15349817" y="419100"/>
                  </a:lnTo>
                  <a:lnTo>
                    <a:pt x="15275357" y="368300"/>
                  </a:lnTo>
                  <a:lnTo>
                    <a:pt x="15198827" y="317500"/>
                  </a:lnTo>
                  <a:lnTo>
                    <a:pt x="15159812" y="304800"/>
                  </a:lnTo>
                  <a:lnTo>
                    <a:pt x="15080349" y="254000"/>
                  </a:lnTo>
                  <a:lnTo>
                    <a:pt x="15039912" y="241300"/>
                  </a:lnTo>
                  <a:lnTo>
                    <a:pt x="14957679" y="190500"/>
                  </a:lnTo>
                  <a:lnTo>
                    <a:pt x="14873707" y="165100"/>
                  </a:lnTo>
                  <a:lnTo>
                    <a:pt x="14831098" y="139700"/>
                  </a:lnTo>
                  <a:lnTo>
                    <a:pt x="14788083" y="127000"/>
                  </a:lnTo>
                  <a:lnTo>
                    <a:pt x="14430655" y="25400"/>
                  </a:lnTo>
                  <a:lnTo>
                    <a:pt x="14384465" y="25400"/>
                  </a:lnTo>
                  <a:lnTo>
                    <a:pt x="14337970" y="12700"/>
                  </a:lnTo>
                  <a:lnTo>
                    <a:pt x="14291196" y="12700"/>
                  </a:lnTo>
                  <a:lnTo>
                    <a:pt x="14244130" y="0"/>
                  </a:lnTo>
                  <a:lnTo>
                    <a:pt x="13811657" y="0"/>
                  </a:lnTo>
                  <a:lnTo>
                    <a:pt x="13763981" y="12700"/>
                  </a:lnTo>
                  <a:lnTo>
                    <a:pt x="13716597" y="12700"/>
                  </a:lnTo>
                  <a:lnTo>
                    <a:pt x="13669531" y="25400"/>
                  </a:lnTo>
                  <a:lnTo>
                    <a:pt x="13622795" y="25400"/>
                  </a:lnTo>
                  <a:lnTo>
                    <a:pt x="13530301" y="50800"/>
                  </a:lnTo>
                  <a:lnTo>
                    <a:pt x="13484568" y="50800"/>
                  </a:lnTo>
                  <a:lnTo>
                    <a:pt x="13261531" y="114300"/>
                  </a:lnTo>
                  <a:lnTo>
                    <a:pt x="13218097" y="139700"/>
                  </a:lnTo>
                  <a:lnTo>
                    <a:pt x="13132511" y="165100"/>
                  </a:lnTo>
                  <a:lnTo>
                    <a:pt x="13090360" y="190500"/>
                  </a:lnTo>
                  <a:lnTo>
                    <a:pt x="13048666" y="203200"/>
                  </a:lnTo>
                  <a:lnTo>
                    <a:pt x="13007416" y="228600"/>
                  </a:lnTo>
                  <a:lnTo>
                    <a:pt x="12966649" y="241300"/>
                  </a:lnTo>
                  <a:lnTo>
                    <a:pt x="12886525" y="292100"/>
                  </a:lnTo>
                  <a:lnTo>
                    <a:pt x="12808382" y="342900"/>
                  </a:lnTo>
                  <a:lnTo>
                    <a:pt x="12770079" y="355600"/>
                  </a:lnTo>
                  <a:lnTo>
                    <a:pt x="12695060" y="406400"/>
                  </a:lnTo>
                  <a:lnTo>
                    <a:pt x="12658344" y="444500"/>
                  </a:lnTo>
                  <a:lnTo>
                    <a:pt x="12622200" y="469900"/>
                  </a:lnTo>
                  <a:lnTo>
                    <a:pt x="12586614" y="495300"/>
                  </a:lnTo>
                  <a:lnTo>
                    <a:pt x="12551588" y="520700"/>
                  </a:lnTo>
                  <a:lnTo>
                    <a:pt x="12517158" y="546100"/>
                  </a:lnTo>
                  <a:lnTo>
                    <a:pt x="12483313" y="584200"/>
                  </a:lnTo>
                  <a:lnTo>
                    <a:pt x="12450077" y="609600"/>
                  </a:lnTo>
                  <a:lnTo>
                    <a:pt x="12417438" y="647700"/>
                  </a:lnTo>
                  <a:lnTo>
                    <a:pt x="12385434" y="673100"/>
                  </a:lnTo>
                  <a:lnTo>
                    <a:pt x="12354052" y="711200"/>
                  </a:lnTo>
                  <a:lnTo>
                    <a:pt x="12323305" y="736600"/>
                  </a:lnTo>
                  <a:lnTo>
                    <a:pt x="12293206" y="774700"/>
                  </a:lnTo>
                  <a:lnTo>
                    <a:pt x="12263780" y="812800"/>
                  </a:lnTo>
                  <a:lnTo>
                    <a:pt x="12235015" y="838200"/>
                  </a:lnTo>
                  <a:lnTo>
                    <a:pt x="12206935" y="876300"/>
                  </a:lnTo>
                  <a:lnTo>
                    <a:pt x="12179529" y="914400"/>
                  </a:lnTo>
                  <a:lnTo>
                    <a:pt x="12152833" y="952500"/>
                  </a:lnTo>
                  <a:lnTo>
                    <a:pt x="12126836" y="990600"/>
                  </a:lnTo>
                  <a:lnTo>
                    <a:pt x="12101563" y="1028700"/>
                  </a:lnTo>
                  <a:lnTo>
                    <a:pt x="12077014" y="1066800"/>
                  </a:lnTo>
                  <a:lnTo>
                    <a:pt x="12053202" y="1104900"/>
                  </a:lnTo>
                  <a:lnTo>
                    <a:pt x="12030139" y="1143000"/>
                  </a:lnTo>
                  <a:lnTo>
                    <a:pt x="12007837" y="1181100"/>
                  </a:lnTo>
                  <a:lnTo>
                    <a:pt x="11986285" y="1219200"/>
                  </a:lnTo>
                  <a:lnTo>
                    <a:pt x="11965521" y="1257300"/>
                  </a:lnTo>
                  <a:lnTo>
                    <a:pt x="11945544" y="1295400"/>
                  </a:lnTo>
                  <a:lnTo>
                    <a:pt x="11926354" y="1346200"/>
                  </a:lnTo>
                  <a:lnTo>
                    <a:pt x="11907965" y="1384300"/>
                  </a:lnTo>
                  <a:lnTo>
                    <a:pt x="11890400" y="1422400"/>
                  </a:lnTo>
                  <a:lnTo>
                    <a:pt x="11873649" y="1473200"/>
                  </a:lnTo>
                  <a:lnTo>
                    <a:pt x="11857736" y="1511300"/>
                  </a:lnTo>
                  <a:lnTo>
                    <a:pt x="11842661" y="1549400"/>
                  </a:lnTo>
                  <a:lnTo>
                    <a:pt x="11828450" y="1600200"/>
                  </a:lnTo>
                  <a:lnTo>
                    <a:pt x="11815089" y="1638300"/>
                  </a:lnTo>
                  <a:lnTo>
                    <a:pt x="11802605" y="1689100"/>
                  </a:lnTo>
                  <a:lnTo>
                    <a:pt x="11791010" y="1727200"/>
                  </a:lnTo>
                  <a:lnTo>
                    <a:pt x="11780304" y="1778000"/>
                  </a:lnTo>
                  <a:lnTo>
                    <a:pt x="11770487" y="1828800"/>
                  </a:lnTo>
                  <a:lnTo>
                    <a:pt x="11761597" y="1866900"/>
                  </a:lnTo>
                  <a:lnTo>
                    <a:pt x="11753609" y="1917700"/>
                  </a:lnTo>
                  <a:lnTo>
                    <a:pt x="11746560" y="1955800"/>
                  </a:lnTo>
                  <a:lnTo>
                    <a:pt x="11740464" y="2006600"/>
                  </a:lnTo>
                  <a:lnTo>
                    <a:pt x="11735295" y="2057400"/>
                  </a:lnTo>
                  <a:lnTo>
                    <a:pt x="11731104" y="2108200"/>
                  </a:lnTo>
                  <a:lnTo>
                    <a:pt x="11727866" y="2146300"/>
                  </a:lnTo>
                  <a:lnTo>
                    <a:pt x="11725618" y="2197100"/>
                  </a:lnTo>
                  <a:lnTo>
                    <a:pt x="11724361" y="2247900"/>
                  </a:lnTo>
                  <a:lnTo>
                    <a:pt x="11724094" y="2298700"/>
                  </a:lnTo>
                  <a:lnTo>
                    <a:pt x="11724831" y="2349500"/>
                  </a:lnTo>
                  <a:lnTo>
                    <a:pt x="11726583" y="2387600"/>
                  </a:lnTo>
                  <a:lnTo>
                    <a:pt x="11729326" y="2438400"/>
                  </a:lnTo>
                  <a:lnTo>
                    <a:pt x="11733060" y="2489200"/>
                  </a:lnTo>
                  <a:lnTo>
                    <a:pt x="11737759" y="2540000"/>
                  </a:lnTo>
                  <a:lnTo>
                    <a:pt x="11743436" y="2578100"/>
                  </a:lnTo>
                  <a:lnTo>
                    <a:pt x="11750053" y="2628900"/>
                  </a:lnTo>
                  <a:lnTo>
                    <a:pt x="11757622" y="2679700"/>
                  </a:lnTo>
                  <a:lnTo>
                    <a:pt x="11766118" y="2717800"/>
                  </a:lnTo>
                  <a:lnTo>
                    <a:pt x="11775542" y="2768600"/>
                  </a:lnTo>
                  <a:lnTo>
                    <a:pt x="11785879" y="2819400"/>
                  </a:lnTo>
                  <a:lnTo>
                    <a:pt x="11797119" y="2857500"/>
                  </a:lnTo>
                  <a:lnTo>
                    <a:pt x="11809260" y="2908300"/>
                  </a:lnTo>
                  <a:lnTo>
                    <a:pt x="11822278" y="2946400"/>
                  </a:lnTo>
                  <a:lnTo>
                    <a:pt x="11836159" y="2997200"/>
                  </a:lnTo>
                  <a:lnTo>
                    <a:pt x="11850916" y="3035300"/>
                  </a:lnTo>
                  <a:lnTo>
                    <a:pt x="11866524" y="3086100"/>
                  </a:lnTo>
                  <a:lnTo>
                    <a:pt x="11882971" y="3124200"/>
                  </a:lnTo>
                  <a:lnTo>
                    <a:pt x="11900243" y="3162300"/>
                  </a:lnTo>
                  <a:lnTo>
                    <a:pt x="11918340" y="3213100"/>
                  </a:lnTo>
                  <a:lnTo>
                    <a:pt x="11937251" y="3251200"/>
                  </a:lnTo>
                  <a:lnTo>
                    <a:pt x="11956961" y="3289300"/>
                  </a:lnTo>
                  <a:lnTo>
                    <a:pt x="11977472" y="3327400"/>
                  </a:lnTo>
                  <a:lnTo>
                    <a:pt x="11998757" y="3378200"/>
                  </a:lnTo>
                  <a:lnTo>
                    <a:pt x="12020804" y="3416300"/>
                  </a:lnTo>
                  <a:lnTo>
                    <a:pt x="12043626" y="3454400"/>
                  </a:lnTo>
                  <a:lnTo>
                    <a:pt x="12067197" y="3492500"/>
                  </a:lnTo>
                  <a:lnTo>
                    <a:pt x="12091492" y="3530600"/>
                  </a:lnTo>
                  <a:lnTo>
                    <a:pt x="12116537" y="3568700"/>
                  </a:lnTo>
                  <a:lnTo>
                    <a:pt x="12142292" y="3606800"/>
                  </a:lnTo>
                  <a:lnTo>
                    <a:pt x="12168759" y="3644900"/>
                  </a:lnTo>
                  <a:lnTo>
                    <a:pt x="12195924" y="3683000"/>
                  </a:lnTo>
                  <a:lnTo>
                    <a:pt x="12223775" y="3708400"/>
                  </a:lnTo>
                  <a:lnTo>
                    <a:pt x="12252312" y="3746500"/>
                  </a:lnTo>
                  <a:lnTo>
                    <a:pt x="12281510" y="3784600"/>
                  </a:lnTo>
                  <a:lnTo>
                    <a:pt x="12311367" y="3822700"/>
                  </a:lnTo>
                  <a:lnTo>
                    <a:pt x="12341885" y="3848100"/>
                  </a:lnTo>
                  <a:lnTo>
                    <a:pt x="12373026" y="3886200"/>
                  </a:lnTo>
                  <a:lnTo>
                    <a:pt x="12404801" y="3911600"/>
                  </a:lnTo>
                  <a:lnTo>
                    <a:pt x="12437199" y="3949700"/>
                  </a:lnTo>
                  <a:lnTo>
                    <a:pt x="12470194" y="3975100"/>
                  </a:lnTo>
                  <a:lnTo>
                    <a:pt x="12503798" y="4000500"/>
                  </a:lnTo>
                  <a:lnTo>
                    <a:pt x="12537986" y="4038600"/>
                  </a:lnTo>
                  <a:lnTo>
                    <a:pt x="12572746" y="4064000"/>
                  </a:lnTo>
                  <a:lnTo>
                    <a:pt x="12608077" y="4089400"/>
                  </a:lnTo>
                  <a:lnTo>
                    <a:pt x="12643968" y="4114800"/>
                  </a:lnTo>
                  <a:lnTo>
                    <a:pt x="12680391" y="4152900"/>
                  </a:lnTo>
                  <a:lnTo>
                    <a:pt x="12754864" y="4203700"/>
                  </a:lnTo>
                  <a:lnTo>
                    <a:pt x="12792875" y="4229100"/>
                  </a:lnTo>
                  <a:lnTo>
                    <a:pt x="12831382" y="4241800"/>
                  </a:lnTo>
                  <a:lnTo>
                    <a:pt x="12909893" y="4292600"/>
                  </a:lnTo>
                  <a:lnTo>
                    <a:pt x="12949873" y="4318000"/>
                  </a:lnTo>
                  <a:lnTo>
                    <a:pt x="12990309" y="4330700"/>
                  </a:lnTo>
                  <a:lnTo>
                    <a:pt x="13031203" y="4356100"/>
                  </a:lnTo>
                  <a:lnTo>
                    <a:pt x="13072542" y="4368800"/>
                  </a:lnTo>
                  <a:lnTo>
                    <a:pt x="13114312" y="4394200"/>
                  </a:lnTo>
                  <a:lnTo>
                    <a:pt x="13156514" y="4406900"/>
                  </a:lnTo>
                  <a:lnTo>
                    <a:pt x="13199123" y="4432300"/>
                  </a:lnTo>
                  <a:lnTo>
                    <a:pt x="13553681" y="4533900"/>
                  </a:lnTo>
                  <a:lnTo>
                    <a:pt x="13599554" y="4533900"/>
                  </a:lnTo>
                  <a:lnTo>
                    <a:pt x="13692238" y="4559300"/>
                  </a:lnTo>
                  <a:lnTo>
                    <a:pt x="13786091" y="4559300"/>
                  </a:lnTo>
                  <a:lnTo>
                    <a:pt x="13833424" y="4572000"/>
                  </a:lnTo>
                  <a:lnTo>
                    <a:pt x="14218565" y="4572000"/>
                  </a:lnTo>
                  <a:lnTo>
                    <a:pt x="14266240" y="4559300"/>
                  </a:lnTo>
                  <a:lnTo>
                    <a:pt x="14313624" y="4559300"/>
                  </a:lnTo>
                  <a:lnTo>
                    <a:pt x="14360678" y="4546600"/>
                  </a:lnTo>
                  <a:lnTo>
                    <a:pt x="14407426" y="4546600"/>
                  </a:lnTo>
                  <a:lnTo>
                    <a:pt x="14545640" y="4508500"/>
                  </a:lnTo>
                  <a:lnTo>
                    <a:pt x="14591017" y="4508500"/>
                  </a:lnTo>
                  <a:lnTo>
                    <a:pt x="14680629" y="4483100"/>
                  </a:lnTo>
                  <a:lnTo>
                    <a:pt x="14724863" y="4457700"/>
                  </a:lnTo>
                  <a:lnTo>
                    <a:pt x="14855127" y="4419600"/>
                  </a:lnTo>
                  <a:lnTo>
                    <a:pt x="14897710" y="4394200"/>
                  </a:lnTo>
                  <a:lnTo>
                    <a:pt x="14981555" y="4368800"/>
                  </a:lnTo>
                  <a:lnTo>
                    <a:pt x="15063572" y="4318000"/>
                  </a:lnTo>
                  <a:lnTo>
                    <a:pt x="15103869" y="4305300"/>
                  </a:lnTo>
                  <a:lnTo>
                    <a:pt x="15183015" y="4254500"/>
                  </a:lnTo>
                  <a:lnTo>
                    <a:pt x="15260142" y="4203700"/>
                  </a:lnTo>
                  <a:lnTo>
                    <a:pt x="15335161" y="4152900"/>
                  </a:lnTo>
                  <a:lnTo>
                    <a:pt x="15371864" y="4127500"/>
                  </a:lnTo>
                  <a:lnTo>
                    <a:pt x="15408021" y="4102100"/>
                  </a:lnTo>
                  <a:lnTo>
                    <a:pt x="15443607" y="4076700"/>
                  </a:lnTo>
                  <a:lnTo>
                    <a:pt x="15478621" y="4051300"/>
                  </a:lnTo>
                  <a:lnTo>
                    <a:pt x="15513063" y="4013200"/>
                  </a:lnTo>
                  <a:lnTo>
                    <a:pt x="15546908" y="3987800"/>
                  </a:lnTo>
                  <a:lnTo>
                    <a:pt x="15580144" y="3962400"/>
                  </a:lnTo>
                  <a:lnTo>
                    <a:pt x="15612783" y="3924300"/>
                  </a:lnTo>
                  <a:lnTo>
                    <a:pt x="15644787" y="3898900"/>
                  </a:lnTo>
                  <a:lnTo>
                    <a:pt x="15676169" y="3860800"/>
                  </a:lnTo>
                  <a:lnTo>
                    <a:pt x="15706916" y="3835400"/>
                  </a:lnTo>
                  <a:lnTo>
                    <a:pt x="15737002" y="3797300"/>
                  </a:lnTo>
                  <a:lnTo>
                    <a:pt x="15766441" y="3759200"/>
                  </a:lnTo>
                  <a:lnTo>
                    <a:pt x="15795206" y="3721100"/>
                  </a:lnTo>
                  <a:lnTo>
                    <a:pt x="15823286" y="3695700"/>
                  </a:lnTo>
                  <a:lnTo>
                    <a:pt x="15850680" y="3657600"/>
                  </a:lnTo>
                  <a:lnTo>
                    <a:pt x="15877388" y="3619500"/>
                  </a:lnTo>
                  <a:lnTo>
                    <a:pt x="15903372" y="3581400"/>
                  </a:lnTo>
                  <a:lnTo>
                    <a:pt x="15928658" y="3543300"/>
                  </a:lnTo>
                  <a:lnTo>
                    <a:pt x="15953194" y="3505200"/>
                  </a:lnTo>
                  <a:lnTo>
                    <a:pt x="15977007" y="3467100"/>
                  </a:lnTo>
                  <a:lnTo>
                    <a:pt x="16000070" y="3429000"/>
                  </a:lnTo>
                  <a:lnTo>
                    <a:pt x="16022384" y="3390900"/>
                  </a:lnTo>
                  <a:lnTo>
                    <a:pt x="16043923" y="3352800"/>
                  </a:lnTo>
                  <a:lnTo>
                    <a:pt x="16064700" y="3314700"/>
                  </a:lnTo>
                  <a:lnTo>
                    <a:pt x="16084677" y="3263900"/>
                  </a:lnTo>
                  <a:lnTo>
                    <a:pt x="16103867" y="3225800"/>
                  </a:lnTo>
                  <a:lnTo>
                    <a:pt x="16122257" y="3187700"/>
                  </a:lnTo>
                  <a:lnTo>
                    <a:pt x="16139821" y="3149600"/>
                  </a:lnTo>
                  <a:lnTo>
                    <a:pt x="16156572" y="3098800"/>
                  </a:lnTo>
                  <a:lnTo>
                    <a:pt x="16172485" y="3060700"/>
                  </a:lnTo>
                  <a:lnTo>
                    <a:pt x="16187547" y="3009900"/>
                  </a:lnTo>
                  <a:lnTo>
                    <a:pt x="16201771" y="2971800"/>
                  </a:lnTo>
                  <a:lnTo>
                    <a:pt x="16215132" y="2921000"/>
                  </a:lnTo>
                  <a:lnTo>
                    <a:pt x="16227603" y="2882900"/>
                  </a:lnTo>
                  <a:lnTo>
                    <a:pt x="16239211" y="2832100"/>
                  </a:lnTo>
                  <a:lnTo>
                    <a:pt x="16249917" y="2794000"/>
                  </a:lnTo>
                  <a:lnTo>
                    <a:pt x="16259734" y="2743200"/>
                  </a:lnTo>
                  <a:lnTo>
                    <a:pt x="16268624" y="2705100"/>
                  </a:lnTo>
                  <a:lnTo>
                    <a:pt x="16276600" y="2654300"/>
                  </a:lnTo>
                  <a:lnTo>
                    <a:pt x="16283648" y="2603500"/>
                  </a:lnTo>
                  <a:lnTo>
                    <a:pt x="16289757" y="2565400"/>
                  </a:lnTo>
                  <a:lnTo>
                    <a:pt x="16294913" y="2514600"/>
                  </a:lnTo>
                  <a:lnTo>
                    <a:pt x="16299117" y="2463800"/>
                  </a:lnTo>
                  <a:lnTo>
                    <a:pt x="16302343" y="2413000"/>
                  </a:lnTo>
                  <a:lnTo>
                    <a:pt x="16304603" y="2374900"/>
                  </a:lnTo>
                  <a:lnTo>
                    <a:pt x="16305860" y="2324100"/>
                  </a:lnTo>
                  <a:lnTo>
                    <a:pt x="16306127" y="2273300"/>
                  </a:lnTo>
                  <a:close/>
                </a:path>
              </a:pathLst>
            </a:custGeom>
            <a:solidFill>
              <a:srgbClr val="4039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4642123" y="1837167"/>
            <a:ext cx="179070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Series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550" spc="3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valuation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3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4642124" y="2113363"/>
            <a:ext cx="246697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0" spc="70" b="1">
                <a:solidFill>
                  <a:srgbClr val="FFFFFF"/>
                </a:solidFill>
                <a:latin typeface="Arial"/>
                <a:cs typeface="Arial"/>
              </a:rPr>
              <a:t>$1.5B</a:t>
            </a:r>
            <a:endParaRPr sz="7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256704" y="2701114"/>
            <a:ext cx="224345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Series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256708" y="2976082"/>
            <a:ext cx="1834514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0" spc="360" b="1">
                <a:solidFill>
                  <a:srgbClr val="FFFFFF"/>
                </a:solidFill>
                <a:latin typeface="Arial"/>
                <a:cs typeface="Arial"/>
              </a:rPr>
              <a:t>3K+</a:t>
            </a:r>
            <a:endParaRPr sz="7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10926" y="3163025"/>
            <a:ext cx="2002155" cy="13677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Pre-</a:t>
            </a:r>
            <a:r>
              <a:rPr dirty="0" sz="1550" spc="1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dirty="0" sz="155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7000" spc="-25" b="1">
                <a:solidFill>
                  <a:srgbClr val="FFFFFF"/>
                </a:solidFill>
                <a:latin typeface="Arial"/>
                <a:cs typeface="Arial"/>
              </a:rPr>
              <a:t>1K+</a:t>
            </a:r>
            <a:endParaRPr sz="7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58830" y="3223447"/>
            <a:ext cx="2611755" cy="1369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round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valuation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7000" spc="675" b="1">
                <a:solidFill>
                  <a:srgbClr val="FFFFFF"/>
                </a:solidFill>
                <a:latin typeface="Arial"/>
                <a:cs typeface="Arial"/>
              </a:rPr>
              <a:t>$35M</a:t>
            </a:r>
            <a:endParaRPr sz="7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299902" y="7556331"/>
            <a:ext cx="2053589" cy="28289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830"/>
              </a:lnSpc>
              <a:spcBef>
                <a:spcPts val="114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Bond</a:t>
            </a:r>
            <a:r>
              <a:rPr dirty="0" sz="155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issuers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415" b="1">
                <a:solidFill>
                  <a:srgbClr val="FFFFFF"/>
                </a:solidFill>
                <a:latin typeface="Arial"/>
                <a:cs typeface="Arial"/>
              </a:rPr>
              <a:t>40+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2115"/>
              </a:spcBef>
            </a:pPr>
            <a:r>
              <a:rPr dirty="0" sz="1550" spc="-25" b="1">
                <a:solidFill>
                  <a:srgbClr val="FFFFFF"/>
                </a:solidFill>
                <a:latin typeface="Arial"/>
                <a:cs typeface="Arial"/>
              </a:rPr>
              <a:t>TVL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400" b="1">
                <a:solidFill>
                  <a:srgbClr val="FFFFFF"/>
                </a:solidFill>
                <a:latin typeface="Arial"/>
                <a:cs typeface="Arial"/>
              </a:rPr>
              <a:t>$300M+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212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Accumulated</a:t>
            </a:r>
            <a:r>
              <a:rPr dirty="0" sz="1550" spc="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345" b="1">
                <a:solidFill>
                  <a:srgbClr val="FFFFFF"/>
                </a:solidFill>
                <a:latin typeface="Arial"/>
                <a:cs typeface="Arial"/>
              </a:rPr>
              <a:t>$20M+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31360" y="7557427"/>
            <a:ext cx="1990725" cy="282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830"/>
              </a:lnSpc>
              <a:spcBef>
                <a:spcPts val="114"/>
              </a:spcBef>
            </a:pP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Fund</a:t>
            </a:r>
            <a:r>
              <a:rPr dirty="0" sz="155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raised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260" b="1">
                <a:solidFill>
                  <a:srgbClr val="FFFFFF"/>
                </a:solidFill>
                <a:latin typeface="Arial"/>
                <a:cs typeface="Arial"/>
              </a:rPr>
              <a:t>$8.3M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2445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Bank</a:t>
            </a:r>
            <a:r>
              <a:rPr dirty="0" sz="155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280" b="1">
                <a:solidFill>
                  <a:srgbClr val="FFFFFF"/>
                </a:solidFill>
                <a:latin typeface="Arial"/>
                <a:cs typeface="Arial"/>
              </a:rPr>
              <a:t>2+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178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EIP-</a:t>
            </a:r>
            <a:r>
              <a:rPr dirty="0" sz="1550" spc="95" b="1">
                <a:solidFill>
                  <a:srgbClr val="FFFFFF"/>
                </a:solidFill>
                <a:latin typeface="Arial"/>
                <a:cs typeface="Arial"/>
              </a:rPr>
              <a:t>3475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-10" b="1">
                <a:solidFill>
                  <a:srgbClr val="FFFFFF"/>
                </a:solidFill>
                <a:latin typeface="Arial"/>
                <a:cs typeface="Arial"/>
              </a:rPr>
              <a:t>Finalised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845807" y="8622587"/>
            <a:ext cx="2053589" cy="17627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830"/>
              </a:lnSpc>
              <a:spcBef>
                <a:spcPts val="114"/>
              </a:spcBef>
            </a:pPr>
            <a:r>
              <a:rPr dirty="0" sz="1550" spc="-25" b="1">
                <a:solidFill>
                  <a:srgbClr val="FFFFFF"/>
                </a:solidFill>
                <a:latin typeface="Arial"/>
                <a:cs typeface="Arial"/>
              </a:rPr>
              <a:t>TVL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180" b="1">
                <a:solidFill>
                  <a:srgbClr val="FFFFFF"/>
                </a:solidFill>
                <a:latin typeface="Arial"/>
                <a:cs typeface="Arial"/>
              </a:rPr>
              <a:t>$5B+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178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Accumulated</a:t>
            </a:r>
            <a:r>
              <a:rPr dirty="0" sz="1550" spc="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345" b="1">
                <a:solidFill>
                  <a:srgbClr val="FFFFFF"/>
                </a:solidFill>
                <a:latin typeface="Arial"/>
                <a:cs typeface="Arial"/>
              </a:rPr>
              <a:t>$20M+</a:t>
            </a:r>
            <a:endParaRPr sz="34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34491" y="7551785"/>
            <a:ext cx="2738755" cy="28333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830"/>
              </a:lnSpc>
              <a:spcBef>
                <a:spcPts val="114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Bond</a:t>
            </a:r>
            <a:r>
              <a:rPr dirty="0" sz="155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issuers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105" b="1">
                <a:solidFill>
                  <a:srgbClr val="FFFFFF"/>
                </a:solidFill>
                <a:latin typeface="Arial"/>
                <a:cs typeface="Arial"/>
              </a:rPr>
              <a:t>12+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249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EIP-</a:t>
            </a:r>
            <a:r>
              <a:rPr dirty="0" sz="1550" spc="114" b="1">
                <a:solidFill>
                  <a:srgbClr val="FFFFFF"/>
                </a:solidFill>
                <a:latin typeface="Arial"/>
                <a:cs typeface="Arial"/>
              </a:rPr>
              <a:t>3475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5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OpenZeppelin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4110"/>
              </a:lnSpc>
            </a:pPr>
            <a:r>
              <a:rPr dirty="0" sz="3450" spc="75" b="1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3450">
              <a:latin typeface="Arial"/>
              <a:cs typeface="Arial"/>
            </a:endParaRPr>
          </a:p>
          <a:p>
            <a:pPr marL="20955">
              <a:lnSpc>
                <a:spcPts val="1830"/>
              </a:lnSpc>
              <a:spcBef>
                <a:spcPts val="178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Accumulated</a:t>
            </a:r>
            <a:r>
              <a:rPr dirty="0" sz="1550" spc="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endParaRPr sz="1550">
              <a:latin typeface="Arial"/>
              <a:cs typeface="Arial"/>
            </a:endParaRPr>
          </a:p>
          <a:p>
            <a:pPr marL="20955">
              <a:lnSpc>
                <a:spcPts val="4110"/>
              </a:lnSpc>
            </a:pPr>
            <a:r>
              <a:rPr dirty="0" sz="3450" spc="320" b="1">
                <a:solidFill>
                  <a:srgbClr val="FFFFFF"/>
                </a:solidFill>
                <a:latin typeface="Arial"/>
                <a:cs typeface="Arial"/>
              </a:rPr>
              <a:t>$3M+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05978" y="9227770"/>
            <a:ext cx="10297160" cy="986155"/>
            <a:chOff x="6005978" y="9227770"/>
            <a:chExt cx="10297160" cy="986155"/>
          </a:xfrm>
        </p:grpSpPr>
        <p:sp>
          <p:nvSpPr>
            <p:cNvPr id="3" name="object 3" descr=""/>
            <p:cNvSpPr/>
            <p:nvPr/>
          </p:nvSpPr>
          <p:spPr>
            <a:xfrm>
              <a:off x="6005978" y="9227770"/>
              <a:ext cx="10297160" cy="986155"/>
            </a:xfrm>
            <a:custGeom>
              <a:avLst/>
              <a:gdLst/>
              <a:ahLst/>
              <a:cxnLst/>
              <a:rect l="l" t="t" r="r" b="b"/>
              <a:pathLst>
                <a:path w="10297160" h="986154">
                  <a:moveTo>
                    <a:pt x="10296729" y="985573"/>
                  </a:moveTo>
                  <a:lnTo>
                    <a:pt x="0" y="985573"/>
                  </a:lnTo>
                  <a:lnTo>
                    <a:pt x="0" y="0"/>
                  </a:lnTo>
                  <a:lnTo>
                    <a:pt x="10296729" y="0"/>
                  </a:lnTo>
                  <a:lnTo>
                    <a:pt x="10296729" y="985573"/>
                  </a:lnTo>
                  <a:close/>
                </a:path>
              </a:pathLst>
            </a:custGeom>
            <a:solidFill>
              <a:srgbClr val="3E3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38257" y="9240556"/>
              <a:ext cx="10232390" cy="0"/>
            </a:xfrm>
            <a:custGeom>
              <a:avLst/>
              <a:gdLst/>
              <a:ahLst/>
              <a:cxnLst/>
              <a:rect l="l" t="t" r="r" b="b"/>
              <a:pathLst>
                <a:path w="10232390" h="0">
                  <a:moveTo>
                    <a:pt x="0" y="0"/>
                  </a:moveTo>
                  <a:lnTo>
                    <a:pt x="10232172" y="0"/>
                  </a:lnTo>
                </a:path>
              </a:pathLst>
            </a:custGeom>
            <a:ln w="10470">
              <a:solidFill>
                <a:srgbClr val="3E39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6520576" y="1931939"/>
            <a:ext cx="63373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A9A9A9"/>
                </a:solidFill>
                <a:latin typeface="Arial"/>
                <a:cs typeface="Arial"/>
              </a:rPr>
              <a:t>ITEM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442927" y="1931939"/>
            <a:ext cx="1672589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50">
                <a:solidFill>
                  <a:srgbClr val="A9A9A9"/>
                </a:solidFill>
                <a:latin typeface="Arial"/>
                <a:cs typeface="Arial"/>
              </a:rPr>
              <a:t>PERCENTAGE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898766" y="1931939"/>
            <a:ext cx="106870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A9A9A9"/>
                </a:solidFill>
                <a:latin typeface="Arial"/>
                <a:cs typeface="Arial"/>
              </a:rPr>
              <a:t>REMARK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995507" y="2450841"/>
          <a:ext cx="10226675" cy="774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6670"/>
                <a:gridCol w="5113655"/>
              </a:tblGrid>
              <a:tr h="994410"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2505"/>
                        </a:spcBef>
                        <a:tabLst>
                          <a:tab pos="3839210" algn="l"/>
                        </a:tabLst>
                      </a:pP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Seed</a:t>
                      </a:r>
                      <a:r>
                        <a:rPr dirty="0" sz="1950" spc="17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round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11396" sz="2925" spc="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4%</a:t>
                      </a:r>
                      <a:endParaRPr baseline="-11396" sz="2925">
                        <a:latin typeface="Arial"/>
                        <a:cs typeface="Arial"/>
                      </a:endParaRPr>
                    </a:p>
                  </a:txBody>
                  <a:tcPr marL="0" marR="0" marB="0" marT="318135">
                    <a:lnR w="12700">
                      <a:solidFill>
                        <a:srgbClr val="3E39EB"/>
                      </a:solidFill>
                      <a:prstDash val="solid"/>
                    </a:lnR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1E1E20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 marL="102235">
                        <a:lnSpc>
                          <a:spcPct val="100000"/>
                        </a:lnSpc>
                      </a:pPr>
                      <a:r>
                        <a:rPr dirty="0" sz="1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dirty="0" sz="1700" spc="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ICO</a:t>
                      </a:r>
                      <a:r>
                        <a:rPr dirty="0" sz="1700" spc="1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round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3E39EB"/>
                      </a:solidFill>
                      <a:prstDash val="solid"/>
                    </a:lnL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1E1E20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499109">
                        <a:lnSpc>
                          <a:spcPct val="100000"/>
                        </a:lnSpc>
                        <a:tabLst>
                          <a:tab pos="3841750" algn="l"/>
                        </a:tabLst>
                      </a:pP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dirty="0" sz="1950" spc="1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950" spc="1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Round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4273" sz="2925" spc="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6%</a:t>
                      </a:r>
                      <a:endParaRPr baseline="-4273" sz="29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3E39EB"/>
                      </a:solidFill>
                      <a:prstDash val="solid"/>
                    </a:lnR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3E39EB"/>
                      </a:solidFill>
                      <a:prstDash val="solid"/>
                    </a:lnL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1E1E20"/>
                    </a:solidFill>
                  </a:tcPr>
                </a:tc>
              </a:tr>
              <a:tr h="950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  <a:tabLst>
                          <a:tab pos="3832860" algn="l"/>
                        </a:tabLst>
                      </a:pPr>
                      <a:r>
                        <a:rPr dirty="0" baseline="1424" sz="29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dirty="0" baseline="1424" sz="2925" spc="187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424" sz="29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1424" sz="2925" spc="19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424" sz="2925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Round</a:t>
                      </a:r>
                      <a:r>
                        <a:rPr dirty="0" baseline="1424" sz="29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95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13%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R w="12700">
                      <a:solidFill>
                        <a:srgbClr val="3E39EB"/>
                      </a:solidFill>
                      <a:prstDash val="solid"/>
                    </a:lnR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1E1E2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3E39EB"/>
                      </a:solidFill>
                      <a:prstDash val="solid"/>
                    </a:lnL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1E1E20"/>
                    </a:solidFill>
                  </a:tcPr>
                </a:tc>
              </a:tr>
              <a:tr h="94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20065">
                        <a:lnSpc>
                          <a:spcPct val="100000"/>
                        </a:lnSpc>
                        <a:tabLst>
                          <a:tab pos="3865879" algn="l"/>
                        </a:tabLst>
                      </a:pPr>
                      <a:r>
                        <a:rPr dirty="0" baseline="2849" sz="29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Public</a:t>
                      </a:r>
                      <a:r>
                        <a:rPr dirty="0" baseline="2849" sz="2925" spc="37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849" sz="2925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Round</a:t>
                      </a:r>
                      <a:r>
                        <a:rPr dirty="0" baseline="2849" sz="29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95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2%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R w="12700">
                      <a:solidFill>
                        <a:srgbClr val="3E39EB"/>
                      </a:solidFill>
                      <a:prstDash val="solid"/>
                    </a:lnR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3E39EB"/>
                      </a:solidFill>
                      <a:prstDash val="solid"/>
                    </a:lnL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1E1E20"/>
                    </a:solidFill>
                  </a:tcPr>
                </a:tc>
              </a:tr>
              <a:tr h="98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09905">
                        <a:lnSpc>
                          <a:spcPct val="100000"/>
                        </a:lnSpc>
                        <a:tabLst>
                          <a:tab pos="3835400" algn="l"/>
                        </a:tabLst>
                      </a:pPr>
                      <a:r>
                        <a:rPr dirty="0" sz="1950" spc="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Liquidity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4273" sz="2925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15%</a:t>
                      </a:r>
                      <a:endParaRPr baseline="-4273" sz="29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3E39EB"/>
                      </a:solidFill>
                      <a:prstDash val="solid"/>
                    </a:lnR>
                    <a:lnT w="12700">
                      <a:solidFill>
                        <a:srgbClr val="3E39EB"/>
                      </a:solidFill>
                      <a:prstDash val="solid"/>
                    </a:lnT>
                    <a:solidFill>
                      <a:srgbClr val="1E1E20"/>
                    </a:solidFill>
                  </a:tcPr>
                </a:tc>
                <a:tc>
                  <a:txBody>
                    <a:bodyPr/>
                    <a:lstStyle/>
                    <a:p>
                      <a:pPr marL="1654175" marR="1345565" indent="-261620">
                        <a:lnSpc>
                          <a:spcPct val="101800"/>
                        </a:lnSpc>
                        <a:spcBef>
                          <a:spcPts val="1739"/>
                        </a:spcBef>
                      </a:pPr>
                      <a:r>
                        <a:rPr dirty="0" sz="1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Provide</a:t>
                      </a:r>
                      <a:r>
                        <a:rPr dirty="0" sz="1700" spc="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liquidity</a:t>
                      </a:r>
                      <a:r>
                        <a:rPr dirty="0" sz="1700" spc="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6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700" spc="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6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secondary</a:t>
                      </a:r>
                      <a:r>
                        <a:rPr dirty="0" sz="1700" spc="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market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220979">
                    <a:lnL w="12700">
                      <a:solidFill>
                        <a:srgbClr val="3E39EB"/>
                      </a:solidFill>
                      <a:prstDash val="solid"/>
                    </a:lnL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63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09905">
                        <a:lnSpc>
                          <a:spcPct val="100000"/>
                        </a:lnSpc>
                        <a:tabLst>
                          <a:tab pos="3841750" algn="l"/>
                        </a:tabLst>
                      </a:pPr>
                      <a:r>
                        <a:rPr dirty="0" sz="195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4273" sz="2925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10%</a:t>
                      </a:r>
                      <a:endParaRPr baseline="-4273" sz="2925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R w="12700">
                      <a:solidFill>
                        <a:srgbClr val="3E39EB"/>
                      </a:solidFill>
                      <a:prstDash val="solid"/>
                    </a:lnR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 marL="36195">
                        <a:lnSpc>
                          <a:spcPct val="100000"/>
                        </a:lnSpc>
                      </a:pPr>
                      <a:r>
                        <a:rPr dirty="0" sz="1700" spc="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Managed</a:t>
                      </a:r>
                      <a:r>
                        <a:rPr dirty="0" sz="1700" spc="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700" spc="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6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dirty="0" sz="1700" spc="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contract</a:t>
                      </a:r>
                      <a:r>
                        <a:rPr dirty="0" sz="1700" spc="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700" spc="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3E39EB"/>
                      </a:solidFill>
                      <a:prstDash val="solid"/>
                    </a:lnL>
                    <a:lnT w="12700">
                      <a:solidFill>
                        <a:srgbClr val="3E39EB"/>
                      </a:solidFill>
                      <a:prstDash val="solid"/>
                    </a:lnT>
                    <a:lnB w="12700">
                      <a:solidFill>
                        <a:srgbClr val="3E39E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55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09905">
                        <a:lnSpc>
                          <a:spcPct val="100000"/>
                        </a:lnSpc>
                        <a:tabLst>
                          <a:tab pos="3822700" algn="l"/>
                        </a:tabLst>
                      </a:pP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Yield</a:t>
                      </a:r>
                      <a:r>
                        <a:rPr dirty="0" sz="1950" spc="20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Interest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5698" sz="2925" spc="10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50%</a:t>
                      </a:r>
                      <a:endParaRPr baseline="-5698" sz="2925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R w="12700">
                      <a:solidFill>
                        <a:srgbClr val="3E39EB"/>
                      </a:solidFill>
                      <a:prstDash val="solid"/>
                    </a:lnR>
                    <a:lnT w="12700">
                      <a:solidFill>
                        <a:srgbClr val="3E39EB"/>
                      </a:solidFill>
                      <a:prstDash val="solid"/>
                    </a:lnT>
                    <a:solidFill>
                      <a:srgbClr val="1E1E2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 marL="36830">
                        <a:lnSpc>
                          <a:spcPct val="100000"/>
                        </a:lnSpc>
                      </a:pPr>
                      <a:r>
                        <a:rPr dirty="0" sz="1700" spc="7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Minted</a:t>
                      </a:r>
                      <a:r>
                        <a:rPr dirty="0" sz="1700" spc="9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6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700" spc="9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D/Bond</a:t>
                      </a:r>
                      <a:r>
                        <a:rPr dirty="0" sz="1700" spc="9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interest</a:t>
                      </a:r>
                      <a:r>
                        <a:rPr dirty="0" sz="1700" spc="9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4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yield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631314" marR="1519555" indent="315595">
                        <a:lnSpc>
                          <a:spcPct val="101800"/>
                        </a:lnSpc>
                        <a:spcBef>
                          <a:spcPts val="5"/>
                        </a:spcBef>
                      </a:pPr>
                      <a:r>
                        <a:rPr dirty="0" sz="1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Supply: </a:t>
                      </a:r>
                      <a:r>
                        <a:rPr dirty="0" sz="1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1,000,000</a:t>
                      </a:r>
                      <a:r>
                        <a:rPr dirty="0" sz="1700" spc="2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D/Govs*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90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3E39EB"/>
                      </a:solidFill>
                      <a:prstDash val="solid"/>
                    </a:lnT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099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695065" algn="l"/>
                        </a:tabLst>
                      </a:pPr>
                      <a:r>
                        <a:rPr dirty="0" sz="195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9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849" sz="2925" spc="5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100%</a:t>
                      </a:r>
                      <a:endParaRPr baseline="2849" sz="2925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E39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90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3E39EB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16920280" y="2419825"/>
            <a:ext cx="2170430" cy="729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*When</a:t>
            </a:r>
            <a:r>
              <a:rPr dirty="0" sz="115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15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15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supply</a:t>
            </a:r>
            <a:r>
              <a:rPr dirty="0" sz="115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15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"/>
                <a:cs typeface="Arial"/>
              </a:rPr>
              <a:t>close </a:t>
            </a:r>
            <a:r>
              <a:rPr dirty="0" sz="1150" spc="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15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15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limit,</a:t>
            </a:r>
            <a:r>
              <a:rPr dirty="0" sz="115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15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15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15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dirty="0" sz="115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15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dirty="0" sz="115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5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15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"/>
                <a:cs typeface="Arial"/>
              </a:rPr>
              <a:t>limit </a:t>
            </a:r>
            <a:r>
              <a:rPr dirty="0" sz="1150" spc="45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11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"/>
                <a:cs typeface="Arial"/>
              </a:rPr>
              <a:t>DAO.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6787164" y="2361276"/>
            <a:ext cx="0" cy="1047115"/>
          </a:xfrm>
          <a:custGeom>
            <a:avLst/>
            <a:gdLst/>
            <a:ahLst/>
            <a:cxnLst/>
            <a:rect l="l" t="t" r="r" b="b"/>
            <a:pathLst>
              <a:path w="0" h="1047114">
                <a:moveTo>
                  <a:pt x="0" y="1047006"/>
                </a:moveTo>
                <a:lnTo>
                  <a:pt x="0" y="0"/>
                </a:lnTo>
              </a:path>
            </a:pathLst>
          </a:custGeom>
          <a:ln w="10470">
            <a:solidFill>
              <a:srgbClr val="3E3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27067" y="1317627"/>
            <a:ext cx="3653154" cy="12573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dirty="0" u="none" sz="4000" spc="-10"/>
              <a:t>DISTRIBUTION </a:t>
            </a:r>
            <a:r>
              <a:rPr dirty="0" u="none" sz="4000"/>
              <a:t>OF</a:t>
            </a:r>
            <a:r>
              <a:rPr dirty="0" u="none" sz="4000" spc="-245"/>
              <a:t> </a:t>
            </a:r>
            <a:r>
              <a:rPr dirty="0" u="none" sz="4000" spc="-10"/>
              <a:t>TOKENS</a:t>
            </a:r>
            <a:r>
              <a:rPr dirty="0" u="none" sz="4000" spc="-10">
                <a:solidFill>
                  <a:srgbClr val="4039F4"/>
                </a:solidFill>
              </a:rPr>
              <a:t>.</a:t>
            </a:r>
            <a:endParaRPr sz="4000"/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3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65572" y="4425803"/>
            <a:ext cx="38354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5">
                <a:solidFill>
                  <a:srgbClr val="FFFFFF"/>
                </a:solidFill>
                <a:latin typeface="Arial"/>
                <a:cs typeface="Arial"/>
              </a:rPr>
              <a:t>4%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88605" y="6105634"/>
            <a:ext cx="37973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5">
                <a:solidFill>
                  <a:srgbClr val="FFFFFF"/>
                </a:solidFill>
                <a:latin typeface="Arial"/>
                <a:cs typeface="Arial"/>
              </a:rPr>
              <a:t>6%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72046" y="7822860"/>
            <a:ext cx="495934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55">
                <a:solidFill>
                  <a:srgbClr val="FFFFFF"/>
                </a:solidFill>
                <a:latin typeface="Arial"/>
                <a:cs typeface="Arial"/>
              </a:rPr>
              <a:t>13%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19097" y="3246219"/>
            <a:ext cx="78295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A9A9A9"/>
                </a:solidFill>
                <a:latin typeface="Arial"/>
                <a:cs typeface="Arial"/>
              </a:rPr>
              <a:t>ROUND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27409" y="3246219"/>
            <a:ext cx="168973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A9A9A9"/>
                </a:solidFill>
                <a:latin typeface="Arial"/>
                <a:cs typeface="Arial"/>
              </a:rPr>
              <a:t>TOKEN</a:t>
            </a:r>
            <a:r>
              <a:rPr dirty="0" sz="1650" spc="-8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A9A9A9"/>
                </a:solidFill>
                <a:latin typeface="Arial"/>
                <a:cs typeface="Arial"/>
              </a:rPr>
              <a:t>NUMBER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19835" y="3246219"/>
            <a:ext cx="63119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solidFill>
                  <a:srgbClr val="A9A9A9"/>
                </a:solidFill>
                <a:latin typeface="Arial"/>
                <a:cs typeface="Arial"/>
              </a:rPr>
              <a:t>PRICE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445620" y="3199100"/>
            <a:ext cx="163830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50">
                <a:solidFill>
                  <a:srgbClr val="A9A9A9"/>
                </a:solidFill>
                <a:latin typeface="Arial"/>
                <a:cs typeface="Arial"/>
              </a:rPr>
              <a:t>INITIAL</a:t>
            </a:r>
            <a:r>
              <a:rPr dirty="0" sz="1650" spc="5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650" spc="-45">
                <a:solidFill>
                  <a:srgbClr val="A9A9A9"/>
                </a:solidFill>
                <a:latin typeface="Arial"/>
                <a:cs typeface="Arial"/>
              </a:rPr>
              <a:t>SHARES </a:t>
            </a:r>
            <a:r>
              <a:rPr dirty="0" sz="1650" spc="-10">
                <a:solidFill>
                  <a:srgbClr val="A9A9A9"/>
                </a:solidFill>
                <a:latin typeface="Arial"/>
                <a:cs typeface="Arial"/>
              </a:rPr>
              <a:t>PROPORTIONS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202726" y="3178159"/>
            <a:ext cx="118618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A9A9A9"/>
                </a:solidFill>
                <a:latin typeface="Arial"/>
                <a:cs typeface="Arial"/>
              </a:rPr>
              <a:t>FINANCING TARGET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473521" y="3188595"/>
            <a:ext cx="203962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A9A9A9"/>
                </a:solidFill>
                <a:latin typeface="Arial"/>
                <a:cs typeface="Arial"/>
              </a:rPr>
              <a:t>TOKEN</a:t>
            </a:r>
            <a:r>
              <a:rPr dirty="0" sz="1650" spc="-8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A9A9A9"/>
                </a:solidFill>
                <a:latin typeface="Arial"/>
                <a:cs typeface="Arial"/>
              </a:rPr>
              <a:t>UNLOCKING </a:t>
            </a:r>
            <a:r>
              <a:rPr dirty="0" sz="1650" spc="-20">
                <a:solidFill>
                  <a:srgbClr val="A9A9A9"/>
                </a:solidFill>
                <a:latin typeface="Arial"/>
                <a:cs typeface="Arial"/>
              </a:rPr>
              <a:t>RULE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26232" y="4410935"/>
            <a:ext cx="1277620" cy="578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Seed</a:t>
            </a:r>
            <a:r>
              <a:rPr dirty="0" sz="18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Arial"/>
                <a:cs typeface="Arial"/>
              </a:rPr>
              <a:t>round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(ICO)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26232" y="6137293"/>
            <a:ext cx="1002665" cy="578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 sz="1800" spc="45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(ICO)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26232" y="7753094"/>
            <a:ext cx="996315" cy="578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 sz="1800" spc="45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(ICO)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26232" y="9368895"/>
            <a:ext cx="911225" cy="578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dirty="0" sz="1800" spc="55">
                <a:solidFill>
                  <a:srgbClr val="FFFFFF"/>
                </a:solidFill>
                <a:latin typeface="Arial"/>
                <a:cs typeface="Arial"/>
              </a:rPr>
              <a:t>Offering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75405" y="4442348"/>
            <a:ext cx="802005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85">
                <a:solidFill>
                  <a:srgbClr val="FFFFFF"/>
                </a:solidFill>
                <a:latin typeface="Arial"/>
                <a:cs typeface="Arial"/>
              </a:rPr>
              <a:t>40,000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75405" y="6132600"/>
            <a:ext cx="797560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80">
                <a:solidFill>
                  <a:srgbClr val="FFFFFF"/>
                </a:solidFill>
                <a:latin typeface="Arial"/>
                <a:cs typeface="Arial"/>
              </a:rPr>
              <a:t>60,000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75405" y="7824981"/>
            <a:ext cx="907415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45">
                <a:solidFill>
                  <a:srgbClr val="FFFFFF"/>
                </a:solidFill>
                <a:latin typeface="Arial"/>
                <a:cs typeface="Arial"/>
              </a:rPr>
              <a:t>130,000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75405" y="9538304"/>
            <a:ext cx="793750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75">
                <a:solidFill>
                  <a:srgbClr val="FFFFFF"/>
                </a:solidFill>
                <a:latin typeface="Arial"/>
                <a:cs typeface="Arial"/>
              </a:rPr>
              <a:t>20,000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163037" y="9495546"/>
            <a:ext cx="567055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35">
                <a:solidFill>
                  <a:srgbClr val="FFFFFF"/>
                </a:solidFill>
                <a:latin typeface="Arial"/>
                <a:cs typeface="Arial"/>
              </a:rPr>
              <a:t>$100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163037" y="7783097"/>
            <a:ext cx="458470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100">
                <a:solidFill>
                  <a:srgbClr val="FFFFFF"/>
                </a:solidFill>
                <a:latin typeface="Arial"/>
                <a:cs typeface="Arial"/>
              </a:rPr>
              <a:t>$35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163037" y="6132600"/>
            <a:ext cx="451484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80">
                <a:solidFill>
                  <a:srgbClr val="FFFFFF"/>
                </a:solidFill>
                <a:latin typeface="Arial"/>
                <a:cs typeface="Arial"/>
              </a:rPr>
              <a:t>$25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163037" y="4421406"/>
            <a:ext cx="419100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$15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030311" y="9481575"/>
            <a:ext cx="37973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5">
                <a:solidFill>
                  <a:srgbClr val="FFFFFF"/>
                </a:solidFill>
                <a:latin typeface="Arial"/>
                <a:cs typeface="Arial"/>
              </a:rPr>
              <a:t>2%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299260" y="4394391"/>
            <a:ext cx="84201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45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endParaRPr sz="19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320202" y="6105634"/>
            <a:ext cx="84201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45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2099746" y="7822860"/>
            <a:ext cx="136779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60">
                <a:solidFill>
                  <a:srgbClr val="FFFFFF"/>
                </a:solidFill>
                <a:latin typeface="Arial"/>
                <a:cs typeface="Arial"/>
              </a:rPr>
              <a:t>$4,550,000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2095473" y="9450163"/>
            <a:ext cx="13766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65">
                <a:solidFill>
                  <a:srgbClr val="FFFFFF"/>
                </a:solidFill>
                <a:latin typeface="Arial"/>
                <a:cs typeface="Arial"/>
              </a:rPr>
              <a:t>$2,000,000</a:t>
            </a:r>
            <a:endParaRPr sz="19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472101" y="4396066"/>
            <a:ext cx="3742054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3555">
              <a:lnSpc>
                <a:spcPct val="100000"/>
              </a:lnSpc>
              <a:spcBef>
                <a:spcPts val="95"/>
              </a:spcBef>
            </a:pP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Tokens</a:t>
            </a:r>
            <a:r>
              <a:rPr dirty="0" sz="16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unlocked</a:t>
            </a:r>
            <a:r>
              <a:rPr dirty="0" sz="16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dirty="0" sz="165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8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month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listing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35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ts val="1980"/>
              </a:lnSpc>
              <a:spcBef>
                <a:spcPts val="65"/>
              </a:spcBef>
            </a:pP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TVL;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locked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portion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"/>
                <a:cs typeface="Arial"/>
              </a:rPr>
              <a:t>linearly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released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dirty="0" sz="1650" spc="8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4440689" y="6123130"/>
            <a:ext cx="3742054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3555">
              <a:lnSpc>
                <a:spcPct val="100000"/>
              </a:lnSpc>
              <a:spcBef>
                <a:spcPts val="95"/>
              </a:spcBef>
            </a:pP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Tokens</a:t>
            </a:r>
            <a:r>
              <a:rPr dirty="0" sz="16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unlocked</a:t>
            </a:r>
            <a:r>
              <a:rPr dirty="0" sz="16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dirty="0" sz="165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8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month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listing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35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ts val="1980"/>
              </a:lnSpc>
              <a:spcBef>
                <a:spcPts val="65"/>
              </a:spcBef>
            </a:pP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TVL;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locked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portion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"/>
                <a:cs typeface="Arial"/>
              </a:rPr>
              <a:t>linearly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released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dirty="0" sz="1650" spc="8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4440689" y="7785240"/>
            <a:ext cx="3742054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3555">
              <a:lnSpc>
                <a:spcPct val="100000"/>
              </a:lnSpc>
              <a:spcBef>
                <a:spcPts val="95"/>
              </a:spcBef>
            </a:pP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Tokens</a:t>
            </a:r>
            <a:r>
              <a:rPr dirty="0" sz="16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unlocked</a:t>
            </a:r>
            <a:r>
              <a:rPr dirty="0" sz="16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dirty="0" sz="165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8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month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listing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35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ts val="1980"/>
              </a:lnSpc>
              <a:spcBef>
                <a:spcPts val="65"/>
              </a:spcBef>
            </a:pP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TVL;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locked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portion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"/>
                <a:cs typeface="Arial"/>
              </a:rPr>
              <a:t>linearly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released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dirty="0" sz="1650" spc="8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4440687" y="9447345"/>
            <a:ext cx="210312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Released</a:t>
            </a:r>
            <a:r>
              <a:rPr dirty="0" sz="165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FFFFFF"/>
                </a:solidFill>
                <a:latin typeface="Arial"/>
                <a:cs typeface="Arial"/>
              </a:rPr>
              <a:t>upon</a:t>
            </a:r>
            <a:r>
              <a:rPr dirty="0" sz="165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"/>
                <a:cs typeface="Arial"/>
              </a:rPr>
              <a:t>listing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281625" y="4067326"/>
            <a:ext cx="17666970" cy="0"/>
          </a:xfrm>
          <a:custGeom>
            <a:avLst/>
            <a:gdLst/>
            <a:ahLst/>
            <a:cxnLst/>
            <a:rect l="l" t="t" r="r" b="b"/>
            <a:pathLst>
              <a:path w="17666970" h="0">
                <a:moveTo>
                  <a:pt x="0" y="0"/>
                </a:moveTo>
                <a:lnTo>
                  <a:pt x="17666416" y="0"/>
                </a:lnTo>
              </a:path>
            </a:pathLst>
          </a:custGeom>
          <a:ln w="10470">
            <a:solidFill>
              <a:srgbClr val="3E3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387553" y="5763610"/>
            <a:ext cx="17666970" cy="0"/>
          </a:xfrm>
          <a:custGeom>
            <a:avLst/>
            <a:gdLst/>
            <a:ahLst/>
            <a:cxnLst/>
            <a:rect l="l" t="t" r="r" b="b"/>
            <a:pathLst>
              <a:path w="17666970" h="0">
                <a:moveTo>
                  <a:pt x="0" y="0"/>
                </a:moveTo>
                <a:lnTo>
                  <a:pt x="17666417" y="0"/>
                </a:lnTo>
              </a:path>
            </a:pathLst>
          </a:custGeom>
          <a:ln w="10470">
            <a:solidFill>
              <a:srgbClr val="3E3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493482" y="7438952"/>
            <a:ext cx="17666970" cy="0"/>
          </a:xfrm>
          <a:custGeom>
            <a:avLst/>
            <a:gdLst/>
            <a:ahLst/>
            <a:cxnLst/>
            <a:rect l="l" t="t" r="r" b="b"/>
            <a:pathLst>
              <a:path w="17666970" h="0">
                <a:moveTo>
                  <a:pt x="0" y="0"/>
                </a:moveTo>
                <a:lnTo>
                  <a:pt x="17666417" y="0"/>
                </a:lnTo>
              </a:path>
            </a:pathLst>
          </a:custGeom>
          <a:ln w="10470">
            <a:solidFill>
              <a:srgbClr val="3E3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599410" y="9114294"/>
            <a:ext cx="17666970" cy="0"/>
          </a:xfrm>
          <a:custGeom>
            <a:avLst/>
            <a:gdLst/>
            <a:ahLst/>
            <a:cxnLst/>
            <a:rect l="l" t="t" r="r" b="b"/>
            <a:pathLst>
              <a:path w="17666970" h="0">
                <a:moveTo>
                  <a:pt x="0" y="0"/>
                </a:moveTo>
                <a:lnTo>
                  <a:pt x="17666417" y="0"/>
                </a:lnTo>
              </a:path>
            </a:pathLst>
          </a:custGeom>
          <a:ln w="10470">
            <a:solidFill>
              <a:srgbClr val="3E3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768950" y="1297405"/>
            <a:ext cx="3840479" cy="666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200" spc="-30"/>
              <a:t>FUNDRAISING</a:t>
            </a:r>
            <a:r>
              <a:rPr dirty="0" u="none" sz="4200" spc="-30">
                <a:solidFill>
                  <a:srgbClr val="4039F4"/>
                </a:solidFill>
              </a:rPr>
              <a:t>.</a:t>
            </a:r>
            <a:endParaRPr sz="4200"/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3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950" y="1300522"/>
            <a:ext cx="3540125" cy="13074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200" spc="-10"/>
              <a:t>ROADMAP</a:t>
            </a:r>
            <a:endParaRPr sz="42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none" sz="4200" spc="-275"/>
              <a:t>&amp;</a:t>
            </a:r>
            <a:r>
              <a:rPr dirty="0" u="none" sz="4200" spc="-130"/>
              <a:t> </a:t>
            </a:r>
            <a:r>
              <a:rPr dirty="0" u="none" sz="4200" spc="-125"/>
              <a:t>PROGRESS</a:t>
            </a:r>
            <a:r>
              <a:rPr dirty="0" u="none" sz="4200" spc="-125">
                <a:solidFill>
                  <a:srgbClr val="4039F4"/>
                </a:solidFill>
              </a:rPr>
              <a:t>.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3479479" y="4808254"/>
            <a:ext cx="13696315" cy="3069590"/>
            <a:chOff x="3479479" y="4808254"/>
            <a:chExt cx="13696315" cy="3069590"/>
          </a:xfrm>
        </p:grpSpPr>
        <p:sp>
          <p:nvSpPr>
            <p:cNvPr id="4" name="object 4" descr=""/>
            <p:cNvSpPr/>
            <p:nvPr/>
          </p:nvSpPr>
          <p:spPr>
            <a:xfrm>
              <a:off x="3479479" y="612907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31" y="371263"/>
                  </a:moveTo>
                  <a:lnTo>
                    <a:pt x="136283" y="364632"/>
                  </a:lnTo>
                  <a:lnTo>
                    <a:pt x="91939" y="345918"/>
                  </a:lnTo>
                  <a:lnTo>
                    <a:pt x="54370" y="316892"/>
                  </a:lnTo>
                  <a:lnTo>
                    <a:pt x="25344" y="279323"/>
                  </a:lnTo>
                  <a:lnTo>
                    <a:pt x="6630" y="234979"/>
                  </a:lnTo>
                  <a:lnTo>
                    <a:pt x="0" y="185631"/>
                  </a:lnTo>
                  <a:lnTo>
                    <a:pt x="6630" y="136283"/>
                  </a:lnTo>
                  <a:lnTo>
                    <a:pt x="25344" y="91939"/>
                  </a:lnTo>
                  <a:lnTo>
                    <a:pt x="54370" y="54370"/>
                  </a:lnTo>
                  <a:lnTo>
                    <a:pt x="91939" y="25344"/>
                  </a:lnTo>
                  <a:lnTo>
                    <a:pt x="136283" y="6630"/>
                  </a:lnTo>
                  <a:lnTo>
                    <a:pt x="185631" y="0"/>
                  </a:lnTo>
                  <a:lnTo>
                    <a:pt x="222015" y="3599"/>
                  </a:lnTo>
                  <a:lnTo>
                    <a:pt x="288619" y="31188"/>
                  </a:lnTo>
                  <a:lnTo>
                    <a:pt x="340074" y="82643"/>
                  </a:lnTo>
                  <a:lnTo>
                    <a:pt x="367663" y="149247"/>
                  </a:lnTo>
                  <a:lnTo>
                    <a:pt x="371263" y="185631"/>
                  </a:lnTo>
                  <a:lnTo>
                    <a:pt x="364632" y="234979"/>
                  </a:lnTo>
                  <a:lnTo>
                    <a:pt x="345918" y="279323"/>
                  </a:lnTo>
                  <a:lnTo>
                    <a:pt x="316892" y="316892"/>
                  </a:lnTo>
                  <a:lnTo>
                    <a:pt x="279323" y="345918"/>
                  </a:lnTo>
                  <a:lnTo>
                    <a:pt x="234979" y="364632"/>
                  </a:lnTo>
                  <a:lnTo>
                    <a:pt x="185631" y="371263"/>
                  </a:lnTo>
                  <a:close/>
                </a:path>
              </a:pathLst>
            </a:custGeom>
            <a:solidFill>
              <a:srgbClr val="3E3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5111" y="4808254"/>
              <a:ext cx="0" cy="1692275"/>
            </a:xfrm>
            <a:custGeom>
              <a:avLst/>
              <a:gdLst/>
              <a:ahLst/>
              <a:cxnLst/>
              <a:rect l="l" t="t" r="r" b="b"/>
              <a:pathLst>
                <a:path w="0" h="1692275">
                  <a:moveTo>
                    <a:pt x="0" y="169207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3E39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57519" y="612907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31" y="371263"/>
                  </a:moveTo>
                  <a:lnTo>
                    <a:pt x="136282" y="364632"/>
                  </a:lnTo>
                  <a:lnTo>
                    <a:pt x="91939" y="345918"/>
                  </a:lnTo>
                  <a:lnTo>
                    <a:pt x="54370" y="316892"/>
                  </a:lnTo>
                  <a:lnTo>
                    <a:pt x="25344" y="279323"/>
                  </a:lnTo>
                  <a:lnTo>
                    <a:pt x="6630" y="234979"/>
                  </a:lnTo>
                  <a:lnTo>
                    <a:pt x="0" y="185631"/>
                  </a:lnTo>
                  <a:lnTo>
                    <a:pt x="6630" y="136283"/>
                  </a:lnTo>
                  <a:lnTo>
                    <a:pt x="25344" y="91939"/>
                  </a:lnTo>
                  <a:lnTo>
                    <a:pt x="54370" y="54370"/>
                  </a:lnTo>
                  <a:lnTo>
                    <a:pt x="91939" y="25344"/>
                  </a:lnTo>
                  <a:lnTo>
                    <a:pt x="136282" y="6630"/>
                  </a:lnTo>
                  <a:lnTo>
                    <a:pt x="185631" y="0"/>
                  </a:lnTo>
                  <a:lnTo>
                    <a:pt x="222015" y="3599"/>
                  </a:lnTo>
                  <a:lnTo>
                    <a:pt x="288619" y="31188"/>
                  </a:lnTo>
                  <a:lnTo>
                    <a:pt x="340074" y="82643"/>
                  </a:lnTo>
                  <a:lnTo>
                    <a:pt x="367662" y="149247"/>
                  </a:lnTo>
                  <a:lnTo>
                    <a:pt x="371262" y="185631"/>
                  </a:lnTo>
                  <a:lnTo>
                    <a:pt x="364631" y="234979"/>
                  </a:lnTo>
                  <a:lnTo>
                    <a:pt x="345918" y="279323"/>
                  </a:lnTo>
                  <a:lnTo>
                    <a:pt x="316892" y="316892"/>
                  </a:lnTo>
                  <a:lnTo>
                    <a:pt x="279322" y="345918"/>
                  </a:lnTo>
                  <a:lnTo>
                    <a:pt x="234979" y="364632"/>
                  </a:lnTo>
                  <a:lnTo>
                    <a:pt x="185631" y="371263"/>
                  </a:lnTo>
                  <a:close/>
                </a:path>
              </a:pathLst>
            </a:custGeom>
            <a:solidFill>
              <a:srgbClr val="3E3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443150" y="6500333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5">
                  <a:moveTo>
                    <a:pt x="0" y="137721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3E39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16998" y="612907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31" y="371263"/>
                  </a:moveTo>
                  <a:lnTo>
                    <a:pt x="136283" y="364632"/>
                  </a:lnTo>
                  <a:lnTo>
                    <a:pt x="91939" y="345918"/>
                  </a:lnTo>
                  <a:lnTo>
                    <a:pt x="54370" y="316892"/>
                  </a:lnTo>
                  <a:lnTo>
                    <a:pt x="25344" y="279323"/>
                  </a:lnTo>
                  <a:lnTo>
                    <a:pt x="6630" y="234979"/>
                  </a:lnTo>
                  <a:lnTo>
                    <a:pt x="0" y="185631"/>
                  </a:lnTo>
                  <a:lnTo>
                    <a:pt x="6630" y="136283"/>
                  </a:lnTo>
                  <a:lnTo>
                    <a:pt x="25344" y="91939"/>
                  </a:lnTo>
                  <a:lnTo>
                    <a:pt x="54370" y="54370"/>
                  </a:lnTo>
                  <a:lnTo>
                    <a:pt x="91939" y="25344"/>
                  </a:lnTo>
                  <a:lnTo>
                    <a:pt x="136283" y="6630"/>
                  </a:lnTo>
                  <a:lnTo>
                    <a:pt x="185631" y="0"/>
                  </a:lnTo>
                  <a:lnTo>
                    <a:pt x="222015" y="3599"/>
                  </a:lnTo>
                  <a:lnTo>
                    <a:pt x="288620" y="31188"/>
                  </a:lnTo>
                  <a:lnTo>
                    <a:pt x="340074" y="82643"/>
                  </a:lnTo>
                  <a:lnTo>
                    <a:pt x="367663" y="149247"/>
                  </a:lnTo>
                  <a:lnTo>
                    <a:pt x="371263" y="185631"/>
                  </a:lnTo>
                  <a:lnTo>
                    <a:pt x="364632" y="234979"/>
                  </a:lnTo>
                  <a:lnTo>
                    <a:pt x="345918" y="279323"/>
                  </a:lnTo>
                  <a:lnTo>
                    <a:pt x="316892" y="316892"/>
                  </a:lnTo>
                  <a:lnTo>
                    <a:pt x="279323" y="345918"/>
                  </a:lnTo>
                  <a:lnTo>
                    <a:pt x="234979" y="364632"/>
                  </a:lnTo>
                  <a:lnTo>
                    <a:pt x="185631" y="371263"/>
                  </a:lnTo>
                  <a:close/>
                </a:path>
              </a:pathLst>
            </a:custGeom>
            <a:solidFill>
              <a:srgbClr val="3E3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02630" y="4808254"/>
              <a:ext cx="0" cy="1692275"/>
            </a:xfrm>
            <a:custGeom>
              <a:avLst/>
              <a:gdLst/>
              <a:ahLst/>
              <a:cxnLst/>
              <a:rect l="l" t="t" r="r" b="b"/>
              <a:pathLst>
                <a:path w="0" h="1692275">
                  <a:moveTo>
                    <a:pt x="0" y="169207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3E39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55011" y="612907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31" y="371263"/>
                  </a:moveTo>
                  <a:lnTo>
                    <a:pt x="136283" y="364632"/>
                  </a:lnTo>
                  <a:lnTo>
                    <a:pt x="91939" y="345918"/>
                  </a:lnTo>
                  <a:lnTo>
                    <a:pt x="54370" y="316892"/>
                  </a:lnTo>
                  <a:lnTo>
                    <a:pt x="25344" y="279323"/>
                  </a:lnTo>
                  <a:lnTo>
                    <a:pt x="6630" y="234979"/>
                  </a:lnTo>
                  <a:lnTo>
                    <a:pt x="0" y="185631"/>
                  </a:lnTo>
                  <a:lnTo>
                    <a:pt x="6630" y="136283"/>
                  </a:lnTo>
                  <a:lnTo>
                    <a:pt x="25344" y="91939"/>
                  </a:lnTo>
                  <a:lnTo>
                    <a:pt x="54370" y="54370"/>
                  </a:lnTo>
                  <a:lnTo>
                    <a:pt x="91939" y="25344"/>
                  </a:lnTo>
                  <a:lnTo>
                    <a:pt x="136283" y="6630"/>
                  </a:lnTo>
                  <a:lnTo>
                    <a:pt x="185631" y="0"/>
                  </a:lnTo>
                  <a:lnTo>
                    <a:pt x="222015" y="3599"/>
                  </a:lnTo>
                  <a:lnTo>
                    <a:pt x="288620" y="31188"/>
                  </a:lnTo>
                  <a:lnTo>
                    <a:pt x="340074" y="82643"/>
                  </a:lnTo>
                  <a:lnTo>
                    <a:pt x="367663" y="149247"/>
                  </a:lnTo>
                  <a:lnTo>
                    <a:pt x="371263" y="185631"/>
                  </a:lnTo>
                  <a:lnTo>
                    <a:pt x="364632" y="234979"/>
                  </a:lnTo>
                  <a:lnTo>
                    <a:pt x="345918" y="279323"/>
                  </a:lnTo>
                  <a:lnTo>
                    <a:pt x="316892" y="316892"/>
                  </a:lnTo>
                  <a:lnTo>
                    <a:pt x="279323" y="345918"/>
                  </a:lnTo>
                  <a:lnTo>
                    <a:pt x="234979" y="364632"/>
                  </a:lnTo>
                  <a:lnTo>
                    <a:pt x="185631" y="371263"/>
                  </a:lnTo>
                  <a:close/>
                </a:path>
              </a:pathLst>
            </a:custGeom>
            <a:solidFill>
              <a:srgbClr val="3E3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40641" y="6500333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5">
                  <a:moveTo>
                    <a:pt x="0" y="137721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3E39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598042" y="612907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31" y="371263"/>
                  </a:moveTo>
                  <a:lnTo>
                    <a:pt x="136283" y="364632"/>
                  </a:lnTo>
                  <a:lnTo>
                    <a:pt x="91939" y="345918"/>
                  </a:lnTo>
                  <a:lnTo>
                    <a:pt x="54370" y="316892"/>
                  </a:lnTo>
                  <a:lnTo>
                    <a:pt x="25344" y="279323"/>
                  </a:lnTo>
                  <a:lnTo>
                    <a:pt x="6630" y="234979"/>
                  </a:lnTo>
                  <a:lnTo>
                    <a:pt x="0" y="185631"/>
                  </a:lnTo>
                  <a:lnTo>
                    <a:pt x="6630" y="136283"/>
                  </a:lnTo>
                  <a:lnTo>
                    <a:pt x="25344" y="91939"/>
                  </a:lnTo>
                  <a:lnTo>
                    <a:pt x="54370" y="54370"/>
                  </a:lnTo>
                  <a:lnTo>
                    <a:pt x="91939" y="25344"/>
                  </a:lnTo>
                  <a:lnTo>
                    <a:pt x="136283" y="6630"/>
                  </a:lnTo>
                  <a:lnTo>
                    <a:pt x="185631" y="0"/>
                  </a:lnTo>
                  <a:lnTo>
                    <a:pt x="222015" y="3599"/>
                  </a:lnTo>
                  <a:lnTo>
                    <a:pt x="288619" y="31188"/>
                  </a:lnTo>
                  <a:lnTo>
                    <a:pt x="340075" y="82643"/>
                  </a:lnTo>
                  <a:lnTo>
                    <a:pt x="367663" y="149247"/>
                  </a:lnTo>
                  <a:lnTo>
                    <a:pt x="371263" y="185631"/>
                  </a:lnTo>
                  <a:lnTo>
                    <a:pt x="364632" y="234979"/>
                  </a:lnTo>
                  <a:lnTo>
                    <a:pt x="345918" y="279323"/>
                  </a:lnTo>
                  <a:lnTo>
                    <a:pt x="316892" y="316892"/>
                  </a:lnTo>
                  <a:lnTo>
                    <a:pt x="279323" y="345918"/>
                  </a:lnTo>
                  <a:lnTo>
                    <a:pt x="234979" y="364632"/>
                  </a:lnTo>
                  <a:lnTo>
                    <a:pt x="185631" y="371263"/>
                  </a:lnTo>
                  <a:close/>
                </a:path>
              </a:pathLst>
            </a:custGeom>
            <a:solidFill>
              <a:srgbClr val="3E3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783672" y="4808254"/>
              <a:ext cx="0" cy="1692275"/>
            </a:xfrm>
            <a:custGeom>
              <a:avLst/>
              <a:gdLst/>
              <a:ahLst/>
              <a:cxnLst/>
              <a:rect l="l" t="t" r="r" b="b"/>
              <a:pathLst>
                <a:path w="0" h="1692275">
                  <a:moveTo>
                    <a:pt x="0" y="169207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3E39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558366" y="612907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31" y="371263"/>
                  </a:moveTo>
                  <a:lnTo>
                    <a:pt x="136283" y="364632"/>
                  </a:lnTo>
                  <a:lnTo>
                    <a:pt x="91939" y="345918"/>
                  </a:lnTo>
                  <a:lnTo>
                    <a:pt x="54370" y="316892"/>
                  </a:lnTo>
                  <a:lnTo>
                    <a:pt x="25344" y="279323"/>
                  </a:lnTo>
                  <a:lnTo>
                    <a:pt x="6630" y="234979"/>
                  </a:lnTo>
                  <a:lnTo>
                    <a:pt x="0" y="185631"/>
                  </a:lnTo>
                  <a:lnTo>
                    <a:pt x="6630" y="136283"/>
                  </a:lnTo>
                  <a:lnTo>
                    <a:pt x="25344" y="91939"/>
                  </a:lnTo>
                  <a:lnTo>
                    <a:pt x="54370" y="54370"/>
                  </a:lnTo>
                  <a:lnTo>
                    <a:pt x="91939" y="25344"/>
                  </a:lnTo>
                  <a:lnTo>
                    <a:pt x="136283" y="6630"/>
                  </a:lnTo>
                  <a:lnTo>
                    <a:pt x="185631" y="0"/>
                  </a:lnTo>
                  <a:lnTo>
                    <a:pt x="222015" y="3599"/>
                  </a:lnTo>
                  <a:lnTo>
                    <a:pt x="288619" y="31188"/>
                  </a:lnTo>
                  <a:lnTo>
                    <a:pt x="340074" y="82643"/>
                  </a:lnTo>
                  <a:lnTo>
                    <a:pt x="367663" y="149247"/>
                  </a:lnTo>
                  <a:lnTo>
                    <a:pt x="371263" y="185631"/>
                  </a:lnTo>
                  <a:lnTo>
                    <a:pt x="364632" y="234979"/>
                  </a:lnTo>
                  <a:lnTo>
                    <a:pt x="345918" y="279323"/>
                  </a:lnTo>
                  <a:lnTo>
                    <a:pt x="316892" y="316892"/>
                  </a:lnTo>
                  <a:lnTo>
                    <a:pt x="279323" y="345918"/>
                  </a:lnTo>
                  <a:lnTo>
                    <a:pt x="234979" y="364632"/>
                  </a:lnTo>
                  <a:lnTo>
                    <a:pt x="185631" y="371263"/>
                  </a:lnTo>
                  <a:close/>
                </a:path>
              </a:pathLst>
            </a:custGeom>
            <a:solidFill>
              <a:srgbClr val="3E3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743997" y="6500333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5">
                  <a:moveTo>
                    <a:pt x="0" y="137721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3E39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711368" y="612907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31" y="371263"/>
                  </a:moveTo>
                  <a:lnTo>
                    <a:pt x="136283" y="364632"/>
                  </a:lnTo>
                  <a:lnTo>
                    <a:pt x="91939" y="345918"/>
                  </a:lnTo>
                  <a:lnTo>
                    <a:pt x="54370" y="316892"/>
                  </a:lnTo>
                  <a:lnTo>
                    <a:pt x="25344" y="279323"/>
                  </a:lnTo>
                  <a:lnTo>
                    <a:pt x="6630" y="234979"/>
                  </a:lnTo>
                  <a:lnTo>
                    <a:pt x="0" y="185631"/>
                  </a:lnTo>
                  <a:lnTo>
                    <a:pt x="6630" y="136283"/>
                  </a:lnTo>
                  <a:lnTo>
                    <a:pt x="25344" y="91939"/>
                  </a:lnTo>
                  <a:lnTo>
                    <a:pt x="54370" y="54370"/>
                  </a:lnTo>
                  <a:lnTo>
                    <a:pt x="91939" y="25344"/>
                  </a:lnTo>
                  <a:lnTo>
                    <a:pt x="136283" y="6630"/>
                  </a:lnTo>
                  <a:lnTo>
                    <a:pt x="185631" y="0"/>
                  </a:lnTo>
                  <a:lnTo>
                    <a:pt x="222015" y="3599"/>
                  </a:lnTo>
                  <a:lnTo>
                    <a:pt x="288619" y="31188"/>
                  </a:lnTo>
                  <a:lnTo>
                    <a:pt x="340075" y="82643"/>
                  </a:lnTo>
                  <a:lnTo>
                    <a:pt x="367663" y="149247"/>
                  </a:lnTo>
                  <a:lnTo>
                    <a:pt x="371263" y="185631"/>
                  </a:lnTo>
                  <a:lnTo>
                    <a:pt x="364632" y="234979"/>
                  </a:lnTo>
                  <a:lnTo>
                    <a:pt x="345918" y="279323"/>
                  </a:lnTo>
                  <a:lnTo>
                    <a:pt x="316892" y="316892"/>
                  </a:lnTo>
                  <a:lnTo>
                    <a:pt x="279323" y="345918"/>
                  </a:lnTo>
                  <a:lnTo>
                    <a:pt x="234979" y="364632"/>
                  </a:lnTo>
                  <a:lnTo>
                    <a:pt x="185631" y="371263"/>
                  </a:lnTo>
                  <a:close/>
                </a:path>
              </a:pathLst>
            </a:custGeom>
            <a:solidFill>
              <a:srgbClr val="3E3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897000" y="4808254"/>
              <a:ext cx="0" cy="1692275"/>
            </a:xfrm>
            <a:custGeom>
              <a:avLst/>
              <a:gdLst/>
              <a:ahLst/>
              <a:cxnLst/>
              <a:rect l="l" t="t" r="r" b="b"/>
              <a:pathLst>
                <a:path w="0" h="1692275">
                  <a:moveTo>
                    <a:pt x="0" y="169207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3E39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799076" y="612907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31" y="371263"/>
                  </a:moveTo>
                  <a:lnTo>
                    <a:pt x="136283" y="364632"/>
                  </a:lnTo>
                  <a:lnTo>
                    <a:pt x="91939" y="345918"/>
                  </a:lnTo>
                  <a:lnTo>
                    <a:pt x="54370" y="316892"/>
                  </a:lnTo>
                  <a:lnTo>
                    <a:pt x="25344" y="279323"/>
                  </a:lnTo>
                  <a:lnTo>
                    <a:pt x="6630" y="234979"/>
                  </a:lnTo>
                  <a:lnTo>
                    <a:pt x="0" y="185631"/>
                  </a:lnTo>
                  <a:lnTo>
                    <a:pt x="6630" y="136283"/>
                  </a:lnTo>
                  <a:lnTo>
                    <a:pt x="25344" y="91939"/>
                  </a:lnTo>
                  <a:lnTo>
                    <a:pt x="54370" y="54370"/>
                  </a:lnTo>
                  <a:lnTo>
                    <a:pt x="91939" y="25344"/>
                  </a:lnTo>
                  <a:lnTo>
                    <a:pt x="136283" y="6630"/>
                  </a:lnTo>
                  <a:lnTo>
                    <a:pt x="185631" y="0"/>
                  </a:lnTo>
                  <a:lnTo>
                    <a:pt x="222015" y="3599"/>
                  </a:lnTo>
                  <a:lnTo>
                    <a:pt x="288619" y="31188"/>
                  </a:lnTo>
                  <a:lnTo>
                    <a:pt x="340074" y="82643"/>
                  </a:lnTo>
                  <a:lnTo>
                    <a:pt x="367663" y="149247"/>
                  </a:lnTo>
                  <a:lnTo>
                    <a:pt x="371263" y="185631"/>
                  </a:lnTo>
                  <a:lnTo>
                    <a:pt x="364632" y="234979"/>
                  </a:lnTo>
                  <a:lnTo>
                    <a:pt x="345918" y="279323"/>
                  </a:lnTo>
                  <a:lnTo>
                    <a:pt x="316892" y="316892"/>
                  </a:lnTo>
                  <a:lnTo>
                    <a:pt x="279323" y="345918"/>
                  </a:lnTo>
                  <a:lnTo>
                    <a:pt x="234979" y="364632"/>
                  </a:lnTo>
                  <a:lnTo>
                    <a:pt x="185631" y="371263"/>
                  </a:lnTo>
                  <a:close/>
                </a:path>
              </a:pathLst>
            </a:custGeom>
            <a:solidFill>
              <a:srgbClr val="3E3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6984706" y="6500333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5">
                  <a:moveTo>
                    <a:pt x="0" y="137721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3E39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665120" y="6314701"/>
              <a:ext cx="13505815" cy="1270"/>
            </a:xfrm>
            <a:custGeom>
              <a:avLst/>
              <a:gdLst/>
              <a:ahLst/>
              <a:cxnLst/>
              <a:rect l="l" t="t" r="r" b="b"/>
              <a:pathLst>
                <a:path w="13505815" h="1270">
                  <a:moveTo>
                    <a:pt x="0" y="1236"/>
                  </a:moveTo>
                  <a:lnTo>
                    <a:pt x="13505217" y="0"/>
                  </a:lnTo>
                </a:path>
              </a:pathLst>
            </a:custGeom>
            <a:ln w="10470">
              <a:solidFill>
                <a:srgbClr val="4039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907446" y="3669265"/>
            <a:ext cx="1514475" cy="996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04470" marR="197485" indent="635">
              <a:lnSpc>
                <a:spcPct val="101499"/>
              </a:lnSpc>
              <a:spcBef>
                <a:spcPts val="90"/>
              </a:spcBef>
            </a:pP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950" spc="40" b="1">
                <a:solidFill>
                  <a:srgbClr val="FFFFFF"/>
                </a:solidFill>
                <a:latin typeface="Arial"/>
                <a:cs typeface="Arial"/>
              </a:rPr>
              <a:t>initiation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February</a:t>
            </a:r>
            <a:r>
              <a:rPr dirty="0" sz="165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90" b="1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3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4328988" y="7964637"/>
            <a:ext cx="2224405" cy="970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3175">
              <a:lnSpc>
                <a:spcPct val="101499"/>
              </a:lnSpc>
              <a:spcBef>
                <a:spcPts val="90"/>
              </a:spcBef>
            </a:pPr>
            <a:r>
              <a:rPr dirty="0" sz="1950" spc="60" b="1">
                <a:solidFill>
                  <a:srgbClr val="FFFFFF"/>
                </a:solidFill>
                <a:latin typeface="Arial"/>
                <a:cs typeface="Arial"/>
              </a:rPr>
              <a:t>Contract </a:t>
            </a:r>
            <a:r>
              <a:rPr dirty="0" sz="1950" spc="70" b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19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30" b="1">
                <a:solidFill>
                  <a:srgbClr val="FFFFFF"/>
                </a:solidFill>
                <a:latin typeface="Arial"/>
                <a:cs typeface="Arial"/>
              </a:rPr>
              <a:t>v1.0</a:t>
            </a:r>
            <a:endParaRPr sz="195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  <a:spcBef>
                <a:spcPts val="720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March</a:t>
            </a:r>
            <a:r>
              <a:rPr dirty="0" sz="16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90" b="1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71728" y="3638883"/>
            <a:ext cx="1659889" cy="10115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25"/>
              </a:spcBef>
            </a:pPr>
            <a:r>
              <a:rPr dirty="0" sz="1950" spc="-25" b="1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950" spc="55" b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195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040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65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90" b="1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291075" y="8124638"/>
            <a:ext cx="1497965" cy="81026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Fundraising</a:t>
            </a:r>
            <a:endParaRPr sz="195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835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65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90" b="1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647197" y="3606440"/>
            <a:ext cx="2268855" cy="1027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3810">
              <a:lnSpc>
                <a:spcPct val="101499"/>
              </a:lnSpc>
              <a:spcBef>
                <a:spcPts val="90"/>
              </a:spcBef>
            </a:pPr>
            <a:r>
              <a:rPr dirty="0" sz="1950" spc="60" b="1">
                <a:solidFill>
                  <a:srgbClr val="FFFFFF"/>
                </a:solidFill>
                <a:latin typeface="Arial"/>
                <a:cs typeface="Arial"/>
              </a:rPr>
              <a:t>Contract </a:t>
            </a:r>
            <a:r>
              <a:rPr dirty="0" sz="1950" spc="70" b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19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120" b="1">
                <a:solidFill>
                  <a:srgbClr val="FFFFFF"/>
                </a:solidFill>
                <a:latin typeface="Arial"/>
                <a:cs typeface="Arial"/>
              </a:rPr>
              <a:t>v2.0</a:t>
            </a:r>
            <a:endParaRPr sz="195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  <a:spcBef>
                <a:spcPts val="1170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65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90" b="1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753612" y="7949838"/>
            <a:ext cx="1979295" cy="98551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1499"/>
              </a:lnSpc>
              <a:spcBef>
                <a:spcPts val="90"/>
              </a:spcBef>
            </a:pPr>
            <a:r>
              <a:rPr dirty="0" sz="1950" b="1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dirty="0" sz="19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40" b="1">
                <a:solidFill>
                  <a:srgbClr val="FFFFFF"/>
                </a:solidFill>
                <a:latin typeface="Arial"/>
                <a:cs typeface="Arial"/>
              </a:rPr>
              <a:t>optimisation, </a:t>
            </a:r>
            <a:r>
              <a:rPr dirty="0" sz="1950" spc="60" b="1">
                <a:solidFill>
                  <a:srgbClr val="FFFFFF"/>
                </a:solidFill>
                <a:latin typeface="Arial"/>
                <a:cs typeface="Arial"/>
              </a:rPr>
              <a:t>Audit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July</a:t>
            </a:r>
            <a:r>
              <a:rPr dirty="0" sz="165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90" b="1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3559190" y="3096871"/>
            <a:ext cx="2716530" cy="156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01499"/>
              </a:lnSpc>
              <a:spcBef>
                <a:spcPts val="90"/>
              </a:spcBef>
            </a:pPr>
            <a:r>
              <a:rPr dirty="0" sz="1950" spc="55" b="1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dirty="0" sz="195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10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95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b="1">
                <a:solidFill>
                  <a:srgbClr val="FFFFFF"/>
                </a:solidFill>
                <a:latin typeface="Arial"/>
                <a:cs typeface="Arial"/>
              </a:rPr>
              <a:t>round</a:t>
            </a:r>
            <a:r>
              <a:rPr dirty="0" sz="195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65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95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20" b="1">
                <a:solidFill>
                  <a:srgbClr val="FFFFFF"/>
                </a:solidFill>
                <a:latin typeface="Arial"/>
                <a:cs typeface="Arial"/>
              </a:rPr>
              <a:t>IDO, </a:t>
            </a:r>
            <a:r>
              <a:rPr dirty="0" sz="1950" spc="50" b="1">
                <a:solidFill>
                  <a:srgbClr val="FFFFFF"/>
                </a:solidFill>
                <a:latin typeface="Arial"/>
                <a:cs typeface="Arial"/>
              </a:rPr>
              <a:t>CEX</a:t>
            </a:r>
            <a:r>
              <a:rPr dirty="0" sz="195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6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9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b="1">
                <a:solidFill>
                  <a:srgbClr val="FFFFFF"/>
                </a:solidFill>
                <a:latin typeface="Arial"/>
                <a:cs typeface="Arial"/>
              </a:rPr>
              <a:t>DEX</a:t>
            </a:r>
            <a:r>
              <a:rPr dirty="0" sz="19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40" b="1">
                <a:solidFill>
                  <a:srgbClr val="FFFFFF"/>
                </a:solidFill>
                <a:latin typeface="Arial"/>
                <a:cs typeface="Arial"/>
              </a:rPr>
              <a:t>listing, </a:t>
            </a:r>
            <a:r>
              <a:rPr dirty="0" sz="1950" spc="95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95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50" b="1">
                <a:solidFill>
                  <a:srgbClr val="FFFFFF"/>
                </a:solidFill>
                <a:latin typeface="Arial"/>
                <a:cs typeface="Arial"/>
              </a:rPr>
              <a:t>shares</a:t>
            </a:r>
            <a:r>
              <a:rPr dirty="0" sz="195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available </a:t>
            </a:r>
            <a:r>
              <a:rPr dirty="0" sz="1950" spc="6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95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50" b="1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endParaRPr sz="1950">
              <a:latin typeface="Arial"/>
              <a:cs typeface="Arial"/>
            </a:endParaRPr>
          </a:p>
          <a:p>
            <a:pPr algn="ctr" marL="50800">
              <a:lnSpc>
                <a:spcPct val="100000"/>
              </a:lnSpc>
              <a:spcBef>
                <a:spcPts val="680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September</a:t>
            </a:r>
            <a:r>
              <a:rPr dirty="0" sz="1650" spc="50" b="1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650" spc="90" b="1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6037782" y="7918177"/>
            <a:ext cx="1889760" cy="1016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01499"/>
              </a:lnSpc>
              <a:spcBef>
                <a:spcPts val="90"/>
              </a:spcBef>
            </a:pPr>
            <a:r>
              <a:rPr dirty="0" sz="1950" b="1">
                <a:solidFill>
                  <a:srgbClr val="FFFFFF"/>
                </a:solidFill>
                <a:latin typeface="Arial"/>
                <a:cs typeface="Arial"/>
              </a:rPr>
              <a:t>Fully-</a:t>
            </a:r>
            <a:r>
              <a:rPr dirty="0" sz="1950" spc="70" b="1">
                <a:solidFill>
                  <a:srgbClr val="FFFFFF"/>
                </a:solidFill>
                <a:latin typeface="Arial"/>
                <a:cs typeface="Arial"/>
              </a:rPr>
              <a:t>launched </a:t>
            </a:r>
            <a:r>
              <a:rPr dirty="0" sz="1950" spc="50" b="1">
                <a:solidFill>
                  <a:srgbClr val="FFFFFF"/>
                </a:solidFill>
                <a:latin typeface="Arial"/>
                <a:cs typeface="Arial"/>
              </a:rPr>
              <a:t>Series</a:t>
            </a:r>
            <a:r>
              <a:rPr dirty="0" sz="19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  <a:spcBef>
                <a:spcPts val="1085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December</a:t>
            </a:r>
            <a:r>
              <a:rPr dirty="0" sz="165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90" b="1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950" y="1300522"/>
            <a:ext cx="3411220" cy="13074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u="none" sz="4200" spc="-90"/>
              <a:t>LEGISLATIVE </a:t>
            </a:r>
            <a:r>
              <a:rPr dirty="0" u="none" sz="4200" spc="-10"/>
              <a:t>CLARITY</a:t>
            </a:r>
            <a:r>
              <a:rPr dirty="0" u="none" sz="4200" spc="-10">
                <a:solidFill>
                  <a:srgbClr val="4039F4"/>
                </a:solidFill>
              </a:rPr>
              <a:t>.</a:t>
            </a:r>
            <a:endParaRPr sz="42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pc="225">
                <a:solidFill>
                  <a:srgbClr val="FFFFFF"/>
                </a:solidFill>
              </a:rPr>
              <a:t>3</a:t>
            </a:fld>
            <a:r>
              <a:rPr dirty="0" spc="-110">
                <a:solidFill>
                  <a:srgbClr val="FFFFFF"/>
                </a:solidFill>
              </a:rPr>
              <a:t> </a:t>
            </a:r>
            <a:r>
              <a:rPr dirty="0"/>
              <a:t>—</a:t>
            </a:r>
            <a:r>
              <a:rPr dirty="0" spc="-45"/>
              <a:t> </a:t>
            </a:r>
            <a:r>
              <a:rPr dirty="0" spc="130"/>
              <a:t>8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63414" y="2858358"/>
            <a:ext cx="3729990" cy="2581910"/>
          </a:xfrm>
          <a:prstGeom prst="rect">
            <a:avLst/>
          </a:prstGeom>
        </p:spPr>
        <p:txBody>
          <a:bodyPr wrap="square" lIns="0" tIns="451484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3554"/>
              </a:spcBef>
            </a:pPr>
            <a:r>
              <a:rPr dirty="0" sz="4950" spc="2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4950" spc="200" b="1">
                <a:solidFill>
                  <a:srgbClr val="3E39EB"/>
                </a:solidFill>
                <a:latin typeface="Arial"/>
                <a:cs typeface="Arial"/>
              </a:rPr>
              <a:t>.</a:t>
            </a:r>
            <a:endParaRPr sz="4950">
              <a:latin typeface="Arial"/>
              <a:cs typeface="Arial"/>
            </a:endParaRPr>
          </a:p>
          <a:p>
            <a:pPr algn="ctr" marL="12700" marR="5080" indent="3175">
              <a:lnSpc>
                <a:spcPct val="100400"/>
              </a:lnSpc>
              <a:spcBef>
                <a:spcPts val="2415"/>
              </a:spcBef>
            </a:pP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34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65" b="1">
                <a:solidFill>
                  <a:srgbClr val="FFFFFF"/>
                </a:solidFill>
                <a:latin typeface="Arial"/>
                <a:cs typeface="Arial"/>
              </a:rPr>
              <a:t>assets</a:t>
            </a:r>
            <a:r>
              <a:rPr dirty="0" sz="34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3450" spc="5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34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34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Arial"/>
                <a:cs typeface="Arial"/>
              </a:rPr>
              <a:t>collaterals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48189" y="3297703"/>
            <a:ext cx="3385185" cy="2680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4950" spc="-2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4950" spc="-25" b="1">
                <a:solidFill>
                  <a:srgbClr val="3E39EB"/>
                </a:solidFill>
                <a:latin typeface="Arial"/>
                <a:cs typeface="Arial"/>
              </a:rPr>
              <a:t>.</a:t>
            </a:r>
            <a:endParaRPr sz="4950">
              <a:latin typeface="Arial"/>
              <a:cs typeface="Arial"/>
            </a:endParaRPr>
          </a:p>
          <a:p>
            <a:pPr algn="ctr" marL="12700" marR="5080" indent="635">
              <a:lnSpc>
                <a:spcPct val="100400"/>
              </a:lnSpc>
              <a:spcBef>
                <a:spcPts val="2495"/>
              </a:spcBef>
            </a:pPr>
            <a:r>
              <a:rPr dirty="0" sz="345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dirty="0" sz="345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25" b="1">
                <a:solidFill>
                  <a:srgbClr val="FFFFFF"/>
                </a:solidFill>
                <a:latin typeface="Arial"/>
                <a:cs typeface="Arial"/>
              </a:rPr>
              <a:t>KYC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34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45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30">
                <a:solidFill>
                  <a:srgbClr val="FFFFFF"/>
                </a:solidFill>
                <a:latin typeface="Arial"/>
                <a:cs typeface="Arial"/>
              </a:rPr>
              <a:t>tax </a:t>
            </a:r>
            <a:r>
              <a:rPr dirty="0" sz="3450" spc="-10">
                <a:solidFill>
                  <a:srgbClr val="FFFFFF"/>
                </a:solidFill>
                <a:latin typeface="Arial"/>
                <a:cs typeface="Arial"/>
              </a:rPr>
              <a:t>declarations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182781" y="6472504"/>
            <a:ext cx="3898900" cy="3023870"/>
          </a:xfrm>
          <a:prstGeom prst="rect">
            <a:avLst/>
          </a:prstGeom>
        </p:spPr>
        <p:txBody>
          <a:bodyPr wrap="square" lIns="0" tIns="400685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3155"/>
              </a:spcBef>
            </a:pPr>
            <a:r>
              <a:rPr dirty="0" sz="4950" spc="22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4950" spc="225" b="1">
                <a:solidFill>
                  <a:srgbClr val="3E39EB"/>
                </a:solidFill>
                <a:latin typeface="Arial"/>
                <a:cs typeface="Arial"/>
              </a:rPr>
              <a:t>.</a:t>
            </a:r>
            <a:endParaRPr sz="4950">
              <a:latin typeface="Arial"/>
              <a:cs typeface="Arial"/>
            </a:endParaRPr>
          </a:p>
          <a:p>
            <a:pPr algn="ctr" marL="12065" marR="5080">
              <a:lnSpc>
                <a:spcPct val="100400"/>
              </a:lnSpc>
              <a:spcBef>
                <a:spcPts val="2140"/>
              </a:spcBef>
            </a:pPr>
            <a:r>
              <a:rPr dirty="0" sz="3450" spc="-5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45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34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12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4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40">
                <a:solidFill>
                  <a:srgbClr val="FFFFFF"/>
                </a:solidFill>
                <a:latin typeface="Arial"/>
                <a:cs typeface="Arial"/>
              </a:rPr>
              <a:t>permit </a:t>
            </a:r>
            <a:r>
              <a:rPr dirty="0" sz="3450" spc="14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4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65">
                <a:solidFill>
                  <a:srgbClr val="FFFFFF"/>
                </a:solidFill>
                <a:latin typeface="Arial"/>
                <a:cs typeface="Arial"/>
              </a:rPr>
              <a:t>trade</a:t>
            </a:r>
            <a:endParaRPr sz="345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  <a:spcBef>
                <a:spcPts val="15"/>
              </a:spcBef>
            </a:pPr>
            <a:r>
              <a:rPr dirty="0" sz="3450" spc="5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345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5" b="1">
                <a:solidFill>
                  <a:srgbClr val="FFFFFF"/>
                </a:solidFill>
                <a:latin typeface="Arial"/>
                <a:cs typeface="Arial"/>
              </a:rPr>
              <a:t>assets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94505" y="6472504"/>
            <a:ext cx="3946525" cy="3551554"/>
          </a:xfrm>
          <a:prstGeom prst="rect">
            <a:avLst/>
          </a:prstGeom>
        </p:spPr>
        <p:txBody>
          <a:bodyPr wrap="square" lIns="0" tIns="40068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155"/>
              </a:spcBef>
            </a:pPr>
            <a:r>
              <a:rPr dirty="0" sz="4950" spc="31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4950" spc="310" b="1">
                <a:solidFill>
                  <a:srgbClr val="3E39EB"/>
                </a:solidFill>
                <a:latin typeface="Arial"/>
                <a:cs typeface="Arial"/>
              </a:rPr>
              <a:t>.</a:t>
            </a:r>
            <a:endParaRPr sz="4950">
              <a:latin typeface="Arial"/>
              <a:cs typeface="Arial"/>
            </a:endParaRPr>
          </a:p>
          <a:p>
            <a:pPr algn="ctr" marL="161290" marR="154305" indent="-1270">
              <a:lnSpc>
                <a:spcPct val="100400"/>
              </a:lnSpc>
              <a:spcBef>
                <a:spcPts val="2140"/>
              </a:spcBef>
            </a:pPr>
            <a:r>
              <a:rPr dirty="0" sz="3450" spc="65" b="1">
                <a:solidFill>
                  <a:srgbClr val="FFFFFF"/>
                </a:solidFill>
                <a:latin typeface="Arial"/>
                <a:cs typeface="Arial"/>
              </a:rPr>
              <a:t>Fiat-</a:t>
            </a:r>
            <a:r>
              <a:rPr dirty="0" sz="3450" spc="105" b="1">
                <a:solidFill>
                  <a:srgbClr val="FFFFFF"/>
                </a:solidFill>
                <a:latin typeface="Arial"/>
                <a:cs typeface="Arial"/>
              </a:rPr>
              <a:t>related </a:t>
            </a:r>
            <a:r>
              <a:rPr dirty="0" sz="3450" spc="45" b="1">
                <a:solidFill>
                  <a:srgbClr val="FFFFFF"/>
                </a:solidFill>
                <a:latin typeface="Arial"/>
                <a:cs typeface="Arial"/>
              </a:rPr>
              <a:t>collaterals</a:t>
            </a:r>
            <a:r>
              <a:rPr dirty="0" sz="345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345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8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3450" spc="90">
                <a:solidFill>
                  <a:srgbClr val="FFFFFF"/>
                </a:solidFill>
                <a:latin typeface="Arial"/>
                <a:cs typeface="Arial"/>
              </a:rPr>
              <a:t>custodied</a:t>
            </a:r>
            <a:r>
              <a:rPr dirty="0" sz="3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4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3450" spc="60">
                <a:solidFill>
                  <a:srgbClr val="FFFFFF"/>
                </a:solidFill>
                <a:latin typeface="Arial"/>
                <a:cs typeface="Arial"/>
              </a:rPr>
              <a:t>third-</a:t>
            </a:r>
            <a:r>
              <a:rPr dirty="0" sz="3450" spc="145">
                <a:solidFill>
                  <a:srgbClr val="FFFFFF"/>
                </a:solidFill>
                <a:latin typeface="Arial"/>
                <a:cs typeface="Arial"/>
              </a:rPr>
              <a:t>party</a:t>
            </a:r>
            <a:r>
              <a:rPr dirty="0" sz="3450" spc="40">
                <a:solidFill>
                  <a:srgbClr val="FFFFFF"/>
                </a:solidFill>
                <a:latin typeface="Arial"/>
                <a:cs typeface="Arial"/>
              </a:rPr>
              <a:t> partners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135493" y="2888819"/>
            <a:ext cx="3959860" cy="2530475"/>
          </a:xfrm>
          <a:prstGeom prst="rect">
            <a:avLst/>
          </a:prstGeom>
        </p:spPr>
        <p:txBody>
          <a:bodyPr wrap="square" lIns="0" tIns="421005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3315"/>
              </a:spcBef>
            </a:pPr>
            <a:r>
              <a:rPr dirty="0" sz="4950" spc="27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4950" spc="270" b="1">
                <a:solidFill>
                  <a:srgbClr val="3E39EB"/>
                </a:solidFill>
                <a:latin typeface="Arial"/>
                <a:cs typeface="Arial"/>
              </a:rPr>
              <a:t>.</a:t>
            </a:r>
            <a:endParaRPr sz="495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  <a:spcBef>
                <a:spcPts val="2265"/>
              </a:spcBef>
            </a:pPr>
            <a:r>
              <a:rPr dirty="0" sz="34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45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45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r>
              <a:rPr dirty="0" sz="345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3450" spc="75" b="1">
                <a:solidFill>
                  <a:srgbClr val="FFFFFF"/>
                </a:solidFill>
                <a:latin typeface="Arial"/>
                <a:cs typeface="Arial"/>
              </a:rPr>
              <a:t>subject</a:t>
            </a:r>
            <a:r>
              <a:rPr dirty="0" sz="3450" spc="-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8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45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100" b="1">
                <a:solidFill>
                  <a:srgbClr val="FFFFFF"/>
                </a:solidFill>
                <a:latin typeface="Arial"/>
                <a:cs typeface="Arial"/>
              </a:rPr>
              <a:t>EU</a:t>
            </a:r>
            <a:r>
              <a:rPr dirty="0" sz="345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45" b="1">
                <a:solidFill>
                  <a:srgbClr val="FFFFFF"/>
                </a:solidFill>
                <a:latin typeface="Arial"/>
                <a:cs typeface="Arial"/>
              </a:rPr>
              <a:t>laws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9364" y="2726467"/>
            <a:ext cx="2369820" cy="5283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hlinkClick r:id="rId2"/>
              </a:rPr>
              <a:t>debond.org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63109" y="3731673"/>
            <a:ext cx="7236459" cy="2538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5"/>
              </a:spcBef>
            </a:pPr>
            <a:r>
              <a:rPr dirty="0" sz="3300" spc="-1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info@debond.org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</a:pPr>
            <a:r>
              <a:rPr dirty="0" sz="3300" spc="290" b="1">
                <a:solidFill>
                  <a:srgbClr val="FFFFFF"/>
                </a:solidFill>
                <a:latin typeface="Arial"/>
                <a:cs typeface="Arial"/>
              </a:rPr>
              <a:t>+33</a:t>
            </a:r>
            <a:r>
              <a:rPr dirty="0" sz="33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00" spc="250" b="1">
                <a:solidFill>
                  <a:srgbClr val="FFFFFF"/>
                </a:solidFill>
                <a:latin typeface="Arial"/>
                <a:cs typeface="Arial"/>
              </a:rPr>
              <a:t>626</a:t>
            </a:r>
            <a:r>
              <a:rPr dirty="0" sz="33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00" spc="204" b="1">
                <a:solidFill>
                  <a:srgbClr val="FFFFFF"/>
                </a:solidFill>
                <a:latin typeface="Arial"/>
                <a:cs typeface="Arial"/>
              </a:rPr>
              <a:t>570</a:t>
            </a:r>
            <a:r>
              <a:rPr dirty="0" sz="33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00" spc="80" b="1">
                <a:solidFill>
                  <a:srgbClr val="FFFFFF"/>
                </a:solidFill>
                <a:latin typeface="Arial"/>
                <a:cs typeface="Arial"/>
              </a:rPr>
              <a:t>514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300" spc="34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3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00" spc="-40" b="1">
                <a:solidFill>
                  <a:srgbClr val="FFFFFF"/>
                </a:solidFill>
                <a:latin typeface="Arial"/>
                <a:cs typeface="Arial"/>
              </a:rPr>
              <a:t>Rue</a:t>
            </a:r>
            <a:r>
              <a:rPr dirty="0" sz="33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00" b="1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dirty="0" sz="33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00" b="1">
                <a:solidFill>
                  <a:srgbClr val="FFFFFF"/>
                </a:solidFill>
                <a:latin typeface="Arial"/>
                <a:cs typeface="Arial"/>
              </a:rPr>
              <a:t>Caire,</a:t>
            </a:r>
            <a:r>
              <a:rPr dirty="0" sz="3300" spc="-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00" spc="240" b="1">
                <a:solidFill>
                  <a:srgbClr val="FFFFFF"/>
                </a:solidFill>
                <a:latin typeface="Arial"/>
                <a:cs typeface="Arial"/>
              </a:rPr>
              <a:t>75002</a:t>
            </a:r>
            <a:r>
              <a:rPr dirty="0" sz="33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00" spc="-20" b="1">
                <a:solidFill>
                  <a:srgbClr val="FFFFFF"/>
                </a:solidFill>
                <a:latin typeface="Arial"/>
                <a:cs typeface="Arial"/>
              </a:rPr>
              <a:t>Paris,</a:t>
            </a:r>
            <a:r>
              <a:rPr dirty="0" sz="3300" spc="-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00" spc="-10" b="1">
                <a:solidFill>
                  <a:srgbClr val="FFFFFF"/>
                </a:solidFill>
                <a:latin typeface="Arial"/>
                <a:cs typeface="Arial"/>
              </a:rPr>
              <a:t>France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07804" y="1119271"/>
            <a:ext cx="195008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85" b="1">
                <a:solidFill>
                  <a:srgbClr val="A9A9A9"/>
                </a:solidFill>
                <a:latin typeface="Arial"/>
                <a:cs typeface="Arial"/>
              </a:rPr>
              <a:t>KEEP</a:t>
            </a:r>
            <a:r>
              <a:rPr dirty="0" sz="1950" spc="-30" b="1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b="1">
                <a:solidFill>
                  <a:srgbClr val="A9A9A9"/>
                </a:solidFill>
                <a:latin typeface="Arial"/>
                <a:cs typeface="Arial"/>
              </a:rPr>
              <a:t>IN</a:t>
            </a:r>
            <a:r>
              <a:rPr dirty="0" sz="1950" spc="-25" b="1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A9A9A9"/>
                </a:solidFill>
                <a:latin typeface="Arial"/>
                <a:cs typeface="Arial"/>
              </a:rPr>
              <a:t>TOUCH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5" name="object 5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39086" y="9308980"/>
            <a:ext cx="700137" cy="700077"/>
          </a:xfrm>
          <a:prstGeom prst="rect">
            <a:avLst/>
          </a:prstGeom>
        </p:spPr>
      </p:pic>
      <p:pic>
        <p:nvPicPr>
          <p:cNvPr id="6" name="object 6" descr="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9544" y="9465895"/>
            <a:ext cx="675994" cy="386249"/>
          </a:xfrm>
          <a:prstGeom prst="rect">
            <a:avLst/>
          </a:prstGeom>
        </p:spPr>
      </p:pic>
      <p:pic>
        <p:nvPicPr>
          <p:cNvPr id="7" name="object 7" descr="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4679" y="9260699"/>
            <a:ext cx="796708" cy="796639"/>
          </a:xfrm>
          <a:prstGeom prst="rect">
            <a:avLst/>
          </a:prstGeom>
        </p:spPr>
      </p:pic>
      <p:pic>
        <p:nvPicPr>
          <p:cNvPr id="8" name="object 8" descr="">
            <a:hlinkClick r:id="rId10"/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0148" y="9345191"/>
            <a:ext cx="627709" cy="627655"/>
          </a:xfrm>
          <a:prstGeom prst="rect">
            <a:avLst/>
          </a:prstGeom>
        </p:spPr>
      </p:pic>
      <p:pic>
        <p:nvPicPr>
          <p:cNvPr id="9" name="object 9" descr="">
            <a:hlinkClick r:id="rId12"/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33371" y="9435719"/>
            <a:ext cx="531138" cy="446600"/>
          </a:xfrm>
          <a:prstGeom prst="rect">
            <a:avLst/>
          </a:prstGeom>
        </p:spPr>
      </p:pic>
      <p:pic>
        <p:nvPicPr>
          <p:cNvPr id="10" name="object 10" descr="">
            <a:hlinkClick r:id="rId14"/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743170" y="9383021"/>
            <a:ext cx="531147" cy="531102"/>
          </a:xfrm>
          <a:prstGeom prst="rect">
            <a:avLst/>
          </a:prstGeom>
        </p:spPr>
      </p:pic>
      <p:pic>
        <p:nvPicPr>
          <p:cNvPr id="11" name="object 11" descr="">
            <a:hlinkClick r:id="rId16"/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643844" y="9278836"/>
            <a:ext cx="796721" cy="79665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038902" y="7501882"/>
            <a:ext cx="5291455" cy="1116965"/>
          </a:xfrm>
          <a:prstGeom prst="rect">
            <a:avLst/>
          </a:prstGeom>
          <a:solidFill>
            <a:srgbClr val="4039F4"/>
          </a:solidFill>
          <a:ln w="7853">
            <a:solidFill>
              <a:srgbClr val="121212"/>
            </a:solidFill>
          </a:ln>
        </p:spPr>
        <p:txBody>
          <a:bodyPr wrap="square" lIns="0" tIns="363220" rIns="0" bIns="0" rtlCol="0" vert="horz">
            <a:spAutoFit/>
          </a:bodyPr>
          <a:lstStyle/>
          <a:p>
            <a:pPr algn="ctr" marR="90805">
              <a:lnSpc>
                <a:spcPct val="100000"/>
              </a:lnSpc>
              <a:spcBef>
                <a:spcPts val="2860"/>
              </a:spcBef>
            </a:pPr>
            <a:r>
              <a:rPr dirty="0" u="heavy" sz="2600" spc="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LAUNCH</a:t>
            </a:r>
            <a:r>
              <a:rPr dirty="0" u="heavy" sz="2600" spc="-13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600" spc="-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OUR</a:t>
            </a:r>
            <a:r>
              <a:rPr dirty="0" u="heavy" sz="2600" spc="-13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600" spc="-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APP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Investors Pitch Deck_D/Bond.pptx</dc:title>
  <dcterms:created xsi:type="dcterms:W3CDTF">2022-08-09T12:47:29Z</dcterms:created>
  <dcterms:modified xsi:type="dcterms:W3CDTF">2022-08-09T12:47:29Z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