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307" r:id="rId7"/>
    <p:sldId id="314" r:id="rId8"/>
    <p:sldId id="317" r:id="rId9"/>
    <p:sldId id="319" r:id="rId10"/>
    <p:sldId id="321" r:id="rId11"/>
    <p:sldId id="322" r:id="rId12"/>
    <p:sldId id="324" r:id="rId13"/>
    <p:sldId id="326" r:id="rId14"/>
    <p:sldId id="327"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62" d="100"/>
          <a:sy n="62" d="100"/>
        </p:scale>
        <p:origin x="828"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66675-EEFE-511F-07D9-8753C3FAF8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55519-AB80-633F-F9D0-D3905E1988B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05B6CD7-0DFD-7D8C-FCEB-2CC5914AA36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55464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6DEEF-3AC7-E21D-30FC-651979930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7C3AB5-B75D-6AD2-BB30-B425C312D30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3FB89A0-18A6-C0BC-2DF6-CBF6DAF821B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55311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39642-1E11-85C7-B827-BEB1BE5456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29C950-2096-F7B2-ED1B-06D6843B41A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FD81B1C-F2EB-5D9B-39B4-D18B75BFA34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505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3E98D-C26A-43C0-B65B-EEBC6C0880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FD6466-7D62-1290-CA3B-58CFF5E5B96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629A8F8-89A9-88BE-952C-F0CCB635FE9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0139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7A1D7-4FF2-0246-B850-BBBC6634F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FF19D-90DE-6C8A-6236-C97A7752817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D02AEBF-21EE-8207-4DD4-2BEC8379178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2186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BDDF3-962A-7687-8C95-E2EB50372C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7C15FE-6FA2-5C57-7301-E38C08C5EB0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5224874-1AB4-6EC8-30B4-79CEEB8CE8A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0007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17086-3212-F0C5-D3BE-006A0B0086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1B0B19-DC76-4E50-F028-0D69435A821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95DF085-5310-EE32-D86F-7FF4EF4DF20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75769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ASSIGNMENT 2 DATA 1205</a:t>
            </a:r>
            <a:br>
              <a:rPr lang="en-US" dirty="0"/>
            </a:br>
            <a:br>
              <a:rPr lang="en-US" dirty="0"/>
            </a:br>
            <a:r>
              <a:rPr lang="en-US" dirty="0"/>
              <a:t>DEBOPRIYA DATTA</a:t>
            </a:r>
            <a:br>
              <a:rPr lang="en-US" dirty="0"/>
            </a:br>
            <a:r>
              <a:rPr lang="en-US" dirty="0"/>
              <a:t>(100997901)</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5E8C8-191B-DDF8-83B0-EC217BBFA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551DCF-15AD-61AC-B230-74478CDBA947}"/>
              </a:ext>
            </a:extLst>
          </p:cNvPr>
          <p:cNvSpPr>
            <a:spLocks noGrp="1"/>
          </p:cNvSpPr>
          <p:nvPr>
            <p:ph type="title"/>
          </p:nvPr>
        </p:nvSpPr>
        <p:spPr>
          <a:xfrm>
            <a:off x="3342743" y="195861"/>
            <a:ext cx="7965461" cy="994164"/>
          </a:xfrm>
        </p:spPr>
        <p:txBody>
          <a:bodyPr/>
          <a:lstStyle/>
          <a:p>
            <a:r>
              <a:rPr lang="en-US" dirty="0"/>
              <a:t>Attrition Rate by Gender for Different Age Group</a:t>
            </a:r>
          </a:p>
        </p:txBody>
      </p:sp>
      <p:sp>
        <p:nvSpPr>
          <p:cNvPr id="23" name="Slide Number Placeholder 22">
            <a:extLst>
              <a:ext uri="{FF2B5EF4-FFF2-40B4-BE49-F238E27FC236}">
                <a16:creationId xmlns:a16="http://schemas.microsoft.com/office/drawing/2014/main" id="{BDAC673B-515C-2234-4BB6-12BB6CCF9139}"/>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5" name="Picture 4">
            <a:extLst>
              <a:ext uri="{FF2B5EF4-FFF2-40B4-BE49-F238E27FC236}">
                <a16:creationId xmlns:a16="http://schemas.microsoft.com/office/drawing/2014/main" id="{078A846B-B455-4480-5F99-05D56E7A4F19}"/>
              </a:ext>
            </a:extLst>
          </p:cNvPr>
          <p:cNvPicPr>
            <a:picLocks noChangeAspect="1"/>
          </p:cNvPicPr>
          <p:nvPr/>
        </p:nvPicPr>
        <p:blipFill>
          <a:blip r:embed="rId3"/>
          <a:stretch>
            <a:fillRect/>
          </a:stretch>
        </p:blipFill>
        <p:spPr>
          <a:xfrm>
            <a:off x="2547990" y="4535789"/>
            <a:ext cx="9644010" cy="2306548"/>
          </a:xfrm>
          <a:prstGeom prst="rect">
            <a:avLst/>
          </a:prstGeom>
        </p:spPr>
      </p:pic>
      <p:sp>
        <p:nvSpPr>
          <p:cNvPr id="7" name="TextBox 6">
            <a:extLst>
              <a:ext uri="{FF2B5EF4-FFF2-40B4-BE49-F238E27FC236}">
                <a16:creationId xmlns:a16="http://schemas.microsoft.com/office/drawing/2014/main" id="{CAEF08DD-25B8-42B8-82D0-8449C73B1247}"/>
              </a:ext>
            </a:extLst>
          </p:cNvPr>
          <p:cNvSpPr txBox="1"/>
          <p:nvPr/>
        </p:nvSpPr>
        <p:spPr>
          <a:xfrm>
            <a:off x="2637034" y="1439577"/>
            <a:ext cx="9554966" cy="2585323"/>
          </a:xfrm>
          <a:prstGeom prst="rect">
            <a:avLst/>
          </a:prstGeom>
          <a:noFill/>
        </p:spPr>
        <p:txBody>
          <a:bodyPr wrap="square">
            <a:spAutoFit/>
          </a:bodyPr>
          <a:lstStyle/>
          <a:p>
            <a:r>
              <a:rPr kumimoji="0" lang="en-US" altLang="en-US" sz="1800" b="1" i="1" u="sng"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highest attrition has been done in the age group of 25 - 34 and by gender, ratio of males surpass the ratio of females by a difference of 112 which shows a complete work life balance too for the females. </a:t>
            </a:r>
          </a:p>
          <a:p>
            <a:br>
              <a:rPr kumimoji="0" lang="en-US" altLang="en-US" sz="1800" b="1" i="1" u="sng" strike="noStrike" cap="none" normalizeH="0" baseline="0" dirty="0">
                <a:ln>
                  <a:noFill/>
                </a:ln>
                <a:solidFill>
                  <a:schemeClr val="tx1"/>
                </a:solidFill>
                <a:effectLst/>
                <a:latin typeface="Arial" panose="020B0604020202020204" pitchFamily="34" charset="0"/>
              </a:rPr>
            </a:br>
            <a:r>
              <a:rPr kumimoji="0" lang="en-US" altLang="en-US" sz="1800" b="1" i="1" u="sng" strike="noStrike" cap="none" normalizeH="0" baseline="0" dirty="0">
                <a:ln>
                  <a:noFill/>
                </a:ln>
                <a:solidFill>
                  <a:schemeClr val="tx1"/>
                </a:solidFill>
                <a:effectLst/>
                <a:latin typeface="Arial" panose="020B0604020202020204" pitchFamily="34" charset="0"/>
              </a:rPr>
              <a:t>Key Takeaways:</a:t>
            </a:r>
          </a:p>
          <a:p>
            <a:r>
              <a:rPr kumimoji="0" lang="en-US" altLang="en-US" sz="1800" b="0" i="0" u="none" strike="noStrike" cap="none" normalizeH="0" baseline="0" dirty="0">
                <a:ln>
                  <a:noFill/>
                </a:ln>
                <a:solidFill>
                  <a:schemeClr val="tx1"/>
                </a:solidFill>
                <a:effectLst/>
                <a:latin typeface="Arial" panose="020B0604020202020204" pitchFamily="34" charset="0"/>
              </a:rPr>
              <a:t>More attention should be given in the enhancement of trying to keep workers in the company, reducing the attrition rate by the gender as well.</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IN" dirty="0"/>
          </a:p>
        </p:txBody>
      </p:sp>
    </p:spTree>
    <p:extLst>
      <p:ext uri="{BB962C8B-B14F-4D97-AF65-F5344CB8AC3E}">
        <p14:creationId xmlns:p14="http://schemas.microsoft.com/office/powerpoint/2010/main" val="29358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A0ECE-751F-28F0-51EF-113719AB5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3FD00-1E24-AB7B-E4BA-299A4996BA24}"/>
              </a:ext>
            </a:extLst>
          </p:cNvPr>
          <p:cNvSpPr>
            <a:spLocks noGrp="1"/>
          </p:cNvSpPr>
          <p:nvPr>
            <p:ph type="title"/>
          </p:nvPr>
        </p:nvSpPr>
        <p:spPr>
          <a:xfrm>
            <a:off x="4364808" y="363472"/>
            <a:ext cx="7043617" cy="905090"/>
          </a:xfrm>
        </p:spPr>
        <p:txBody>
          <a:bodyPr/>
          <a:lstStyle/>
          <a:p>
            <a:r>
              <a:rPr lang="en-US" dirty="0"/>
              <a:t>FINAL INSIGHTS FROM THE DASHBOARD</a:t>
            </a:r>
          </a:p>
        </p:txBody>
      </p:sp>
      <p:sp>
        <p:nvSpPr>
          <p:cNvPr id="3" name="Slide Number Placeholder 2">
            <a:extLst>
              <a:ext uri="{FF2B5EF4-FFF2-40B4-BE49-F238E27FC236}">
                <a16:creationId xmlns:a16="http://schemas.microsoft.com/office/drawing/2014/main" id="{A98F2600-F970-7213-EEEF-8F1DE9FEF0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4" name="Content Placeholder 3">
            <a:extLst>
              <a:ext uri="{FF2B5EF4-FFF2-40B4-BE49-F238E27FC236}">
                <a16:creationId xmlns:a16="http://schemas.microsoft.com/office/drawing/2014/main" id="{41BEFC02-F4EC-6C2B-23EB-E9063F79EB5C}"/>
              </a:ext>
            </a:extLst>
          </p:cNvPr>
          <p:cNvSpPr>
            <a:spLocks noGrp="1"/>
          </p:cNvSpPr>
          <p:nvPr>
            <p:ph idx="11"/>
          </p:nvPr>
        </p:nvSpPr>
        <p:spPr>
          <a:xfrm>
            <a:off x="4364808" y="1530850"/>
            <a:ext cx="7043618" cy="4511134"/>
          </a:xfrm>
        </p:spPr>
        <p:txBody>
          <a:bodyPr>
            <a:normAutofit fontScale="55000" lnSpcReduction="20000"/>
          </a:bodyPr>
          <a:lstStyle/>
          <a:p>
            <a:pPr marL="285750" indent="-285750">
              <a:buClr>
                <a:srgbClr val="FF0000"/>
              </a:buClr>
              <a:buFont typeface="Wingdings" panose="05000000000000000000" pitchFamily="2" charset="2"/>
              <a:buChar char="q"/>
            </a:pPr>
            <a:r>
              <a:rPr lang="en-IN" i="1" dirty="0">
                <a:solidFill>
                  <a:schemeClr val="tx1"/>
                </a:solidFill>
                <a:latin typeface="Aptos Display" panose="020B0004020202020204" pitchFamily="34" charset="0"/>
              </a:rPr>
              <a:t>THE COMPANY HAS  1470 EMPLOYEES , WITH  237 ATTRITION CASES AND AN OVERALL 16.2% ATTRITION RATE.</a:t>
            </a:r>
          </a:p>
          <a:p>
            <a:pPr marL="285750" indent="-285750">
              <a:buClr>
                <a:srgbClr val="FF0000"/>
              </a:buClr>
              <a:buFont typeface="Wingdings" panose="05000000000000000000" pitchFamily="2" charset="2"/>
              <a:buChar char="q"/>
            </a:pPr>
            <a:endParaRPr lang="en-IN" i="1" dirty="0">
              <a:solidFill>
                <a:schemeClr val="tx1"/>
              </a:solidFill>
              <a:latin typeface="Aptos Display" panose="020B0004020202020204" pitchFamily="34" charset="0"/>
            </a:endParaRPr>
          </a:p>
          <a:p>
            <a:pPr marL="285750" indent="-285750">
              <a:buClr>
                <a:srgbClr val="FF0000"/>
              </a:buClr>
              <a:buFont typeface="Wingdings" panose="05000000000000000000" pitchFamily="2" charset="2"/>
              <a:buChar char="q"/>
            </a:pPr>
            <a:r>
              <a:rPr lang="en-IN" i="1" dirty="0">
                <a:solidFill>
                  <a:schemeClr val="tx1"/>
                </a:solidFill>
                <a:latin typeface="Aptos Display" panose="020B0004020202020204" pitchFamily="34" charset="0"/>
              </a:rPr>
              <a:t>THE TREND BEING THAT THE AVERAGE EMPLOYEE RANGE IS AROUND 37 YRS OLD.</a:t>
            </a:r>
          </a:p>
          <a:p>
            <a:pPr marL="285750" indent="-285750">
              <a:buClr>
                <a:srgbClr val="FF0000"/>
              </a:buClr>
              <a:buFont typeface="Wingdings" panose="05000000000000000000" pitchFamily="2" charset="2"/>
              <a:buChar char="q"/>
            </a:pPr>
            <a:endParaRPr lang="en-IN" i="1" dirty="0">
              <a:solidFill>
                <a:schemeClr val="tx1"/>
              </a:solidFill>
              <a:latin typeface="Aptos Display" panose="020B0004020202020204" pitchFamily="34" charset="0"/>
            </a:endParaRPr>
          </a:p>
          <a:p>
            <a:pPr marL="285750" indent="-285750">
              <a:buClr>
                <a:srgbClr val="FF0000"/>
              </a:buClr>
              <a:buFont typeface="Wingdings" panose="05000000000000000000" pitchFamily="2" charset="2"/>
              <a:buChar char="q"/>
            </a:pPr>
            <a:r>
              <a:rPr lang="en-IN" i="1" dirty="0">
                <a:solidFill>
                  <a:schemeClr val="tx1"/>
                </a:solidFill>
                <a:latin typeface="Aptos Display" panose="020B0004020202020204" pitchFamily="34" charset="0"/>
              </a:rPr>
              <a:t>A HIGH ATTRITION RATE OVERALL SUGGESTS THAT THERE SHOULD BE  AN IMPROVEMENT ON THE RETENTION STRATEGIES.</a:t>
            </a:r>
          </a:p>
          <a:p>
            <a:pPr marL="285750" indent="-285750">
              <a:buClr>
                <a:srgbClr val="FF0000"/>
              </a:buClr>
              <a:buFont typeface="Wingdings" panose="05000000000000000000" pitchFamily="2" charset="2"/>
              <a:buChar char="q"/>
            </a:pPr>
            <a:endParaRPr lang="en-IN" i="1" dirty="0">
              <a:solidFill>
                <a:schemeClr val="tx1"/>
              </a:solidFill>
              <a:latin typeface="Aptos Display" panose="020B0004020202020204" pitchFamily="34" charset="0"/>
            </a:endParaRPr>
          </a:p>
          <a:p>
            <a:pPr marL="285750" indent="-285750">
              <a:buClr>
                <a:srgbClr val="FF0000"/>
              </a:buClr>
              <a:buFont typeface="Wingdings" panose="05000000000000000000" pitchFamily="2" charset="2"/>
              <a:buChar char="q"/>
            </a:pPr>
            <a:r>
              <a:rPr lang="en-IN" i="1" dirty="0">
                <a:solidFill>
                  <a:schemeClr val="tx1"/>
                </a:solidFill>
                <a:latin typeface="Aptos Display" panose="020B0004020202020204" pitchFamily="34" charset="0"/>
              </a:rPr>
              <a:t>IT ALSO SHOWS A GENDER STRENGTH ANALYSIS BY A LOLLIPOP CHART SHOWING A WORK LIFE BALANCE.</a:t>
            </a:r>
          </a:p>
          <a:p>
            <a:pPr marL="285750" indent="-285750">
              <a:buClr>
                <a:srgbClr val="FF0000"/>
              </a:buClr>
              <a:buFont typeface="Wingdings" panose="05000000000000000000" pitchFamily="2" charset="2"/>
              <a:buChar char="q"/>
            </a:pPr>
            <a:endParaRPr lang="en-IN" i="1" dirty="0">
              <a:solidFill>
                <a:schemeClr val="tx1"/>
              </a:solidFill>
              <a:latin typeface="Aptos Display" panose="020B0004020202020204" pitchFamily="34" charset="0"/>
            </a:endParaRPr>
          </a:p>
          <a:p>
            <a:pPr marL="285750" indent="-285750">
              <a:buClr>
                <a:srgbClr val="FF0000"/>
              </a:buClr>
              <a:buFont typeface="Wingdings" panose="05000000000000000000" pitchFamily="2" charset="2"/>
              <a:buChar char="q"/>
            </a:pPr>
            <a:r>
              <a:rPr lang="en-IN" i="1" dirty="0">
                <a:solidFill>
                  <a:schemeClr val="tx1"/>
                </a:solidFill>
                <a:latin typeface="Aptos Display" panose="020B0004020202020204" pitchFamily="34" charset="0"/>
              </a:rPr>
              <a:t>THERE SEEMS TO BE A HIGH ATTRITION RATE  IN THE R&amp;D DEPARTMENT (56.12%) IN THE PIE CHART ANALYSIS.</a:t>
            </a:r>
          </a:p>
          <a:p>
            <a:pPr marL="285750" indent="-285750">
              <a:buClr>
                <a:srgbClr val="FF0000"/>
              </a:buClr>
              <a:buFont typeface="Wingdings" panose="05000000000000000000" pitchFamily="2" charset="2"/>
              <a:buChar char="q"/>
            </a:pPr>
            <a:endParaRPr lang="en-IN" i="1" dirty="0">
              <a:solidFill>
                <a:schemeClr val="tx1"/>
              </a:solidFill>
              <a:latin typeface="Aptos Display" panose="020B0004020202020204" pitchFamily="34" charset="0"/>
            </a:endParaRPr>
          </a:p>
          <a:p>
            <a:pPr marL="285750" indent="-285750">
              <a:buClr>
                <a:srgbClr val="FF0000"/>
              </a:buClr>
              <a:buFont typeface="Wingdings" panose="05000000000000000000" pitchFamily="2" charset="2"/>
              <a:buChar char="q"/>
            </a:pPr>
            <a:r>
              <a:rPr lang="en-IN" i="1" dirty="0">
                <a:solidFill>
                  <a:schemeClr val="tx1"/>
                </a:solidFill>
                <a:latin typeface="Aptos Display" panose="020B0004020202020204" pitchFamily="34" charset="0"/>
              </a:rPr>
              <a:t>THROUGH THE BAR CHART WE CAN CLEARLY UNDERSTAND THAT MAJORITY OF THE EMPLOYEES BELONG TO A YOUNGER AGE GROUP (AVG 26 - 35).</a:t>
            </a:r>
          </a:p>
          <a:p>
            <a:pPr marL="285750" indent="-285750">
              <a:buClr>
                <a:srgbClr val="FF0000"/>
              </a:buClr>
              <a:buFont typeface="Wingdings" panose="05000000000000000000" pitchFamily="2" charset="2"/>
              <a:buChar char="q"/>
            </a:pPr>
            <a:endParaRPr lang="en-IN" i="1" dirty="0">
              <a:solidFill>
                <a:schemeClr val="tx1"/>
              </a:solidFill>
              <a:latin typeface="Aptos Display" panose="020B0004020202020204" pitchFamily="34" charset="0"/>
            </a:endParaRPr>
          </a:p>
          <a:p>
            <a:pPr marL="285750" indent="-285750">
              <a:buClr>
                <a:srgbClr val="FF0000"/>
              </a:buClr>
              <a:buFont typeface="Wingdings" panose="05000000000000000000" pitchFamily="2" charset="2"/>
              <a:buChar char="q"/>
            </a:pPr>
            <a:r>
              <a:rPr lang="en-IN" i="1" dirty="0">
                <a:solidFill>
                  <a:schemeClr val="tx1"/>
                </a:solidFill>
                <a:latin typeface="Aptos Display" panose="020B0004020202020204" pitchFamily="34" charset="0"/>
              </a:rPr>
              <a:t>THE LOWEST SATISFACTION IS SEEN IN THE  HUMAN RESOURCES DEPARTMENT WHILE THE HIGHEST IS SEEN IN THE SALES DEPARTMENT THROUGH THE HEAT MAP.</a:t>
            </a:r>
          </a:p>
          <a:p>
            <a:pPr marL="285750" indent="-285750">
              <a:buClr>
                <a:srgbClr val="FF0000"/>
              </a:buClr>
              <a:buFont typeface="Wingdings" panose="05000000000000000000" pitchFamily="2" charset="2"/>
              <a:buChar char="q"/>
            </a:pPr>
            <a:endParaRPr lang="en-IN" i="1" dirty="0">
              <a:solidFill>
                <a:schemeClr val="tx1"/>
              </a:solidFill>
              <a:latin typeface="Aptos Display" panose="020B0004020202020204" pitchFamily="34" charset="0"/>
            </a:endParaRPr>
          </a:p>
          <a:p>
            <a:pPr marL="285750" indent="-285750">
              <a:buClr>
                <a:srgbClr val="FF0000"/>
              </a:buClr>
              <a:buFont typeface="Wingdings" panose="05000000000000000000" pitchFamily="2" charset="2"/>
              <a:buChar char="q"/>
            </a:pPr>
            <a:r>
              <a:rPr lang="en-IN" i="1" dirty="0">
                <a:solidFill>
                  <a:schemeClr val="tx1"/>
                </a:solidFill>
                <a:latin typeface="Aptos Display" panose="020B0004020202020204" pitchFamily="34" charset="0"/>
              </a:rPr>
              <a:t>ANOTHER UNIQUE ANALYSIS OF THE DONUT CHART REVEALS THAT  YOUNGER EMPLOYEES(UNDER 25) HAVE THE HIGHEST ATTRITION RATE  BY  112% WHILE AS IT GOES OLDER (OVER 55) THE ATTRITION RATE DECREASES BY 11% , KEEPING THE MIDDLE AGE D ON A SAFER BAR.</a:t>
            </a:r>
          </a:p>
          <a:p>
            <a:endParaRPr lang="en-US" dirty="0"/>
          </a:p>
        </p:txBody>
      </p:sp>
    </p:spTree>
    <p:extLst>
      <p:ext uri="{BB962C8B-B14F-4D97-AF65-F5344CB8AC3E}">
        <p14:creationId xmlns:p14="http://schemas.microsoft.com/office/powerpoint/2010/main" val="270367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pic>
        <p:nvPicPr>
          <p:cNvPr id="5" name="Picture 4">
            <a:extLst>
              <a:ext uri="{FF2B5EF4-FFF2-40B4-BE49-F238E27FC236}">
                <a16:creationId xmlns:a16="http://schemas.microsoft.com/office/drawing/2014/main" id="{CC1FB180-5F8D-ECE9-5F71-B2DA7883365D}"/>
              </a:ext>
            </a:extLst>
          </p:cNvPr>
          <p:cNvPicPr>
            <a:picLocks noChangeAspect="1"/>
          </p:cNvPicPr>
          <p:nvPr/>
        </p:nvPicPr>
        <p:blipFill>
          <a:blip r:embed="rId3"/>
          <a:stretch>
            <a:fillRect/>
          </a:stretch>
        </p:blipFill>
        <p:spPr>
          <a:xfrm>
            <a:off x="3974536" y="1140432"/>
            <a:ext cx="8064914" cy="5145189"/>
          </a:xfrm>
          <a:prstGeom prst="rect">
            <a:avLst/>
          </a:prstGeom>
        </p:spPr>
      </p:pic>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lnSpcReduction="20000"/>
          </a:bodyPr>
          <a:lstStyle/>
          <a:p>
            <a:pPr marL="342900" indent="-342900">
              <a:buFont typeface="Wingdings" panose="05000000000000000000" pitchFamily="2" charset="2"/>
              <a:buChar char="q"/>
            </a:pPr>
            <a:r>
              <a:rPr lang="en-US" dirty="0"/>
              <a:t>Counts of the number of trends in the company</a:t>
            </a:r>
          </a:p>
          <a:p>
            <a:pPr marL="342900" indent="-342900">
              <a:buFont typeface="Wingdings" panose="05000000000000000000" pitchFamily="2" charset="2"/>
              <a:buChar char="q"/>
            </a:pPr>
            <a:r>
              <a:rPr lang="en-US" dirty="0"/>
              <a:t>Attrition by Gender (Churns by Gender)</a:t>
            </a:r>
          </a:p>
          <a:p>
            <a:pPr marL="342900" indent="-342900">
              <a:buFont typeface="Wingdings" panose="05000000000000000000" pitchFamily="2" charset="2"/>
              <a:buChar char="q"/>
            </a:pPr>
            <a:r>
              <a:rPr lang="en-US" dirty="0"/>
              <a:t>Department Wise Attrition</a:t>
            </a:r>
          </a:p>
          <a:p>
            <a:pPr marL="342900" indent="-342900">
              <a:buFont typeface="Wingdings" panose="05000000000000000000" pitchFamily="2" charset="2"/>
              <a:buChar char="q"/>
            </a:pPr>
            <a:r>
              <a:rPr lang="en-US" dirty="0"/>
              <a:t>Number of Employee by Age Group</a:t>
            </a:r>
          </a:p>
          <a:p>
            <a:pPr marL="342900" indent="-342900">
              <a:buFont typeface="Wingdings" panose="05000000000000000000" pitchFamily="2" charset="2"/>
              <a:buChar char="q"/>
            </a:pPr>
            <a:r>
              <a:rPr lang="en-US" dirty="0"/>
              <a:t>Employee Job Satisfaction from each department</a:t>
            </a:r>
          </a:p>
          <a:p>
            <a:pPr marL="342900" indent="-342900">
              <a:buFont typeface="Wingdings" panose="05000000000000000000" pitchFamily="2" charset="2"/>
              <a:buChar char="q"/>
            </a:pPr>
            <a:r>
              <a:rPr lang="en-US" dirty="0"/>
              <a:t>Education Field Wise Attrition</a:t>
            </a:r>
          </a:p>
          <a:p>
            <a:pPr marL="342900" indent="-342900">
              <a:buFont typeface="Wingdings" panose="05000000000000000000" pitchFamily="2" charset="2"/>
              <a:buChar char="q"/>
            </a:pPr>
            <a:r>
              <a:rPr lang="en-US" dirty="0"/>
              <a:t>Attrition Rate by Gender for Different Age Group</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u="sng" dirty="0"/>
              <a:t>Question</a:t>
            </a:r>
            <a:br>
              <a:rPr lang="en-US" u="sng" dirty="0"/>
            </a:br>
            <a:br>
              <a:rPr lang="en-US" u="sng" dirty="0"/>
            </a:br>
            <a:r>
              <a:rPr lang="en-US" sz="1600" b="0" dirty="0">
                <a:latin typeface="+mn-lt"/>
              </a:rPr>
              <a:t>Collect, visualize data and provide insights.</a:t>
            </a:r>
            <a:br>
              <a:rPr lang="en-US" sz="1600" b="0" dirty="0">
                <a:latin typeface="+mn-lt"/>
              </a:rPr>
            </a:br>
            <a:br>
              <a:rPr lang="en-US" sz="1600" b="0" dirty="0">
                <a:latin typeface="+mn-lt"/>
              </a:rPr>
            </a:br>
            <a:r>
              <a:rPr lang="en-US" sz="1600" b="0" dirty="0">
                <a:latin typeface="+mn-lt"/>
              </a:rPr>
              <a:t>Collect your data or choose from the dataset dump on the course homepage. Generate a minimum of 5 different graphics and a maximum of 10 PowerPoint slides. Provide verifiable insights in the caption of each chart in the worksheet, export the workbook to PowerPoint and insert a summary of insights slide into the PowerPoint.</a:t>
            </a:r>
            <a:br>
              <a:rPr lang="en-US" sz="1600" b="0" dirty="0">
                <a:latin typeface="+mn-lt"/>
              </a:rPr>
            </a:br>
            <a:br>
              <a:rPr lang="en-US" sz="1600" b="0" dirty="0">
                <a:latin typeface="+mn-lt"/>
              </a:rPr>
            </a:br>
            <a:r>
              <a:rPr lang="en-US" sz="1600" b="0" dirty="0">
                <a:latin typeface="+mn-lt"/>
              </a:rPr>
              <a:t>Data characteristics: 500 rows by 5 columns minimum.</a:t>
            </a:r>
          </a:p>
        </p:txBody>
      </p:sp>
      <p:pic>
        <p:nvPicPr>
          <p:cNvPr id="1026" name="Picture 2" descr="Premium Photo | Pink notebook and pink pen on a pink background">
            <a:extLst>
              <a:ext uri="{FF2B5EF4-FFF2-40B4-BE49-F238E27FC236}">
                <a16:creationId xmlns:a16="http://schemas.microsoft.com/office/drawing/2014/main" id="{0F6E604E-F070-A6F9-1F3B-7E0ED939F2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165"/>
          <a:stretch/>
        </p:blipFill>
        <p:spPr bwMode="auto">
          <a:xfrm>
            <a:off x="453668" y="0"/>
            <a:ext cx="5001910" cy="6369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57600" y="340904"/>
            <a:ext cx="8534400" cy="782920"/>
          </a:xfrm>
        </p:spPr>
        <p:txBody>
          <a:bodyPr/>
          <a:lstStyle/>
          <a:p>
            <a:r>
              <a:rPr lang="en-US" dirty="0"/>
              <a:t>Counts of the number of trends in the company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5" name="Rectangle 1">
            <a:extLst>
              <a:ext uri="{FF2B5EF4-FFF2-40B4-BE49-F238E27FC236}">
                <a16:creationId xmlns:a16="http://schemas.microsoft.com/office/drawing/2014/main" id="{A884343C-A38F-5735-A1F9-624B602DA420}"/>
              </a:ext>
            </a:extLst>
          </p:cNvPr>
          <p:cNvSpPr>
            <a:spLocks noGrp="1" noChangeArrowheads="1"/>
          </p:cNvSpPr>
          <p:nvPr>
            <p:ph idx="11"/>
          </p:nvPr>
        </p:nvSpPr>
        <p:spPr bwMode="auto">
          <a:xfrm>
            <a:off x="3783405" y="2380726"/>
            <a:ext cx="829900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sng" strike="noStrike" cap="none" normalizeH="0" baseline="0" dirty="0">
                <a:ln>
                  <a:noFill/>
                </a:ln>
                <a:solidFill>
                  <a:schemeClr val="tx1"/>
                </a:solidFill>
                <a:effectLst/>
                <a:latin typeface="Arial" panose="020B0604020202020204" pitchFamily="34" charset="0"/>
              </a:rPr>
              <a:t>Impact of Attrition on Employee Count: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There are 1,470 workers in total, 237 of whom have departed the company.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After attrition, the organization now has 1,233 active employees.</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1" u="sng" strike="noStrike" cap="none" normalizeH="0" baseline="0" dirty="0">
                <a:ln>
                  <a:noFill/>
                </a:ln>
                <a:solidFill>
                  <a:schemeClr val="tx1"/>
                </a:solidFill>
                <a:effectLst/>
                <a:latin typeface="Arial" panose="020B0604020202020204" pitchFamily="34" charset="0"/>
              </a:rPr>
              <a:t>Assessment of Attrition Rate:</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personnel turnover rate is moderate to high, as indicated by the attrition rate of 16.12%.</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Higher hiring and training expenses could result from the company's inability to retain workers if this trend persists.</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1" u="sng" strike="noStrike" cap="none" normalizeH="0" baseline="0" dirty="0">
                <a:ln>
                  <a:noFill/>
                </a:ln>
                <a:solidFill>
                  <a:schemeClr val="tx1"/>
                </a:solidFill>
                <a:effectLst/>
                <a:latin typeface="Arial" panose="020B0604020202020204" pitchFamily="34" charset="0"/>
              </a:rPr>
              <a:t>Workplace Demographics:</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workforce is mid-career, with an average age of 37 years.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This implies that opposed of being entry-level workers, the majority of employees may be seasoned professionals. </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4">
            <a:extLst>
              <a:ext uri="{FF2B5EF4-FFF2-40B4-BE49-F238E27FC236}">
                <a16:creationId xmlns:a16="http://schemas.microsoft.com/office/drawing/2014/main" id="{D812246D-718A-1BBD-AC35-409B492D48F9}"/>
              </a:ext>
            </a:extLst>
          </p:cNvPr>
          <p:cNvPicPr>
            <a:picLocks noChangeAspect="1"/>
          </p:cNvPicPr>
          <p:nvPr/>
        </p:nvPicPr>
        <p:blipFill>
          <a:blip r:embed="rId3"/>
          <a:stretch>
            <a:fillRect/>
          </a:stretch>
        </p:blipFill>
        <p:spPr>
          <a:xfrm>
            <a:off x="3783405" y="1123824"/>
            <a:ext cx="5465851" cy="1256902"/>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BA8F5-5119-5A95-C919-5DF6E017C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9E1DC5-60DB-C747-DC3A-60823D2DC42E}"/>
              </a:ext>
            </a:extLst>
          </p:cNvPr>
          <p:cNvSpPr>
            <a:spLocks noGrp="1"/>
          </p:cNvSpPr>
          <p:nvPr>
            <p:ph type="title"/>
          </p:nvPr>
        </p:nvSpPr>
        <p:spPr>
          <a:xfrm>
            <a:off x="4364808" y="457199"/>
            <a:ext cx="7043617" cy="915364"/>
          </a:xfrm>
        </p:spPr>
        <p:txBody>
          <a:bodyPr/>
          <a:lstStyle/>
          <a:p>
            <a:r>
              <a:rPr lang="en-US" dirty="0"/>
              <a:t>Attrition by Gender (Churns by Gender)</a:t>
            </a:r>
          </a:p>
        </p:txBody>
      </p:sp>
      <p:sp>
        <p:nvSpPr>
          <p:cNvPr id="3" name="Slide Number Placeholder 2">
            <a:extLst>
              <a:ext uri="{FF2B5EF4-FFF2-40B4-BE49-F238E27FC236}">
                <a16:creationId xmlns:a16="http://schemas.microsoft.com/office/drawing/2014/main" id="{E2E095EB-6498-65AE-1A65-57D0963E84FF}"/>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6" name="Rectangle 2">
            <a:extLst>
              <a:ext uri="{FF2B5EF4-FFF2-40B4-BE49-F238E27FC236}">
                <a16:creationId xmlns:a16="http://schemas.microsoft.com/office/drawing/2014/main" id="{0B76BC50-B83A-782E-54DC-AFF5BFBAEA94}"/>
              </a:ext>
            </a:extLst>
          </p:cNvPr>
          <p:cNvSpPr>
            <a:spLocks noGrp="1" noChangeArrowheads="1"/>
          </p:cNvSpPr>
          <p:nvPr>
            <p:ph idx="11"/>
          </p:nvPr>
        </p:nvSpPr>
        <p:spPr bwMode="auto">
          <a:xfrm>
            <a:off x="4212405" y="1042904"/>
            <a:ext cx="692478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rPr>
            </a:br>
            <a:br>
              <a:rPr kumimoji="0" lang="en-US" altLang="en-US" sz="1200" b="1" i="1" u="none" strike="noStrike" cap="none" normalizeH="0" baseline="0" dirty="0">
                <a:ln>
                  <a:noFill/>
                </a:ln>
                <a:solidFill>
                  <a:schemeClr val="tx1"/>
                </a:solidFill>
                <a:effectLst/>
                <a:latin typeface="Arial" panose="020B0604020202020204" pitchFamily="34" charset="0"/>
              </a:rPr>
            </a:br>
            <a:r>
              <a:rPr kumimoji="0" lang="en-US" altLang="en-US" sz="1400" b="1" i="1" u="sng" strike="noStrike" cap="none" normalizeH="0" baseline="0" dirty="0">
                <a:ln>
                  <a:noFill/>
                </a:ln>
                <a:solidFill>
                  <a:schemeClr val="tx1"/>
                </a:solidFill>
                <a:effectLst/>
                <a:latin typeface="Arial" panose="020B0604020202020204" pitchFamily="34" charset="0"/>
              </a:rPr>
              <a:t>Breakdown of Attrition by Gender:</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Attrition of Female Employees: 87</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Attrition of Male Employees: 150</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237 workers were attrited overall, which is in line with the earlier chart.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1" u="sng" strike="noStrike" cap="none" normalizeH="0" baseline="0" dirty="0">
                <a:ln>
                  <a:noFill/>
                </a:ln>
                <a:solidFill>
                  <a:schemeClr val="tx1"/>
                </a:solidFill>
                <a:effectLst/>
                <a:latin typeface="Arial" panose="020B0604020202020204" pitchFamily="34" charset="0"/>
              </a:rPr>
            </a:br>
            <a:r>
              <a:rPr kumimoji="0" lang="en-US" altLang="en-US" sz="1400" b="1" i="1" u="sng" strike="noStrike" cap="none" normalizeH="0" baseline="0" dirty="0">
                <a:ln>
                  <a:noFill/>
                </a:ln>
                <a:solidFill>
                  <a:schemeClr val="tx1"/>
                </a:solidFill>
                <a:effectLst/>
                <a:latin typeface="Arial" panose="020B0604020202020204" pitchFamily="34" charset="0"/>
              </a:rPr>
              <a:t>Comparison and Important Findings:</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Male attrition is higher than female attrition (150 vs. 87).</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This may indicate that possibilities for career progression, job discontent, or industry-specific trends are among the reasons why males are more inclined to quit their jobs.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To ascertain if this is a noteworthy trend or the outcome of the general workforce distribution, it is crucial to take into account the overall male-to-female worker ratio.</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1" u="sng" strike="noStrike" cap="none" normalizeH="0" baseline="0" dirty="0">
                <a:ln>
                  <a:noFill/>
                </a:ln>
                <a:solidFill>
                  <a:schemeClr val="tx1"/>
                </a:solidFill>
                <a:effectLst/>
                <a:latin typeface="Arial" panose="020B0604020202020204" pitchFamily="34" charset="0"/>
              </a:rPr>
              <a:t>Implications for Business:</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lang="en-US" altLang="en-US" sz="1400" dirty="0">
                <a:solidFill>
                  <a:schemeClr val="tx1"/>
                </a:solidFill>
                <a:latin typeface="Arial" panose="020B0604020202020204" pitchFamily="34" charset="0"/>
              </a:rPr>
              <a:t>I</a:t>
            </a:r>
            <a:r>
              <a:rPr kumimoji="0" lang="en-US" altLang="en-US" sz="1400" b="0" i="0" u="none" strike="noStrike" cap="none" normalizeH="0" baseline="0" dirty="0">
                <a:ln>
                  <a:noFill/>
                </a:ln>
                <a:solidFill>
                  <a:schemeClr val="tx1"/>
                </a:solidFill>
                <a:effectLst/>
                <a:latin typeface="Arial" panose="020B0604020202020204" pitchFamily="34" charset="0"/>
              </a:rPr>
              <a:t>nfluence of Workplace Diversity: Despite having a lower share of the workforce, female employees may have a bigger proportional influence due to their lower turnover rates.</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6BCFCD8-43B7-406F-01B9-B3611EF2E29E}"/>
              </a:ext>
            </a:extLst>
          </p:cNvPr>
          <p:cNvPicPr>
            <a:picLocks noChangeAspect="1"/>
          </p:cNvPicPr>
          <p:nvPr/>
        </p:nvPicPr>
        <p:blipFill>
          <a:blip r:embed="rId3"/>
          <a:stretch>
            <a:fillRect/>
          </a:stretch>
        </p:blipFill>
        <p:spPr>
          <a:xfrm>
            <a:off x="575352" y="3072538"/>
            <a:ext cx="3272685" cy="2110209"/>
          </a:xfrm>
          <a:prstGeom prst="rect">
            <a:avLst/>
          </a:prstGeom>
        </p:spPr>
      </p:pic>
    </p:spTree>
    <p:extLst>
      <p:ext uri="{BB962C8B-B14F-4D97-AF65-F5344CB8AC3E}">
        <p14:creationId xmlns:p14="http://schemas.microsoft.com/office/powerpoint/2010/main" val="287286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B5F09-8F50-E3BA-99EA-385FC4CBDD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2B2B07-32B3-A79A-9669-ADC2C08A5D79}"/>
              </a:ext>
            </a:extLst>
          </p:cNvPr>
          <p:cNvSpPr>
            <a:spLocks noGrp="1"/>
          </p:cNvSpPr>
          <p:nvPr>
            <p:ph type="title"/>
          </p:nvPr>
        </p:nvSpPr>
        <p:spPr>
          <a:xfrm>
            <a:off x="4364809" y="457199"/>
            <a:ext cx="5662769" cy="1227764"/>
          </a:xfrm>
        </p:spPr>
        <p:txBody>
          <a:bodyPr/>
          <a:lstStyle/>
          <a:p>
            <a:r>
              <a:rPr lang="en-US" dirty="0"/>
              <a:t>Department Wise Attrition</a:t>
            </a:r>
          </a:p>
        </p:txBody>
      </p:sp>
      <p:sp>
        <p:nvSpPr>
          <p:cNvPr id="3" name="Slide Number Placeholder 2">
            <a:extLst>
              <a:ext uri="{FF2B5EF4-FFF2-40B4-BE49-F238E27FC236}">
                <a16:creationId xmlns:a16="http://schemas.microsoft.com/office/drawing/2014/main" id="{75036101-7E95-E444-7EA1-944B147076E2}"/>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pic>
        <p:nvPicPr>
          <p:cNvPr id="5" name="Picture 4">
            <a:extLst>
              <a:ext uri="{FF2B5EF4-FFF2-40B4-BE49-F238E27FC236}">
                <a16:creationId xmlns:a16="http://schemas.microsoft.com/office/drawing/2014/main" id="{57A98301-1507-E06D-2737-97F7D417629B}"/>
              </a:ext>
            </a:extLst>
          </p:cNvPr>
          <p:cNvPicPr>
            <a:picLocks noChangeAspect="1"/>
          </p:cNvPicPr>
          <p:nvPr/>
        </p:nvPicPr>
        <p:blipFill>
          <a:blip r:embed="rId3"/>
          <a:stretch>
            <a:fillRect/>
          </a:stretch>
        </p:blipFill>
        <p:spPr>
          <a:xfrm>
            <a:off x="0" y="3131533"/>
            <a:ext cx="3441843" cy="3726467"/>
          </a:xfrm>
          <a:prstGeom prst="rect">
            <a:avLst/>
          </a:prstGeom>
        </p:spPr>
      </p:pic>
      <p:sp>
        <p:nvSpPr>
          <p:cNvPr id="6" name="Rectangle 1">
            <a:extLst>
              <a:ext uri="{FF2B5EF4-FFF2-40B4-BE49-F238E27FC236}">
                <a16:creationId xmlns:a16="http://schemas.microsoft.com/office/drawing/2014/main" id="{BF97FF16-D274-9111-400D-398CA0C26F07}"/>
              </a:ext>
            </a:extLst>
          </p:cNvPr>
          <p:cNvSpPr>
            <a:spLocks noGrp="1" noChangeArrowheads="1"/>
          </p:cNvSpPr>
          <p:nvPr>
            <p:ph idx="11"/>
          </p:nvPr>
        </p:nvSpPr>
        <p:spPr bwMode="auto">
          <a:xfrm>
            <a:off x="4364039" y="2127533"/>
            <a:ext cx="6937534"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sng" strike="noStrike" cap="none" normalizeH="0" baseline="0" dirty="0">
                <a:ln>
                  <a:noFill/>
                </a:ln>
                <a:solidFill>
                  <a:schemeClr val="tx1"/>
                </a:solidFill>
                <a:effectLst/>
                <a:latin typeface="Arial" panose="020B0604020202020204" pitchFamily="34" charset="0"/>
              </a:rPr>
              <a:t>Department-wise Attrition Chart Insights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R&amp;D has the highest attrition rate (56.12%): the majority of departing personnel are from this department.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Moderate Attrition: Sales (38.82%): Not as high as R&amp;D, but still noteworthy.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HR has the lowest attrition rate (5.06%), which is quite low when compared to other departments.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1" i="1" u="sng" strike="noStrike" cap="none" normalizeH="0" baseline="0" dirty="0">
                <a:ln>
                  <a:noFill/>
                </a:ln>
                <a:solidFill>
                  <a:schemeClr val="tx1"/>
                </a:solidFill>
                <a:effectLst/>
                <a:latin typeface="Arial" panose="020B0604020202020204" pitchFamily="34" charset="0"/>
              </a:rPr>
            </a:br>
            <a:r>
              <a:rPr kumimoji="0" lang="en-US" altLang="en-US" sz="1800" b="1" i="1" u="sng" strike="noStrike" cap="none" normalizeH="0" baseline="0" dirty="0">
                <a:ln>
                  <a:noFill/>
                </a:ln>
                <a:solidFill>
                  <a:schemeClr val="tx1"/>
                </a:solidFill>
                <a:effectLst/>
                <a:latin typeface="Arial" panose="020B0604020202020204" pitchFamily="34" charset="0"/>
              </a:rPr>
              <a:t>Key Takeaways</a:t>
            </a:r>
            <a:r>
              <a:rPr kumimoji="0" lang="en-US" altLang="en-US" sz="1800" b="0" i="0" u="none" strike="noStrike" cap="none" normalizeH="0" baseline="0" dirty="0">
                <a:ln>
                  <a:noFill/>
                </a:ln>
                <a:solidFill>
                  <a:schemeClr val="tx1"/>
                </a:solidFill>
                <a:effectLst/>
                <a:latin typeface="Arial" panose="020B0604020202020204" pitchFamily="34" charset="0"/>
              </a:rPr>
              <a:t>: Research the causes of R&amp;D attrition (work pressure, lack of career advancement, etc.) as it may affect innovation and long-term growth.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Attrition in sales is significant.</a:t>
            </a: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29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0C3D3-F7E5-A335-5637-BAE2339A1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C60C8-2067-89D4-1DC4-313155EBAABC}"/>
              </a:ext>
            </a:extLst>
          </p:cNvPr>
          <p:cNvSpPr>
            <a:spLocks noGrp="1"/>
          </p:cNvSpPr>
          <p:nvPr>
            <p:ph type="title"/>
          </p:nvPr>
        </p:nvSpPr>
        <p:spPr>
          <a:xfrm>
            <a:off x="4272342" y="373401"/>
            <a:ext cx="7043617" cy="1110573"/>
          </a:xfrm>
        </p:spPr>
        <p:txBody>
          <a:bodyPr/>
          <a:lstStyle/>
          <a:p>
            <a:r>
              <a:rPr lang="en-US" dirty="0"/>
              <a:t>Number of Employee by Age Group</a:t>
            </a:r>
          </a:p>
        </p:txBody>
      </p:sp>
      <p:sp>
        <p:nvSpPr>
          <p:cNvPr id="3" name="Slide Number Placeholder 2">
            <a:extLst>
              <a:ext uri="{FF2B5EF4-FFF2-40B4-BE49-F238E27FC236}">
                <a16:creationId xmlns:a16="http://schemas.microsoft.com/office/drawing/2014/main" id="{AFA275E0-3B27-6D87-6E98-AF66685EA96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C9DA211A-0ED8-4126-912B-8C0C2321BA9E}"/>
              </a:ext>
            </a:extLst>
          </p:cNvPr>
          <p:cNvSpPr>
            <a:spLocks noGrp="1"/>
          </p:cNvSpPr>
          <p:nvPr>
            <p:ph idx="11"/>
          </p:nvPr>
        </p:nvSpPr>
        <p:spPr>
          <a:xfrm>
            <a:off x="4548029" y="1756913"/>
            <a:ext cx="6713136" cy="472768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sng" strike="noStrike" cap="none" normalizeH="0" baseline="0" dirty="0">
                <a:ln>
                  <a:noFill/>
                </a:ln>
                <a:solidFill>
                  <a:schemeClr val="tx1"/>
                </a:solidFill>
                <a:effectLst/>
                <a:latin typeface="Arial" panose="020B0604020202020204" pitchFamily="34" charset="0"/>
              </a:rPr>
              <a:t>Insights</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Age Group of 33 – 35 has the highest employee count (155): the majority of employee count are from this age group.</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Age Group of 29 – 31 has the moderate employee count (130): the average of employee count are from this age group.</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Age Group of 0 – 10 has the </a:t>
            </a:r>
            <a:r>
              <a:rPr lang="en-US" altLang="en-US" sz="2000" dirty="0">
                <a:solidFill>
                  <a:schemeClr val="tx1"/>
                </a:solidFill>
                <a:latin typeface="Arial" panose="020B0604020202020204" pitchFamily="34" charset="0"/>
              </a:rPr>
              <a:t>low</a:t>
            </a:r>
            <a:r>
              <a:rPr kumimoji="0" lang="en-US" altLang="en-US" sz="2000" b="0" i="0" u="none" strike="noStrike" cap="none" normalizeH="0" baseline="0" dirty="0">
                <a:ln>
                  <a:noFill/>
                </a:ln>
                <a:solidFill>
                  <a:schemeClr val="tx1"/>
                </a:solidFill>
                <a:effectLst/>
                <a:latin typeface="Arial" panose="020B0604020202020204" pitchFamily="34" charset="0"/>
              </a:rPr>
              <a:t>est employee count (60 and above): the majority of employee count are from this age group.</a:t>
            </a:r>
            <a:br>
              <a:rPr kumimoji="0" lang="en-US" altLang="en-US" sz="2000" b="1" i="1" u="sng" strike="noStrike" cap="none" normalizeH="0" baseline="0" dirty="0">
                <a:ln>
                  <a:noFill/>
                </a:ln>
                <a:solidFill>
                  <a:schemeClr val="tx1"/>
                </a:solidFill>
                <a:effectLst/>
                <a:latin typeface="Arial" panose="020B0604020202020204" pitchFamily="34" charset="0"/>
              </a:rPr>
            </a:br>
            <a:r>
              <a:rPr kumimoji="0" lang="en-US" altLang="en-US" sz="2000" b="1" i="1" u="sng" strike="noStrike" cap="none" normalizeH="0" baseline="0" dirty="0">
                <a:ln>
                  <a:noFill/>
                </a:ln>
                <a:solidFill>
                  <a:schemeClr val="tx1"/>
                </a:solidFill>
                <a:effectLst/>
                <a:latin typeface="Arial" panose="020B0604020202020204" pitchFamily="34" charset="0"/>
              </a:rPr>
              <a:t>Key Takeaways</a:t>
            </a:r>
            <a:r>
              <a:rPr kumimoji="0" lang="en-US" altLang="en-US" sz="2000" b="0" i="0" u="none" strike="noStrike" cap="none" normalizeH="0" baseline="0" dirty="0">
                <a:ln>
                  <a:noFill/>
                </a:ln>
                <a:solidFill>
                  <a:schemeClr val="tx1"/>
                </a:solidFill>
                <a:effectLst/>
                <a:latin typeface="Arial" panose="020B0604020202020204" pitchFamily="34" charset="0"/>
              </a:rPr>
              <a:t>: Research the causes of Employee group attrition (the cause of employment, etc.) as it may affect work term and long-term growth.</a:t>
            </a:r>
            <a:br>
              <a:rPr kumimoji="0" lang="en-US" altLang="en-US" sz="20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DAA67AA2-B26F-5CC3-2313-3E87F99D6774}"/>
              </a:ext>
            </a:extLst>
          </p:cNvPr>
          <p:cNvPicPr>
            <a:picLocks noChangeAspect="1"/>
          </p:cNvPicPr>
          <p:nvPr/>
        </p:nvPicPr>
        <p:blipFill>
          <a:blip r:embed="rId3"/>
          <a:stretch>
            <a:fillRect/>
          </a:stretch>
        </p:blipFill>
        <p:spPr>
          <a:xfrm>
            <a:off x="0" y="2873530"/>
            <a:ext cx="4500081" cy="3984470"/>
          </a:xfrm>
          <a:prstGeom prst="rect">
            <a:avLst/>
          </a:prstGeom>
        </p:spPr>
      </p:pic>
    </p:spTree>
    <p:extLst>
      <p:ext uri="{BB962C8B-B14F-4D97-AF65-F5344CB8AC3E}">
        <p14:creationId xmlns:p14="http://schemas.microsoft.com/office/powerpoint/2010/main" val="398763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6DB88-1D17-F3AA-7E7B-7A70FE43A5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6855B-A19B-E959-3544-D664A8421F02}"/>
              </a:ext>
            </a:extLst>
          </p:cNvPr>
          <p:cNvSpPr>
            <a:spLocks noGrp="1"/>
          </p:cNvSpPr>
          <p:nvPr>
            <p:ph type="title"/>
          </p:nvPr>
        </p:nvSpPr>
        <p:spPr>
          <a:xfrm>
            <a:off x="3460565" y="1057274"/>
            <a:ext cx="8303345" cy="994164"/>
          </a:xfrm>
        </p:spPr>
        <p:txBody>
          <a:bodyPr/>
          <a:lstStyle/>
          <a:p>
            <a:r>
              <a:rPr lang="en-US" dirty="0"/>
              <a:t>Employee Job Satisfaction from each department</a:t>
            </a:r>
          </a:p>
        </p:txBody>
      </p:sp>
      <p:sp>
        <p:nvSpPr>
          <p:cNvPr id="23" name="Slide Number Placeholder 22">
            <a:extLst>
              <a:ext uri="{FF2B5EF4-FFF2-40B4-BE49-F238E27FC236}">
                <a16:creationId xmlns:a16="http://schemas.microsoft.com/office/drawing/2014/main" id="{49DF5A11-3B17-9FF5-43B3-000FC05156FE}"/>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id="{A727B4B7-4640-CA59-49E8-6FB13F484D0B}"/>
              </a:ext>
            </a:extLst>
          </p:cNvPr>
          <p:cNvPicPr>
            <a:picLocks noChangeAspect="1"/>
          </p:cNvPicPr>
          <p:nvPr/>
        </p:nvPicPr>
        <p:blipFill>
          <a:blip r:embed="rId3"/>
          <a:stretch>
            <a:fillRect/>
          </a:stretch>
        </p:blipFill>
        <p:spPr>
          <a:xfrm>
            <a:off x="0" y="2589088"/>
            <a:ext cx="5250094" cy="4268912"/>
          </a:xfrm>
          <a:prstGeom prst="rect">
            <a:avLst/>
          </a:prstGeom>
        </p:spPr>
      </p:pic>
      <p:sp>
        <p:nvSpPr>
          <p:cNvPr id="9" name="TextBox 8">
            <a:extLst>
              <a:ext uri="{FF2B5EF4-FFF2-40B4-BE49-F238E27FC236}">
                <a16:creationId xmlns:a16="http://schemas.microsoft.com/office/drawing/2014/main" id="{2334D4B3-8C3E-3A59-FB5E-36DA84BFB6F1}"/>
              </a:ext>
            </a:extLst>
          </p:cNvPr>
          <p:cNvSpPr txBox="1"/>
          <p:nvPr/>
        </p:nvSpPr>
        <p:spPr>
          <a:xfrm>
            <a:off x="5825448" y="2747992"/>
            <a:ext cx="5446465" cy="2862322"/>
          </a:xfrm>
          <a:prstGeom prst="rect">
            <a:avLst/>
          </a:prstGeom>
          <a:noFill/>
        </p:spPr>
        <p:txBody>
          <a:bodyPr wrap="square">
            <a:spAutoFit/>
          </a:bodyPr>
          <a:lstStyle/>
          <a:p>
            <a:r>
              <a:rPr kumimoji="0" lang="en-US" altLang="en-US" sz="1800" b="1" i="1" u="sng"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Majority of the job satisfaction </a:t>
            </a:r>
            <a:r>
              <a:rPr lang="en-US" altLang="en-US" dirty="0">
                <a:latin typeface="Arial" panose="020B0604020202020204" pitchFamily="34" charset="0"/>
              </a:rPr>
              <a:t>can be seen from the Sales Executive Department with 326 votes while the least job satisfaction can be seen from the Human Resources Department with 52 votes.</a:t>
            </a:r>
          </a:p>
          <a:p>
            <a:br>
              <a:rPr kumimoji="0" lang="en-US" altLang="en-US" sz="1800" b="1" i="1" u="sng" strike="noStrike" cap="none" normalizeH="0" baseline="0" dirty="0">
                <a:ln>
                  <a:noFill/>
                </a:ln>
                <a:solidFill>
                  <a:schemeClr val="tx1"/>
                </a:solidFill>
                <a:effectLst/>
                <a:latin typeface="Arial" panose="020B0604020202020204" pitchFamily="34" charset="0"/>
              </a:rPr>
            </a:br>
            <a:r>
              <a:rPr kumimoji="0" lang="en-US" altLang="en-US" sz="1800" b="1" i="1" u="sng" strike="noStrike" cap="none" normalizeH="0" baseline="0" dirty="0">
                <a:ln>
                  <a:noFill/>
                </a:ln>
                <a:solidFill>
                  <a:schemeClr val="tx1"/>
                </a:solidFill>
                <a:effectLst/>
                <a:latin typeface="Arial" panose="020B0604020202020204" pitchFamily="34" charset="0"/>
              </a:rPr>
              <a:t>Key Takeaways</a:t>
            </a:r>
            <a:r>
              <a:rPr kumimoji="0" lang="en-US" altLang="en-US" sz="1800" b="0" i="0" u="none" strike="noStrike" cap="none" normalizeH="0" baseline="0" dirty="0">
                <a:ln>
                  <a:noFill/>
                </a:ln>
                <a:solidFill>
                  <a:schemeClr val="tx1"/>
                </a:solidFill>
                <a:effectLst/>
                <a:latin typeface="Arial" panose="020B0604020202020204" pitchFamily="34" charset="0"/>
              </a:rPr>
              <a:t>: Improvement should be done on the job training and the benefits of the employees in each department for a better job satisfaction rate.</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IN" dirty="0"/>
          </a:p>
        </p:txBody>
      </p:sp>
    </p:spTree>
    <p:extLst>
      <p:ext uri="{BB962C8B-B14F-4D97-AF65-F5344CB8AC3E}">
        <p14:creationId xmlns:p14="http://schemas.microsoft.com/office/powerpoint/2010/main" val="388231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B4F14-AAFA-6A30-D8C1-F60BEF7037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2082D-93E3-C542-6199-AAB4315BD573}"/>
              </a:ext>
            </a:extLst>
          </p:cNvPr>
          <p:cNvSpPr>
            <a:spLocks noGrp="1"/>
          </p:cNvSpPr>
          <p:nvPr>
            <p:ph type="title"/>
          </p:nvPr>
        </p:nvSpPr>
        <p:spPr>
          <a:xfrm>
            <a:off x="3460565" y="1057274"/>
            <a:ext cx="7965461" cy="994164"/>
          </a:xfrm>
        </p:spPr>
        <p:txBody>
          <a:bodyPr/>
          <a:lstStyle/>
          <a:p>
            <a:r>
              <a:rPr lang="en-US" dirty="0"/>
              <a:t>Education Field Wise Attrition</a:t>
            </a:r>
          </a:p>
        </p:txBody>
      </p:sp>
      <p:pic>
        <p:nvPicPr>
          <p:cNvPr id="5" name="Content Placeholder 4">
            <a:extLst>
              <a:ext uri="{FF2B5EF4-FFF2-40B4-BE49-F238E27FC236}">
                <a16:creationId xmlns:a16="http://schemas.microsoft.com/office/drawing/2014/main" id="{FF051E68-8BDE-22C0-6BFB-D4CE1CCDD915}"/>
              </a:ext>
            </a:extLst>
          </p:cNvPr>
          <p:cNvPicPr>
            <a:picLocks noGrp="1" noChangeAspect="1"/>
          </p:cNvPicPr>
          <p:nvPr>
            <p:ph sz="half" idx="2"/>
          </p:nvPr>
        </p:nvPicPr>
        <p:blipFill>
          <a:blip r:embed="rId3"/>
          <a:stretch>
            <a:fillRect/>
          </a:stretch>
        </p:blipFill>
        <p:spPr>
          <a:xfrm>
            <a:off x="-1" y="3924728"/>
            <a:ext cx="3739793" cy="2933272"/>
          </a:xfrm>
        </p:spPr>
      </p:pic>
      <p:sp>
        <p:nvSpPr>
          <p:cNvPr id="23" name="Slide Number Placeholder 22">
            <a:extLst>
              <a:ext uri="{FF2B5EF4-FFF2-40B4-BE49-F238E27FC236}">
                <a16:creationId xmlns:a16="http://schemas.microsoft.com/office/drawing/2014/main" id="{16AF7686-5609-843C-8D2E-4EE55CA4E9B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6" name="TextBox 5">
            <a:extLst>
              <a:ext uri="{FF2B5EF4-FFF2-40B4-BE49-F238E27FC236}">
                <a16:creationId xmlns:a16="http://schemas.microsoft.com/office/drawing/2014/main" id="{AF50EC01-F38D-B5BE-E6A4-97872AEE74F3}"/>
              </a:ext>
            </a:extLst>
          </p:cNvPr>
          <p:cNvSpPr txBox="1"/>
          <p:nvPr/>
        </p:nvSpPr>
        <p:spPr>
          <a:xfrm>
            <a:off x="4335362" y="2632066"/>
            <a:ext cx="6215865" cy="2862322"/>
          </a:xfrm>
          <a:prstGeom prst="rect">
            <a:avLst/>
          </a:prstGeom>
          <a:noFill/>
        </p:spPr>
        <p:txBody>
          <a:bodyPr wrap="square" rtlCol="0">
            <a:spAutoFit/>
          </a:bodyPr>
          <a:lstStyle/>
          <a:p>
            <a:r>
              <a:rPr kumimoji="0" lang="en-US" altLang="en-US" sz="1800" b="1" i="1" u="sng" strike="noStrike" cap="none" normalizeH="0" baseline="0" dirty="0">
                <a:ln>
                  <a:noFill/>
                </a:ln>
                <a:solidFill>
                  <a:schemeClr val="tx1"/>
                </a:solidFill>
                <a:effectLst/>
                <a:latin typeface="Arial" panose="020B0604020202020204" pitchFamily="34" charset="0"/>
              </a:rPr>
              <a:t>Insights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majority of the education related field working in the company can be seen from the Life Sciences Department with 89 count while the least can be seen from the Human Resources Department with 7 count and the moderate being Marketing with 32 count.</a:t>
            </a:r>
          </a:p>
          <a:p>
            <a:br>
              <a:rPr kumimoji="0" lang="en-US" altLang="en-US" sz="1800" b="1" i="1" u="sng" strike="noStrike" cap="none" normalizeH="0" baseline="0" dirty="0">
                <a:ln>
                  <a:noFill/>
                </a:ln>
                <a:solidFill>
                  <a:schemeClr val="tx1"/>
                </a:solidFill>
                <a:effectLst/>
                <a:latin typeface="Arial" panose="020B0604020202020204" pitchFamily="34" charset="0"/>
              </a:rPr>
            </a:br>
            <a:r>
              <a:rPr kumimoji="0" lang="en-US" altLang="en-US" sz="1800" b="1" i="1" u="sng" strike="noStrike" cap="none" normalizeH="0" baseline="0" dirty="0">
                <a:ln>
                  <a:noFill/>
                </a:ln>
                <a:solidFill>
                  <a:schemeClr val="tx1"/>
                </a:solidFill>
                <a:effectLst/>
                <a:latin typeface="Arial" panose="020B0604020202020204" pitchFamily="34" charset="0"/>
              </a:rPr>
              <a:t>Key Takeaways</a:t>
            </a:r>
            <a:r>
              <a:rPr kumimoji="0" lang="en-US" altLang="en-US" sz="1800" b="0" i="0" u="none" strike="noStrike" cap="none" normalizeH="0" baseline="0" dirty="0">
                <a:ln>
                  <a:noFill/>
                </a:ln>
                <a:solidFill>
                  <a:schemeClr val="tx1"/>
                </a:solidFill>
                <a:effectLst/>
                <a:latin typeface="Arial" panose="020B0604020202020204" pitchFamily="34" charset="0"/>
              </a:rPr>
              <a:t>: Shows an overall acceptance in each field applying or showing interest </a:t>
            </a:r>
            <a:r>
              <a:rPr lang="en-US" altLang="en-US" dirty="0">
                <a:latin typeface="Arial" panose="020B0604020202020204" pitchFamily="34" charset="0"/>
              </a:rPr>
              <a:t>working in the company.</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IN" dirty="0"/>
          </a:p>
        </p:txBody>
      </p:sp>
    </p:spTree>
    <p:extLst>
      <p:ext uri="{BB962C8B-B14F-4D97-AF65-F5344CB8AC3E}">
        <p14:creationId xmlns:p14="http://schemas.microsoft.com/office/powerpoint/2010/main" val="246362964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{F83809D5-B0C1-4835-8D1A-9FDAA2AFA9C3}tf78438558_win32</Template>
  <TotalTime>119</TotalTime>
  <Words>1104</Words>
  <Application>Microsoft Office PowerPoint</Application>
  <PresentationFormat>Widescreen</PresentationFormat>
  <Paragraphs>59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 Display</vt:lpstr>
      <vt:lpstr>Arial</vt:lpstr>
      <vt:lpstr>Arial Black</vt:lpstr>
      <vt:lpstr>Calibri</vt:lpstr>
      <vt:lpstr>Sabon Next LT</vt:lpstr>
      <vt:lpstr>Wingdings</vt:lpstr>
      <vt:lpstr>Custom</vt:lpstr>
      <vt:lpstr>ASSIGNMENT 2 DATA 1205  DEBOPRIYA DATTA (100997901)</vt:lpstr>
      <vt:lpstr>agenda</vt:lpstr>
      <vt:lpstr>Question  Collect, visualize data and provide insights.  Collect your data or choose from the dataset dump on the course homepage. Generate a minimum of 5 different graphics and a maximum of 10 PowerPoint slides. Provide verifiable insights in the caption of each chart in the worksheet, export the workbook to PowerPoint and insert a summary of insights slide into the PowerPoint.  Data characteristics: 500 rows by 5 columns minimum.</vt:lpstr>
      <vt:lpstr>Counts of the number of trends in the company</vt:lpstr>
      <vt:lpstr>Attrition by Gender (Churns by Gender)</vt:lpstr>
      <vt:lpstr>Department Wise Attrition</vt:lpstr>
      <vt:lpstr>Number of Employee by Age Group</vt:lpstr>
      <vt:lpstr>Employee Job Satisfaction from each department</vt:lpstr>
      <vt:lpstr>Education Field Wise Attrition</vt:lpstr>
      <vt:lpstr>Attrition Rate by Gender for Different Age Group</vt:lpstr>
      <vt:lpstr>FINAL INSIGHTS FROM THE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Soma Datta</dc:creator>
  <cp:lastModifiedBy>Soma Datta</cp:lastModifiedBy>
  <cp:revision>1</cp:revision>
  <dcterms:created xsi:type="dcterms:W3CDTF">2025-02-16T00:34:37Z</dcterms:created>
  <dcterms:modified xsi:type="dcterms:W3CDTF">2025-02-16T02:34:22Z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