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Source Code Pro"/>
      <p:regular r:id="rId13"/>
      <p:bold r:id="rId14"/>
      <p:italic r:id="rId15"/>
      <p:boldItalic r:id="rId16"/>
    </p:embeddedFont>
    <p:embeddedFont>
      <p:font typeface="Oswald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SourceCodePro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SourceCodePro-italic.fntdata"/><Relationship Id="rId14" Type="http://schemas.openxmlformats.org/officeDocument/2006/relationships/font" Target="fonts/SourceCodePro-bold.fntdata"/><Relationship Id="rId17" Type="http://schemas.openxmlformats.org/officeDocument/2006/relationships/font" Target="fonts/Oswald-regular.fntdata"/><Relationship Id="rId16" Type="http://schemas.openxmlformats.org/officeDocument/2006/relationships/font" Target="fonts/SourceCodePr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Oswald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c6f80d1f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c6f80d1f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c6f80d1f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c6f80d1f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c6f80d1ff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c6f80d1f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c6f80d1ff_0_2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c6f80d1ff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c6f80d1ff_0_3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c6f80d1ff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4fcdae7f45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4fcdae7f45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4fcdae7f45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4fcdae7f45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1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35" name="Google Shape;35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dern-writer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E9D2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0" y="0"/>
            <a:ext cx="9144000" cy="3301200"/>
          </a:xfrm>
          <a:prstGeom prst="rect">
            <a:avLst/>
          </a:prstGeom>
          <a:solidFill>
            <a:srgbClr val="65CF30"/>
          </a:solidFill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" sz="3200"/>
              <a:t>🦷 NurseFlow</a:t>
            </a:r>
            <a:endParaRPr b="1" sz="3200"/>
          </a:p>
          <a:p>
            <a:pPr indent="0" lvl="0" marL="0" rtl="0" algn="ctr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" sz="1700"/>
              <a:t>Confident training for new dental assistants</a:t>
            </a:r>
            <a:endParaRPr sz="1700"/>
          </a:p>
          <a:p>
            <a:pPr indent="0" lvl="0" marL="0" rtl="0" algn="ctr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" sz="1700"/>
              <a:t>✅ Step-by-step guides</a:t>
            </a:r>
            <a:endParaRPr sz="1700"/>
          </a:p>
          <a:p>
            <a:pPr indent="0" lvl="0" marL="0" rtl="0" algn="ctr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" sz="1700"/>
              <a:t>✅ Procedure checklists   </a:t>
            </a:r>
            <a:endParaRPr sz="1700"/>
          </a:p>
          <a:p>
            <a:pPr indent="0" lvl="0" marL="0" rtl="0" algn="ctr">
              <a:lnSpc>
                <a:spcPct val="100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lang="en" sz="1700"/>
              <a:t>✅ Progress tracking for managers </a:t>
            </a:r>
            <a:endParaRPr sz="1700"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→ Reduces training time by up to 40% 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→ Improves clinic flow &amp; staff confidence 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337775" y="1404525"/>
            <a:ext cx="4365000" cy="3631800"/>
          </a:xfrm>
          <a:prstGeom prst="rect">
            <a:avLst/>
          </a:prstGeom>
          <a:solidFill>
            <a:srgbClr val="65CF3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      What dental assistants experience:</a:t>
            </a:r>
            <a:endParaRPr b="1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ctr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swald"/>
              <a:buChar char="●"/>
            </a:pPr>
            <a:r>
              <a:rPr lang="en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Little or no structured training</a:t>
            </a:r>
            <a:br>
              <a:rPr lang="en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</a:br>
            <a:endParaRPr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swald"/>
              <a:buChar char="●"/>
            </a:pPr>
            <a:r>
              <a:rPr lang="en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Pressure to “just pick it up” on the job</a:t>
            </a:r>
            <a:endParaRPr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298450" lvl="0" marL="45720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Oswald"/>
              <a:buChar char="●"/>
            </a:pPr>
            <a:r>
              <a:t/>
            </a:r>
            <a:endParaRPr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swald"/>
              <a:buChar char="●"/>
            </a:pPr>
            <a:r>
              <a:rPr lang="en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Fear of slowing down the dentist or asking too many questions</a:t>
            </a:r>
            <a:endParaRPr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swald"/>
              <a:buChar char="●"/>
            </a:pPr>
            <a:r>
              <a:rPr lang="en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Constant mental checklist: “Am I doing this right?”</a:t>
            </a:r>
            <a:endParaRPr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1200"/>
              </a:spcBef>
              <a:spcAft>
                <a:spcPts val="1600"/>
              </a:spcAft>
              <a:buClr>
                <a:schemeClr val="dk2"/>
              </a:buClr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9" name="Google Shape;69;p14"/>
          <p:cNvSpPr txBox="1"/>
          <p:nvPr/>
        </p:nvSpPr>
        <p:spPr>
          <a:xfrm>
            <a:off x="4702775" y="1573975"/>
            <a:ext cx="4155600" cy="3462300"/>
          </a:xfrm>
          <a:prstGeom prst="rect">
            <a:avLst/>
          </a:prstGeom>
          <a:solidFill>
            <a:srgbClr val="F3E9D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800">
                <a:latin typeface="Oswald"/>
                <a:ea typeface="Oswald"/>
                <a:cs typeface="Oswald"/>
                <a:sym typeface="Oswald"/>
              </a:rPr>
              <a:t>🔄 What clinics deal with:</a:t>
            </a:r>
            <a:endParaRPr b="1" sz="1800"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 sz="1800">
                <a:latin typeface="Oswald"/>
                <a:ea typeface="Oswald"/>
                <a:cs typeface="Oswald"/>
                <a:sym typeface="Oswald"/>
              </a:rPr>
              <a:t>Senior staff spend time repeating instructions</a:t>
            </a:r>
            <a:br>
              <a:rPr lang="en" sz="1800">
                <a:latin typeface="Oswald"/>
                <a:ea typeface="Oswald"/>
                <a:cs typeface="Oswald"/>
                <a:sym typeface="Oswald"/>
              </a:rPr>
            </a:br>
            <a:endParaRPr sz="1800"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 sz="1800">
                <a:latin typeface="Oswald"/>
                <a:ea typeface="Oswald"/>
                <a:cs typeface="Oswald"/>
                <a:sym typeface="Oswald"/>
              </a:rPr>
              <a:t>Mistakes during procedures (missing tools, setup delays)</a:t>
            </a:r>
            <a:br>
              <a:rPr lang="en" sz="1800">
                <a:latin typeface="Oswald"/>
                <a:ea typeface="Oswald"/>
                <a:cs typeface="Oswald"/>
                <a:sym typeface="Oswald"/>
              </a:rPr>
            </a:br>
            <a:endParaRPr sz="1800"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 sz="1800">
                <a:latin typeface="Oswald"/>
                <a:ea typeface="Oswald"/>
                <a:cs typeface="Oswald"/>
                <a:sym typeface="Oswald"/>
              </a:rPr>
              <a:t>New hires take weeks to ramp up</a:t>
            </a:r>
            <a:br>
              <a:rPr lang="en" sz="1800">
                <a:latin typeface="Oswald"/>
                <a:ea typeface="Oswald"/>
                <a:cs typeface="Oswald"/>
                <a:sym typeface="Oswald"/>
              </a:rPr>
            </a:br>
            <a:endParaRPr sz="1800"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 sz="1800">
                <a:latin typeface="Oswald"/>
                <a:ea typeface="Oswald"/>
                <a:cs typeface="Oswald"/>
                <a:sym typeface="Oswald"/>
              </a:rPr>
              <a:t>No easy way to track progress </a:t>
            </a:r>
            <a:br>
              <a:rPr lang="en" sz="1800">
                <a:latin typeface="Oswald"/>
                <a:ea typeface="Oswald"/>
                <a:cs typeface="Oswald"/>
                <a:sym typeface="Oswald"/>
              </a:rPr>
            </a:br>
            <a:endParaRPr sz="18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337775" y="253325"/>
            <a:ext cx="8520600" cy="1320600"/>
          </a:xfrm>
          <a:prstGeom prst="rect">
            <a:avLst/>
          </a:prstGeom>
          <a:solidFill>
            <a:srgbClr val="F7416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 u="sng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Training is Stressful and Inconsistent</a:t>
            </a:r>
            <a:endParaRPr b="1" sz="2800" u="sng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Google Shape;75;p15"/>
          <p:cNvCxnSpPr/>
          <p:nvPr/>
        </p:nvCxnSpPr>
        <p:spPr>
          <a:xfrm>
            <a:off x="-6875" y="2900700"/>
            <a:ext cx="91509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6" name="Google Shape;76;p1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rgbClr val="000000"/>
                </a:solidFill>
              </a:rPr>
              <a:t> </a:t>
            </a:r>
            <a:r>
              <a:rPr b="1" lang="en" sz="3100">
                <a:solidFill>
                  <a:srgbClr val="000000"/>
                </a:solidFill>
              </a:rPr>
              <a:t>The Opportunity:</a:t>
            </a:r>
            <a:endParaRPr sz="5000"/>
          </a:p>
        </p:txBody>
      </p:sp>
      <p:sp>
        <p:nvSpPr>
          <p:cNvPr id="77" name="Google Shape;77;p15"/>
          <p:cNvSpPr/>
          <p:nvPr/>
        </p:nvSpPr>
        <p:spPr>
          <a:xfrm>
            <a:off x="421176" y="2235693"/>
            <a:ext cx="1329900" cy="1329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5"/>
          <p:cNvSpPr txBox="1"/>
          <p:nvPr/>
        </p:nvSpPr>
        <p:spPr>
          <a:xfrm>
            <a:off x="421225" y="2310725"/>
            <a:ext cx="1329900" cy="105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Oswald"/>
                <a:ea typeface="Oswald"/>
                <a:cs typeface="Oswald"/>
                <a:sym typeface="Oswald"/>
              </a:rPr>
              <a:t>Faster onboarding</a:t>
            </a:r>
            <a:r>
              <a:rPr lang="en" sz="1100">
                <a:latin typeface="Oswald"/>
                <a:ea typeface="Oswald"/>
                <a:cs typeface="Oswald"/>
                <a:sym typeface="Oswald"/>
              </a:rPr>
              <a:t> for new dental assistants (reduce ramp-up time by 30–40%)</a:t>
            </a:r>
            <a:br>
              <a:rPr lang="en" sz="1100">
                <a:latin typeface="Oswald"/>
                <a:ea typeface="Oswald"/>
                <a:cs typeface="Oswald"/>
                <a:sym typeface="Oswald"/>
              </a:rPr>
            </a:br>
            <a:endParaRPr sz="11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9" name="Google Shape;79;p15"/>
          <p:cNvSpPr/>
          <p:nvPr/>
        </p:nvSpPr>
        <p:spPr>
          <a:xfrm>
            <a:off x="2253122" y="1423415"/>
            <a:ext cx="2954700" cy="2954700"/>
          </a:xfrm>
          <a:prstGeom prst="ellipse">
            <a:avLst/>
          </a:prstGeom>
          <a:solidFill>
            <a:srgbClr val="65CF3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5"/>
          <p:cNvSpPr txBox="1"/>
          <p:nvPr/>
        </p:nvSpPr>
        <p:spPr>
          <a:xfrm>
            <a:off x="2253125" y="2011350"/>
            <a:ext cx="2954700" cy="176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Oswald"/>
                <a:ea typeface="Oswald"/>
                <a:cs typeface="Oswald"/>
                <a:sym typeface="Oswald"/>
              </a:rPr>
              <a:t>   </a:t>
            </a:r>
            <a:r>
              <a:rPr b="1" lang="en" sz="1300">
                <a:latin typeface="Oswald"/>
                <a:ea typeface="Oswald"/>
                <a:cs typeface="Oswald"/>
                <a:sym typeface="Oswald"/>
              </a:rPr>
              <a:t>Consistent, standardized training</a:t>
            </a:r>
            <a:r>
              <a:rPr lang="en" sz="1300">
                <a:latin typeface="Oswald"/>
                <a:ea typeface="Oswald"/>
                <a:cs typeface="Oswald"/>
                <a:sym typeface="Oswald"/>
              </a:rPr>
              <a:t> with             clear, easy-to-follow guides</a:t>
            </a:r>
            <a:endParaRPr sz="13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Oswald"/>
                <a:ea typeface="Oswald"/>
                <a:cs typeface="Oswald"/>
                <a:sym typeface="Oswald"/>
              </a:rPr>
              <a:t>Measurable progress</a:t>
            </a:r>
            <a:r>
              <a:rPr lang="en" sz="1300">
                <a:latin typeface="Oswald"/>
                <a:ea typeface="Oswald"/>
                <a:cs typeface="Oswald"/>
                <a:sym typeface="Oswald"/>
              </a:rPr>
              <a:t> — track how new hires are doing in real-time</a:t>
            </a:r>
            <a:endParaRPr sz="13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1" name="Google Shape;81;p15"/>
          <p:cNvSpPr/>
          <p:nvPr/>
        </p:nvSpPr>
        <p:spPr>
          <a:xfrm>
            <a:off x="5709626" y="2147440"/>
            <a:ext cx="1506600" cy="1506600"/>
          </a:xfrm>
          <a:prstGeom prst="ellipse">
            <a:avLst/>
          </a:prstGeom>
          <a:solidFill>
            <a:srgbClr val="4393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5"/>
          <p:cNvSpPr txBox="1"/>
          <p:nvPr/>
        </p:nvSpPr>
        <p:spPr>
          <a:xfrm>
            <a:off x="5709825" y="2596750"/>
            <a:ext cx="1506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Oswald"/>
                <a:ea typeface="Oswald"/>
                <a:cs typeface="Oswald"/>
                <a:sym typeface="Oswald"/>
              </a:rPr>
              <a:t>For new hires:</a:t>
            </a:r>
            <a:r>
              <a:rPr lang="en" sz="1100">
                <a:latin typeface="Oswald"/>
                <a:ea typeface="Oswald"/>
                <a:cs typeface="Oswald"/>
                <a:sym typeface="Oswald"/>
              </a:rPr>
              <a:t> Less stress, more confidence</a:t>
            </a:r>
            <a:br>
              <a:rPr lang="en" sz="1100">
                <a:latin typeface="Oswald"/>
                <a:ea typeface="Oswald"/>
                <a:cs typeface="Oswald"/>
                <a:sym typeface="Oswald"/>
              </a:rPr>
            </a:br>
            <a:endParaRPr sz="11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83" name="Google Shape;83;p15"/>
          <p:cNvSpPr/>
          <p:nvPr/>
        </p:nvSpPr>
        <p:spPr>
          <a:xfrm>
            <a:off x="7718079" y="2394636"/>
            <a:ext cx="1012500" cy="1012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5"/>
          <p:cNvSpPr txBox="1"/>
          <p:nvPr/>
        </p:nvSpPr>
        <p:spPr>
          <a:xfrm>
            <a:off x="7718425" y="2509425"/>
            <a:ext cx="10125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Oswald"/>
                <a:ea typeface="Oswald"/>
                <a:cs typeface="Oswald"/>
                <a:sym typeface="Oswald"/>
              </a:rPr>
              <a:t>For clinics:</a:t>
            </a:r>
            <a:r>
              <a:rPr lang="en" sz="900">
                <a:latin typeface="Oswald"/>
                <a:ea typeface="Oswald"/>
                <a:cs typeface="Oswald"/>
                <a:sym typeface="Oswald"/>
              </a:rPr>
              <a:t> Reduced training time, fewer</a:t>
            </a:r>
            <a:endParaRPr sz="9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Oswald"/>
                <a:ea typeface="Oswald"/>
                <a:cs typeface="Oswald"/>
                <a:sym typeface="Oswald"/>
              </a:rPr>
              <a:t>mistakes, smoother operations</a:t>
            </a:r>
            <a:endParaRPr sz="9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74166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/>
          <p:nvPr>
            <p:ph idx="4294967295" type="title"/>
          </p:nvPr>
        </p:nvSpPr>
        <p:spPr>
          <a:xfrm>
            <a:off x="311700" y="337775"/>
            <a:ext cx="8520600" cy="299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000000"/>
                </a:solidFill>
              </a:rPr>
              <a:t>The Solution – “How NurseFlow Works”</a:t>
            </a:r>
            <a:endParaRPr b="1" sz="40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4" name="Google Shape;94;p17"/>
          <p:cNvCxnSpPr/>
          <p:nvPr/>
        </p:nvCxnSpPr>
        <p:spPr>
          <a:xfrm>
            <a:off x="433425" y="3724283"/>
            <a:ext cx="3891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5" name="Google Shape;95;p17"/>
          <p:cNvSpPr txBox="1"/>
          <p:nvPr>
            <p:ph idx="4294967295" type="body"/>
          </p:nvPr>
        </p:nvSpPr>
        <p:spPr>
          <a:xfrm>
            <a:off x="180650" y="885400"/>
            <a:ext cx="3999900" cy="53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Oswald"/>
                <a:ea typeface="Oswald"/>
                <a:cs typeface="Oswald"/>
                <a:sym typeface="Oswald"/>
              </a:rPr>
              <a:t>NurseFlow Homepage Preview</a:t>
            </a:r>
            <a:endParaRPr sz="25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6" name="Google Shape;96;p17"/>
          <p:cNvSpPr txBox="1"/>
          <p:nvPr>
            <p:ph idx="4294967295" type="body"/>
          </p:nvPr>
        </p:nvSpPr>
        <p:spPr>
          <a:xfrm>
            <a:off x="230300" y="1535375"/>
            <a:ext cx="4088400" cy="32781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>
                <a:latin typeface="Oswald"/>
                <a:ea typeface="Oswald"/>
                <a:cs typeface="Oswald"/>
                <a:sym typeface="Oswald"/>
              </a:rPr>
              <a:t>A clean, efficient UI that streamlines onboarding, enhances user engagement, and accelerates training for new dental assistants.</a:t>
            </a:r>
            <a:endParaRPr sz="17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 sz="1200"/>
          </a:p>
        </p:txBody>
      </p:sp>
      <p:pic>
        <p:nvPicPr>
          <p:cNvPr id="97" name="Google Shape;97;p17" title="ChatGPT Image Apr 24, 2025, 12_57_29 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1150" y="107475"/>
            <a:ext cx="4520451" cy="493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/>
        </p:nvSpPr>
        <p:spPr>
          <a:xfrm>
            <a:off x="214950" y="452925"/>
            <a:ext cx="4406400" cy="44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00">
                <a:latin typeface="Oswald"/>
                <a:ea typeface="Oswald"/>
                <a:cs typeface="Oswald"/>
                <a:sym typeface="Oswald"/>
              </a:rPr>
              <a:t>How It Works (Basic Flow)</a:t>
            </a:r>
            <a:endParaRPr b="1" sz="1300">
              <a:latin typeface="Oswald"/>
              <a:ea typeface="Oswald"/>
              <a:cs typeface="Oswald"/>
              <a:sym typeface="Oswald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Font typeface="Oswald"/>
              <a:buAutoNum type="arabicPeriod"/>
            </a:pPr>
            <a:r>
              <a:rPr lang="en" sz="1300">
                <a:latin typeface="Oswald"/>
                <a:ea typeface="Oswald"/>
                <a:cs typeface="Oswald"/>
                <a:sym typeface="Oswald"/>
              </a:rPr>
              <a:t>New hire opens app → selects "New Dental Nurse" track</a:t>
            </a:r>
            <a:br>
              <a:rPr lang="en" sz="1300">
                <a:latin typeface="Oswald"/>
                <a:ea typeface="Oswald"/>
                <a:cs typeface="Oswald"/>
                <a:sym typeface="Oswald"/>
              </a:rPr>
            </a:br>
            <a:endParaRPr sz="1300">
              <a:latin typeface="Oswald"/>
              <a:ea typeface="Oswald"/>
              <a:cs typeface="Oswald"/>
              <a:sym typeface="Oswald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Oswald"/>
              <a:buAutoNum type="arabicPeriod"/>
            </a:pPr>
            <a:r>
              <a:rPr lang="en" sz="1300">
                <a:latin typeface="Oswald"/>
                <a:ea typeface="Oswald"/>
                <a:cs typeface="Oswald"/>
                <a:sym typeface="Oswald"/>
              </a:rPr>
              <a:t>Views weekly goals checklist (e.g., “Learn sterilization routine” by Day 3)</a:t>
            </a:r>
            <a:br>
              <a:rPr lang="en" sz="1300">
                <a:latin typeface="Oswald"/>
                <a:ea typeface="Oswald"/>
                <a:cs typeface="Oswald"/>
                <a:sym typeface="Oswald"/>
              </a:rPr>
            </a:br>
            <a:endParaRPr sz="1300">
              <a:latin typeface="Oswald"/>
              <a:ea typeface="Oswald"/>
              <a:cs typeface="Oswald"/>
              <a:sym typeface="Oswald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Oswald"/>
              <a:buAutoNum type="arabicPeriod"/>
            </a:pPr>
            <a:r>
              <a:rPr lang="en" sz="1300">
                <a:latin typeface="Oswald"/>
                <a:ea typeface="Oswald"/>
                <a:cs typeface="Oswald"/>
                <a:sym typeface="Oswald"/>
              </a:rPr>
              <a:t>Taps into a procedure → sees:</a:t>
            </a:r>
            <a:br>
              <a:rPr lang="en" sz="1300">
                <a:latin typeface="Oswald"/>
                <a:ea typeface="Oswald"/>
                <a:cs typeface="Oswald"/>
                <a:sym typeface="Oswald"/>
              </a:rPr>
            </a:br>
            <a:endParaRPr sz="1300">
              <a:latin typeface="Oswald"/>
              <a:ea typeface="Oswald"/>
              <a:cs typeface="Oswald"/>
              <a:sym typeface="Oswald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Oswald"/>
              <a:buChar char="○"/>
            </a:pPr>
            <a:r>
              <a:rPr lang="en" sz="1300">
                <a:latin typeface="Oswald"/>
                <a:ea typeface="Oswald"/>
                <a:cs typeface="Oswald"/>
                <a:sym typeface="Oswald"/>
              </a:rPr>
              <a:t>Step-by-step images/video</a:t>
            </a:r>
            <a:br>
              <a:rPr lang="en" sz="1300">
                <a:latin typeface="Oswald"/>
                <a:ea typeface="Oswald"/>
                <a:cs typeface="Oswald"/>
                <a:sym typeface="Oswald"/>
              </a:rPr>
            </a:br>
            <a:endParaRPr sz="1300">
              <a:latin typeface="Oswald"/>
              <a:ea typeface="Oswald"/>
              <a:cs typeface="Oswald"/>
              <a:sym typeface="Oswald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Oswald"/>
              <a:buChar char="○"/>
            </a:pPr>
            <a:r>
              <a:rPr lang="en" sz="1300">
                <a:latin typeface="Oswald"/>
                <a:ea typeface="Oswald"/>
                <a:cs typeface="Oswald"/>
                <a:sym typeface="Oswald"/>
              </a:rPr>
              <a:t>Supplies list</a:t>
            </a:r>
            <a:br>
              <a:rPr lang="en" sz="1300">
                <a:latin typeface="Oswald"/>
                <a:ea typeface="Oswald"/>
                <a:cs typeface="Oswald"/>
                <a:sym typeface="Oswald"/>
              </a:rPr>
            </a:br>
            <a:endParaRPr sz="1300">
              <a:latin typeface="Oswald"/>
              <a:ea typeface="Oswald"/>
              <a:cs typeface="Oswald"/>
              <a:sym typeface="Oswald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Oswald"/>
              <a:buChar char="○"/>
            </a:pPr>
            <a:r>
              <a:rPr lang="en" sz="1300">
                <a:latin typeface="Oswald"/>
                <a:ea typeface="Oswald"/>
                <a:cs typeface="Oswald"/>
                <a:sym typeface="Oswald"/>
              </a:rPr>
              <a:t>Tips ("What the dentist expects")</a:t>
            </a:r>
            <a:br>
              <a:rPr lang="en" sz="1300">
                <a:latin typeface="Oswald"/>
                <a:ea typeface="Oswald"/>
                <a:cs typeface="Oswald"/>
                <a:sym typeface="Oswald"/>
              </a:rPr>
            </a:br>
            <a:endParaRPr sz="1300">
              <a:latin typeface="Oswald"/>
              <a:ea typeface="Oswald"/>
              <a:cs typeface="Oswald"/>
              <a:sym typeface="Oswald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Oswald"/>
              <a:buAutoNum type="arabicPeriod"/>
            </a:pPr>
            <a:r>
              <a:rPr lang="en" sz="1300">
                <a:latin typeface="Oswald"/>
                <a:ea typeface="Oswald"/>
                <a:cs typeface="Oswald"/>
                <a:sym typeface="Oswald"/>
              </a:rPr>
              <a:t>Takes a short quiz to reinforce memory</a:t>
            </a:r>
            <a:br>
              <a:rPr lang="en" sz="1300">
                <a:latin typeface="Oswald"/>
                <a:ea typeface="Oswald"/>
                <a:cs typeface="Oswald"/>
                <a:sym typeface="Oswald"/>
              </a:rPr>
            </a:br>
            <a:endParaRPr sz="1300">
              <a:latin typeface="Oswald"/>
              <a:ea typeface="Oswald"/>
              <a:cs typeface="Oswald"/>
              <a:sym typeface="Oswald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Oswald"/>
              <a:buAutoNum type="arabicPeriod"/>
            </a:pPr>
            <a:r>
              <a:rPr lang="en" sz="1300">
                <a:latin typeface="Oswald"/>
                <a:ea typeface="Oswald"/>
                <a:cs typeface="Oswald"/>
                <a:sym typeface="Oswald"/>
              </a:rPr>
              <a:t>Clinic manager can track progress if needed</a:t>
            </a:r>
            <a:br>
              <a:rPr lang="en" sz="1300">
                <a:latin typeface="Oswald"/>
                <a:ea typeface="Oswald"/>
                <a:cs typeface="Oswald"/>
                <a:sym typeface="Oswald"/>
              </a:rPr>
            </a:br>
            <a:endParaRPr sz="13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03" name="Google Shape;103;p18" title="slide.jpe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4000" y="959600"/>
            <a:ext cx="4444900" cy="309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E9D2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/>
        </p:nvSpPr>
        <p:spPr>
          <a:xfrm>
            <a:off x="1381825" y="268700"/>
            <a:ext cx="6394800" cy="4322100"/>
          </a:xfrm>
          <a:prstGeom prst="rect">
            <a:avLst/>
          </a:prstGeom>
          <a:solidFill>
            <a:srgbClr val="65CF3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800" u="sng">
                <a:latin typeface="Oswald"/>
                <a:ea typeface="Oswald"/>
                <a:cs typeface="Oswald"/>
                <a:sym typeface="Oswald"/>
              </a:rPr>
              <a:t>How I’d Build It – MVP Tech Stack</a:t>
            </a:r>
            <a:endParaRPr b="1" sz="1800" u="sng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latin typeface="Oswald"/>
                <a:ea typeface="Oswald"/>
                <a:cs typeface="Oswald"/>
                <a:sym typeface="Oswald"/>
              </a:rPr>
              <a:t>As a junior developer, I’d focus on simplicity, scalability, and fast deployment:</a:t>
            </a:r>
            <a:endParaRPr sz="16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latin typeface="Oswald"/>
                <a:ea typeface="Oswald"/>
                <a:cs typeface="Oswald"/>
                <a:sym typeface="Oswald"/>
              </a:rPr>
              <a:t>🖥️ Frontend:</a:t>
            </a:r>
            <a:br>
              <a:rPr b="1" lang="en" sz="1600">
                <a:latin typeface="Oswald"/>
                <a:ea typeface="Oswald"/>
                <a:cs typeface="Oswald"/>
                <a:sym typeface="Oswald"/>
              </a:rPr>
            </a:br>
            <a:r>
              <a:rPr lang="en" sz="1600">
                <a:latin typeface="Oswald"/>
                <a:ea typeface="Oswald"/>
                <a:cs typeface="Oswald"/>
                <a:sym typeface="Oswald"/>
              </a:rPr>
              <a:t> React for flexibility and scalability, or basic HTML/CSS/JS for quick prototyping.</a:t>
            </a:r>
            <a:endParaRPr sz="16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latin typeface="Oswald"/>
                <a:ea typeface="Oswald"/>
                <a:cs typeface="Oswald"/>
                <a:sym typeface="Oswald"/>
              </a:rPr>
              <a:t>📄 Data Handling:</a:t>
            </a:r>
            <a:br>
              <a:rPr b="1" lang="en" sz="1600">
                <a:latin typeface="Oswald"/>
                <a:ea typeface="Oswald"/>
                <a:cs typeface="Oswald"/>
                <a:sym typeface="Oswald"/>
              </a:rPr>
            </a:br>
            <a:r>
              <a:rPr lang="en" sz="1600">
                <a:latin typeface="Oswald"/>
                <a:ea typeface="Oswald"/>
                <a:cs typeface="Oswald"/>
                <a:sym typeface="Oswald"/>
              </a:rPr>
              <a:t> Use JSON files or Firebase to manage procedure guides and track user progress.</a:t>
            </a:r>
            <a:endParaRPr sz="16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latin typeface="Oswald"/>
                <a:ea typeface="Oswald"/>
                <a:cs typeface="Oswald"/>
                <a:sym typeface="Oswald"/>
              </a:rPr>
              <a:t>💾 Storage:</a:t>
            </a:r>
            <a:br>
              <a:rPr b="1" lang="en" sz="1600">
                <a:latin typeface="Oswald"/>
                <a:ea typeface="Oswald"/>
                <a:cs typeface="Oswald"/>
                <a:sym typeface="Oswald"/>
              </a:rPr>
            </a:br>
            <a:r>
              <a:rPr lang="en" sz="1600">
                <a:latin typeface="Oswald"/>
                <a:ea typeface="Oswald"/>
                <a:cs typeface="Oswald"/>
                <a:sym typeface="Oswald"/>
              </a:rPr>
              <a:t> Start with LocalStorage for offline support in the MVP, then scale to cloud sync for team visibility.</a:t>
            </a:r>
            <a:endParaRPr sz="16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latin typeface="Oswald"/>
                <a:ea typeface="Oswald"/>
                <a:cs typeface="Oswald"/>
                <a:sym typeface="Oswald"/>
              </a:rPr>
              <a:t>🚀 Hosting &amp; Deployment:</a:t>
            </a:r>
            <a:br>
              <a:rPr b="1" lang="en" sz="1600">
                <a:latin typeface="Oswald"/>
                <a:ea typeface="Oswald"/>
                <a:cs typeface="Oswald"/>
                <a:sym typeface="Oswald"/>
              </a:rPr>
            </a:br>
            <a:r>
              <a:rPr lang="en" sz="1600">
                <a:latin typeface="Oswald"/>
                <a:ea typeface="Oswald"/>
                <a:cs typeface="Oswald"/>
                <a:sym typeface="Oswald"/>
              </a:rPr>
              <a:t> Deploy on Netlify or Vercel for fast, reliable hosting with easy CI/CD integration.</a:t>
            </a:r>
            <a:endParaRPr sz="16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