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</p:sldIdLst>
  <p:sldSz cy="5143500" cx="9144000"/>
  <p:notesSz cx="6858000" cy="9144000"/>
  <p:embeddedFontLst>
    <p:embeddedFont>
      <p:font typeface="Proxima Nova"/>
      <p:regular r:id="rId120"/>
      <p:bold r:id="rId121"/>
      <p:italic r:id="rId122"/>
      <p:boldItalic r:id="rId123"/>
    </p:embeddedFont>
    <p:embeddedFont>
      <p:font typeface="Roboto"/>
      <p:regular r:id="rId124"/>
      <p:bold r:id="rId125"/>
      <p:italic r:id="rId126"/>
      <p:boldItalic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7" Type="http://schemas.openxmlformats.org/officeDocument/2006/relationships/font" Target="fonts/Roboto-boldItalic.fntdata"/><Relationship Id="rId126" Type="http://schemas.openxmlformats.org/officeDocument/2006/relationships/font" Target="fonts/Roboto-italic.fntdata"/><Relationship Id="rId26" Type="http://schemas.openxmlformats.org/officeDocument/2006/relationships/slide" Target="slides/slide19.xml"/><Relationship Id="rId121" Type="http://schemas.openxmlformats.org/officeDocument/2006/relationships/font" Target="fonts/ProximaNova-bold.fntdata"/><Relationship Id="rId25" Type="http://schemas.openxmlformats.org/officeDocument/2006/relationships/slide" Target="slides/slide18.xml"/><Relationship Id="rId120" Type="http://schemas.openxmlformats.org/officeDocument/2006/relationships/font" Target="fonts/ProximaNova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oboto-bold.fntdata"/><Relationship Id="rId29" Type="http://schemas.openxmlformats.org/officeDocument/2006/relationships/slide" Target="slides/slide22.xml"/><Relationship Id="rId124" Type="http://schemas.openxmlformats.org/officeDocument/2006/relationships/font" Target="fonts/Roboto-regular.fntdata"/><Relationship Id="rId123" Type="http://schemas.openxmlformats.org/officeDocument/2006/relationships/font" Target="fonts/ProximaNova-boldItalic.fntdata"/><Relationship Id="rId122" Type="http://schemas.openxmlformats.org/officeDocument/2006/relationships/font" Target="fonts/ProximaNova-italic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ad7f86b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ad7f86b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ad7f86b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ad7f86b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ad7f86b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ad7f86b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ad7f86b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bad7f86b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ad7f86b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ad7f86b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ad7f86b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ad7f86b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ad7f86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ad7f86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ad7f86b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ad7f86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bad7f86b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bad7f86b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a966b5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a966b5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a966b53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a966b53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adb325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adb325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adb3254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adb3254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3" name="Google Shape;783;p13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//quem implementar a interface Imprimivel deverá implementar os métodos dela,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//isso é, o método mostrarDados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9" name="Google Shape;789;p13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 a interface: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//como a classe animal é abstrata a implementação não é obrigatória nela, mas sim nas subclasses concretas dela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95" name="Google Shape;795;p13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"Chachorro: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1" name="Google Shape;801;p13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"Gato: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7" name="Google Shape;807;p14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a classe relatório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método gerar recebe um objeto Imprimivel, nesse caso,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//mas poderia ser qualquer objeto Imprimivel, não necessariamente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13" name="Google Shape;813;p14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gerar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imprimivel.mostrarDados();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19" name="Google Shape;819;p14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Imprimível que declara um método Mostrar Dados.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Faça as classes Conta Corrente e Conta Poupança implementarem a interface e na implementação do método mostre os atributos de cada conta.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Relatório que possui um método Gerar que receba um objeto imprimível e executa o método Mostrar Dados do objeto.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executável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na qual você instância duas contas (uma de cada tipo), credita algum valor para elas e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 objeto relatório e execute o método gerar relatório para cada conta criada.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25" name="Google Shape;825;p14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Banco que possui uma lista de contas bancárias 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os métodos inserir(Não adicionar mais de uma vez a mesma conta), remover e procurar.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inserir e o remover recebem um objeto conta (que pode ser corrente ou poupança) e o insere e remove na lista.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procurar recebe como parâmetro o número da conta 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retorna um objeto conta bancária, caso essa conta exista na lista, ou null, caso contrário.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31" name="Google Shape;831;p14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chamada Figura que declara um método getArea.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Figura Geométrica que e recebe no construtor o lado 1 e o lado 2 do tipo double e implementa a interface Figura.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classes referentes aos tipos de figura: quadrado, retângulo, triângulo, onde cada uma deve extender de classe Figura Geométrica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837" name="Google Shape;837;p145"/>
          <p:cNvSpPr txBox="1"/>
          <p:nvPr>
            <p:ph idx="1" type="body"/>
          </p:nvPr>
        </p:nvSpPr>
        <p:spPr>
          <a:xfrm>
            <a:off x="311700" y="1194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ArrayList implementa List</a:t>
            </a:r>
            <a:br>
              <a:rPr lang="en" sz="1200">
                <a:solidFill>
                  <a:srgbClr val="666666"/>
                </a:solidFill>
              </a:rPr>
            </a:b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T: tipo, ID: id,  Y: filtro</a:t>
            </a:r>
            <a:endParaRPr sz="6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843" name="Google Shape;843;p146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849" name="Google Shape;849;p14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75825" y="12039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Empregado Comissionado como subclasse da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empregado comissionado tem como atributos, além dos atributos da classe Pessoa e da classe Empregado,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atributo valor dos produtos vendidos (que corresponde ao valor monetário dos artigos efetivamente vendidos por ele) 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comissão (corresponde à porcentagem do valor sobre as vendas de produtos que será somado ao valor do salário base do vendedor,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imposto deve ser descontado do total, salário base + comissão).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nesta subclasse o método herdado para calcular o salário. 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Conta Bancária que contém como atributos o número da conta e o saldo,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 como métodos abstratos sacar e depositar que recebem um parâmetro do tipo Bigdecimal.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classes Conta Corrente e Conta Poupança que herdam da Conta Bancária.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Poupança possui um atributo Taxa De Operação que é descontado sempre que um saque e um depósito são feitos.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Corrente possui um atributo limite que dá crédito a mais para o correntista caso ele precise sacar mais que o saldo.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Neste caso, o saldo pode ficar negativo desde que não ultrapasse o limite. Contudo isso não pode acontecer na classe Conta Poupança.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executável para testar as operações contas (uma de cada tipo), credita algum valor para elas, 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255300"/>
            <a:ext cx="8668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denominada Elevador para armazenar as informações de um elevador dentro de um prédio.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armazenar o andar atual (térreo = 0), total de andares no prédio (desconsiderando o térreo), capacidade do elevador e quantas pessoas estão presentes nele.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também disponibilizar os seguintes métodos: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Construtor: Deve receber como parâmetros a capacidade do elevador e o total de andares no prédio (os elevadores sempre começam no térreo e vazio);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Entra: para acrescentar uma pessoa no elevador (só deve acrescentar se ainda houver espaço);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Sai: para remover uma pessoa do elevador (só deve remover se houver alguém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dentro dele);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Sobe: para subir um andar (não deve subir se já estiver no último andar);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Desce : para descer um andar (não deve descer se já estiver no térreo);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Obs: Caso alguma das condições não forem atendidas, apresentar uma RuntimeException com a descrição do erro.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Encapsular os atributos da classe (caso necessário, com os getters e setters).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237750" y="1268100"/>
            <a:ext cx="86685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Escreva uma classe em que cada objeto representa um Vôo que acontece em determinada data e em determinado horário(atributo LocalDateTime).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Cada vôo possui um número máximo de passageiros, e a classe permite controlar a ocupação das vagas.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 classe deve ter os seguintes métodos: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Construtor: configura os dados do vôo (recebidos como parâmetro): número do vôo, data e Hora(um campo LocalDateTime) e número máximo de assentos(quantidade máxima de passageiros);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Primeiro Livre: retorno o número do primeiro assento livre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Próximo Livre: retorna o número do próximo assento livre em relação ao assento passado por parâmetro(Passar um número de assento e retornar o próximo livre, em ordem crescente)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Verifica: verifica se o número do assento recebido como parâmetro está ocupado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Ocupa: ocupa determinado assento do vôo, cujo número é recebido como parâmetro, e retorna verdadeiro se a cadeira ainda não estiver ocupada (operação foi bem sucedida) e falso caso contrário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Vagas: retorna a quantidade de assentos vagos disponíveis (não ocupados)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Assentos Livres: retorna uma lista com os assentos disponíveis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getNumero retorna o número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getDataHora retorna a data e hora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77" name="Google Shape;777;p13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