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</p:sldIdLst>
  <p:sldSz cy="5143500" cx="9144000"/>
  <p:notesSz cx="6858000" cy="9144000"/>
  <p:embeddedFontLst>
    <p:embeddedFont>
      <p:font typeface="Proxima Nova"/>
      <p:regular r:id="rId89"/>
      <p:bold r:id="rId90"/>
      <p:italic r:id="rId91"/>
      <p:boldItalic r:id="rId92"/>
    </p:embeddedFont>
    <p:embeddedFont>
      <p:font typeface="Roboto"/>
      <p:regular r:id="rId93"/>
      <p:bold r:id="rId94"/>
      <p:italic r:id="rId95"/>
      <p:boldItalic r:id="rId9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42" Type="http://schemas.openxmlformats.org/officeDocument/2006/relationships/slide" Target="slides/slide35.xml"/><Relationship Id="rId86" Type="http://schemas.openxmlformats.org/officeDocument/2006/relationships/slide" Target="slides/slide79.xml"/><Relationship Id="rId41" Type="http://schemas.openxmlformats.org/officeDocument/2006/relationships/slide" Target="slides/slide34.xml"/><Relationship Id="rId85" Type="http://schemas.openxmlformats.org/officeDocument/2006/relationships/slide" Target="slides/slide78.xml"/><Relationship Id="rId44" Type="http://schemas.openxmlformats.org/officeDocument/2006/relationships/slide" Target="slides/slide37.xml"/><Relationship Id="rId88" Type="http://schemas.openxmlformats.org/officeDocument/2006/relationships/slide" Target="slides/slide81.xml"/><Relationship Id="rId43" Type="http://schemas.openxmlformats.org/officeDocument/2006/relationships/slide" Target="slides/slide36.xml"/><Relationship Id="rId87" Type="http://schemas.openxmlformats.org/officeDocument/2006/relationships/slide" Target="slides/slide8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9" Type="http://schemas.openxmlformats.org/officeDocument/2006/relationships/font" Target="fonts/ProximaNova-regular.fntdata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schemas.openxmlformats.org/officeDocument/2006/relationships/slide" Target="slides/slide70.xml"/><Relationship Id="rId32" Type="http://schemas.openxmlformats.org/officeDocument/2006/relationships/slide" Target="slides/slide25.xml"/><Relationship Id="rId76" Type="http://schemas.openxmlformats.org/officeDocument/2006/relationships/slide" Target="slides/slide69.xml"/><Relationship Id="rId35" Type="http://schemas.openxmlformats.org/officeDocument/2006/relationships/slide" Target="slides/slide28.xml"/><Relationship Id="rId79" Type="http://schemas.openxmlformats.org/officeDocument/2006/relationships/slide" Target="slides/slide72.xml"/><Relationship Id="rId34" Type="http://schemas.openxmlformats.org/officeDocument/2006/relationships/slide" Target="slides/slide27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95" Type="http://schemas.openxmlformats.org/officeDocument/2006/relationships/font" Target="fonts/Roboto-italic.fntdata"/><Relationship Id="rId50" Type="http://schemas.openxmlformats.org/officeDocument/2006/relationships/slide" Target="slides/slide43.xml"/><Relationship Id="rId94" Type="http://schemas.openxmlformats.org/officeDocument/2006/relationships/font" Target="fonts/Roboto-bold.fntdata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96" Type="http://schemas.openxmlformats.org/officeDocument/2006/relationships/font" Target="fonts/Roboto-boldItalic.fntdata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91" Type="http://schemas.openxmlformats.org/officeDocument/2006/relationships/font" Target="fonts/ProximaNova-italic.fntdata"/><Relationship Id="rId90" Type="http://schemas.openxmlformats.org/officeDocument/2006/relationships/font" Target="fonts/ProximaNova-bold.fntdata"/><Relationship Id="rId93" Type="http://schemas.openxmlformats.org/officeDocument/2006/relationships/font" Target="fonts/Roboto-regular.fntdata"/><Relationship Id="rId92" Type="http://schemas.openxmlformats.org/officeDocument/2006/relationships/font" Target="fonts/ProximaNova-boldItalic.fntdata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97077660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97077660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fd97d1cb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fd97d1cb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417fa8bff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417fa8bff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fd97d1cb4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fd97d1cb4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fd97d1cb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fd97d1cb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fd97d1cb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fd97d1cb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fd97d1cb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fd97d1cb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fd97d1cb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fd97d1cb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fd97d1cb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fd97d1cb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fd97d1cb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fd97d1cb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fd97d1cb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afd97d1cb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9c40d9f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9c40d9f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417fa8bff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417fa8bff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fd97d1cb4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afd97d1cb4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fd97d1cb4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afd97d1cb4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3e20ee93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3e20ee93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3e20ee93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3e20ee93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fd97d1cb4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fd97d1cb4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fdd22a5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fdd22a5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3e20ee93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3e20ee93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fd97d1cb4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fd97d1cb4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fd97d1cb4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fd97d1cb4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fd97d1cb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fd97d1cb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fd97d1cb4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afd97d1cb4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afd97d1cb4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afd97d1cb4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afdd22a54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afdd22a54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fdd22a54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afdd22a54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afdd22a54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afdd22a54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fdd22a54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fdd22a54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afdd22a54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afdd22a54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afdd22a54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afdd22a54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fdd22a54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afdd22a54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fdd22a54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fdd22a54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b9a3abeb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b9a3abe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fdd22a54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fdd22a54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fdd22a54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fdd22a54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b92bc102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b92bc102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afdd22a546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afdd22a54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afdd22a546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afdd22a546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63e20ee93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63e20ee93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3e20ee93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63e20ee93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63e20ee93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63e20ee93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63e20ee93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63e20ee93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63e20ee93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63e20ee93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fd97d1cb4_0_1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fd97d1cb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43a530b4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643a530b4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643a530b4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643a530b4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643a530b4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643a530b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643a530b4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643a530b4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63e20ee93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63e20ee93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63e20ee93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63e20ee93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63e20ee93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63e20ee93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63e20ee93a_1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63e20ee93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417fa8bf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417fa8bf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6417fa8bf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6417fa8bf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fd97d1cb4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fd97d1cb4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b99894354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b99894354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6417fa8bf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6417fa8bf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6417fa8bf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6417fa8bf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6417fa8bf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6417fa8bf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6417fa8bf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6417fa8bf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417fa8bf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417fa8bf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6417fa8bf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6417fa8bf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6417fa8bf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6417fa8bf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6417fa8bf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6417fa8bf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6417fa8bf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6417fa8bf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3e20ee93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3e20ee9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6417fa8bff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6417fa8bf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6417fa8bf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6417fa8bf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6417fa8bf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6417fa8bf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6417fa8bff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6417fa8bff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92bc1023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92bc1023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6417fa8bf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6417fa8bf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6417fa8bf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6417fa8bf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6417fa8bff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6417fa8bff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6417fa8bff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6417fa8bff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6417fa8bff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6417fa8bff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9061393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9061393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6417fa8bff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6417fa8bff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cb9a3abeb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cb9a3abe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3e20ee93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3e20ee93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2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2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27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2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2" name="Google Shape;12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8" name="Google Shape;128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9" name="Google Shape;12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2" name="Google Shape;13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3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7" name="Google Shape;137;p3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8" name="Google Shape;138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142" name="Google Shape;14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5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46" name="Google Shape;146;p35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jdk.java.net/15/" TargetMode="External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jetbrains.com/pt-br/toolbox-app/" TargetMode="External"/><Relationship Id="rId4" Type="http://schemas.openxmlformats.org/officeDocument/2006/relationships/hyperlink" Target="https://www.jetbrains.com/pt-br/toolbox-app/" TargetMode="External"/><Relationship Id="rId5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docs.oracle.com/javase/8/docs/api/java/lang/Boolean.html" TargetMode="External"/><Relationship Id="rId4" Type="http://schemas.openxmlformats.org/officeDocument/2006/relationships/hyperlink" Target="http://docs.oracle.com/javase/8/docs/api/java/lang/Boolean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-scm.com/download/win" TargetMode="External"/><Relationship Id="rId4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9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0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4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 txBox="1"/>
          <p:nvPr>
            <p:ph type="ctrTitle"/>
          </p:nvPr>
        </p:nvSpPr>
        <p:spPr>
          <a:xfrm>
            <a:off x="510450" y="469775"/>
            <a:ext cx="8123100" cy="23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Java e Programação Orientada a Objetos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sp>
        <p:nvSpPr>
          <p:cNvPr id="155" name="Google Shape;155;p37"/>
          <p:cNvSpPr txBox="1"/>
          <p:nvPr>
            <p:ph idx="1" type="subTitle"/>
          </p:nvPr>
        </p:nvSpPr>
        <p:spPr>
          <a:xfrm>
            <a:off x="510450" y="3182329"/>
            <a:ext cx="81231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Debora Mendes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debora.mendes@viasoft.com.br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15" name="Google Shape;215;p46"/>
          <p:cNvSpPr txBox="1"/>
          <p:nvPr>
            <p:ph idx="1" type="body"/>
          </p:nvPr>
        </p:nvSpPr>
        <p:spPr>
          <a:xfrm>
            <a:off x="311700" y="1299550"/>
            <a:ext cx="50490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Até o java 9 (</a:t>
            </a:r>
            <a:r>
              <a:rPr lang="en"/>
              <a:t>setembro de 2017</a:t>
            </a:r>
            <a:r>
              <a:rPr lang="en"/>
              <a:t>) a Oracle </a:t>
            </a:r>
            <a:r>
              <a:rPr lang="en"/>
              <a:t>lançou</a:t>
            </a:r>
            <a:r>
              <a:rPr lang="en"/>
              <a:t> uma nova versão, mais ou menos, a cada 2 anos.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partir do java 9 a Oracle se comprometeu em lançar uma nova versão a cada 6 meses.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com isso a Oracle passou a comunicar dois tipos de produtos: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JDK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ORACLE JDK</a:t>
            </a:r>
            <a:endParaRPr/>
          </a:p>
        </p:txBody>
      </p:sp>
      <p:pic>
        <p:nvPicPr>
          <p:cNvPr id="216" name="Google Shape;21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586" y="403950"/>
            <a:ext cx="3471725" cy="42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OPEN JDK</a:t>
            </a:r>
            <a:endParaRPr sz="3600"/>
          </a:p>
        </p:txBody>
      </p:sp>
      <p:sp>
        <p:nvSpPr>
          <p:cNvPr id="222" name="Google Shape;222;p47"/>
          <p:cNvSpPr txBox="1"/>
          <p:nvPr>
            <p:ph idx="1" type="body"/>
          </p:nvPr>
        </p:nvSpPr>
        <p:spPr>
          <a:xfrm>
            <a:off x="311700" y="1391775"/>
            <a:ext cx="8520600" cy="3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Produto l</a:t>
            </a:r>
            <a:r>
              <a:rPr lang="en"/>
              <a:t>ançado em 2007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a versão java gratuita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de código aberto (disponibilizado para comunidade)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Têm novas versões a cada 6 meses (a partir de setembro de 2017)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Concede atualizações somente para última versão</a:t>
            </a:r>
            <a:endParaRPr/>
          </a:p>
        </p:txBody>
      </p:sp>
      <p:pic>
        <p:nvPicPr>
          <p:cNvPr id="223" name="Google Shape;22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813" y="3916225"/>
            <a:ext cx="2310373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9813" y="4250075"/>
            <a:ext cx="3344366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ORACLE JDK</a:t>
            </a:r>
            <a:endParaRPr sz="3600"/>
          </a:p>
        </p:txBody>
      </p:sp>
      <p:sp>
        <p:nvSpPr>
          <p:cNvPr id="230" name="Google Shape;230;p48"/>
          <p:cNvSpPr txBox="1"/>
          <p:nvPr>
            <p:ph idx="1" type="body"/>
          </p:nvPr>
        </p:nvSpPr>
        <p:spPr>
          <a:xfrm>
            <a:off x="311700" y="1367575"/>
            <a:ext cx="8520600" cy="3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Produto l</a:t>
            </a:r>
            <a:r>
              <a:rPr lang="en"/>
              <a:t>ançado em 2018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a versão java paga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direcionada para público empresarial que valoriza a estabilidade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Concede suporte de longo prazo, ou sejam atualizações para versões LTS (Long Term Support) anteriores.</a:t>
            </a:r>
            <a:endParaRPr/>
          </a:p>
        </p:txBody>
      </p:sp>
      <p:pic>
        <p:nvPicPr>
          <p:cNvPr id="231" name="Google Shape;23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150" y="3897813"/>
            <a:ext cx="329565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8788" y="4581050"/>
            <a:ext cx="3344366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JDK</a:t>
            </a:r>
            <a:endParaRPr sz="3600"/>
          </a:p>
        </p:txBody>
      </p:sp>
      <p:sp>
        <p:nvSpPr>
          <p:cNvPr id="238" name="Google Shape;238;p49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 afinal, o que é </a:t>
            </a:r>
            <a:r>
              <a:rPr lang="en"/>
              <a:t>JDK?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JDK</a:t>
            </a:r>
            <a:endParaRPr sz="3600"/>
          </a:p>
        </p:txBody>
      </p:sp>
      <p:sp>
        <p:nvSpPr>
          <p:cNvPr id="244" name="Google Shape;244;p50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 de desenvolvimento java (Java Development Kit).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o conjunto de ferramentas necessárias para programar uma aplicação java.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r</a:t>
            </a:r>
            <a:r>
              <a:rPr lang="en"/>
              <a:t>esumo, é o</a:t>
            </a:r>
            <a:r>
              <a:rPr lang="en"/>
              <a:t> que precisamos para programar.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JDK x JRE x JVM</a:t>
            </a:r>
            <a:endParaRPr sz="3600"/>
          </a:p>
        </p:txBody>
      </p:sp>
      <p:sp>
        <p:nvSpPr>
          <p:cNvPr id="250" name="Google Shape;250;p51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JDK tem o JRE. E o JRE tem a JVM.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JRE e JVM?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813" y="633400"/>
            <a:ext cx="3800475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JRE</a:t>
            </a:r>
            <a:endParaRPr sz="3600"/>
          </a:p>
        </p:txBody>
      </p:sp>
      <p:sp>
        <p:nvSpPr>
          <p:cNvPr id="257" name="Google Shape;257;p52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Ambiente de execução java (Java Runtime Environment).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Possui algumas bibliotecas (APIs) necessárias para execução do java, elas servem basicamente para você rodar um programa java, ou seja, você precisa de uma ambiente preparada para que o programa java rode.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resumo, possui itens necessários para rodar/executar o java.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JVM</a:t>
            </a:r>
            <a:endParaRPr sz="3600"/>
          </a:p>
        </p:txBody>
      </p:sp>
      <p:sp>
        <p:nvSpPr>
          <p:cNvPr id="263" name="Google Shape;263;p53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Diferente das linguagens de programação convencionais, que são compiladas para código nativo (dependente da plataforma), a linguagem Java é compilada para um bytecode que é interpretado por uma máquina virtual (Java Virtual Machine, mais conhecida pela sua abreviação JVM). E é graças à JVM, que os programas escritos em Java são </a:t>
            </a:r>
            <a:r>
              <a:rPr lang="en"/>
              <a:t>multiplataforma</a:t>
            </a:r>
            <a:r>
              <a:rPr lang="en"/>
              <a:t>, </a:t>
            </a:r>
            <a:r>
              <a:rPr lang="en"/>
              <a:t>isto</a:t>
            </a:r>
            <a:r>
              <a:rPr lang="en"/>
              <a:t> é, podem funcionar em qualquer plataforma de hardware e software, tornando assim essas aplicações independentes da plataforma onde funcionam.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Escreva uma vez, execute em qualquer lugar.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JVM</a:t>
            </a:r>
            <a:endParaRPr sz="3600"/>
          </a:p>
        </p:txBody>
      </p:sp>
      <p:sp>
        <p:nvSpPr>
          <p:cNvPr id="269" name="Google Shape;269;p54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Máquina virtual java (Java Virtual Machine).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responsável por ler e interpreta o código java compilado (bytecode) e traduzir para o sistema operacional. É o principal motivo pelo qual o java é multiplataforma.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resumo, o sistema operacional precisa para entender o java.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JVM</a:t>
            </a:r>
            <a:endParaRPr sz="3600"/>
          </a:p>
        </p:txBody>
      </p:sp>
      <p:sp>
        <p:nvSpPr>
          <p:cNvPr id="275" name="Google Shape;275;p55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programador cria um arquivo.java e escreve o código-fonte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compilador converte o código-fonte para bytecode (código em bytes)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JVM traduz, em tempo de execução, o bytecode para instruções nativas do processador.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450" y="2787538"/>
            <a:ext cx="65151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  <p:sp>
        <p:nvSpPr>
          <p:cNvPr id="161" name="Google Shape;161;p38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um </a:t>
            </a:r>
            <a:r>
              <a:rPr b="1" lang="en"/>
              <a:t>sistema de controle de versões</a:t>
            </a:r>
            <a:r>
              <a:rPr lang="en"/>
              <a:t> </a:t>
            </a:r>
            <a:r>
              <a:rPr b="1" lang="en"/>
              <a:t>distribuído</a:t>
            </a:r>
            <a:r>
              <a:rPr lang="en"/>
              <a:t>, usado principalmente no desenvolvimento de software, mas pode ser usado para registrar o histórico de edições de qualquer tipo de arquivo.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 Git foi inicialmente projetado e desenvolvido por Linus Torvalds para o desenvolvimento do kernel (núcleo) Linux, mas foi adotado por muitos outros projetos.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QUEM USA JAVA</a:t>
            </a:r>
            <a:endParaRPr sz="3600"/>
          </a:p>
        </p:txBody>
      </p:sp>
      <p:sp>
        <p:nvSpPr>
          <p:cNvPr id="282" name="Google Shape;282;p56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Netflix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LinkedIn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Banco do Brasil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88" name="Google Shape;288;p57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Download: </a:t>
            </a:r>
            <a:r>
              <a:rPr lang="en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https://jdk.java.net/15/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89" name="Google Shape;28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925" y="1789800"/>
            <a:ext cx="5332149" cy="27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95" name="Google Shape;295;p58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Descompactar o arquivo openjdk-15.0.2_windows-x64_bin.zip.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(Colocar no disco D)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75" y="2702038"/>
            <a:ext cx="588645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IDE</a:t>
            </a:r>
            <a:endParaRPr sz="3600"/>
          </a:p>
        </p:txBody>
      </p:sp>
      <p:sp>
        <p:nvSpPr>
          <p:cNvPr id="302" name="Google Shape;302;p5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 (Integrated Development Environment) é um ambiente de desenvolvimento integrado.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um programa de computador que reúne características e ferramentas de apoio ao desenvolvimento de software com o objetivo de agilizar esse processo.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IDE</a:t>
            </a:r>
            <a:endParaRPr sz="3600"/>
          </a:p>
        </p:txBody>
      </p:sp>
      <p:pic>
        <p:nvPicPr>
          <p:cNvPr id="308" name="Google Shape;30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775" y="1067275"/>
            <a:ext cx="5708451" cy="35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7282C"/>
                </a:solidFill>
                <a:highlight>
                  <a:srgbClr val="FFFFFF"/>
                </a:highlight>
              </a:rPr>
              <a:t>JETBRAINS</a:t>
            </a:r>
            <a:endParaRPr sz="3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14" name="Google Shape;314;p61"/>
          <p:cNvSpPr txBox="1"/>
          <p:nvPr>
            <p:ph idx="1" type="body"/>
          </p:nvPr>
        </p:nvSpPr>
        <p:spPr>
          <a:xfrm>
            <a:off x="311700" y="1623550"/>
            <a:ext cx="8106300" cy="29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5454"/>
                </a:solidFill>
              </a:rPr>
              <a:t>O IntelliJ é um produto da </a:t>
            </a:r>
            <a:r>
              <a:rPr lang="en">
                <a:solidFill>
                  <a:srgbClr val="545454"/>
                </a:solidFill>
              </a:rPr>
              <a:t>JetBrains, empresa que desenvolve soluções direcionados a desenvolvedores de software e gerentes de projeto.</a:t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5454"/>
                </a:solidFill>
              </a:rPr>
              <a:t>A JetBrains oferece diversas IDEs (Java, JavaScript, SQL e outras).</a:t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7282C"/>
                </a:solidFill>
                <a:highlight>
                  <a:srgbClr val="FFFFFF"/>
                </a:highlight>
              </a:rPr>
              <a:t>TOOLBOX</a:t>
            </a:r>
            <a:endParaRPr sz="3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20" name="Google Shape;320;p62"/>
          <p:cNvSpPr txBox="1"/>
          <p:nvPr>
            <p:ph idx="1" type="body"/>
          </p:nvPr>
        </p:nvSpPr>
        <p:spPr>
          <a:xfrm>
            <a:off x="311700" y="1623550"/>
            <a:ext cx="5322900" cy="29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Nós vamos utilizar a Toolbox para baixar, instalar e atualizar o IntelliJ.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Tollbox é</a:t>
            </a:r>
            <a:r>
              <a:rPr lang="en"/>
              <a:t> um gerenciador de ferramentas, uma especie de PlayStore da </a:t>
            </a:r>
            <a:r>
              <a:rPr lang="en">
                <a:solidFill>
                  <a:srgbClr val="545454"/>
                </a:solidFill>
              </a:rPr>
              <a:t>Jetbrains.</a:t>
            </a:r>
            <a:endParaRPr>
              <a:solidFill>
                <a:srgbClr val="54545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7675" y="1017737"/>
            <a:ext cx="2159125" cy="35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7282C"/>
                </a:solidFill>
                <a:highlight>
                  <a:schemeClr val="lt1"/>
                </a:highlight>
              </a:rPr>
              <a:t>TOOLBOX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27" name="Google Shape;327;p63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Download:</a:t>
            </a:r>
            <a:r>
              <a:rPr lang="en" u="sng">
                <a:solidFill>
                  <a:schemeClr val="hlink"/>
                </a:solidFill>
                <a:hlinkClick r:id="rId3"/>
              </a:rPr>
              <a:t> </a:t>
            </a:r>
            <a:r>
              <a:rPr lang="en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https://www.jetbrains.com/pt-br/toolbox-app/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328" name="Google Shape;328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3338" y="1892648"/>
            <a:ext cx="6457324" cy="285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INTELLIJ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334" name="Google Shape;334;p64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Instalar o </a:t>
            </a:r>
            <a:r>
              <a:rPr lang="en"/>
              <a:t> </a:t>
            </a:r>
            <a:r>
              <a:rPr b="1" lang="en"/>
              <a:t>IntelliJ IDEA Ultimate</a:t>
            </a:r>
            <a:r>
              <a:rPr lang="en"/>
              <a:t>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35" name="Google Shape;33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376" y="668653"/>
            <a:ext cx="2740699" cy="39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INTELLIJ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41" name="Google Shape;341;p65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Selecionar avaliação grátis por 30 dias (Evaluate for free) e clicar em avalie (Evaluate).</a:t>
            </a:r>
            <a:endParaRPr/>
          </a:p>
        </p:txBody>
      </p:sp>
      <p:pic>
        <p:nvPicPr>
          <p:cNvPr id="342" name="Google Shape;34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824" y="2178025"/>
            <a:ext cx="4132350" cy="23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  <p:sp>
        <p:nvSpPr>
          <p:cNvPr id="167" name="Google Shape;167;p3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</a:t>
            </a:r>
            <a:r>
              <a:rPr lang="en"/>
              <a:t>istema de controle de versões </a:t>
            </a:r>
            <a:r>
              <a:rPr b="1" lang="en"/>
              <a:t>distribuído</a:t>
            </a:r>
            <a:r>
              <a:rPr lang="en"/>
              <a:t>:</a:t>
            </a:r>
            <a:endParaRPr/>
          </a:p>
        </p:txBody>
      </p:sp>
      <p:pic>
        <p:nvPicPr>
          <p:cNvPr id="168" name="Google Shape;16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975" y="2021100"/>
            <a:ext cx="4982051" cy="24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48" name="Google Shape;348;p66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New project (Novo projeto).</a:t>
            </a:r>
            <a:endParaRPr/>
          </a:p>
        </p:txBody>
      </p:sp>
      <p:pic>
        <p:nvPicPr>
          <p:cNvPr id="349" name="Google Shape;34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724" y="1529157"/>
            <a:ext cx="3930575" cy="3039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225" y="1084100"/>
            <a:ext cx="4506075" cy="348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JAVA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56" name="Google Shape;356;p67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Seleciona Java.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Informa o JDK.</a:t>
            </a:r>
            <a:endParaRPr/>
          </a:p>
        </p:txBody>
      </p:sp>
      <p:pic>
        <p:nvPicPr>
          <p:cNvPr id="357" name="Google Shape;35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125" y="445025"/>
            <a:ext cx="4543176" cy="41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ESTRUTURA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63" name="Google Shape;363;p68"/>
          <p:cNvSpPr txBox="1"/>
          <p:nvPr>
            <p:ph idx="1" type="body"/>
          </p:nvPr>
        </p:nvSpPr>
        <p:spPr>
          <a:xfrm>
            <a:off x="311700" y="1502100"/>
            <a:ext cx="3159600" cy="30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Estrutura do projeto.</a:t>
            </a:r>
            <a:endParaRPr/>
          </a:p>
        </p:txBody>
      </p:sp>
      <p:pic>
        <p:nvPicPr>
          <p:cNvPr id="364" name="Google Shape;36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200" y="1502101"/>
            <a:ext cx="5424000" cy="29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ESTRUTURA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70" name="Google Shape;370;p6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.idea</a:t>
            </a:r>
            <a:r>
              <a:rPr lang="en"/>
              <a:t>: Contém os arquivos de configurações do projeto na IDE, inclui detalhes como configurações de execução e depuração, arquivos abertos atualmente, histórico de navegação e configuração atualmente selecionada.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src</a:t>
            </a:r>
            <a:r>
              <a:rPr lang="en"/>
              <a:t>: É nela que estarão presentes todas as classes java criadas no projeto.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nome-do-projeto.iml</a:t>
            </a:r>
            <a:r>
              <a:rPr lang="en"/>
              <a:t>: Contém as informações do módulo. E o que é um modelo? É um grupo de pacotes e recursos (como imagens, arquivos de configuração, xml, etc.), relacionados de alguma forma.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External Libraries</a:t>
            </a:r>
            <a:r>
              <a:rPr lang="en"/>
              <a:t> (Bibliotecas Externas): São as APIs.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76" name="Google Shape;376;p70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</a:t>
            </a:r>
            <a:r>
              <a:rPr lang="en"/>
              <a:t>onfigurar o github</a:t>
            </a:r>
            <a:r>
              <a:rPr lang="en"/>
              <a:t> no projeto: </a:t>
            </a:r>
            <a:r>
              <a:rPr lang="en"/>
              <a:t>VCS &gt;&gt; Share Project on GItHub.</a:t>
            </a:r>
            <a:endParaRPr/>
          </a:p>
        </p:txBody>
      </p:sp>
      <p:pic>
        <p:nvPicPr>
          <p:cNvPr id="377" name="Google Shape;3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600" y="2076175"/>
            <a:ext cx="4828800" cy="26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83" name="Google Shape;383;p71"/>
          <p:cNvSpPr txBox="1"/>
          <p:nvPr>
            <p:ph idx="1" type="body"/>
          </p:nvPr>
        </p:nvSpPr>
        <p:spPr>
          <a:xfrm>
            <a:off x="311700" y="1396375"/>
            <a:ext cx="333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Repositório </a:t>
            </a:r>
            <a:r>
              <a:rPr lang="en"/>
              <a:t>público</a:t>
            </a:r>
            <a:r>
              <a:rPr lang="en"/>
              <a:t> e privado.</a:t>
            </a:r>
            <a:endParaRPr/>
          </a:p>
        </p:txBody>
      </p:sp>
      <p:pic>
        <p:nvPicPr>
          <p:cNvPr id="384" name="Google Shape;38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50" y="1988975"/>
            <a:ext cx="4731501" cy="257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90" name="Google Shape;390;p72"/>
          <p:cNvSpPr txBox="1"/>
          <p:nvPr>
            <p:ph idx="1" type="body"/>
          </p:nvPr>
        </p:nvSpPr>
        <p:spPr>
          <a:xfrm>
            <a:off x="311700" y="1396375"/>
            <a:ext cx="333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Commit inicial</a:t>
            </a:r>
            <a:endParaRPr/>
          </a:p>
        </p:txBody>
      </p:sp>
      <p:pic>
        <p:nvPicPr>
          <p:cNvPr id="391" name="Google Shape;39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438" y="1917626"/>
            <a:ext cx="4897125" cy="265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397" name="Google Shape;397;p73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 porque não foi </a:t>
            </a:r>
            <a:r>
              <a:rPr lang="en"/>
              <a:t>possível</a:t>
            </a:r>
            <a:r>
              <a:rPr lang="en"/>
              <a:t> identificar a identidade do autor </a:t>
            </a:r>
            <a:r>
              <a:rPr lang="en"/>
              <a:t>automaticamente. Precisamos informar.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725" y="1906375"/>
            <a:ext cx="4917900" cy="266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04" name="Google Shape;404;p74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inicial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5" name="Google Shape;40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525" y="1964225"/>
            <a:ext cx="4789850" cy="26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11" name="Google Shape;411;p75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Informar nome do usuário e o e-mail.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2" name="Google Shape;41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025" y="2009000"/>
            <a:ext cx="4702852" cy="25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0"/>
          <p:cNvSpPr txBox="1"/>
          <p:nvPr>
            <p:ph idx="1" type="subTitle"/>
          </p:nvPr>
        </p:nvSpPr>
        <p:spPr>
          <a:xfrm>
            <a:off x="338125" y="1849225"/>
            <a:ext cx="4177500" cy="26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que (alteração)?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Quando (data/hora)?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 quem (usuário)?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 que (comentário commit)?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62" y="1681550"/>
            <a:ext cx="4177475" cy="26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40"/>
          <p:cNvSpPr txBox="1"/>
          <p:nvPr>
            <p:ph type="title"/>
          </p:nvPr>
        </p:nvSpPr>
        <p:spPr>
          <a:xfrm>
            <a:off x="311700" y="445025"/>
            <a:ext cx="407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18" name="Google Shape;418;p76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properties globally (Definir propriedades globalmente).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Desmarcado: salva a identidade do autor no .git do projeto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arcado: salva a identidade do autor no .git do usuário do sistema operacional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924" y="2692600"/>
            <a:ext cx="3754149" cy="20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7282C"/>
                </a:solidFill>
                <a:highlight>
                  <a:schemeClr val="lt1"/>
                </a:highlight>
              </a:rPr>
              <a:t>PROJETO - GITHUB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7282C"/>
              </a:solidFill>
              <a:highlight>
                <a:srgbClr val="FFFFFF"/>
              </a:highlight>
            </a:endParaRPr>
          </a:p>
        </p:txBody>
      </p:sp>
      <p:sp>
        <p:nvSpPr>
          <p:cNvPr id="425" name="Google Shape;425;p77"/>
          <p:cNvSpPr txBox="1"/>
          <p:nvPr>
            <p:ph idx="1" type="body"/>
          </p:nvPr>
        </p:nvSpPr>
        <p:spPr>
          <a:xfrm>
            <a:off x="311700" y="1396375"/>
            <a:ext cx="8527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 de status.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6" name="Google Shape;42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1873288"/>
            <a:ext cx="73342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TIPO DE DADOS</a:t>
            </a:r>
            <a:endParaRPr sz="3600"/>
          </a:p>
        </p:txBody>
      </p:sp>
      <p:sp>
        <p:nvSpPr>
          <p:cNvPr id="432" name="Google Shape;432;p78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Define os valores que um dado pode assumir e as operações que podem ser efetuadas sobre o dado.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O Java possui dois tipos de dados que são divididos em: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por valor (tipos primitivos) 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por referência (tipos por referência)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TIPOS PRIMITIVOS</a:t>
            </a:r>
            <a:endParaRPr sz="3600"/>
          </a:p>
        </p:txBody>
      </p:sp>
      <p:sp>
        <p:nvSpPr>
          <p:cNvPr id="438" name="Google Shape;438;p7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Armazena exatamente o </a:t>
            </a:r>
            <a:r>
              <a:rPr lang="en">
                <a:solidFill>
                  <a:srgbClr val="666666"/>
                </a:solidFill>
              </a:rPr>
              <a:t>atribuído</a:t>
            </a:r>
            <a:r>
              <a:rPr lang="en">
                <a:solidFill>
                  <a:srgbClr val="666666"/>
                </a:solidFill>
              </a:rPr>
              <a:t>. 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439" name="Google Shape;43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875" y="2283550"/>
            <a:ext cx="38385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TIPOS POR </a:t>
            </a:r>
            <a:r>
              <a:rPr lang="en" sz="3600"/>
              <a:t>REFERÊNCIA</a:t>
            </a:r>
            <a:endParaRPr sz="3600"/>
          </a:p>
        </p:txBody>
      </p:sp>
      <p:sp>
        <p:nvSpPr>
          <p:cNvPr id="445" name="Google Shape;445;p80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Armazena a localização do objeto na memória.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446" name="Google Shape;446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800" y="2105799"/>
            <a:ext cx="2057825" cy="26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String</a:t>
            </a:r>
            <a:endParaRPr sz="3600"/>
          </a:p>
        </p:txBody>
      </p:sp>
      <p:sp>
        <p:nvSpPr>
          <p:cNvPr id="452" name="Google Shape;452;p81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C</a:t>
            </a:r>
            <a:r>
              <a:rPr lang="en">
                <a:solidFill>
                  <a:srgbClr val="666666"/>
                </a:solidFill>
              </a:rPr>
              <a:t>orrespondem a uma sequência (ou cadeia) de caracteres delimitados por aspas</a:t>
            </a:r>
            <a:r>
              <a:rPr lang="en" u="sng">
                <a:solidFill>
                  <a:srgbClr val="666666"/>
                </a:solidFill>
              </a:rPr>
              <a:t> </a:t>
            </a:r>
            <a:r>
              <a:rPr lang="en">
                <a:solidFill>
                  <a:srgbClr val="666666"/>
                </a:solidFill>
              </a:rPr>
              <a:t>duplas, que são armazenadas em "instâncias" da classe String.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String value = "Hello World!";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Integer</a:t>
            </a:r>
            <a:endParaRPr sz="3600"/>
          </a:p>
        </p:txBody>
      </p:sp>
      <p:sp>
        <p:nvSpPr>
          <p:cNvPr id="458" name="Google Shape;458;p8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É o tipo de dados capaz de armazenar um número inteiro qualquer entre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-2.147.483.648 e 2.147.483.647.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Integer value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= 10;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Double</a:t>
            </a:r>
            <a:endParaRPr sz="3600"/>
          </a:p>
        </p:txBody>
      </p:sp>
      <p:sp>
        <p:nvSpPr>
          <p:cNvPr id="464" name="Google Shape;464;p83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É o tipo de dado capaz de armazenar números reais de precisão dupla em forma de número real.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= 10.30;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BigDecimal</a:t>
            </a:r>
            <a:endParaRPr sz="3600"/>
          </a:p>
        </p:txBody>
      </p:sp>
      <p:sp>
        <p:nvSpPr>
          <p:cNvPr id="470" name="Google Shape;470;p84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 classe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BigDecimal</a:t>
            </a:r>
            <a:r>
              <a:rPr lang="en">
                <a:solidFill>
                  <a:srgbClr val="666666"/>
                </a:solidFill>
              </a:rPr>
              <a:t> trabalha com pontos flutuantes de precisão arbitrária, ou seja, você consegue estipular qual o nível de precisão você precisa trabalhar.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BigDecimal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value = BigDecimal.valueOf(100.33);</a:t>
            </a:r>
            <a:endParaRPr>
              <a:solidFill>
                <a:srgbClr val="EE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Boolean</a:t>
            </a:r>
            <a:endParaRPr sz="3600"/>
          </a:p>
        </p:txBody>
      </p:sp>
      <p:sp>
        <p:nvSpPr>
          <p:cNvPr id="476" name="Google Shape;476;p8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Boolean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é uma classe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 que encapsula u</a:t>
            </a:r>
            <a:r>
              <a:rPr lang="en">
                <a:solidFill>
                  <a:srgbClr val="666666"/>
                </a:solidFill>
              </a:rPr>
              <a:t>m boolean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 e é um tipo por referência, portanto o seu valor de fato é um ponteiro que aponta para o valor booleano. O valor padrão dele </a:t>
            </a:r>
            <a:r>
              <a:rPr lang="en">
                <a:solidFill>
                  <a:srgbClr val="666666"/>
                </a:solidFill>
              </a:rPr>
              <a:t>null, aceita valores true ou false.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 value = Boolean.TRUE;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Comandos iniciais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add &lt;arquivos...&gt;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(adicionar)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commit -m "comentário qualquer"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(salvar)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push 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(enviar)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pull </a:t>
            </a:r>
            <a:b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(baixar)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1"/>
          <p:cNvSpPr txBox="1"/>
          <p:nvPr>
            <p:ph type="title"/>
          </p:nvPr>
        </p:nvSpPr>
        <p:spPr>
          <a:xfrm>
            <a:off x="311700" y="445025"/>
            <a:ext cx="4071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Enum</a:t>
            </a:r>
            <a:endParaRPr sz="3600"/>
          </a:p>
        </p:txBody>
      </p:sp>
      <p:sp>
        <p:nvSpPr>
          <p:cNvPr id="482" name="Google Shape;482;p8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Em Java, uma enum é um tipo no qual declaramos um conjunto de valores constantes pré-definidos. Sua sintaxe é muito semelhante à declaração de uma classe, exceto pelo uso da palavra chave enum que antecede seu nome.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Enum</a:t>
            </a:r>
            <a:endParaRPr sz="3600"/>
          </a:p>
        </p:txBody>
      </p:sp>
      <p:sp>
        <p:nvSpPr>
          <p:cNvPr id="488" name="Google Shape;488;p8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public enum Linguagens {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JAVA("Java"),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PYTHON("Python"),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JAVASCRIPT("JavaScript"),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GO("Go");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private String label;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Linguagens(String label) {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this.label = label;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}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public String getLabel() {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    return label;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    }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}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LocalDate, LocalTime e </a:t>
            </a:r>
            <a:r>
              <a:rPr lang="en" sz="3600"/>
              <a:t>LocalDateTime</a:t>
            </a:r>
            <a:endParaRPr sz="3600"/>
          </a:p>
        </p:txBody>
      </p:sp>
      <p:sp>
        <p:nvSpPr>
          <p:cNvPr id="494" name="Google Shape;494;p8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classe LocalDate que representa uma data, ou seja, um período de 24 horas com dia, mês e ano definidos.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Já a classe LocalTime serve para representar apenas um horário, sem data específica.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classe LocalDateTime serve para representar uma data e hora específicas.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LocalDate, LocalTime e </a:t>
            </a:r>
            <a:r>
              <a:rPr lang="en" sz="3600"/>
              <a:t>LocalDateTime</a:t>
            </a:r>
            <a:endParaRPr sz="3600"/>
          </a:p>
        </p:txBody>
      </p:sp>
      <p:sp>
        <p:nvSpPr>
          <p:cNvPr id="500" name="Google Shape;500;p8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 hoje = LocalDate.now();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 homemNaLua = LocalDate.of(1969, Month.MAY, 25);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LocalTime localTime = LocalTime.now();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LocalTime a = LocalTime.of(5, 10, 50);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LocalDateTime agora = LocalDateTime.now();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LocalDateTime dataEHora = LocalDateTime.of(2019, 10, 28, localTime.getHour(), localTime.getMinute(), localTime.getSecond());   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 date = LocalDate.now();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LocalTime time = LocalTime.now();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LocalDateTime localDateTime = LocalDateTime.of(date, time);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Array</a:t>
            </a:r>
            <a:endParaRPr sz="3600"/>
          </a:p>
        </p:txBody>
      </p:sp>
      <p:sp>
        <p:nvSpPr>
          <p:cNvPr id="506" name="Google Shape;506;p9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Arrays são usadas para armazenar vários valores em uma única variável, em vez de declarar variáveis ​​separadas para cada valor.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String values[] = new String[10];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String[] languages = {"Java", "Javascript", "C#", "Python"};</a:t>
            </a:r>
            <a:endParaRPr sz="1150">
              <a:solidFill>
                <a:schemeClr val="accent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FFFF"/>
              </a:solidFill>
              <a:highlight>
                <a:srgbClr val="2632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List</a:t>
            </a:r>
            <a:endParaRPr sz="3600"/>
          </a:p>
        </p:txBody>
      </p:sp>
      <p:sp>
        <p:nvSpPr>
          <p:cNvPr id="512" name="Google Shape;512;p9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interface java.util.List, que especifica o que uma classe deve ser capaz de fazer para ser uma lista. Há diversas implementações disponíveis, cada uma com uma forma diferente de representar uma lista.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implementação mais utilizada da interface List é a ArrayList, que trabalha com um array interno para gerar uma lista.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FF"/>
                </a:solidFill>
                <a:highlight>
                  <a:srgbClr val="263238"/>
                </a:highlight>
                <a:latin typeface="Courier New"/>
                <a:ea typeface="Courier New"/>
                <a:cs typeface="Courier New"/>
                <a:sym typeface="Courier New"/>
              </a:rPr>
              <a:t>List&lt;String&gt; values = new ArrayList&lt;String&gt;();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Programação Orientada a Objetos</a:t>
            </a:r>
            <a:endParaRPr sz="3600"/>
          </a:p>
        </p:txBody>
      </p:sp>
      <p:sp>
        <p:nvSpPr>
          <p:cNvPr id="518" name="Google Shape;518;p9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Programação orientada a objetos (POO, ou OOP segundo as suas siglas em inglês) é um paradigma de programação baseado no conceito de "objetos", que podem conter dados na forma de campos, também conhecidos como atributos, e códigos, na forma de procedimentos, também conhecidos como métodos. Uma característica de objetos é que um procedimento de objeto pode acessar, e geralmente modificar, os campos de dados do objeto com o qual eles estão associados (objetos possuem uma noção de "this" (este) ou "self" (próprio)).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3"/>
          <p:cNvSpPr txBox="1"/>
          <p:nvPr>
            <p:ph type="title"/>
          </p:nvPr>
        </p:nvSpPr>
        <p:spPr>
          <a:xfrm>
            <a:off x="265500" y="776600"/>
            <a:ext cx="4045200" cy="27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Os 4 pilares da Programação Orientada a Objetos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9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Abstração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Encapsulamento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Herança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Polimorfismo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Abstração</a:t>
            </a:r>
            <a:endParaRPr sz="3600"/>
          </a:p>
        </p:txBody>
      </p:sp>
      <p:sp>
        <p:nvSpPr>
          <p:cNvPr id="530" name="Google Shape;530;p94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abstração consiste em um dos pontos mais importantes dentro de qualquer linguagem Orientada a Objetos. </a:t>
            </a:r>
            <a:b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Como estamos lidando com uma representação de um objeto real (o que dá nome ao paradigma), temos que imaginar o que esse objeto irá realizar dentro de nosso sistema. </a:t>
            </a:r>
            <a:b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São três pontos que devem ser levados em consideração nessa abstração.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Abstração</a:t>
            </a:r>
            <a:endParaRPr sz="3600"/>
          </a:p>
        </p:txBody>
      </p:sp>
      <p:sp>
        <p:nvSpPr>
          <p:cNvPr id="536" name="Google Shape;536;p9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O primeiro ponto é darmos uma identidade ao objeto que iremos criar. Essa </a:t>
            </a:r>
            <a:r>
              <a:rPr b="1" i="1" lang="en" sz="1600">
                <a:solidFill>
                  <a:srgbClr val="666666"/>
                </a:solidFill>
              </a:rPr>
              <a:t>identidade</a:t>
            </a:r>
            <a:r>
              <a:rPr lang="en" sz="1600">
                <a:solidFill>
                  <a:srgbClr val="666666"/>
                </a:solidFill>
              </a:rPr>
              <a:t> deve ser única dentro do sistema para que não haja conflito. Na maior parte das linguagens, há o conceito de pacotes (ou namespaces). 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A segunda parte diz respeito a características do objeto. Dentro da programação orientada a objetos, essas características são nomeadas </a:t>
            </a:r>
            <a:r>
              <a:rPr b="1" i="1" lang="en" sz="1600">
                <a:solidFill>
                  <a:srgbClr val="666666"/>
                </a:solidFill>
              </a:rPr>
              <a:t>propriedades</a:t>
            </a:r>
            <a:r>
              <a:rPr lang="en" sz="1600">
                <a:solidFill>
                  <a:srgbClr val="666666"/>
                </a:solidFill>
              </a:rPr>
              <a:t>. Por exemplo, as propriedades de um objeto “Cachorro” poderiam ser “Tamanho”, “Raça” e “Idade”.</a:t>
            </a:r>
            <a:endParaRPr sz="16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Por fim, a terceira parte é definirmos as ações que o objeto irá executar. Essas ações, ou eventos, são chamados </a:t>
            </a:r>
            <a:r>
              <a:rPr b="1" i="1" lang="en" sz="1600">
                <a:solidFill>
                  <a:srgbClr val="666666"/>
                </a:solidFill>
              </a:rPr>
              <a:t>métodos</a:t>
            </a:r>
            <a:r>
              <a:rPr lang="en" sz="1600">
                <a:solidFill>
                  <a:srgbClr val="666666"/>
                </a:solidFill>
              </a:rPr>
              <a:t>. Esses métodos podem ser extremamente variáveis, desde “acender()” em um objeto lâmpada até “latir()” em um objeto cachorro.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</a:t>
            </a:r>
            <a:endParaRPr sz="3600"/>
          </a:p>
        </p:txBody>
      </p:sp>
      <p:sp>
        <p:nvSpPr>
          <p:cNvPr id="189" name="Google Shape;189;p42"/>
          <p:cNvSpPr txBox="1"/>
          <p:nvPr>
            <p:ph idx="1" type="body"/>
          </p:nvPr>
        </p:nvSpPr>
        <p:spPr>
          <a:xfrm>
            <a:off x="311700" y="1396375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Download: </a:t>
            </a:r>
            <a:r>
              <a:rPr lang="en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https://git-scm.com/download/win</a:t>
            </a:r>
            <a:r>
              <a:rPr lang="en">
                <a:solidFill>
                  <a:srgbClr val="0000FF"/>
                </a:solidFill>
              </a:rPr>
              <a:t>  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(Colocar no disco D)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90" name="Google Shape;19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8300" y="2163050"/>
            <a:ext cx="5627400" cy="23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Abstração</a:t>
            </a:r>
            <a:endParaRPr sz="3600"/>
          </a:p>
        </p:txBody>
      </p:sp>
      <p:sp>
        <p:nvSpPr>
          <p:cNvPr id="542" name="Google Shape;542;p9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Pessoa com os atributos nome, sobrenome, cpf, email e data de nascimento.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 os métodos setter e getter.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uma classe Endereço com os atributos endereço, número e bairro, todos os atributos são obrigatórios.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 Enum TipoTelefone com as opções COMERCIAL, RESIDENCIAL E CELULAR, adicione uma descrição para cada opção.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Adicione na classe pessoa uma lista de endereços e telefones.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 método dados da pessoa, que mostre no console todos os atributos, inclusive os endereços e telefones. 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 uma classe para testar e popular os atributos.</a:t>
            </a:r>
            <a:endParaRPr sz="23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Encapsulamento</a:t>
            </a:r>
            <a:endParaRPr sz="3600"/>
          </a:p>
        </p:txBody>
      </p:sp>
      <p:sp>
        <p:nvSpPr>
          <p:cNvPr id="548" name="Google Shape;548;p9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encapsulamento é uma das principais técnicas que define a programação orientada a objetos. Se trata de um dos elementos que adicionam segurança à aplicação em uma programação orientada a objetos pelo fato de esconder as propriedades, criando uma espécie de caixa preta.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Para fazermos um paralelo com o que vemos no mundo real, temos o encapsulamento em outros elementos. Por exemplo, quando clicamos no botão ligar da televisão, não sabemos o que está acontecendo internamente. Podemos então dizer que os métodos que ligam a televisão estão encapsulados.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Herança</a:t>
            </a:r>
            <a:endParaRPr sz="3600"/>
          </a:p>
        </p:txBody>
      </p:sp>
      <p:sp>
        <p:nvSpPr>
          <p:cNvPr id="554" name="Google Shape;554;p9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 herança é um mecanismo da Orientação a Objeto que permite criar novas classes a partir de classes já existentes, aproveitando-se das características existentes na classe a ser estendida. Este mecanismo promove um grande reuso e reaproveitamento de código existente.  Com a herança é possível criar classes derivadas, subclasses, a partir de classes bases, superclasses. As subclasses são mais especializadas do que as suas superclasses, mais genéricas. As subclasses herdam todas as características de suas superclasses, como suas variáveis e métodos.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Herança</a:t>
            </a:r>
            <a:endParaRPr sz="3600"/>
          </a:p>
        </p:txBody>
      </p:sp>
      <p:sp>
        <p:nvSpPr>
          <p:cNvPr id="560" name="Google Shape;560;p9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pic>
        <p:nvPicPr>
          <p:cNvPr id="561" name="Google Shape;561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13" y="1238250"/>
            <a:ext cx="51339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sp>
        <p:nvSpPr>
          <p:cNvPr id="567" name="Google Shape;567;p10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Polimorfismo é o princípio pelo qual duas ou mais classes derivadas de uma mesma superclasse podem invocar métodos que têm a mesma identificação, assinatura, mas comportamentos distintos, especializados para cada classe derivada, usando para tanto uma referência a um objeto do tipo da superclasse. De forma genérica, é a capacidade de um objeto poder ser referenciado de várias formas.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Polimorfismo</a:t>
            </a:r>
            <a:endParaRPr sz="3600"/>
          </a:p>
        </p:txBody>
      </p:sp>
      <p:pic>
        <p:nvPicPr>
          <p:cNvPr id="573" name="Google Shape;573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275" y="1371375"/>
            <a:ext cx="46577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Classes</a:t>
            </a:r>
            <a:endParaRPr sz="3600"/>
          </a:p>
        </p:txBody>
      </p:sp>
      <p:sp>
        <p:nvSpPr>
          <p:cNvPr id="579" name="Google Shape;579;p10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Uma classe contém a especificação para os objetos, é uma forma de definir um tipo de dado em uma linguagem orientada a objeto. Ela é formada por dados e comportamentos.</a:t>
            </a:r>
            <a:endParaRPr>
              <a:solidFill>
                <a:srgbClr val="666666"/>
              </a:solidFill>
            </a:endParaRPr>
          </a:p>
          <a:p>
            <a:pPr indent="3683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Para definir os dados são utilizados os atributos, e para definir o comportamento são utilizados métodos. Depois que uma classe é definida podem ser criados diferentes objetos que utilizam a classe.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Classes</a:t>
            </a:r>
            <a:endParaRPr sz="3600"/>
          </a:p>
        </p:txBody>
      </p:sp>
      <p:pic>
        <p:nvPicPr>
          <p:cNvPr id="585" name="Google Shape;585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525" y="1095575"/>
            <a:ext cx="477621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Atributos</a:t>
            </a:r>
            <a:endParaRPr sz="3600"/>
          </a:p>
        </p:txBody>
      </p:sp>
      <p:sp>
        <p:nvSpPr>
          <p:cNvPr id="591" name="Google Shape;591;p104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Os atributos são as propriedades de um objeto, também são conhecidos como variáveis ou campos. Essas propriedades definem o estado de um objeto, fazendo com que esses valores possam sofrer alterações. Ex: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nome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dataDeNascimento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dataDeCadastro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Modificadores de Acesso</a:t>
            </a:r>
            <a:endParaRPr sz="3600"/>
          </a:p>
        </p:txBody>
      </p:sp>
      <p:sp>
        <p:nvSpPr>
          <p:cNvPr id="597" name="Google Shape;597;p105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Modificadores de acesso são as palavras-chave usadas para especificar os níveis de acesso aos atributos, métodos e classes. Em atributos quando o acesso é restrito a maneira de resolver essa situação é criar métodos especializados em dar um acesso controlado aos atributos. Estes métodos são chamados de getters e setters.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Private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É o modificador de acesso mais restritivo que existe. Atributos e métodos declarados como private são acessíveis somente pela classe que os declara.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GITHUB</a:t>
            </a:r>
            <a:endParaRPr sz="3600"/>
          </a:p>
        </p:txBody>
      </p:sp>
      <p:sp>
        <p:nvSpPr>
          <p:cNvPr id="196" name="Google Shape;196;p43"/>
          <p:cNvSpPr txBox="1"/>
          <p:nvPr>
            <p:ph idx="1" type="body"/>
          </p:nvPr>
        </p:nvSpPr>
        <p:spPr>
          <a:xfrm>
            <a:off x="251275" y="118822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lataforma de hospedagem de arquivos que usa o Git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Repositórios gratuitos e privados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Revisão contínua de código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Controle de tarefas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Documentação dos projetos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Grandes projetos hospedados (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WordPress, Atom, entre outros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Modificadores de Acesso</a:t>
            </a:r>
            <a:endParaRPr sz="3600"/>
          </a:p>
        </p:txBody>
      </p:sp>
      <p:sp>
        <p:nvSpPr>
          <p:cNvPr id="603" name="Google Shape;603;p10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Protected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É um modificador de acesso um pouco mais permissivo que o private. Atributos e métodos declarados como protected são acessíveis pela classe que os declara, suas subclasses mesmo que em outros pacotes e outras classes dentro do mesmo pacote.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Métodos e atributos declarados com o modificador protected numa superclasse devem ser definidos como protected ou public em suas subclasses e nunca private.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Public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Modificador de acesso mais permissivo que existe. Atributos, métodos e classes declarados como public são acessíveis por qualquer classe do Java.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Todos os métodos e atributos declarados como public são herdados pelas subclasses.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Métodos e atributos declarados como public devem se manter public em todas as subclasses.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Modificadores de Acesso</a:t>
            </a:r>
            <a:endParaRPr sz="3600"/>
          </a:p>
        </p:txBody>
      </p:sp>
      <p:sp>
        <p:nvSpPr>
          <p:cNvPr id="609" name="Google Shape;609;p107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Default</a:t>
            </a:r>
            <a:endParaRPr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  <a:highlight>
                  <a:schemeClr val="lt1"/>
                </a:highlight>
              </a:rPr>
              <a:t>Modificador de acesso padrão, usado quando nenhum for definido. Neste caso os atributos, métodos e classes são visíveis por todas as classes dentro do mesmo pacote.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Métodos</a:t>
            </a:r>
            <a:endParaRPr sz="3600"/>
          </a:p>
        </p:txBody>
      </p:sp>
      <p:sp>
        <p:nvSpPr>
          <p:cNvPr id="615" name="Google Shape;615;p108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Os métodos são ações ou procedimentos, onde podem interagir e se comunicarem com outros objetos. A execução dessas ações se dá através de mensagens, tendo como função o envio de uma solicitação ao objeto para que seja efetuada a rotina desejada.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</a:t>
            </a:r>
            <a:endParaRPr sz="3600"/>
          </a:p>
        </p:txBody>
      </p:sp>
      <p:sp>
        <p:nvSpPr>
          <p:cNvPr id="621" name="Google Shape;621;p109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construtor de um objeto é um método especial, pois inicializa seus atributos toda vez que é instanciado (inicializado).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Toda vez que é digitada a palavra reservada new, o objeto solicita para a memória do sistema armazená-lo, onde chama o construtor da classe para inicializar o objeto. A identificação de um construtor em uma classe é sempre o mesmo nome da classe.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método construtor é sem indicação do tipo de retorno (nem mesmo void)  e pode ter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parâmetros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;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Construtores</a:t>
            </a:r>
            <a:endParaRPr sz="3600"/>
          </a:p>
        </p:txBody>
      </p:sp>
      <p:sp>
        <p:nvSpPr>
          <p:cNvPr id="627" name="Google Shape;627;p110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Toda classe tem pelo menos um construtor sempre definido. Se nenhum construtor for explicitamente definido pelo programador da classe, um construtor padrão, que não recebe argumentos, é incluído para a classe pelo compilador Java. No entanto, se o programador da classe criar pelo menos um método construtor, o construtor padrão não será criado automaticamente.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O construtor padrão é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público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 Abstrata</a:t>
            </a:r>
            <a:endParaRPr sz="3600"/>
          </a:p>
        </p:txBody>
      </p:sp>
      <p:sp>
        <p:nvSpPr>
          <p:cNvPr id="633" name="Google Shape;633;p111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Pode-se dizer que as classes abstratas servem como “modelo” para outras classes que dela herdem, não podendo ser instanciada por si só. Para ter um objeto de uma classe abstrata é necessário criar uma classe mais especializada herdando dela e então instanciar essa nova classe. Os métodos da classe abstrata devem então serem sobrescritos nas classes filhas.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Por exemplo, é definido que a classe “Animal” seja herdada pelas subclasses “Gato”, “Cachorro”, “Cavalo”, mas ela mesma nunca pode ser instanciada.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Interface</a:t>
            </a:r>
            <a:endParaRPr sz="3600"/>
          </a:p>
        </p:txBody>
      </p:sp>
      <p:sp>
        <p:nvSpPr>
          <p:cNvPr id="639" name="Google Shape;639;p112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As interfaces são padrões definidos através de contratos ou especificações. Um contrato define um determinado conjunto de métodos que serão implementados nas classes que assinarem esse contrato.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Dentro das interfaces existem somente assinaturas de métodos e propriedades, cabendo à classe que a utilizará realizar a implementação das assinaturas, dando comportamentos práticos aos métodos.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Classe x Objeto</a:t>
            </a:r>
            <a:endParaRPr sz="3600"/>
          </a:p>
        </p:txBody>
      </p:sp>
      <p:pic>
        <p:nvPicPr>
          <p:cNvPr id="645" name="Google Shape;645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450" y="1293775"/>
            <a:ext cx="4035900" cy="361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Generics</a:t>
            </a:r>
            <a:endParaRPr sz="3600"/>
          </a:p>
        </p:txBody>
      </p:sp>
      <p:sp>
        <p:nvSpPr>
          <p:cNvPr id="651" name="Google Shape;651;p114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Generics permitem que tipos (classes e interfaces) sejam parâmetros ao definir classes, interfaces e métodos. Assim como os parâmetros formais mais familiares usados ​​nas declarações de método, os parâmetros de tipo fornecem uma maneira de reutilizar o mesmo código com entradas diferentes. A diferença é que as entradas para parâmetros formais são valores, enquanto as entradas para digitar parâmetros são tipos.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rgbClr val="253A44"/>
                </a:highlight>
                <a:latin typeface="Courier New"/>
                <a:ea typeface="Courier New"/>
                <a:cs typeface="Courier New"/>
                <a:sym typeface="Courier New"/>
              </a:rPr>
              <a:t>List&lt;Integer&gt; list = new ArrayList&lt;&gt;();</a:t>
            </a:r>
            <a:endParaRPr sz="1200">
              <a:solidFill>
                <a:schemeClr val="lt1"/>
              </a:solidFill>
              <a:highlight>
                <a:srgbClr val="253A4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highlight>
                <a:srgbClr val="253A4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highlight>
                  <a:srgbClr val="253A44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class JpaCrudServiceImpl&lt;T, ID extends Serializable, Y&gt; implements JpaCrudService&lt;T, ID, Y&gt; {}</a:t>
            </a:r>
            <a:endParaRPr sz="1000">
              <a:solidFill>
                <a:schemeClr val="lt1"/>
              </a:solidFill>
              <a:highlight>
                <a:srgbClr val="253A4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DAO Pattern</a:t>
            </a:r>
            <a:endParaRPr sz="3600"/>
          </a:p>
        </p:txBody>
      </p:sp>
      <p:sp>
        <p:nvSpPr>
          <p:cNvPr id="657" name="Google Shape;657;p115"/>
          <p:cNvSpPr txBox="1"/>
          <p:nvPr>
            <p:ph idx="1" type="body"/>
          </p:nvPr>
        </p:nvSpPr>
        <p:spPr>
          <a:xfrm>
            <a:off x="311700" y="1396375"/>
            <a:ext cx="86685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O padrão DAO é definido no livro "Core J2EE Patterns" como: "o padrão utilizado para abstrair e encapsular todos os acessos ao data source. O DAO gerencia a conexão com o data source para obter e armazenar informações."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É um padrão estrutural que permite isolar a camada da aplicação/negócios da camada de persistência (geralmente um banco de dados relacional, mas pode ser qualquer outro mecanismo de persistência) usando uma API abstrata.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A funcionalidade dessa API é ocultar da aplicação todas as complexidades envolvidas na execução de operações CRUD no mecanismo de armazenamento. Isso permite que ambas as camadas evoluam separadamente sem saber nada uma da outra.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GITHUB</a:t>
            </a:r>
            <a:endParaRPr sz="3200"/>
          </a:p>
        </p:txBody>
      </p:sp>
      <p:sp>
        <p:nvSpPr>
          <p:cNvPr id="202" name="Google Shape;202;p44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 você não tenha uma conta,</a:t>
            </a:r>
            <a:r>
              <a:rPr lang="en"/>
              <a:t> inscreva-se.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https://github.com/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525" y="1893413"/>
            <a:ext cx="3532950" cy="21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Service Layer</a:t>
            </a:r>
            <a:endParaRPr sz="3600"/>
          </a:p>
        </p:txBody>
      </p:sp>
      <p:sp>
        <p:nvSpPr>
          <p:cNvPr id="663" name="Google Shape;663;p116"/>
          <p:cNvSpPr txBox="1"/>
          <p:nvPr>
            <p:ph idx="1" type="body"/>
          </p:nvPr>
        </p:nvSpPr>
        <p:spPr>
          <a:xfrm>
            <a:off x="311700" y="1396375"/>
            <a:ext cx="8668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 Camada de serviço é um padrão para organizar a lógica de negócios. Está acima da camada do DAO.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Ela encapsula a lógica de negócios da aplicação, controlando transações e coordenando respostas na implementação de suas operações.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17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Obrigada :)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JAVA</a:t>
            </a:r>
            <a:endParaRPr sz="3600"/>
          </a:p>
        </p:txBody>
      </p:sp>
      <p:sp>
        <p:nvSpPr>
          <p:cNvPr id="209" name="Google Shape;209;p45"/>
          <p:cNvSpPr txBox="1"/>
          <p:nvPr>
            <p:ph idx="1" type="body"/>
          </p:nvPr>
        </p:nvSpPr>
        <p:spPr>
          <a:xfrm>
            <a:off x="311700" y="1396375"/>
            <a:ext cx="85206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é uma linguagem de programação e plataforma computacional lançada pela primeira vez pela Sun Microsystems em 1995.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2008 o Java foi adquirido pela empresa Oracle Corporation.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