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9" r:id="rId2"/>
    <p:sldId id="303" r:id="rId3"/>
    <p:sldId id="300" r:id="rId4"/>
    <p:sldId id="284" r:id="rId5"/>
    <p:sldId id="285" r:id="rId6"/>
    <p:sldId id="258" r:id="rId7"/>
    <p:sldId id="261" r:id="rId8"/>
    <p:sldId id="273" r:id="rId9"/>
    <p:sldId id="260" r:id="rId10"/>
    <p:sldId id="301" r:id="rId11"/>
    <p:sldId id="286" r:id="rId12"/>
    <p:sldId id="287" r:id="rId13"/>
    <p:sldId id="288" r:id="rId14"/>
    <p:sldId id="266" r:id="rId15"/>
    <p:sldId id="274" r:id="rId16"/>
    <p:sldId id="294" r:id="rId17"/>
    <p:sldId id="302" r:id="rId18"/>
    <p:sldId id="292" r:id="rId19"/>
    <p:sldId id="295" r:id="rId20"/>
    <p:sldId id="277" r:id="rId21"/>
    <p:sldId id="279" r:id="rId22"/>
    <p:sldId id="281" r:id="rId23"/>
    <p:sldId id="296" r:id="rId24"/>
    <p:sldId id="276" r:id="rId25"/>
    <p:sldId id="272" r:id="rId26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660"/>
  </p:normalViewPr>
  <p:slideViewPr>
    <p:cSldViewPr>
      <p:cViewPr>
        <p:scale>
          <a:sx n="60" d="100"/>
          <a:sy n="60" d="100"/>
        </p:scale>
        <p:origin x="-171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9AFF-FDD6-4DDB-A9D6-15C1D8689A70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E7E4-1EAC-4452-8D4F-25DF99BCDB7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3953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E7E4-1EAC-4452-8D4F-25DF99BCDB7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81825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0F06C22-2679-42C0-B2DB-87C5A56B9036}" type="datetimeFigureOut">
              <a:rPr lang="pt-PT" smtClean="0"/>
              <a:pPr/>
              <a:t>30-04-2020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2552840-2437-48D7-B5FB-C1102EA5E1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9712" y="1268760"/>
            <a:ext cx="51845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 tecnologia que envolve o  Desafio – sistema de cadastramento dos candidatos e inclusão de currículos – pode ser utilizado por qualquer  sistema vigente na administração pública , entre  eles  </a:t>
            </a:r>
            <a:r>
              <a:rPr lang="pt-BR" sz="3200" dirty="0" err="1" smtClean="0"/>
              <a:t>Sigepe</a:t>
            </a:r>
            <a:r>
              <a:rPr lang="pt-BR" sz="3200" dirty="0" smtClean="0"/>
              <a:t> Talentos, </a:t>
            </a:r>
            <a:r>
              <a:rPr lang="pt-BR" sz="3200" dirty="0" err="1" smtClean="0"/>
              <a:t>E-gov</a:t>
            </a:r>
            <a:r>
              <a:rPr lang="pt-BR" sz="3200" dirty="0" smtClean="0"/>
              <a:t>, entre outros.</a:t>
            </a: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10396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cap="all" dirty="0"/>
              <a:t>cargos de chefias intermediárias </a:t>
            </a:r>
          </a:p>
        </p:txBody>
      </p:sp>
    </p:spTree>
    <p:extLst>
      <p:ext uri="{BB962C8B-B14F-4D97-AF65-F5344CB8AC3E}">
        <p14:creationId xmlns="" xmlns:p14="http://schemas.microsoft.com/office/powerpoint/2010/main" val="1951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75048"/>
          </a:xfrm>
        </p:spPr>
        <p:txBody>
          <a:bodyPr>
            <a:normAutofit lnSpcReduction="10000"/>
          </a:bodyPr>
          <a:lstStyle/>
          <a:p>
            <a:r>
              <a:rPr lang="pt-PT" i="1" u="none" strike="noStrike" dirty="0" smtClean="0">
                <a:effectLst/>
              </a:rPr>
              <a:t> </a:t>
            </a:r>
            <a:r>
              <a:rPr lang="pt-PT" i="1" dirty="0" smtClean="0"/>
              <a:t> Competências Gerais </a:t>
            </a:r>
            <a:r>
              <a:rPr lang="pt-PT" sz="1600" i="1" dirty="0" smtClean="0"/>
              <a:t>(peso 2)</a:t>
            </a:r>
            <a:endParaRPr lang="pt-BR" sz="1600" i="1" dirty="0" smtClean="0"/>
          </a:p>
          <a:p>
            <a:r>
              <a:rPr lang="pt-BR" i="1" dirty="0" smtClean="0"/>
              <a:t>Atividades</a:t>
            </a:r>
          </a:p>
          <a:p>
            <a:r>
              <a:rPr lang="pt-PT" i="1" dirty="0" smtClean="0"/>
              <a:t>Competências Específicas </a:t>
            </a:r>
            <a:r>
              <a:rPr lang="pt-PT" sz="1600" i="1" dirty="0" smtClean="0"/>
              <a:t>(peso 1)</a:t>
            </a:r>
          </a:p>
          <a:p>
            <a:r>
              <a:rPr lang="pt-PT" sz="1600" i="1" dirty="0" smtClean="0"/>
              <a:t>Atividades</a:t>
            </a:r>
          </a:p>
          <a:p>
            <a:r>
              <a:rPr lang="pt-PT" sz="1600" i="1" dirty="0" smtClean="0"/>
              <a:t>Recomendações</a:t>
            </a:r>
            <a:endParaRPr lang="pt-PT" i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3168352"/>
          </a:xfrm>
        </p:spPr>
        <p:txBody>
          <a:bodyPr>
            <a:normAutofit/>
          </a:bodyPr>
          <a:lstStyle/>
          <a:p>
            <a:r>
              <a:rPr lang="pt-PT" b="1" dirty="0"/>
              <a:t> </a:t>
            </a:r>
            <a:r>
              <a:rPr lang="pt-PT" b="1" dirty="0" smtClean="0"/>
              <a:t>Líderes </a:t>
            </a:r>
            <a:r>
              <a:rPr lang="pt-PT" b="1" dirty="0"/>
              <a:t>de </a:t>
            </a:r>
            <a:r>
              <a:rPr lang="pt-PT" b="1" dirty="0" smtClean="0"/>
              <a:t>Coordenadores 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b="1" dirty="0" smtClean="0"/>
              <a:t>e </a:t>
            </a:r>
            <a:br>
              <a:rPr lang="pt-PT" sz="4800" b="1" dirty="0" smtClean="0"/>
            </a:br>
            <a:r>
              <a:rPr lang="pt-PT" b="1" dirty="0" smtClean="0"/>
              <a:t>Coordenadores  Gerais</a:t>
            </a:r>
            <a:br>
              <a:rPr lang="pt-PT" b="1" dirty="0" smtClean="0"/>
            </a:br>
            <a:r>
              <a:rPr lang="pt-PT" dirty="0" smtClean="0"/>
              <a:t>(</a:t>
            </a:r>
            <a:r>
              <a:rPr lang="pt-PT" sz="3200" dirty="0" smtClean="0"/>
              <a:t>DAS 3 e 4)                                                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9553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2154849"/>
              </p:ext>
            </p:extLst>
          </p:nvPr>
        </p:nvGraphicFramePr>
        <p:xfrm>
          <a:off x="755576" y="946250"/>
          <a:ext cx="7632848" cy="496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2848"/>
              </a:tblGrid>
              <a:tr h="650675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b="1" i="1" u="none" strike="noStrike" dirty="0" smtClean="0">
                          <a:effectLst/>
                        </a:rPr>
                        <a:t>Competências Gerais</a:t>
                      </a:r>
                    </a:p>
                    <a:p>
                      <a:pPr algn="l" fontAlgn="b"/>
                      <a:endParaRPr lang="pt-PT" sz="2000" b="1" i="1" u="none" strike="noStrike" dirty="0" smtClean="0">
                        <a:effectLst/>
                      </a:endParaRP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 smtClean="0">
                          <a:effectLst/>
                        </a:rPr>
                        <a:t>Empatia</a:t>
                      </a: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endParaRPr lang="pt-PT" sz="2000" i="1" u="none" strike="noStrike" dirty="0" smtClean="0">
                        <a:effectLst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Comunicação intrapessoal e </a:t>
                      </a:r>
                      <a:r>
                        <a:rPr lang="pt-PT" sz="2400" i="1" u="none" strike="noStrike" dirty="0" smtClean="0">
                          <a:effectLst/>
                        </a:rPr>
                        <a:t>heteropessoal</a:t>
                      </a: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Possibilitar </a:t>
                      </a:r>
                      <a:r>
                        <a:rPr lang="pt-PT" sz="2400" i="1" u="none" strike="noStrike" dirty="0" smtClean="0">
                          <a:effectLst/>
                        </a:rPr>
                        <a:t>o</a:t>
                      </a:r>
                      <a:r>
                        <a:rPr lang="pt-PT" sz="2400" i="1" u="none" strike="noStrike" baseline="0" dirty="0" smtClean="0">
                          <a:effectLst/>
                        </a:rPr>
                        <a:t> desenvolvimento</a:t>
                      </a:r>
                      <a:r>
                        <a:rPr lang="pt-PT" sz="2400" i="1" u="none" strike="noStrike" dirty="0" smtClean="0">
                          <a:effectLst/>
                        </a:rPr>
                        <a:t> </a:t>
                      </a:r>
                      <a:r>
                        <a:rPr lang="pt-PT" sz="2400" i="1" u="none" strike="noStrike" dirty="0">
                          <a:effectLst/>
                        </a:rPr>
                        <a:t>pessoal e de </a:t>
                      </a:r>
                      <a:r>
                        <a:rPr lang="pt-PT" sz="2400" i="1" u="none" strike="noStrike" dirty="0" smtClean="0">
                          <a:effectLst/>
                        </a:rPr>
                        <a:t>outros</a:t>
                      </a: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Autogestão </a:t>
                      </a:r>
                      <a:r>
                        <a:rPr lang="pt-PT" sz="2400" i="1" u="none" strike="noStrike" dirty="0" smtClean="0">
                          <a:effectLst/>
                        </a:rPr>
                        <a:t>emocional</a:t>
                      </a: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46224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 smtClean="0">
                          <a:effectLst/>
                        </a:rPr>
                        <a:t>Flexibilidade </a:t>
                      </a:r>
                      <a:r>
                        <a:rPr lang="pt-PT" sz="2400" i="1" u="none" strike="noStrike" dirty="0">
                          <a:effectLst/>
                        </a:rPr>
                        <a:t>e </a:t>
                      </a:r>
                      <a:r>
                        <a:rPr lang="pt-PT" sz="2400" i="1" u="none" strike="noStrike" dirty="0" smtClean="0">
                          <a:effectLst/>
                        </a:rPr>
                        <a:t>resiliência</a:t>
                      </a: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Habilidade para integrar equipes e estimular as pessoas</a:t>
                      </a: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697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0396874"/>
              </p:ext>
            </p:extLst>
          </p:nvPr>
        </p:nvGraphicFramePr>
        <p:xfrm>
          <a:off x="457200" y="2024845"/>
          <a:ext cx="7787208" cy="339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7208"/>
              </a:tblGrid>
              <a:tr h="849025">
                <a:tc>
                  <a:txBody>
                    <a:bodyPr/>
                    <a:lstStyle/>
                    <a:p>
                      <a:pPr algn="l" fontAlgn="b"/>
                      <a:r>
                        <a:rPr lang="pt-PT" sz="4000" u="none" strike="noStrike" dirty="0">
                          <a:effectLst/>
                        </a:rPr>
                        <a:t> </a:t>
                      </a:r>
                      <a:r>
                        <a:rPr lang="pt-PT" sz="3600" b="1" u="none" strike="noStrike" dirty="0" smtClean="0">
                          <a:effectLst/>
                        </a:rPr>
                        <a:t>Atividades</a:t>
                      </a:r>
                      <a:endParaRPr lang="pt-PT" sz="4000" b="1" u="none" strike="noStrike" dirty="0" smtClean="0">
                        <a:effectLst/>
                      </a:endParaRPr>
                    </a:p>
                    <a:p>
                      <a:pPr algn="l" fontAlgn="b"/>
                      <a:endParaRPr lang="pt-PT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309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>
                          <a:effectLst/>
                        </a:rPr>
                        <a:t> Coordenação de pessoas e de si </a:t>
                      </a:r>
                      <a:r>
                        <a:rPr lang="pt-PT" sz="2800" i="1" u="none" strike="noStrike" dirty="0" smtClean="0">
                          <a:effectLst/>
                        </a:rPr>
                        <a:t>mesmo</a:t>
                      </a:r>
                    </a:p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endParaRPr lang="pt-PT" sz="28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309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>
                          <a:effectLst/>
                        </a:rPr>
                        <a:t>Desenvolvimento de pessoas e de si mesmo</a:t>
                      </a:r>
                      <a:endParaRPr lang="pt-PT" sz="28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3095">
                <a:tc>
                  <a:txBody>
                    <a:bodyPr/>
                    <a:lstStyle/>
                    <a:p>
                      <a:pPr algn="l" fontAlgn="b"/>
                      <a:endParaRPr lang="pt-PT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95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513431"/>
              </p:ext>
            </p:extLst>
          </p:nvPr>
        </p:nvGraphicFramePr>
        <p:xfrm>
          <a:off x="539552" y="439959"/>
          <a:ext cx="7848872" cy="616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872"/>
              </a:tblGrid>
              <a:tr h="170191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pt-PT" sz="3200" b="1" u="none" strike="noStrike" dirty="0" smtClean="0">
                          <a:effectLst/>
                        </a:rPr>
                        <a:t>Competências Específicas </a:t>
                      </a:r>
                      <a:r>
                        <a:rPr lang="pt-PT" sz="2400" b="1" u="none" strike="noStrike" dirty="0" smtClean="0">
                          <a:effectLst/>
                        </a:rPr>
                        <a:t>(peso 1)</a:t>
                      </a:r>
                      <a:endParaRPr lang="pt-PT" sz="2800" u="none" strike="noStrike" dirty="0" smtClean="0">
                        <a:effectLst/>
                      </a:endParaRPr>
                    </a:p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Capacidade </a:t>
                      </a:r>
                      <a:r>
                        <a:rPr lang="pt-PT" sz="2400" i="1" u="none" strike="noStrike" dirty="0">
                          <a:effectLst/>
                        </a:rPr>
                        <a:t>de articulação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 </a:t>
                      </a:r>
                      <a:r>
                        <a:rPr lang="pt-PT" sz="2400" i="1" u="none" strike="noStrike" dirty="0" smtClean="0">
                          <a:effectLst/>
                        </a:rPr>
                        <a:t>Comunicação </a:t>
                      </a:r>
                      <a:r>
                        <a:rPr lang="pt-PT" sz="2400" i="1" u="none" strike="noStrike" dirty="0">
                          <a:effectLst/>
                        </a:rPr>
                        <a:t>estratégica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Visão </a:t>
                      </a:r>
                      <a:r>
                        <a:rPr lang="pt-PT" sz="2400" i="1" u="none" strike="noStrike" dirty="0">
                          <a:effectLst/>
                        </a:rPr>
                        <a:t>estratégica/planejamento estratégico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Flexibilidade </a:t>
                      </a:r>
                      <a:r>
                        <a:rPr lang="pt-PT" sz="2400" i="1" u="none" strike="noStrike" dirty="0">
                          <a:effectLst/>
                        </a:rPr>
                        <a:t>e estratégia política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Negociação </a:t>
                      </a:r>
                      <a:r>
                        <a:rPr lang="pt-PT" sz="2400" i="1" u="none" strike="noStrike" dirty="0">
                          <a:effectLst/>
                        </a:rPr>
                        <a:t>tática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Escuta </a:t>
                      </a:r>
                      <a:r>
                        <a:rPr lang="pt-PT" sz="2400" i="1" u="none" strike="noStrike" dirty="0">
                          <a:effectLst/>
                        </a:rPr>
                        <a:t>ativa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Condução </a:t>
                      </a:r>
                      <a:r>
                        <a:rPr lang="pt-PT" sz="2400" i="1" u="none" strike="noStrike" dirty="0">
                          <a:effectLst/>
                        </a:rPr>
                        <a:t>de reuniões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55199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Gestão </a:t>
                      </a:r>
                      <a:r>
                        <a:rPr lang="pt-PT" sz="2400" i="1" u="none" strike="noStrike" dirty="0">
                          <a:effectLst/>
                        </a:rPr>
                        <a:t>de conflitos e interesses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16350">
                <a:tc>
                  <a:txBody>
                    <a:bodyPr/>
                    <a:lstStyle/>
                    <a:p>
                      <a:pPr marL="342900" indent="-34290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Estimular a inovação dos processos de trabalho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217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6586376"/>
              </p:ext>
            </p:extLst>
          </p:nvPr>
        </p:nvGraphicFramePr>
        <p:xfrm>
          <a:off x="1115616" y="250806"/>
          <a:ext cx="7488832" cy="5890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1318925">
                <a:tc>
                  <a:txBody>
                    <a:bodyPr/>
                    <a:lstStyle/>
                    <a:p>
                      <a:pPr algn="just" fontAlgn="b">
                        <a:lnSpc>
                          <a:spcPct val="150000"/>
                        </a:lnSpc>
                      </a:pPr>
                      <a:r>
                        <a:rPr lang="pt-PT" sz="3600" b="1" i="0" u="none" strike="noStrike" dirty="0" smtClean="0">
                          <a:effectLst/>
                        </a:rPr>
                        <a:t>Atividades</a:t>
                      </a:r>
                      <a:r>
                        <a:rPr lang="pt-PT" sz="3600" b="1" i="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Propor </a:t>
                      </a:r>
                      <a:r>
                        <a:rPr lang="pt-PT" sz="2400" i="1" u="none" strike="noStrike" dirty="0">
                          <a:effectLst/>
                        </a:rPr>
                        <a:t>projetos e avaliar sua pertinência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67058">
                <a:tc>
                  <a:txBody>
                    <a:bodyPr/>
                    <a:lstStyle/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Estabelecimento </a:t>
                      </a:r>
                      <a:r>
                        <a:rPr lang="pt-PT" sz="2400" i="1" u="none" strike="noStrike" dirty="0">
                          <a:effectLst/>
                        </a:rPr>
                        <a:t>de prioridades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67058">
                <a:tc>
                  <a:txBody>
                    <a:bodyPr/>
                    <a:lstStyle/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Compartilhamento </a:t>
                      </a:r>
                      <a:r>
                        <a:rPr lang="pt-PT" sz="2400" i="1" u="none" strike="noStrike" dirty="0">
                          <a:effectLst/>
                        </a:rPr>
                        <a:t>da informação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67058">
                <a:tc>
                  <a:txBody>
                    <a:bodyPr/>
                    <a:lstStyle/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Ouvir </a:t>
                      </a:r>
                      <a:r>
                        <a:rPr lang="pt-PT" sz="2400" i="1" u="none" strike="noStrike" dirty="0">
                          <a:effectLst/>
                        </a:rPr>
                        <a:t>os demandantes internos e externos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67058">
                <a:tc>
                  <a:txBody>
                    <a:bodyPr/>
                    <a:lstStyle/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Conduzir </a:t>
                      </a:r>
                      <a:r>
                        <a:rPr lang="pt-PT" sz="2400" i="1" u="none" strike="noStrike" dirty="0">
                          <a:effectLst/>
                        </a:rPr>
                        <a:t>reuniões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71157">
                <a:tc>
                  <a:txBody>
                    <a:bodyPr/>
                    <a:lstStyle/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Perceber </a:t>
                      </a:r>
                      <a:r>
                        <a:rPr lang="pt-PT" sz="2400" i="1" u="none" strike="noStrike" dirty="0">
                          <a:effectLst/>
                        </a:rPr>
                        <a:t>diferentes interesses e oportunidades de ação para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67058">
                <a:tc>
                  <a:txBody>
                    <a:bodyPr/>
                    <a:lstStyle/>
                    <a:p>
                      <a:pPr algn="just" fontAlgn="b">
                        <a:lnSpc>
                          <a:spcPct val="150000"/>
                        </a:lnSpc>
                      </a:pPr>
                      <a:r>
                        <a:rPr lang="pt-PT" sz="2400" i="1" u="none" strike="noStrike" dirty="0" smtClean="0">
                          <a:effectLst/>
                        </a:rPr>
                        <a:t>      implantar </a:t>
                      </a:r>
                      <a:r>
                        <a:rPr lang="pt-PT" sz="2400" i="1" u="none" strike="noStrike" dirty="0">
                          <a:effectLst/>
                        </a:rPr>
                        <a:t>projetos na área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67058">
                <a:tc>
                  <a:txBody>
                    <a:bodyPr/>
                    <a:lstStyle/>
                    <a:p>
                      <a:pPr marL="342900" indent="-342900" algn="just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Elaborar </a:t>
                      </a:r>
                      <a:r>
                        <a:rPr lang="pt-PT" sz="2400" i="1" u="none" strike="noStrike" dirty="0">
                          <a:effectLst/>
                        </a:rPr>
                        <a:t>planos de ação para a área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416598">
                <a:tc>
                  <a:txBody>
                    <a:bodyPr/>
                    <a:lstStyle/>
                    <a:p>
                      <a:pPr algn="l" fontAlgn="b"/>
                      <a:r>
                        <a:rPr lang="pt-PT" sz="2800" u="none" strike="noStrike" dirty="0">
                          <a:effectLst/>
                        </a:rPr>
                        <a:t> 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673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8890369"/>
              </p:ext>
            </p:extLst>
          </p:nvPr>
        </p:nvGraphicFramePr>
        <p:xfrm>
          <a:off x="611561" y="2012633"/>
          <a:ext cx="7776862" cy="2954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6862"/>
              </a:tblGrid>
              <a:tr h="65399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pt-PT" sz="3600" b="1" u="none" strike="noStrike" dirty="0">
                          <a:effectLst/>
                        </a:rPr>
                        <a:t> </a:t>
                      </a:r>
                      <a:r>
                        <a:rPr lang="pt-PT" sz="3600" b="1" u="none" strike="noStrike" dirty="0" smtClean="0">
                          <a:effectLst/>
                        </a:rPr>
                        <a:t>Recomendações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pt-PT" sz="3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03069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Curso para desenvolvimento das competências citadas - líder </a:t>
                      </a:r>
                      <a:r>
                        <a:rPr lang="pt-PT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coach</a:t>
                      </a:r>
                    </a:p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478140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Acompanhamento da chefia para desenvolvimento e aquisição da competências</a:t>
                      </a: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23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cap="all" dirty="0"/>
              <a:t>cargos de altas chefias</a:t>
            </a:r>
          </a:p>
        </p:txBody>
      </p:sp>
    </p:spTree>
    <p:extLst>
      <p:ext uri="{BB962C8B-B14F-4D97-AF65-F5344CB8AC3E}">
        <p14:creationId xmlns="" xmlns:p14="http://schemas.microsoft.com/office/powerpoint/2010/main" val="28344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75048"/>
          </a:xfrm>
        </p:spPr>
        <p:txBody>
          <a:bodyPr>
            <a:normAutofit lnSpcReduction="10000"/>
          </a:bodyPr>
          <a:lstStyle/>
          <a:p>
            <a:r>
              <a:rPr lang="pt-PT" i="1" dirty="0" smtClean="0"/>
              <a:t> Competências Gerais </a:t>
            </a:r>
            <a:r>
              <a:rPr lang="pt-PT" sz="1600" i="1" dirty="0" smtClean="0"/>
              <a:t>(peso 2)</a:t>
            </a:r>
            <a:endParaRPr lang="pt-BR" sz="1600" i="1" dirty="0" smtClean="0"/>
          </a:p>
          <a:p>
            <a:r>
              <a:rPr lang="pt-BR" i="1" dirty="0" smtClean="0"/>
              <a:t>Atividades</a:t>
            </a:r>
          </a:p>
          <a:p>
            <a:r>
              <a:rPr lang="pt-PT" i="1" dirty="0" smtClean="0"/>
              <a:t>Competências Específicas </a:t>
            </a:r>
            <a:r>
              <a:rPr lang="pt-PT" sz="1600" i="1" dirty="0" smtClean="0"/>
              <a:t>(peso 1)</a:t>
            </a:r>
          </a:p>
          <a:p>
            <a:r>
              <a:rPr lang="pt-PT" sz="1600" i="1" dirty="0" smtClean="0"/>
              <a:t>Atividades</a:t>
            </a:r>
          </a:p>
          <a:p>
            <a:r>
              <a:rPr lang="pt-PT" sz="1600" i="1" dirty="0" smtClean="0"/>
              <a:t>Recomendações</a:t>
            </a:r>
            <a:endParaRPr lang="pt-PT" i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3168352"/>
          </a:xfrm>
        </p:spPr>
        <p:txBody>
          <a:bodyPr>
            <a:normAutofit/>
          </a:bodyPr>
          <a:lstStyle/>
          <a:p>
            <a:r>
              <a:rPr lang="pt-PT" sz="4800" b="1" dirty="0"/>
              <a:t> </a:t>
            </a:r>
            <a:r>
              <a:rPr lang="pt-PT" sz="4800" b="1" dirty="0" smtClean="0"/>
              <a:t>Líderes da Direção  </a:t>
            </a:r>
            <a:br>
              <a:rPr lang="pt-PT" sz="4800" b="1" dirty="0" smtClean="0"/>
            </a:br>
            <a:r>
              <a:rPr lang="pt-PT" sz="4800" b="1" dirty="0" smtClean="0"/>
              <a:t>Secretarias</a:t>
            </a:r>
            <a:br>
              <a:rPr lang="pt-PT" sz="4800" b="1" dirty="0" smtClean="0"/>
            </a:br>
            <a:r>
              <a:rPr lang="pt-PT" b="1" dirty="0"/>
              <a:t/>
            </a:r>
            <a:br>
              <a:rPr lang="pt-PT" b="1" dirty="0"/>
            </a:br>
            <a:r>
              <a:rPr lang="pt-PT" sz="2800" b="1" dirty="0" smtClean="0"/>
              <a:t>(DAS 4e 5 )                                                </a:t>
            </a:r>
            <a:endParaRPr lang="pt-PT" b="1" dirty="0"/>
          </a:p>
        </p:txBody>
      </p:sp>
    </p:spTree>
    <p:extLst>
      <p:ext uri="{BB962C8B-B14F-4D97-AF65-F5344CB8AC3E}">
        <p14:creationId xmlns="" xmlns:p14="http://schemas.microsoft.com/office/powerpoint/2010/main" val="38377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3832658"/>
              </p:ext>
            </p:extLst>
          </p:nvPr>
        </p:nvGraphicFramePr>
        <p:xfrm>
          <a:off x="971600" y="975660"/>
          <a:ext cx="7632848" cy="530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2848"/>
              </a:tblGrid>
              <a:tr h="650675">
                <a:tc>
                  <a:txBody>
                    <a:bodyPr/>
                    <a:lstStyle/>
                    <a:p>
                      <a:pPr algn="l" fontAlgn="b"/>
                      <a:r>
                        <a:rPr lang="pt-PT" sz="3600" b="1" i="1" u="none" strike="noStrike" dirty="0" smtClean="0">
                          <a:effectLst/>
                        </a:rPr>
                        <a:t>Competências Gerais</a:t>
                      </a:r>
                      <a:endParaRPr lang="pt-PT" sz="3200" b="1" i="1" u="none" strike="noStrike" dirty="0" smtClean="0">
                        <a:effectLst/>
                      </a:endParaRP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3200" i="1" u="none" strike="noStrike" dirty="0" smtClean="0">
                          <a:effectLst/>
                        </a:rPr>
                        <a:t>Empatia</a:t>
                      </a: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3200" i="1" u="none" strike="noStrike" dirty="0">
                          <a:effectLst/>
                        </a:rPr>
                        <a:t>Comunicação intrapessoal e heteropessoal</a:t>
                      </a:r>
                      <a:endParaRPr lang="pt-PT" sz="3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3200" i="1" u="none" strike="noStrike" dirty="0">
                          <a:effectLst/>
                        </a:rPr>
                        <a:t>Possibilitar </a:t>
                      </a:r>
                      <a:r>
                        <a:rPr lang="pt-PT" sz="3200" i="1" u="none" strike="noStrike" dirty="0" smtClean="0">
                          <a:effectLst/>
                        </a:rPr>
                        <a:t>o</a:t>
                      </a:r>
                      <a:r>
                        <a:rPr lang="pt-PT" sz="3200" i="1" u="none" strike="noStrike" baseline="0" dirty="0" smtClean="0">
                          <a:effectLst/>
                        </a:rPr>
                        <a:t> desenvolvimento</a:t>
                      </a:r>
                      <a:r>
                        <a:rPr lang="pt-PT" sz="3200" i="1" u="none" strike="noStrike" dirty="0" smtClean="0">
                          <a:effectLst/>
                        </a:rPr>
                        <a:t> </a:t>
                      </a:r>
                      <a:r>
                        <a:rPr lang="pt-PT" sz="3200" i="1" u="none" strike="noStrike" dirty="0">
                          <a:effectLst/>
                        </a:rPr>
                        <a:t>pessoal e de outros</a:t>
                      </a:r>
                      <a:endParaRPr lang="pt-PT" sz="3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3200" i="1" u="none" strike="noStrike" dirty="0">
                          <a:effectLst/>
                        </a:rPr>
                        <a:t>Autogestão emocional</a:t>
                      </a:r>
                      <a:endParaRPr lang="pt-PT" sz="3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3200" i="1" u="none" strike="noStrike" dirty="0">
                          <a:effectLst/>
                        </a:rPr>
                        <a:t>Flexibilidade e </a:t>
                      </a:r>
                      <a:r>
                        <a:rPr lang="pt-PT" sz="3200" i="1" u="none" strike="noStrike" dirty="0" smtClean="0">
                          <a:effectLst/>
                        </a:rPr>
                        <a:t>resiliência</a:t>
                      </a: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endParaRPr lang="pt-PT" sz="3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0675">
                <a:tc>
                  <a:txBody>
                    <a:bodyPr/>
                    <a:lstStyle/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3200" i="1" u="none" strike="noStrike" dirty="0">
                          <a:effectLst/>
                        </a:rPr>
                        <a:t>Habilidade para integrar equipes e estimular as pessoas</a:t>
                      </a:r>
                      <a:endParaRPr lang="pt-PT" sz="3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86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5805264"/>
            <a:ext cx="7885113" cy="864096"/>
          </a:xfrm>
        </p:spPr>
        <p:txBody>
          <a:bodyPr>
            <a:normAutofit fontScale="90000"/>
          </a:bodyPr>
          <a:lstStyle/>
          <a:p>
            <a:pPr algn="r"/>
            <a:r>
              <a:rPr lang="pt-PT" sz="2400" i="1" dirty="0"/>
              <a:t> </a:t>
            </a:r>
            <a:r>
              <a:rPr lang="pt-PT" sz="2400" i="1" dirty="0" smtClean="0"/>
              <a:t/>
            </a:r>
            <a:br>
              <a:rPr lang="pt-PT" sz="2400" i="1" dirty="0" smtClean="0"/>
            </a:br>
            <a:r>
              <a:rPr lang="pt-PT" sz="2400" i="1" dirty="0"/>
              <a:t>Débora Maria Victória De </a:t>
            </a:r>
            <a:r>
              <a:rPr lang="pt-PT" sz="2400" i="1" dirty="0" smtClean="0"/>
              <a:t>Barros</a:t>
            </a:r>
            <a:r>
              <a:rPr lang="pt-PT" sz="2400" i="1" dirty="0"/>
              <a:t/>
            </a:r>
            <a:br>
              <a:rPr lang="pt-PT" sz="2400" i="1" dirty="0"/>
            </a:br>
            <a:endParaRPr lang="pt-PT" sz="3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2" y="1196753"/>
            <a:ext cx="7954143" cy="3210148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P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DESAFIO </a:t>
            </a:r>
            <a:r>
              <a:rPr lang="pt-B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pt-P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NAP</a:t>
            </a:r>
          </a:p>
          <a:p>
            <a:pPr algn="ctr"/>
            <a:r>
              <a:rPr lang="pt-P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PT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ESCOLA NACIONAL DE ADMINISTRAÇÃO PÚBLICA</a:t>
            </a:r>
          </a:p>
          <a:p>
            <a:pPr algn="ctr"/>
            <a:r>
              <a:rPr lang="pt-PT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SELEÇÃO POR COMPETÊNCIA PARA CARGOS PÚBLICOS</a:t>
            </a:r>
          </a:p>
          <a:p>
            <a:endParaRPr lang="pt-P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4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93491"/>
              </p:ext>
            </p:extLst>
          </p:nvPr>
        </p:nvGraphicFramePr>
        <p:xfrm>
          <a:off x="1547664" y="2924944"/>
          <a:ext cx="7200800" cy="3056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0"/>
              </a:tblGrid>
              <a:tr h="129614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600" b="1" u="none" strike="noStrike" dirty="0" smtClean="0">
                          <a:effectLst/>
                        </a:rPr>
                        <a:t>Atividades</a:t>
                      </a:r>
                    </a:p>
                    <a:p>
                      <a:pPr algn="l" fontAlgn="b"/>
                      <a:endParaRPr lang="pt-PT" sz="3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pt-PT" sz="2800" u="none" strike="noStrike" dirty="0" smtClean="0">
                        <a:effectLst/>
                      </a:endParaRPr>
                    </a:p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 smtClean="0">
                          <a:effectLst/>
                        </a:rPr>
                        <a:t>Coordenação </a:t>
                      </a:r>
                      <a:r>
                        <a:rPr lang="pt-PT" sz="2800" i="1" u="none" strike="noStrike" dirty="0">
                          <a:effectLst/>
                        </a:rPr>
                        <a:t>de pessoas e de si mesmo</a:t>
                      </a:r>
                      <a:endParaRPr lang="pt-PT" sz="2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096074">
                <a:tc>
                  <a:txBody>
                    <a:bodyPr/>
                    <a:lstStyle/>
                    <a:p>
                      <a:pPr marL="457200" indent="-457200" algn="l" fontAlgn="b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 smtClean="0">
                          <a:effectLst/>
                        </a:rPr>
                        <a:t>Desenvolvimento </a:t>
                      </a:r>
                      <a:r>
                        <a:rPr lang="pt-PT" sz="2800" i="1" u="none" strike="noStrike" dirty="0">
                          <a:effectLst/>
                        </a:rPr>
                        <a:t>de pessoas e de si mesmo</a:t>
                      </a:r>
                      <a:endParaRPr lang="pt-PT" sz="2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645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6189464"/>
              </p:ext>
            </p:extLst>
          </p:nvPr>
        </p:nvGraphicFramePr>
        <p:xfrm>
          <a:off x="611560" y="607695"/>
          <a:ext cx="8280919" cy="527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19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b="1" u="none" strike="noStrike" dirty="0" smtClean="0">
                          <a:effectLst/>
                        </a:rPr>
                        <a:t>Competências Específicas </a:t>
                      </a:r>
                      <a:r>
                        <a:rPr lang="pt-PT" sz="2000" b="1" u="none" strike="noStrike" dirty="0" smtClean="0">
                          <a:effectLst/>
                        </a:rPr>
                        <a:t>(peso 1)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400" b="1" u="none" strike="noStrike" dirty="0" smtClean="0">
                        <a:effectLst/>
                      </a:endParaRPr>
                    </a:p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Diplomacia</a:t>
                      </a:r>
                      <a:r>
                        <a:rPr lang="pt-PT" sz="2400" i="1" u="none" strike="noStrike" dirty="0">
                          <a:effectLst/>
                        </a:rPr>
                        <a:t>, comunicação estratégica e articulação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Capacidade </a:t>
                      </a:r>
                      <a:r>
                        <a:rPr lang="pt-PT" sz="2400" i="1" u="none" strike="noStrike" dirty="0">
                          <a:effectLst/>
                        </a:rPr>
                        <a:t>de leitura de cenários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Decisão </a:t>
                      </a:r>
                      <a:r>
                        <a:rPr lang="pt-PT" sz="2400" i="1" u="none" strike="noStrike" dirty="0">
                          <a:effectLst/>
                        </a:rPr>
                        <a:t>estratégica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Gerenciamento </a:t>
                      </a:r>
                      <a:r>
                        <a:rPr lang="pt-PT" sz="2400" i="1" u="none" strike="noStrike" dirty="0">
                          <a:effectLst/>
                        </a:rPr>
                        <a:t>de mudanças e exercício da liderança em cenários de alta incerteza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Visão </a:t>
                      </a:r>
                      <a:r>
                        <a:rPr lang="pt-PT" sz="2400" i="1" u="none" strike="noStrike" dirty="0">
                          <a:effectLst/>
                        </a:rPr>
                        <a:t>estratégica/planejamento estratégico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Escuta </a:t>
                      </a:r>
                      <a:r>
                        <a:rPr lang="pt-PT" sz="2400" i="1" u="none" strike="noStrike" dirty="0">
                          <a:effectLst/>
                        </a:rPr>
                        <a:t>ativa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Fomentar a inovação no desempenho das equipes de trabalho</a:t>
                      </a: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Habilidade </a:t>
                      </a:r>
                      <a:r>
                        <a:rPr lang="pt-PT" sz="2400" i="1" u="none" strike="noStrike" dirty="0">
                          <a:effectLst/>
                        </a:rPr>
                        <a:t>de cocriar alternativas inteligentes e éticas com a equipe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 smtClean="0">
                          <a:effectLst/>
                        </a:rPr>
                        <a:t>Habilidade </a:t>
                      </a:r>
                      <a:r>
                        <a:rPr lang="pt-PT" sz="2400" i="1" u="none" strike="noStrike" dirty="0">
                          <a:effectLst/>
                        </a:rPr>
                        <a:t>de alavancar resultados com base em estruturas horizontais </a:t>
                      </a:r>
                      <a:r>
                        <a:rPr lang="pt-PT" sz="2400" i="1" u="none" strike="noStrike" dirty="0" smtClean="0">
                          <a:effectLst/>
                        </a:rPr>
                        <a:t>preservando o engajamento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80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4296125"/>
              </p:ext>
            </p:extLst>
          </p:nvPr>
        </p:nvGraphicFramePr>
        <p:xfrm>
          <a:off x="683568" y="1412775"/>
          <a:ext cx="7992888" cy="3888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8"/>
              </a:tblGrid>
              <a:tr h="92964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b="1" u="none" strike="noStrike" dirty="0" smtClean="0">
                          <a:effectLst/>
                        </a:rPr>
                        <a:t>Atividades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800" b="1" u="none" strike="noStrike" dirty="0" smtClean="0">
                        <a:effectLst/>
                      </a:endParaRPr>
                    </a:p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u="none" strike="noStrike" dirty="0" smtClean="0">
                          <a:effectLst/>
                        </a:rPr>
                        <a:t>Conciliação </a:t>
                      </a:r>
                      <a:r>
                        <a:rPr lang="pt-PT" sz="2800" u="none" strike="noStrike" dirty="0">
                          <a:effectLst/>
                        </a:rPr>
                        <a:t>de interesses internos e externos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u="none" strike="noStrike" dirty="0" smtClean="0">
                          <a:effectLst/>
                        </a:rPr>
                        <a:t>Propor </a:t>
                      </a:r>
                      <a:r>
                        <a:rPr lang="pt-PT" sz="2800" u="none" strike="noStrike" dirty="0">
                          <a:effectLst/>
                        </a:rPr>
                        <a:t>diretrizes e projetos para o Ministério </a:t>
                      </a:r>
                      <a:endParaRPr lang="pt-PT" sz="2800" u="none" strike="noStrike" dirty="0" smtClean="0">
                        <a:effectLst/>
                      </a:endParaRPr>
                    </a:p>
                    <a:p>
                      <a:pPr marL="0" indent="0" algn="l" fontAlgn="b">
                        <a:buFont typeface="Wingdings" panose="05000000000000000000" pitchFamily="2" charset="2"/>
                        <a:buNone/>
                      </a:pPr>
                      <a:r>
                        <a:rPr lang="pt-PT" sz="2800" u="none" strike="noStrike" dirty="0" smtClean="0">
                          <a:effectLst/>
                        </a:rPr>
                        <a:t>      em</a:t>
                      </a:r>
                      <a:r>
                        <a:rPr lang="pt-PT" sz="2800" u="none" strike="noStrike" baseline="0" dirty="0" smtClean="0">
                          <a:effectLst/>
                        </a:rPr>
                        <a:t>  </a:t>
                      </a:r>
                      <a:r>
                        <a:rPr lang="pt-PT" sz="2800" u="none" strike="noStrike" dirty="0" smtClean="0">
                          <a:effectLst/>
                        </a:rPr>
                        <a:t>conformidade com os objetivos de governo  e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2800" u="none" strike="noStrike" dirty="0" smtClean="0">
                          <a:effectLst/>
                        </a:rPr>
                        <a:t>      planejamento </a:t>
                      </a:r>
                      <a:r>
                        <a:rPr lang="pt-PT" sz="2800" u="none" strike="noStrike" dirty="0">
                          <a:effectLst/>
                        </a:rPr>
                        <a:t>estratégico </a:t>
                      </a:r>
                      <a:r>
                        <a:rPr lang="pt-PT" sz="2800" u="none" strike="noStrike" dirty="0" smtClean="0">
                          <a:effectLst/>
                        </a:rPr>
                        <a:t>do  órgão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u="none" strike="noStrike" dirty="0" smtClean="0">
                          <a:effectLst/>
                        </a:rPr>
                        <a:t>Ouvir </a:t>
                      </a:r>
                      <a:r>
                        <a:rPr lang="pt-PT" sz="2800" u="none" strike="noStrike" dirty="0">
                          <a:effectLst/>
                        </a:rPr>
                        <a:t>as demandas do órgão e conciliá-las </a:t>
                      </a:r>
                      <a:r>
                        <a:rPr lang="pt-PT" sz="2800" u="none" strike="noStrike" dirty="0" smtClean="0">
                          <a:effectLst/>
                        </a:rPr>
                        <a:t>ao</a:t>
                      </a:r>
                      <a:r>
                        <a:rPr lang="pt-PT" sz="2800" u="none" strike="noStrike" baseline="0" dirty="0" smtClean="0">
                          <a:effectLst/>
                        </a:rPr>
                        <a:t>  </a:t>
                      </a:r>
                      <a:r>
                        <a:rPr lang="pt-PT" sz="2800" u="none" strike="noStrike" dirty="0" smtClean="0">
                          <a:effectLst/>
                        </a:rPr>
                        <a:t>cenário </a:t>
                      </a:r>
                      <a:r>
                        <a:rPr lang="pt-PT" sz="2800" u="none" strike="noStrike" dirty="0">
                          <a:effectLst/>
                        </a:rPr>
                        <a:t>externo  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2800" u="none" strike="noStrike" dirty="0">
                          <a:effectLst/>
                        </a:rPr>
                        <a:t> 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74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428527"/>
              </p:ext>
            </p:extLst>
          </p:nvPr>
        </p:nvGraphicFramePr>
        <p:xfrm>
          <a:off x="755576" y="1772816"/>
          <a:ext cx="7920880" cy="331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0"/>
              </a:tblGrid>
              <a:tr h="124549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600" b="1" u="none" strike="noStrike" dirty="0" smtClean="0">
                          <a:effectLst/>
                        </a:rPr>
                        <a:t>Recomendações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3600" b="1" u="none" strike="noStrike" dirty="0" smtClean="0">
                        <a:effectLst/>
                      </a:endParaRPr>
                    </a:p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 smtClean="0">
                          <a:effectLst/>
                        </a:rPr>
                        <a:t>Mentoring </a:t>
                      </a:r>
                      <a:r>
                        <a:rPr lang="pt-PT" sz="2800" i="1" u="none" strike="noStrike" dirty="0">
                          <a:effectLst/>
                        </a:rPr>
                        <a:t>e Coach</a:t>
                      </a:r>
                      <a:endParaRPr lang="pt-PT" sz="2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98723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>
                          <a:effectLst/>
                        </a:rPr>
                        <a:t>Cursos para desenvolvimento das competências citadas </a:t>
                      </a:r>
                      <a:endParaRPr lang="pt-PT" sz="2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800" i="1" u="none" strike="noStrike" dirty="0">
                          <a:effectLst/>
                        </a:rPr>
                        <a:t>Acompanhamento da chefia para desenvolvimento e aquisição da competências</a:t>
                      </a:r>
                      <a:endParaRPr lang="pt-PT" sz="2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61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1" y="836712"/>
            <a:ext cx="7865595" cy="4832092"/>
          </a:xfrm>
          <a:prstGeom prst="rect">
            <a:avLst/>
          </a:prstGeom>
          <a:gradFill>
            <a:gsLst>
              <a:gs pos="90010">
                <a:srgbClr val="2E2E2E"/>
              </a:gs>
              <a:gs pos="0">
                <a:schemeClr val="dk1">
                  <a:shade val="15000"/>
                  <a:satMod val="180000"/>
                </a:schemeClr>
              </a:gs>
              <a:gs pos="50000">
                <a:schemeClr val="dk1">
                  <a:shade val="45000"/>
                  <a:satMod val="170000"/>
                </a:schemeClr>
              </a:gs>
              <a:gs pos="70000">
                <a:schemeClr val="dk1">
                  <a:tint val="99000"/>
                  <a:shade val="65000"/>
                  <a:satMod val="155000"/>
                </a:schemeClr>
              </a:gs>
              <a:gs pos="100000">
                <a:schemeClr val="dk1">
                  <a:tint val="95500"/>
                  <a:shade val="100000"/>
                  <a:satMod val="155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pt-PT" sz="2000" dirty="0"/>
              <a:t>Mini Currículo </a:t>
            </a:r>
            <a:r>
              <a:rPr lang="pt-PT" sz="2000" dirty="0" smtClean="0"/>
              <a:t>da elaboradora do Projeto Desafio ENAP</a:t>
            </a:r>
          </a:p>
          <a:p>
            <a:endParaRPr lang="pt-PT" sz="1600" dirty="0"/>
          </a:p>
          <a:p>
            <a:r>
              <a:rPr lang="pt-PT" sz="1600" dirty="0" smtClean="0"/>
              <a:t>: </a:t>
            </a:r>
            <a:r>
              <a:rPr lang="pt-PT" sz="1600" b="1" i="1" dirty="0"/>
              <a:t>Débora Maria </a:t>
            </a:r>
            <a:r>
              <a:rPr lang="pt-PT" sz="1600" b="1" i="1" dirty="0" smtClean="0"/>
              <a:t>Victória de Barros</a:t>
            </a:r>
          </a:p>
          <a:p>
            <a:endParaRPr lang="pt-PT" sz="1600" b="1" i="1" dirty="0" smtClean="0"/>
          </a:p>
          <a:p>
            <a:endParaRPr lang="pt-PT" sz="1600" b="1" i="1" dirty="0" smtClean="0"/>
          </a:p>
          <a:p>
            <a:pPr algn="just"/>
            <a:r>
              <a:rPr lang="pt-PT" sz="2000" dirty="0" smtClean="0"/>
              <a:t>Psicóloga </a:t>
            </a:r>
            <a:r>
              <a:rPr lang="pt-PT" sz="2000" dirty="0"/>
              <a:t>e Socióloga, doutora em Ciências Sociais, mestre em Educação,</a:t>
            </a:r>
          </a:p>
          <a:p>
            <a:pPr algn="just"/>
            <a:r>
              <a:rPr lang="pt-PT" sz="2000" dirty="0"/>
              <a:t>MBA em Gestão Empresarial, Especialista em Dinâmica dos Grupos, Life Coach </a:t>
            </a:r>
            <a:r>
              <a:rPr lang="pt-PT" sz="2000" dirty="0" smtClean="0"/>
              <a:t>eCoach </a:t>
            </a:r>
            <a:r>
              <a:rPr lang="pt-PT" sz="2000" dirty="0"/>
              <a:t>empresarial, docente universitária e da ENAP/ESAF, consultora de </a:t>
            </a:r>
            <a:r>
              <a:rPr lang="pt-PT" sz="2000" dirty="0" smtClean="0"/>
              <a:t>empresas, ampla </a:t>
            </a:r>
            <a:r>
              <a:rPr lang="pt-PT" sz="2000" dirty="0"/>
              <a:t>experiência em seleção interna de pessoal, treinamento  e desenvolvimento </a:t>
            </a:r>
            <a:r>
              <a:rPr lang="pt-PT" sz="2000" dirty="0" smtClean="0"/>
              <a:t>e elaboração   </a:t>
            </a:r>
            <a:r>
              <a:rPr lang="pt-PT" sz="2000" dirty="0"/>
              <a:t>de   material   didático   para   empresas   dos   mais   diversos   portes,   </a:t>
            </a:r>
            <a:r>
              <a:rPr lang="pt-PT" sz="2000" dirty="0" smtClean="0"/>
              <a:t>teve experiência </a:t>
            </a:r>
            <a:r>
              <a:rPr lang="pt-PT" sz="2000" dirty="0"/>
              <a:t>como servidora pública do Ministério da Saúde e do Ministério da </a:t>
            </a:r>
            <a:r>
              <a:rPr lang="pt-PT" sz="2000" dirty="0" smtClean="0"/>
              <a:t>Ciência, Tecnologia</a:t>
            </a:r>
            <a:r>
              <a:rPr lang="pt-PT" sz="2000" dirty="0"/>
              <a:t>, Inovações e Comunicações e como funcionária colaboradora da </a:t>
            </a:r>
            <a:r>
              <a:rPr lang="pt-PT" sz="2000" dirty="0" smtClean="0"/>
              <a:t>Direção Geral </a:t>
            </a:r>
            <a:r>
              <a:rPr lang="pt-PT" sz="2000" dirty="0"/>
              <a:t>do Banco do Brasil. </a:t>
            </a:r>
            <a:endParaRPr lang="pt-PT" sz="2000" dirty="0" smtClean="0"/>
          </a:p>
          <a:p>
            <a:endParaRPr lang="pt-PT" sz="1600" dirty="0" smtClean="0"/>
          </a:p>
          <a:p>
            <a:r>
              <a:rPr lang="pt-BR" sz="1600" b="1" i="1" dirty="0" smtClean="0"/>
              <a:t>CONTATO</a:t>
            </a:r>
            <a:endParaRPr lang="pt-PT" sz="1600" b="1" i="1" dirty="0"/>
          </a:p>
          <a:p>
            <a:r>
              <a:rPr lang="pt-PT" sz="1600" dirty="0"/>
              <a:t>Fone/wattsap: 61.99923.0447</a:t>
            </a:r>
          </a:p>
          <a:p>
            <a:r>
              <a:rPr lang="pt-PT" sz="1600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2360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915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cap="all" dirty="0" err="1" smtClean="0"/>
              <a:t>cArgos</a:t>
            </a:r>
            <a:r>
              <a:rPr lang="pt-BR" b="1" cap="all" dirty="0" smtClean="0"/>
              <a:t> mais operacionais </a:t>
            </a:r>
            <a:endParaRPr lang="pt-PT" b="1" cap="all" dirty="0"/>
          </a:p>
        </p:txBody>
      </p:sp>
    </p:spTree>
    <p:extLst>
      <p:ext uri="{BB962C8B-B14F-4D97-AF65-F5344CB8AC3E}">
        <p14:creationId xmlns="" xmlns:p14="http://schemas.microsoft.com/office/powerpoint/2010/main" val="10749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75048"/>
          </a:xfrm>
        </p:spPr>
        <p:txBody>
          <a:bodyPr>
            <a:normAutofit lnSpcReduction="10000"/>
          </a:bodyPr>
          <a:lstStyle/>
          <a:p>
            <a:r>
              <a:rPr lang="pt-PT" i="1" u="none" strike="noStrike" dirty="0" smtClean="0">
                <a:effectLst/>
              </a:rPr>
              <a:t> Competências Gerais </a:t>
            </a:r>
            <a:r>
              <a:rPr lang="pt-PT" sz="1600" i="1" u="none" strike="noStrike" dirty="0" smtClean="0">
                <a:effectLst/>
              </a:rPr>
              <a:t>(peso 2)</a:t>
            </a:r>
            <a:endParaRPr lang="pt-BR" sz="1600" i="1" dirty="0"/>
          </a:p>
          <a:p>
            <a:r>
              <a:rPr lang="pt-BR" i="1" dirty="0" smtClean="0"/>
              <a:t>Atividades</a:t>
            </a:r>
          </a:p>
          <a:p>
            <a:r>
              <a:rPr lang="pt-PT" i="1" dirty="0" smtClean="0"/>
              <a:t>Competências Específicas </a:t>
            </a:r>
            <a:r>
              <a:rPr lang="pt-PT" sz="1600" i="1" dirty="0" smtClean="0"/>
              <a:t>(peso 1)</a:t>
            </a:r>
          </a:p>
          <a:p>
            <a:r>
              <a:rPr lang="pt-PT" sz="1600" i="1" dirty="0" smtClean="0"/>
              <a:t>Atividades</a:t>
            </a:r>
          </a:p>
          <a:p>
            <a:r>
              <a:rPr lang="pt-PT" sz="1600" i="1" dirty="0" smtClean="0"/>
              <a:t>Recomendações</a:t>
            </a:r>
            <a:endParaRPr lang="pt-PT" sz="1600" i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3168352"/>
          </a:xfrm>
        </p:spPr>
        <p:txBody>
          <a:bodyPr>
            <a:normAutofit/>
          </a:bodyPr>
          <a:lstStyle/>
          <a:p>
            <a:r>
              <a:rPr lang="pt-PT" sz="4800" b="1" dirty="0"/>
              <a:t> </a:t>
            </a:r>
            <a:r>
              <a:rPr lang="pt-PT" sz="4800" b="1" dirty="0" smtClean="0"/>
              <a:t>Líderes </a:t>
            </a:r>
            <a:r>
              <a:rPr lang="pt-PT" sz="4800" b="1" dirty="0"/>
              <a:t>de serviços 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b="1" dirty="0" smtClean="0"/>
              <a:t>e </a:t>
            </a:r>
            <a:br>
              <a:rPr lang="pt-PT" sz="4800" b="1" dirty="0" smtClean="0"/>
            </a:br>
            <a:r>
              <a:rPr lang="pt-PT" sz="4800" b="1" dirty="0" smtClean="0"/>
              <a:t>Líderes </a:t>
            </a:r>
            <a:r>
              <a:rPr lang="pt-PT" sz="4800" b="1" dirty="0"/>
              <a:t>de divisão</a:t>
            </a:r>
            <a:r>
              <a:rPr lang="pt-PT" b="1" dirty="0"/>
              <a:t/>
            </a:r>
            <a:br>
              <a:rPr lang="pt-PT" b="1" dirty="0"/>
            </a:br>
            <a:r>
              <a:rPr lang="pt-PT" sz="3200" b="1" dirty="0" smtClean="0"/>
              <a:t>(DAS 1 e 2)                                                </a:t>
            </a:r>
            <a:endParaRPr lang="pt-PT" b="1" dirty="0"/>
          </a:p>
        </p:txBody>
      </p:sp>
    </p:spTree>
    <p:extLst>
      <p:ext uri="{BB962C8B-B14F-4D97-AF65-F5344CB8AC3E}">
        <p14:creationId xmlns="" xmlns:p14="http://schemas.microsoft.com/office/powerpoint/2010/main" val="33715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9699147"/>
              </p:ext>
            </p:extLst>
          </p:nvPr>
        </p:nvGraphicFramePr>
        <p:xfrm>
          <a:off x="971600" y="1052736"/>
          <a:ext cx="7704856" cy="465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4856"/>
              </a:tblGrid>
              <a:tr h="1327358">
                <a:tc>
                  <a:txBody>
                    <a:bodyPr/>
                    <a:lstStyle/>
                    <a:p>
                      <a:pPr algn="l" fontAlgn="b"/>
                      <a:r>
                        <a:rPr lang="pt-PT" sz="3600" b="1" i="1" u="none" strike="noStrike" dirty="0" smtClean="0">
                          <a:effectLst/>
                        </a:rPr>
                        <a:t>Competências Gerais</a:t>
                      </a:r>
                    </a:p>
                    <a:p>
                      <a:pPr algn="l" fontAlgn="b"/>
                      <a:endParaRPr lang="pt-PT" sz="2800" b="1" i="1" u="none" strike="noStrike" dirty="0" smtClean="0">
                        <a:effectLst/>
                      </a:endParaRPr>
                    </a:p>
                    <a:p>
                      <a:pPr marL="457200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 smtClean="0">
                          <a:effectLst/>
                        </a:rPr>
                        <a:t>Empatia</a:t>
                      </a:r>
                    </a:p>
                  </a:txBody>
                  <a:tcPr marL="9525" marR="9525" marT="9525" marB="0" anchor="b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12571">
                <a:tc>
                  <a:txBody>
                    <a:bodyPr/>
                    <a:lstStyle/>
                    <a:p>
                      <a:pPr marL="457200" indent="-45720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Comunicação intrapessoal e heteropessoal</a:t>
                      </a: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66132">
                <a:tc>
                  <a:txBody>
                    <a:bodyPr/>
                    <a:lstStyle/>
                    <a:p>
                      <a:pPr marL="457200" indent="-45720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Possibilitar </a:t>
                      </a:r>
                      <a:r>
                        <a:rPr lang="pt-PT" sz="2400" i="1" u="none" strike="noStrike" dirty="0" smtClean="0">
                          <a:effectLst/>
                        </a:rPr>
                        <a:t>o</a:t>
                      </a:r>
                      <a:r>
                        <a:rPr lang="pt-PT" sz="2400" i="1" u="none" strike="noStrike" baseline="0" dirty="0" smtClean="0">
                          <a:effectLst/>
                        </a:rPr>
                        <a:t> desenvolvimento</a:t>
                      </a:r>
                      <a:r>
                        <a:rPr lang="pt-PT" sz="2400" i="1" u="none" strike="noStrike" dirty="0" smtClean="0">
                          <a:effectLst/>
                        </a:rPr>
                        <a:t> </a:t>
                      </a:r>
                      <a:r>
                        <a:rPr lang="pt-PT" sz="2400" i="1" u="none" strike="noStrike" dirty="0">
                          <a:effectLst/>
                        </a:rPr>
                        <a:t>pessoal e de outros</a:t>
                      </a: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09780">
                <a:tc>
                  <a:txBody>
                    <a:bodyPr/>
                    <a:lstStyle/>
                    <a:p>
                      <a:pPr marL="457200" indent="-45720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Autogestão emocional</a:t>
                      </a: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09780">
                <a:tc>
                  <a:txBody>
                    <a:bodyPr/>
                    <a:lstStyle/>
                    <a:p>
                      <a:pPr marL="457200" indent="-45720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Flexibilidade e resiliência</a:t>
                      </a: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478835">
                <a:tc>
                  <a:txBody>
                    <a:bodyPr/>
                    <a:lstStyle/>
                    <a:p>
                      <a:pPr marL="457200" indent="-45720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2400" i="1" u="none" strike="noStrike" dirty="0">
                          <a:effectLst/>
                        </a:rPr>
                        <a:t>Habilidade para integrar equipes e estimular as </a:t>
                      </a:r>
                      <a:r>
                        <a:rPr lang="pt-PT" sz="2400" i="1" u="none" strike="noStrike" dirty="0" smtClean="0">
                          <a:effectLst/>
                        </a:rPr>
                        <a:t>pessoas</a:t>
                      </a:r>
                    </a:p>
                    <a:p>
                      <a:pPr marL="457200" indent="-45720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128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2983323"/>
              </p:ext>
            </p:extLst>
          </p:nvPr>
        </p:nvGraphicFramePr>
        <p:xfrm>
          <a:off x="539552" y="1700808"/>
          <a:ext cx="7787208" cy="327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7208"/>
              </a:tblGrid>
              <a:tr h="849025">
                <a:tc>
                  <a:txBody>
                    <a:bodyPr/>
                    <a:lstStyle/>
                    <a:p>
                      <a:pPr algn="l" fontAlgn="b"/>
                      <a:r>
                        <a:rPr lang="pt-PT" sz="4000" u="none" strike="noStrike" dirty="0">
                          <a:effectLst/>
                        </a:rPr>
                        <a:t> </a:t>
                      </a:r>
                      <a:r>
                        <a:rPr lang="pt-PT" sz="3600" b="1" u="none" strike="noStrike" dirty="0" smtClean="0">
                          <a:effectLst/>
                        </a:rPr>
                        <a:t>Atividades</a:t>
                      </a:r>
                    </a:p>
                    <a:p>
                      <a:pPr algn="l" fontAlgn="b"/>
                      <a:endParaRPr lang="pt-PT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5309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 Coordenação de pessoas e de si </a:t>
                      </a:r>
                      <a:r>
                        <a:rPr lang="pt-PT" sz="2400" i="1" u="none" strike="noStrike" dirty="0" smtClean="0">
                          <a:effectLst/>
                        </a:rPr>
                        <a:t>mesmo</a:t>
                      </a:r>
                    </a:p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309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Desenvolvimento de pessoas e de si mesmo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53095">
                <a:tc>
                  <a:txBody>
                    <a:bodyPr/>
                    <a:lstStyle/>
                    <a:p>
                      <a:pPr algn="l" fontAlgn="b"/>
                      <a:endParaRPr lang="pt-PT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978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864817"/>
              </p:ext>
            </p:extLst>
          </p:nvPr>
        </p:nvGraphicFramePr>
        <p:xfrm>
          <a:off x="611560" y="382117"/>
          <a:ext cx="7992888" cy="521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8"/>
              </a:tblGrid>
              <a:tr h="939603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smtClean="0">
                          <a:effectLst/>
                        </a:rPr>
                        <a:t>   </a:t>
                      </a:r>
                      <a:r>
                        <a:rPr lang="pt-PT" sz="3600" b="1" u="none" strike="noStrike" dirty="0">
                          <a:effectLst/>
                        </a:rPr>
                        <a:t>Competências Específicas </a:t>
                      </a:r>
                      <a:r>
                        <a:rPr lang="pt-PT" sz="2800" b="1" u="none" strike="noStrike" dirty="0" smtClean="0">
                          <a:effectLst/>
                        </a:rPr>
                        <a:t>(peso 1)</a:t>
                      </a:r>
                      <a:endParaRPr lang="pt-PT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2956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Visão </a:t>
                      </a:r>
                      <a:r>
                        <a:rPr lang="pt-PT" sz="2400" i="1" u="none" strike="noStrike" dirty="0">
                          <a:effectLst/>
                        </a:rPr>
                        <a:t>sistêmica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Comunicação </a:t>
                      </a:r>
                      <a:r>
                        <a:rPr lang="pt-PT" sz="2400" i="1" u="none" strike="noStrike" dirty="0">
                          <a:effectLst/>
                        </a:rPr>
                        <a:t>acertiva interpessoal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Delegação </a:t>
                      </a:r>
                      <a:r>
                        <a:rPr lang="pt-PT" sz="2400" i="1" u="none" strike="noStrike" dirty="0">
                          <a:effectLst/>
                        </a:rPr>
                        <a:t>de tarefas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Gestão </a:t>
                      </a:r>
                      <a:r>
                        <a:rPr lang="pt-PT" sz="2400" i="1" u="none" strike="noStrike" dirty="0">
                          <a:effectLst/>
                        </a:rPr>
                        <a:t>do tempo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Gestão </a:t>
                      </a:r>
                      <a:r>
                        <a:rPr lang="pt-PT" sz="2400" i="1" u="none" strike="noStrike" dirty="0">
                          <a:effectLst/>
                        </a:rPr>
                        <a:t>de </a:t>
                      </a:r>
                      <a:r>
                        <a:rPr lang="pt-PT" sz="2400" i="1" u="none" strike="noStrike" dirty="0" smtClean="0">
                          <a:effectLst/>
                        </a:rPr>
                        <a:t>conflitos</a:t>
                      </a: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683960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Gestão </a:t>
                      </a:r>
                      <a:r>
                        <a:rPr lang="pt-PT" sz="2400" i="1" u="none" strike="noStrike" dirty="0">
                          <a:effectLst/>
                        </a:rPr>
                        <a:t>da equipe - papéis desempenhados na equipe e estímulo à motivação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Gestão </a:t>
                      </a:r>
                      <a:r>
                        <a:rPr lang="pt-PT" sz="2400" i="1" u="none" strike="noStrike" dirty="0">
                          <a:effectLst/>
                        </a:rPr>
                        <a:t>da liderança (liderança situacional)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Capacidade </a:t>
                      </a:r>
                      <a:r>
                        <a:rPr lang="pt-PT" sz="2400" i="1" u="none" strike="noStrike" dirty="0">
                          <a:effectLst/>
                        </a:rPr>
                        <a:t>de dar e receber feedback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Escuta </a:t>
                      </a:r>
                      <a:r>
                        <a:rPr lang="pt-PT" sz="2400" i="1" u="none" strike="noStrike" dirty="0">
                          <a:effectLst/>
                        </a:rPr>
                        <a:t>ativa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345755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pt-PT" sz="2400" i="1" u="none" strike="noStrike" dirty="0" smtClean="0">
                          <a:effectLst/>
                        </a:rPr>
                        <a:t>Estimular </a:t>
                      </a:r>
                      <a:r>
                        <a:rPr lang="pt-PT" sz="2400" i="1" u="none" strike="noStrike" dirty="0">
                          <a:effectLst/>
                        </a:rPr>
                        <a:t>a criatividade e inovação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3937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49755708"/>
              </p:ext>
            </p:extLst>
          </p:nvPr>
        </p:nvGraphicFramePr>
        <p:xfrm>
          <a:off x="611559" y="836712"/>
          <a:ext cx="7992888" cy="4818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8"/>
              </a:tblGrid>
              <a:tr h="551665">
                <a:tc>
                  <a:txBody>
                    <a:bodyPr/>
                    <a:lstStyle/>
                    <a:p>
                      <a:pPr algn="l" fontAlgn="b"/>
                      <a:r>
                        <a:rPr lang="pt-PT" sz="3600" b="1" u="none" strike="noStrike" dirty="0" smtClean="0">
                          <a:effectLst/>
                        </a:rPr>
                        <a:t>Atividades</a:t>
                      </a:r>
                      <a:endParaRPr lang="pt-PT" sz="3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D</a:t>
                      </a:r>
                      <a:r>
                        <a:rPr lang="pt-PT" sz="2400" i="1" u="none" strike="noStrike" dirty="0" smtClean="0">
                          <a:effectLst/>
                        </a:rPr>
                        <a:t>esenvolver </a:t>
                      </a:r>
                      <a:r>
                        <a:rPr lang="pt-PT" sz="2400" i="1" u="none" strike="noStrike" dirty="0">
                          <a:effectLst/>
                        </a:rPr>
                        <a:t>a equipe de trabalho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D</a:t>
                      </a:r>
                      <a:r>
                        <a:rPr lang="pt-PT" sz="2400" i="1" u="none" strike="noStrike" dirty="0" smtClean="0">
                          <a:effectLst/>
                        </a:rPr>
                        <a:t>istribuir </a:t>
                      </a:r>
                      <a:r>
                        <a:rPr lang="pt-PT" sz="2400" i="1" u="none" strike="noStrike" dirty="0">
                          <a:effectLst/>
                        </a:rPr>
                        <a:t>tarefas conforme as competências da equipe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C</a:t>
                      </a:r>
                      <a:r>
                        <a:rPr lang="pt-PT" sz="2400" i="1" u="none" strike="noStrike" dirty="0" smtClean="0">
                          <a:effectLst/>
                        </a:rPr>
                        <a:t>ontrolam </a:t>
                      </a:r>
                      <a:r>
                        <a:rPr lang="pt-PT" sz="2400" i="1" u="none" strike="noStrike" dirty="0">
                          <a:effectLst/>
                        </a:rPr>
                        <a:t>e acompanham o desenvolvimento de tarefas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C</a:t>
                      </a:r>
                      <a:r>
                        <a:rPr lang="pt-PT" sz="2400" i="1" u="none" strike="noStrike" dirty="0" smtClean="0">
                          <a:effectLst/>
                        </a:rPr>
                        <a:t>ontrole </a:t>
                      </a:r>
                      <a:r>
                        <a:rPr lang="pt-PT" sz="2400" i="1" u="none" strike="noStrike" dirty="0">
                          <a:effectLst/>
                        </a:rPr>
                        <a:t>do ponto eletrônico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R</a:t>
                      </a:r>
                      <a:r>
                        <a:rPr lang="pt-PT" sz="2400" i="1" u="none" strike="noStrike" dirty="0" smtClean="0">
                          <a:effectLst/>
                        </a:rPr>
                        <a:t>etorno </a:t>
                      </a:r>
                      <a:r>
                        <a:rPr lang="pt-PT" sz="2400" i="1" u="none" strike="noStrike" dirty="0">
                          <a:effectLst/>
                        </a:rPr>
                        <a:t>à equipe em termos de tarefas e comportamentos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O</a:t>
                      </a:r>
                      <a:r>
                        <a:rPr lang="pt-PT" sz="2400" i="1" u="none" strike="noStrike" dirty="0" smtClean="0">
                          <a:effectLst/>
                        </a:rPr>
                        <a:t>uvir </a:t>
                      </a:r>
                      <a:r>
                        <a:rPr lang="pt-PT" sz="2400" i="1" u="none" strike="noStrike" dirty="0">
                          <a:effectLst/>
                        </a:rPr>
                        <a:t>as equipes e os clientes internos e externos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P</a:t>
                      </a:r>
                      <a:r>
                        <a:rPr lang="pt-PT" sz="2400" i="1" u="none" strike="noStrike" dirty="0" smtClean="0">
                          <a:effectLst/>
                        </a:rPr>
                        <a:t>actuar </a:t>
                      </a:r>
                      <a:r>
                        <a:rPr lang="pt-PT" sz="2400" i="1" u="none" strike="noStrike" dirty="0">
                          <a:effectLst/>
                        </a:rPr>
                        <a:t>metas e estabelecer indicadores de desempenho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S</a:t>
                      </a:r>
                      <a:r>
                        <a:rPr lang="pt-PT" sz="2400" i="1" u="none" strike="noStrike" dirty="0" smtClean="0">
                          <a:effectLst/>
                        </a:rPr>
                        <a:t>olicitar </a:t>
                      </a:r>
                      <a:r>
                        <a:rPr lang="pt-PT" sz="2400" i="1" u="none" strike="noStrike" dirty="0">
                          <a:effectLst/>
                        </a:rPr>
                        <a:t>prestação de contas do trabalho dessas pessoas/equipes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Transmitir os objetivos organizacionais: metas, resultados,   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299321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i="1" u="none" strike="noStrike" dirty="0">
                          <a:effectLst/>
                        </a:rPr>
                        <a:t>mudanças de estrutura, entre outros</a:t>
                      </a:r>
                      <a:endParaRPr lang="pt-PT" sz="24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07802">
                <a:tc>
                  <a:txBody>
                    <a:bodyPr/>
                    <a:lstStyle/>
                    <a:p>
                      <a:pPr algn="l" fontAlgn="b"/>
                      <a:endParaRPr lang="pt-PT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41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9520684"/>
              </p:ext>
            </p:extLst>
          </p:nvPr>
        </p:nvGraphicFramePr>
        <p:xfrm>
          <a:off x="457200" y="1052954"/>
          <a:ext cx="7931224" cy="4098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1224"/>
              </a:tblGrid>
              <a:tr h="65399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pt-PT" sz="3600" b="1" u="none" strike="noStrike" dirty="0">
                          <a:effectLst/>
                        </a:rPr>
                        <a:t> </a:t>
                      </a:r>
                      <a:r>
                        <a:rPr lang="pt-PT" sz="3600" b="1" u="none" strike="noStrike" dirty="0" smtClean="0">
                          <a:effectLst/>
                        </a:rPr>
                        <a:t>Recomendações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pt-PT" sz="3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03069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Trabalho com feedback </a:t>
                      </a:r>
                      <a:r>
                        <a:rPr lang="pt-PT" sz="2400" i="1" u="none" strike="noStrike" dirty="0" smtClean="0">
                          <a:effectLst/>
                        </a:rPr>
                        <a:t>360º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03069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Acompanhamento da chefia para desenvolvimento e aquisição da competências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03069">
                <a:tc>
                  <a:txBody>
                    <a:bodyPr/>
                    <a:lstStyle/>
                    <a:p>
                      <a:pPr marL="457200" indent="-457200" algn="l" fontAlgn="b">
                        <a:buFont typeface="Wingdings" panose="05000000000000000000" pitchFamily="2" charset="2"/>
                        <a:buChar char="§"/>
                      </a:pPr>
                      <a:r>
                        <a:rPr lang="pt-PT" sz="2400" i="1" u="none" strike="noStrike" dirty="0">
                          <a:effectLst/>
                        </a:rPr>
                        <a:t>C</a:t>
                      </a:r>
                      <a:r>
                        <a:rPr lang="pt-PT" sz="2400" i="1" u="none" strike="noStrike" dirty="0" smtClean="0">
                          <a:effectLst/>
                        </a:rPr>
                        <a:t>urso </a:t>
                      </a:r>
                      <a:r>
                        <a:rPr lang="pt-PT" sz="2400" i="1" u="none" strike="noStrike" dirty="0">
                          <a:effectLst/>
                        </a:rPr>
                        <a:t>para desenvolvimento das competências citadas (cursos de </a:t>
                      </a:r>
                      <a:r>
                        <a:rPr lang="pt-PT" sz="2400" i="1" u="none" strike="noStrike" dirty="0" smtClean="0">
                          <a:effectLst/>
                        </a:rPr>
                        <a:t>desenvolvimento</a:t>
                      </a:r>
                      <a:r>
                        <a:rPr lang="pt-PT" sz="2400" i="1" u="none" strike="noStrike" baseline="0" dirty="0" smtClean="0">
                          <a:effectLst/>
                        </a:rPr>
                        <a:t> de inteligência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03069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i="1" u="none" strike="noStrike" dirty="0" smtClean="0">
                          <a:effectLst/>
                        </a:rPr>
                        <a:t>emocional</a:t>
                      </a:r>
                      <a:r>
                        <a:rPr lang="pt-PT" sz="2400" i="1" u="none" strike="noStrike" dirty="0">
                          <a:effectLst/>
                        </a:rPr>
                        <a:t>, como cursos de Eneagrama, Coach e outros)</a:t>
                      </a:r>
                      <a:endParaRPr lang="pt-PT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  <a:tr h="50306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 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438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te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222</TotalTime>
  <Words>754</Words>
  <Application>Microsoft Office PowerPoint</Application>
  <PresentationFormat>Apresentação na tela (4:3)</PresentationFormat>
  <Paragraphs>147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Horizonte</vt:lpstr>
      <vt:lpstr>Slide 1</vt:lpstr>
      <vt:lpstr>  Débora Maria Victória De Barros </vt:lpstr>
      <vt:lpstr>cArgos mais operacionais </vt:lpstr>
      <vt:lpstr> Líderes de serviços  e  Líderes de divisão (DAS 1 e 2)                                                </vt:lpstr>
      <vt:lpstr>Slide 5</vt:lpstr>
      <vt:lpstr>Slide 6</vt:lpstr>
      <vt:lpstr>Slide 7</vt:lpstr>
      <vt:lpstr>Slide 8</vt:lpstr>
      <vt:lpstr>Slide 9</vt:lpstr>
      <vt:lpstr>cargos de chefias intermediárias </vt:lpstr>
      <vt:lpstr> Líderes de Coordenadores  e  Coordenadores  Gerais (DAS 3 e 4)                                                </vt:lpstr>
      <vt:lpstr>Slide 12</vt:lpstr>
      <vt:lpstr>Slide 13</vt:lpstr>
      <vt:lpstr>Slide 14</vt:lpstr>
      <vt:lpstr>Slide 15</vt:lpstr>
      <vt:lpstr>Slide 16</vt:lpstr>
      <vt:lpstr>cargos de altas chefias</vt:lpstr>
      <vt:lpstr> Líderes da Direção   Secretarias  (DAS 4e 5 )                                                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Maria</dc:creator>
  <cp:lastModifiedBy>Debora</cp:lastModifiedBy>
  <cp:revision>25</cp:revision>
  <dcterms:created xsi:type="dcterms:W3CDTF">2020-04-30T19:19:16Z</dcterms:created>
  <dcterms:modified xsi:type="dcterms:W3CDTF">2020-05-01T01:21:55Z</dcterms:modified>
</cp:coreProperties>
</file>