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6" r:id="rId5"/>
    <p:sldId id="2146847054" r:id="rId6"/>
    <p:sldId id="262" r:id="rId7"/>
    <p:sldId id="265" r:id="rId8"/>
    <p:sldId id="266" r:id="rId9"/>
    <p:sldId id="2146847056" r:id="rId10"/>
    <p:sldId id="2146847057" r:id="rId11"/>
    <p:sldId id="2146847058" r:id="rId12"/>
    <p:sldId id="2146847060" r:id="rId13"/>
    <p:sldId id="2146847059" r:id="rId14"/>
    <p:sldId id="2146847061" r:id="rId15"/>
    <p:sldId id="2146847062" r:id="rId16"/>
    <p:sldId id="2146847063" r:id="rId17"/>
    <p:sldId id="267" r:id="rId18"/>
    <p:sldId id="2146847065" r:id="rId19"/>
    <p:sldId id="2146847064" r:id="rId20"/>
    <p:sldId id="268" r:id="rId21"/>
    <p:sldId id="2146847066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borah-Alvina/employee-salary-predic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" TargetMode="External"/><Relationship Id="rId7" Type="http://schemas.openxmlformats.org/officeDocument/2006/relationships/hyperlink" Target="https://xgboost.readthedocs.io/en/stable/" TargetMode="External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born.pydata.org/" TargetMode="External"/><Relationship Id="rId5" Type="http://schemas.openxmlformats.org/officeDocument/2006/relationships/hyperlink" Target="https://matplotlib.org/stable/index.html" TargetMode="External"/><Relationship Id="rId4" Type="http://schemas.openxmlformats.org/officeDocument/2006/relationships/hyperlink" Target="https://scikit-learn.org/stable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87" y="1667526"/>
            <a:ext cx="11493863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salary prediction using 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927" y="4055380"/>
            <a:ext cx="117017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Deborah Alvina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SRM Institute of Science and Technology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Computer Science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7806A-EC54-FA46-AC0D-C74CEB60C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21ADE4-F73E-52D6-F42A-02FD682F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94E771-6724-67BA-C215-7D8247F5C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35588"/>
            <a:ext cx="11029615" cy="530296"/>
          </a:xfrm>
        </p:spPr>
        <p:txBody>
          <a:bodyPr>
            <a:normAutofit/>
          </a:bodyPr>
          <a:lstStyle/>
          <a:p>
            <a:r>
              <a:rPr lang="en-US" sz="2400" b="1" dirty="0"/>
              <a:t>Data Preprocessing:</a:t>
            </a:r>
            <a:r>
              <a:rPr lang="en-US" sz="2400" dirty="0"/>
              <a:t> Encode categorical data, normalize numerical features.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CAD47-9A42-E370-0EF1-C6A528B1A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97" y="2542646"/>
            <a:ext cx="5871109" cy="3338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5E0756-53EB-D9CA-E7E6-7F98D8C1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456" y="2169020"/>
            <a:ext cx="5023247" cy="39868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39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903BC-9985-978D-1FD6-C0BFD0222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5BD586-B7F2-2509-CD8F-546834AD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7068F1-B8D3-D8DC-2CA6-5D8255126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35588"/>
            <a:ext cx="11029615" cy="530296"/>
          </a:xfrm>
        </p:spPr>
        <p:txBody>
          <a:bodyPr>
            <a:normAutofit/>
          </a:bodyPr>
          <a:lstStyle/>
          <a:p>
            <a:r>
              <a:rPr lang="en-US" sz="2400" b="1" dirty="0"/>
              <a:t>Eliminate Outliers</a:t>
            </a:r>
            <a:r>
              <a:rPr lang="en-US" sz="2400" dirty="0"/>
              <a:t>: Identify and remove outliers with the help of boxplots.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6A8BC-3281-4B3F-B51E-5BBF4BD7B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10" y="2169020"/>
            <a:ext cx="3966628" cy="40346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966807-6FD5-A8E7-1230-86145958C2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09"/>
          <a:stretch>
            <a:fillRect/>
          </a:stretch>
        </p:blipFill>
        <p:spPr>
          <a:xfrm>
            <a:off x="6258919" y="2169020"/>
            <a:ext cx="3966628" cy="40346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58900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7E540-52CA-67DE-C13D-077248B97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73F80D-8252-6EF2-2894-CF04D0AC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4A3CD1-C592-3A7B-8483-CE01FA075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35588"/>
            <a:ext cx="11029615" cy="530296"/>
          </a:xfrm>
        </p:spPr>
        <p:txBody>
          <a:bodyPr>
            <a:normAutofit/>
          </a:bodyPr>
          <a:lstStyle/>
          <a:p>
            <a:r>
              <a:rPr lang="en-US" sz="2400" b="1" dirty="0"/>
              <a:t>Train-Test Split:</a:t>
            </a:r>
            <a:r>
              <a:rPr lang="en-US" sz="2400" dirty="0"/>
              <a:t> Divide data (80 : 20) for training and testing.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D1EE0B-F5B7-8EB1-D42D-622754CD0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6" y="2169020"/>
            <a:ext cx="9002381" cy="10193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6B51DE-B82D-FAE2-DEFF-4262689C8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941" y="4195205"/>
            <a:ext cx="5468113" cy="20386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F315B5F-28BE-4E9F-454B-96EE7C4C1803}"/>
              </a:ext>
            </a:extLst>
          </p:cNvPr>
          <p:cNvSpPr txBox="1">
            <a:spLocks/>
          </p:cNvSpPr>
          <p:nvPr/>
        </p:nvSpPr>
        <p:spPr>
          <a:xfrm>
            <a:off x="586109" y="3426623"/>
            <a:ext cx="11029615" cy="53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Model Building:</a:t>
            </a:r>
            <a:r>
              <a:rPr lang="en-US" sz="2400" dirty="0"/>
              <a:t> Use XGBoost classifier to predict salary class (&lt;=50K or &gt;50K).</a:t>
            </a:r>
          </a:p>
        </p:txBody>
      </p:sp>
    </p:spTree>
    <p:extLst>
      <p:ext uri="{BB962C8B-B14F-4D97-AF65-F5344CB8AC3E}">
        <p14:creationId xmlns:p14="http://schemas.microsoft.com/office/powerpoint/2010/main" val="1819511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A5164-790E-72C6-EE12-F44295E7F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1AFFCD-3F35-8B55-A351-ECD5875B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561454-2887-5DCD-2E4D-F74721361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35588"/>
            <a:ext cx="11029615" cy="530296"/>
          </a:xfrm>
        </p:spPr>
        <p:txBody>
          <a:bodyPr>
            <a:noAutofit/>
          </a:bodyPr>
          <a:lstStyle/>
          <a:p>
            <a:r>
              <a:rPr lang="en-US" sz="2400" b="1" dirty="0"/>
              <a:t>Model Evaluation:</a:t>
            </a:r>
            <a:r>
              <a:rPr lang="en-US" sz="2400" dirty="0"/>
              <a:t> Apply metrics like accuracy, precision, recall, F1, and Matthews correlation coefficient.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A8BC761-68AD-2AD9-540A-FA0B96B75FDE}"/>
              </a:ext>
            </a:extLst>
          </p:cNvPr>
          <p:cNvSpPr txBox="1">
            <a:spLocks/>
          </p:cNvSpPr>
          <p:nvPr/>
        </p:nvSpPr>
        <p:spPr>
          <a:xfrm>
            <a:off x="586109" y="3711758"/>
            <a:ext cx="11605891" cy="530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Visualization of Results:</a:t>
            </a:r>
            <a:r>
              <a:rPr lang="en-US" sz="2400" dirty="0"/>
              <a:t> Plot confusion matrix and feature importance scores for interpretation.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BE6BA8-611C-24B7-2370-61C49B714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29" y="4444027"/>
            <a:ext cx="8003658" cy="22040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FD4D8E-1350-592F-D4F0-4479252EF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755" y="1880762"/>
            <a:ext cx="6655722" cy="16290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5078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FBE023-0824-48F5-CFB9-023704B09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329794"/>
            <a:ext cx="4664760" cy="5249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260600-1054-BA6D-7417-54C39795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248" y="702156"/>
            <a:ext cx="4751258" cy="39902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5AF122-D1C6-7C5E-DDE5-272011D17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248" y="4791824"/>
            <a:ext cx="4751257" cy="178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4F63-F79F-D443-6B69-2BAD14A98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9C3277-9143-5EA0-7F80-9D5A6AA0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C19453-E552-4774-3973-6FB470FA2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77" y="1289168"/>
            <a:ext cx="5305147" cy="50942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341F02-0F44-7D14-C174-27ECDF870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145" y="905999"/>
            <a:ext cx="4975122" cy="12769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B7DB2F-8665-E14F-8280-7BE028E5D1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49"/>
          <a:stretch>
            <a:fillRect/>
          </a:stretch>
        </p:blipFill>
        <p:spPr>
          <a:xfrm>
            <a:off x="6322144" y="2305232"/>
            <a:ext cx="4975122" cy="40388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55023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C2248-02C1-17A1-9806-8B64E06CD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D2B1D7-50E7-B1AB-2342-62BEF330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521939-31F7-7F38-76AE-E07A40E5F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720010"/>
            <a:ext cx="11029615" cy="1417980"/>
          </a:xfrm>
        </p:spPr>
        <p:txBody>
          <a:bodyPr>
            <a:noAutofit/>
          </a:bodyPr>
          <a:lstStyle/>
          <a:p>
            <a:pPr marL="305435" indent="-305435"/>
            <a:r>
              <a:rPr lang="en-US" sz="4000" b="1" dirty="0"/>
              <a:t>Github link: </a:t>
            </a:r>
            <a:r>
              <a:rPr lang="en-US" sz="4000" b="1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https://github.com/Deborah-Alvina/employee-salary-prediction</a:t>
            </a:r>
            <a:endParaRPr lang="en-US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30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XGBoost model achieved high accuracy (~85–90%).</a:t>
            </a:r>
          </a:p>
          <a:p>
            <a:r>
              <a:rPr lang="en-US" sz="2200" dirty="0"/>
              <a:t>Features like age, hours-per-week, and capital-gain were found to be strong predictors of salary.</a:t>
            </a:r>
          </a:p>
          <a:p>
            <a:r>
              <a:rPr lang="en-US" sz="2200" dirty="0"/>
              <a:t>The model can effectively predict salary categories, assisting in workforce analytics.</a:t>
            </a:r>
          </a:p>
          <a:p>
            <a:r>
              <a:rPr lang="en-US" sz="2200" b="1" dirty="0"/>
              <a:t>Challenges:</a:t>
            </a:r>
            <a:endParaRPr lang="en-US" sz="1900" dirty="0"/>
          </a:p>
          <a:p>
            <a:pPr lvl="1"/>
            <a:r>
              <a:rPr lang="en-US" sz="1900" dirty="0"/>
              <a:t>Handling the diversity of data either by removing or grouping categories. </a:t>
            </a:r>
          </a:p>
          <a:p>
            <a:pPr lvl="1"/>
            <a:r>
              <a:rPr lang="en-US" sz="1900" dirty="0"/>
              <a:t>Identifying effective encoding and normalization methods for the specific use case.</a:t>
            </a:r>
          </a:p>
          <a:p>
            <a:r>
              <a:rPr lang="en-US" sz="2200" b="1" dirty="0"/>
              <a:t>Potential improvements:</a:t>
            </a:r>
            <a:r>
              <a:rPr lang="en-US" sz="2200" dirty="0"/>
              <a:t> </a:t>
            </a:r>
          </a:p>
          <a:p>
            <a:pPr lvl="1"/>
            <a:r>
              <a:rPr lang="en-US" sz="1900" dirty="0"/>
              <a:t>Balancing data using SMOTE or class weights, hyperparameter tuning for XGBoost, and testing additional algorithms (like Random Forest, Neural Networks).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EEA9B-7CFA-51A1-D151-129C86FF0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5B19BC-2804-9C53-E506-77AC8DF7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4E76F8-1077-C9C3-2C83-AC3181857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 err="1">
                <a:solidFill>
                  <a:srgbClr val="0F0F0F"/>
                </a:solidFill>
                <a:ea typeface="+mn-lt"/>
                <a:cs typeface="+mn-lt"/>
              </a:rPr>
              <a:t>Jupyter</a:t>
            </a:r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 Notebook: </a:t>
            </a:r>
            <a:r>
              <a:rPr lang="en-IN" sz="2800" b="1" dirty="0">
                <a:solidFill>
                  <a:schemeClr val="accent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https://jupyter.org/</a:t>
            </a:r>
            <a:endParaRPr lang="en-IN" sz="2800" b="1" dirty="0">
              <a:solidFill>
                <a:schemeClr val="accent1"/>
              </a:solidFill>
              <a:ea typeface="+mn-lt"/>
              <a:cs typeface="+mn-lt"/>
            </a:endParaRPr>
          </a:p>
          <a:p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Pandas : </a:t>
            </a:r>
            <a:r>
              <a:rPr lang="en-IN" sz="2800" b="1" dirty="0">
                <a:solidFill>
                  <a:schemeClr val="accent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https://pandas.pydata.org/docs/</a:t>
            </a:r>
            <a:endParaRPr lang="en-IN" sz="2800" b="1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305435" indent="-305435"/>
            <a:r>
              <a:rPr lang="en-IN" sz="2800" b="1" dirty="0">
                <a:solidFill>
                  <a:schemeClr val="tx1"/>
                </a:solidFill>
                <a:ea typeface="+mn-lt"/>
                <a:cs typeface="+mn-lt"/>
              </a:rPr>
              <a:t>Scikit-learn: </a:t>
            </a:r>
            <a:r>
              <a:rPr lang="en-IN" sz="2800" b="1" dirty="0">
                <a:solidFill>
                  <a:schemeClr val="accent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</a:t>
            </a:r>
            <a:endParaRPr lang="en-IN" sz="2800" b="1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305435" indent="-305435"/>
            <a:r>
              <a:rPr lang="en-IN" sz="2800" b="1" dirty="0">
                <a:solidFill>
                  <a:schemeClr val="tx1"/>
                </a:solidFill>
                <a:ea typeface="+mn-lt"/>
                <a:cs typeface="+mn-lt"/>
              </a:rPr>
              <a:t>Matplotlib: </a:t>
            </a:r>
            <a:r>
              <a:rPr lang="en-IN" sz="2800" b="1" dirty="0">
                <a:solidFill>
                  <a:schemeClr val="accent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https://matplotlib.org/stable/index.html</a:t>
            </a:r>
            <a:endParaRPr lang="en-IN" sz="2800" b="1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305435" indent="-305435"/>
            <a:r>
              <a:rPr lang="en-IN" sz="2800" b="1" dirty="0">
                <a:solidFill>
                  <a:schemeClr val="tx1"/>
                </a:solidFill>
                <a:ea typeface="+mn-lt"/>
                <a:cs typeface="+mn-lt"/>
              </a:rPr>
              <a:t>Seaborn: </a:t>
            </a:r>
            <a:r>
              <a:rPr lang="en-IN" sz="2800" b="1" dirty="0">
                <a:solidFill>
                  <a:schemeClr val="accent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https://seaborn.pydata.org/</a:t>
            </a:r>
            <a:endParaRPr lang="en-IN" sz="2800" b="1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305435" indent="-305435"/>
            <a:r>
              <a:rPr lang="en-IN" sz="2800" b="1" dirty="0">
                <a:solidFill>
                  <a:schemeClr val="tx1"/>
                </a:solidFill>
                <a:ea typeface="+mn-lt"/>
                <a:cs typeface="+mn-lt"/>
              </a:rPr>
              <a:t>XGBoost: </a:t>
            </a:r>
            <a:r>
              <a:rPr lang="en-IN" sz="2800" b="1" dirty="0">
                <a:solidFill>
                  <a:schemeClr val="accent1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https://xgboost.readthedocs.io/en/stable/</a:t>
            </a:r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113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dirty="0"/>
              <a:t>The Employee Salary Prediction project predicts an employee's annual salary based on various demographic and work-related attributes. It leverages the machine learning technique, </a:t>
            </a:r>
            <a:r>
              <a:rPr lang="en-US" sz="2800" dirty="0" err="1"/>
              <a:t>XGBoost</a:t>
            </a:r>
            <a:r>
              <a:rPr lang="en-US" sz="2800" dirty="0"/>
              <a:t> to analyze the dataset. By applying data preprocessing, visualization, and predictive modeling, the system aims to classify employee salaries into two categories: &lt;=50K and &gt;50K. This project demonstrates how machine learning can assist HR departments and organizations in making data-driven decisions related to compensation planning.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/>
        </p:nvSpPr>
        <p:spPr>
          <a:xfrm>
            <a:off x="516840" y="1192868"/>
            <a:ext cx="11158320" cy="5226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IN" sz="2900" b="1" dirty="0">
                <a:solidFill>
                  <a:srgbClr val="0F0F0F"/>
                </a:solidFill>
              </a:rPr>
              <a:t>System requirements:</a:t>
            </a:r>
          </a:p>
          <a:p>
            <a:pPr marL="629435" lvl="1" indent="-305435"/>
            <a:r>
              <a:rPr lang="en-IN" sz="2500" dirty="0">
                <a:solidFill>
                  <a:srgbClr val="0F0F0F"/>
                </a:solidFill>
              </a:rPr>
              <a:t>OS: Windows 10/11, macOS, or Linux-based operating system</a:t>
            </a:r>
          </a:p>
          <a:p>
            <a:pPr marL="629435" lvl="1" indent="-305435"/>
            <a:r>
              <a:rPr lang="en-IN" sz="2500" dirty="0">
                <a:solidFill>
                  <a:srgbClr val="0F0F0F"/>
                </a:solidFill>
              </a:rPr>
              <a:t>Python Version: Python 3.9 or higher (recommended: Python 3.10+)</a:t>
            </a:r>
          </a:p>
          <a:p>
            <a:pPr marL="629435" lvl="1" indent="-305435"/>
            <a:r>
              <a:rPr lang="en-IN" sz="2500" dirty="0">
                <a:solidFill>
                  <a:srgbClr val="0F0F0F"/>
                </a:solidFill>
              </a:rPr>
              <a:t>RAM: Minimum 4 GB (8 GB+ recommended for faster dataset processing)</a:t>
            </a:r>
          </a:p>
          <a:p>
            <a:pPr marL="629435" lvl="1" indent="-305435"/>
            <a:r>
              <a:rPr lang="en-IN" sz="2500" dirty="0">
                <a:solidFill>
                  <a:srgbClr val="0F0F0F"/>
                </a:solidFill>
              </a:rPr>
              <a:t>Storage: 256 GB SSD or higher for handling datasets and model files</a:t>
            </a:r>
          </a:p>
          <a:p>
            <a:pPr marL="629435" lvl="1" indent="-305435"/>
            <a:r>
              <a:rPr lang="en-IN" sz="2500" dirty="0">
                <a:solidFill>
                  <a:srgbClr val="0F0F0F"/>
                </a:solidFill>
              </a:rPr>
              <a:t>Software: </a:t>
            </a:r>
            <a:r>
              <a:rPr lang="en-IN" sz="2500" dirty="0" err="1">
                <a:solidFill>
                  <a:srgbClr val="0F0F0F"/>
                </a:solidFill>
              </a:rPr>
              <a:t>Jupyter</a:t>
            </a:r>
            <a:r>
              <a:rPr lang="en-IN" sz="2500" dirty="0">
                <a:solidFill>
                  <a:srgbClr val="0F0F0F"/>
                </a:solidFill>
              </a:rPr>
              <a:t> Notebook or Google </a:t>
            </a:r>
            <a:r>
              <a:rPr lang="en-IN" sz="2500" dirty="0" err="1">
                <a:solidFill>
                  <a:srgbClr val="0F0F0F"/>
                </a:solidFill>
              </a:rPr>
              <a:t>Colab</a:t>
            </a:r>
            <a:r>
              <a:rPr lang="en-IN" sz="2500" dirty="0">
                <a:solidFill>
                  <a:srgbClr val="0F0F0F"/>
                </a:solidFill>
              </a:rPr>
              <a:t> for coding and experimentation</a:t>
            </a:r>
          </a:p>
          <a:p>
            <a:pPr marL="629435" lvl="1" indent="-305435"/>
            <a:r>
              <a:rPr lang="en-IN" sz="2500" dirty="0">
                <a:solidFill>
                  <a:srgbClr val="0F0F0F"/>
                </a:solidFill>
              </a:rPr>
              <a:t>Internet Browser: Chrome, Edge, or Firefox for </a:t>
            </a:r>
            <a:r>
              <a:rPr lang="en-US" sz="2500" dirty="0" err="1">
                <a:solidFill>
                  <a:srgbClr val="0F0F0F"/>
                </a:solidFill>
              </a:rPr>
              <a:t>Jupyter</a:t>
            </a:r>
            <a:r>
              <a:rPr lang="en-US" sz="2500" dirty="0">
                <a:solidFill>
                  <a:srgbClr val="0F0F0F"/>
                </a:solidFill>
              </a:rPr>
              <a:t> Notebook interface and plot visualization.</a:t>
            </a:r>
            <a:r>
              <a:rPr lang="en-US" sz="2500" dirty="0"/>
              <a:t> </a:t>
            </a:r>
            <a:endParaRPr lang="en-IN" sz="2500" dirty="0">
              <a:solidFill>
                <a:srgbClr val="0F0F0F"/>
              </a:solidFill>
            </a:endParaRPr>
          </a:p>
          <a:p>
            <a:pPr marL="305435" indent="-305435"/>
            <a:r>
              <a:rPr lang="en-IN" sz="2900" b="1" dirty="0">
                <a:solidFill>
                  <a:srgbClr val="0F0F0F"/>
                </a:solidFill>
              </a:rPr>
              <a:t>Library required to build the model:</a:t>
            </a:r>
          </a:p>
          <a:p>
            <a:pPr lvl="1"/>
            <a:r>
              <a:rPr lang="en-IN" sz="2500" dirty="0"/>
              <a:t>pandas → Used for loading, cleaning, and manipulating the dataset</a:t>
            </a:r>
          </a:p>
          <a:p>
            <a:pPr lvl="1"/>
            <a:r>
              <a:rPr lang="en-IN" sz="2500" dirty="0"/>
              <a:t>matplotlib → Generates basic visualizations (pie charts, bar plots, line plots)</a:t>
            </a:r>
          </a:p>
          <a:p>
            <a:pPr lvl="1"/>
            <a:r>
              <a:rPr lang="en-IN" sz="2500" dirty="0"/>
              <a:t>seaborn → Creates advanced statistical plots (boxplots, heatmaps, </a:t>
            </a:r>
            <a:r>
              <a:rPr lang="en-IN" sz="2500" dirty="0" err="1"/>
              <a:t>countplots</a:t>
            </a:r>
            <a:r>
              <a:rPr lang="en-IN" sz="2500" dirty="0"/>
              <a:t>) for EDA</a:t>
            </a:r>
          </a:p>
          <a:p>
            <a:pPr lvl="1"/>
            <a:r>
              <a:rPr lang="en-IN" sz="2500" dirty="0"/>
              <a:t>scikit-learn →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400" dirty="0"/>
              <a:t>Preprocessing (encoding categorical features, normalization, train-test split)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400" dirty="0"/>
              <a:t>Evaluation metrics (accuracy, precision, recall, F1-score, MCC)</a:t>
            </a:r>
          </a:p>
          <a:p>
            <a:pPr lvl="1"/>
            <a:r>
              <a:rPr lang="en-IN" sz="2500" dirty="0" err="1"/>
              <a:t>xgboost</a:t>
            </a:r>
            <a:r>
              <a:rPr lang="en-IN" sz="2500" dirty="0"/>
              <a:t> → Main predictive model used for classification of employee salaries (&lt;=50K or &gt;50K)</a:t>
            </a:r>
            <a:endParaRPr lang="en-IN" sz="25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35588"/>
            <a:ext cx="12053260" cy="4673324"/>
          </a:xfrm>
        </p:spPr>
        <p:txBody>
          <a:bodyPr>
            <a:noAutofit/>
          </a:bodyPr>
          <a:lstStyle/>
          <a:p>
            <a:r>
              <a:rPr lang="en-US" sz="2100" b="1" dirty="0"/>
              <a:t>Data Acquisition:</a:t>
            </a:r>
            <a:r>
              <a:rPr lang="en-US" sz="2100" dirty="0"/>
              <a:t> Load the employee dataset into a </a:t>
            </a:r>
            <a:r>
              <a:rPr lang="en-US" sz="2100" dirty="0" err="1"/>
              <a:t>DataFrame</a:t>
            </a:r>
            <a:r>
              <a:rPr lang="en-US" sz="2100" dirty="0"/>
              <a:t>.</a:t>
            </a:r>
          </a:p>
          <a:p>
            <a:r>
              <a:rPr lang="en-US" sz="2100" b="1" dirty="0"/>
              <a:t>Data Cleaning:</a:t>
            </a:r>
            <a:r>
              <a:rPr lang="en-US" sz="2100" dirty="0"/>
              <a:t> Handle missing values, replace unknown labels, remove noise.</a:t>
            </a:r>
          </a:p>
          <a:p>
            <a:r>
              <a:rPr lang="en-US" sz="2100" b="1" dirty="0"/>
              <a:t>Exploratory Data Analysis (EDA):</a:t>
            </a:r>
            <a:r>
              <a:rPr lang="en-US" sz="2100" dirty="0"/>
              <a:t> Plot distributions, countplots, and boxplots to identify patterns.</a:t>
            </a:r>
          </a:p>
          <a:p>
            <a:r>
              <a:rPr lang="en-US" sz="2100" b="1" dirty="0"/>
              <a:t>Data Preprocessing:</a:t>
            </a:r>
            <a:r>
              <a:rPr lang="en-US" sz="2100" dirty="0"/>
              <a:t> Encode categorical data, normalize numerical features.</a:t>
            </a:r>
          </a:p>
          <a:p>
            <a:r>
              <a:rPr lang="en-US" sz="2100" b="1" dirty="0"/>
              <a:t>Eliminate Outliers</a:t>
            </a:r>
            <a:r>
              <a:rPr lang="en-US" sz="2100" dirty="0"/>
              <a:t>: Identify and remove outliers with the help of boxplots.</a:t>
            </a:r>
          </a:p>
          <a:p>
            <a:r>
              <a:rPr lang="en-US" sz="2100" b="1" dirty="0"/>
              <a:t>Train-Test Split:</a:t>
            </a:r>
            <a:r>
              <a:rPr lang="en-US" sz="2100" dirty="0"/>
              <a:t> Divide data (80 : 20) for training and testing.</a:t>
            </a:r>
          </a:p>
          <a:p>
            <a:r>
              <a:rPr lang="en-US" sz="2100" b="1" dirty="0"/>
              <a:t>Model Building:</a:t>
            </a:r>
            <a:r>
              <a:rPr lang="en-US" sz="2100" dirty="0"/>
              <a:t> Use </a:t>
            </a:r>
            <a:r>
              <a:rPr lang="en-US" sz="2100" dirty="0" err="1"/>
              <a:t>XGBoost</a:t>
            </a:r>
            <a:r>
              <a:rPr lang="en-US" sz="2100" dirty="0"/>
              <a:t> classifier to predict salary class (&lt;=50K or &gt;50K).</a:t>
            </a:r>
          </a:p>
          <a:p>
            <a:r>
              <a:rPr lang="en-US" sz="2100" b="1" dirty="0"/>
              <a:t>Model Evaluation:</a:t>
            </a:r>
            <a:r>
              <a:rPr lang="en-US" sz="2100" dirty="0"/>
              <a:t> Apply metrics like accuracy, precision, recall, F1, and Matthews correlation coefficient.</a:t>
            </a:r>
          </a:p>
          <a:p>
            <a:r>
              <a:rPr lang="en-US" sz="2100" b="1" dirty="0"/>
              <a:t>Visualization of Results:</a:t>
            </a:r>
            <a:r>
              <a:rPr lang="en-US" sz="2100" dirty="0"/>
              <a:t> Plot confusion matrix and feature importance scores for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118B3-17AA-4A2F-9A58-905CC4E7E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854920-5914-773F-EF45-735A355A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9A792F-DB33-B7B9-541B-4D4E8A8EC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35588"/>
            <a:ext cx="11029615" cy="530296"/>
          </a:xfrm>
        </p:spPr>
        <p:txBody>
          <a:bodyPr>
            <a:normAutofit/>
          </a:bodyPr>
          <a:lstStyle/>
          <a:p>
            <a:r>
              <a:rPr lang="en-US" sz="2400" b="1" dirty="0"/>
              <a:t>Data Acquisition:</a:t>
            </a:r>
            <a:r>
              <a:rPr lang="en-US" sz="2400" dirty="0"/>
              <a:t> Load the employee dataset into a </a:t>
            </a:r>
            <a:r>
              <a:rPr lang="en-US" sz="2400" dirty="0" err="1"/>
              <a:t>DataFrame</a:t>
            </a:r>
            <a:r>
              <a:rPr lang="en-US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F331F-046A-EA39-9C31-6941F8808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21" y="2169020"/>
            <a:ext cx="4479075" cy="13973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2FD576-A730-3233-E1F0-A0194390B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484" y="3746681"/>
            <a:ext cx="8613058" cy="23092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3272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04EA5-E4BF-B909-F012-B263AFC07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F54BA2-597F-B23D-0D85-53738B0E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BD7802-E303-4ED6-29A9-D003E0EE0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35588"/>
            <a:ext cx="11029615" cy="530296"/>
          </a:xfrm>
        </p:spPr>
        <p:txBody>
          <a:bodyPr>
            <a:normAutofit fontScale="85000" lnSpcReduction="10000"/>
          </a:bodyPr>
          <a:lstStyle/>
          <a:p>
            <a:r>
              <a:rPr lang="en-US" sz="2800" b="1" dirty="0"/>
              <a:t>Data Cleaning:</a:t>
            </a:r>
            <a:r>
              <a:rPr lang="en-US" sz="2800" dirty="0"/>
              <a:t> Handle missing values, replace unknown labels, remove noise.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8D79D8-7D76-B261-FD54-AE366DA3AB1C}"/>
              </a:ext>
            </a:extLst>
          </p:cNvPr>
          <p:cNvGrpSpPr/>
          <p:nvPr/>
        </p:nvGrpSpPr>
        <p:grpSpPr>
          <a:xfrm>
            <a:off x="1023090" y="2236199"/>
            <a:ext cx="9783540" cy="3817004"/>
            <a:chOff x="1023090" y="2364015"/>
            <a:chExt cx="9783540" cy="381700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424B4F-DE26-DF34-2DB8-17873EB17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090" y="2364015"/>
              <a:ext cx="5544324" cy="41915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A1BB59-92A7-2A35-E6A4-48ECC124E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3090" y="3019368"/>
              <a:ext cx="7754432" cy="4096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92DCEC4-E1DF-D865-59A1-CB86254CA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3090" y="3665195"/>
              <a:ext cx="6335009" cy="45726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5AA3AD0-F8D0-3543-5B96-EFBDA1017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3090" y="4358654"/>
              <a:ext cx="9783540" cy="45726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631A88B-F5DF-96C6-C911-E5F2D9DD0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3090" y="5052113"/>
              <a:ext cx="6506483" cy="43821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FF8041B-1078-1876-B151-4F2EAB1BC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3090" y="5714229"/>
              <a:ext cx="9631119" cy="46679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4832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559E9-D905-07FA-BB3D-FBF2901A5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00309F-18F7-5F3F-985E-BFC689D8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346AF6-F62F-94DA-B211-54C8B7482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35588"/>
            <a:ext cx="11029616" cy="530296"/>
          </a:xfrm>
        </p:spPr>
        <p:txBody>
          <a:bodyPr>
            <a:noAutofit/>
          </a:bodyPr>
          <a:lstStyle/>
          <a:p>
            <a:r>
              <a:rPr lang="en-US" sz="2400" b="1" dirty="0"/>
              <a:t>Exploratory Data Analysis (EDA):</a:t>
            </a:r>
            <a:r>
              <a:rPr lang="en-US" sz="2400" dirty="0"/>
              <a:t> Plot distributions, countplots, and boxplots to identify patterns.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A60CB0-CAED-0A6B-4CA8-A47D50C18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31" y="2169020"/>
            <a:ext cx="6262060" cy="45199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5A5B6D-311B-C39F-1EB6-84F166A17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335" y="1805491"/>
            <a:ext cx="3868764" cy="43503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6080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3FDEF-5B10-6CF5-27AF-FF536E04A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60A804-938E-DB94-45C2-04669374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65AD0E-5DC1-5A43-064A-5A890002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35588"/>
            <a:ext cx="11029616" cy="530296"/>
          </a:xfrm>
        </p:spPr>
        <p:txBody>
          <a:bodyPr>
            <a:noAutofit/>
          </a:bodyPr>
          <a:lstStyle/>
          <a:p>
            <a:r>
              <a:rPr lang="en-US" sz="2400" b="1" dirty="0"/>
              <a:t>Exploratory Data Analysis (EDA):</a:t>
            </a:r>
            <a:r>
              <a:rPr lang="en-US" sz="2400" dirty="0"/>
              <a:t> Plot distributions, countplots, and boxplots to identify patterns.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8DD14-258F-4754-0E20-C25B34B944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582"/>
          <a:stretch>
            <a:fillRect/>
          </a:stretch>
        </p:blipFill>
        <p:spPr>
          <a:xfrm>
            <a:off x="4723648" y="1867560"/>
            <a:ext cx="5610056" cy="47065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8A98CF-D3E9-0881-B91F-F45C4970F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2651"/>
          <a:stretch>
            <a:fillRect/>
          </a:stretch>
        </p:blipFill>
        <p:spPr>
          <a:xfrm>
            <a:off x="404212" y="3571381"/>
            <a:ext cx="4107126" cy="7253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378565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c0fa2617-96bd-425d-8578-e93563fe37c5"/>
    <ds:schemaRef ds:uri="http://purl.org/dc/terms/"/>
    <ds:schemaRef ds:uri="http://schemas.openxmlformats.org/package/2006/metadata/core-properties"/>
    <ds:schemaRef ds:uri="9162bd5b-4ed9-4da3-b376-05204580ba3f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197</TotalTime>
  <Words>777</Words>
  <Application>Microsoft Office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Employee salary prediction using xgboost</vt:lpstr>
      <vt:lpstr>OUTLINE</vt:lpstr>
      <vt:lpstr>Problem Statement</vt:lpstr>
      <vt:lpstr>System  Approach</vt:lpstr>
      <vt:lpstr>Algorithm &amp; Deployment</vt:lpstr>
      <vt:lpstr>Algorithm &amp; Deployment</vt:lpstr>
      <vt:lpstr>Algorithm &amp; Deployment</vt:lpstr>
      <vt:lpstr>Algorithm &amp; Deployment</vt:lpstr>
      <vt:lpstr>Algorithm &amp; Deployment</vt:lpstr>
      <vt:lpstr>Algorithm &amp; Deployment</vt:lpstr>
      <vt:lpstr>Algorithm &amp; Deployment</vt:lpstr>
      <vt:lpstr>Algorithm &amp; Deployment</vt:lpstr>
      <vt:lpstr>Algorithm &amp; Deployment</vt:lpstr>
      <vt:lpstr>Result</vt:lpstr>
      <vt:lpstr>Result</vt:lpstr>
      <vt:lpstr>Result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Deborah Alvina</cp:lastModifiedBy>
  <cp:revision>43</cp:revision>
  <dcterms:created xsi:type="dcterms:W3CDTF">2021-05-26T16:50:10Z</dcterms:created>
  <dcterms:modified xsi:type="dcterms:W3CDTF">2025-07-29T22:03:50Z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