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6" r:id="rId5"/>
    <p:sldId id="267" r:id="rId6"/>
    <p:sldId id="268" r:id="rId7"/>
    <p:sldId id="286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7" r:id="rId24"/>
    <p:sldId id="285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23D"/>
    <a:srgbClr val="DF480B"/>
    <a:srgbClr val="B73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038" autoAdjust="0"/>
  </p:normalViewPr>
  <p:slideViewPr>
    <p:cSldViewPr snapToGrid="0">
      <p:cViewPr varScale="1">
        <p:scale>
          <a:sx n="87" d="100"/>
          <a:sy n="87" d="100"/>
        </p:scale>
        <p:origin x="90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723D">
            <a:alpha val="1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id/photo/104330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032243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Reception,_front_desk_2_-_Paris_Opera_Cadet_Hotel.jpg" TargetMode="Externa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flipH="1">
            <a:off x="0" y="0"/>
            <a:ext cx="9144000" cy="5143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262C05-6117-9D69-3C3F-B3919DC98F62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K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0" name="Shape 55"/>
          <p:cNvSpPr/>
          <p:nvPr/>
        </p:nvSpPr>
        <p:spPr>
          <a:xfrm>
            <a:off x="511320" y="1545965"/>
            <a:ext cx="8121360" cy="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Hotel Reservation Analysis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11" name="Shape 56"/>
          <p:cNvSpPr/>
          <p:nvPr/>
        </p:nvSpPr>
        <p:spPr>
          <a:xfrm>
            <a:off x="1929497" y="2524773"/>
            <a:ext cx="5297568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Presented By: Deborah Nyangige </a:t>
            </a:r>
            <a:r>
              <a:rPr lang="en-US" b="1" dirty="0" err="1">
                <a:solidFill>
                  <a:schemeClr val="tx1"/>
                </a:solidFill>
              </a:rPr>
              <a:t>Mosioma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72"/>
          <p:cNvSpPr/>
          <p:nvPr/>
        </p:nvSpPr>
        <p:spPr>
          <a:xfrm>
            <a:off x="86562" y="49346"/>
            <a:ext cx="9057438" cy="221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0" dirty="0"/>
              <a:t>4. How many reservations were made for the year 20XX (replace XX with the desired year)?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Replaced XX with 18, so my desired year is 2018.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#Query4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8D05E-373D-6659-5151-BD47B7BB7403}"/>
              </a:ext>
            </a:extLst>
          </p:cNvPr>
          <p:cNvSpPr txBox="1"/>
          <p:nvPr/>
        </p:nvSpPr>
        <p:spPr>
          <a:xfrm>
            <a:off x="86562" y="3668616"/>
            <a:ext cx="857269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Findings: 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In 2017, there were 123 reservations, while 2018 witnessed a significant increase with 577 reservations.</a:t>
            </a:r>
            <a:endParaRPr kumimoji="0" lang="en-KE" sz="1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4C8A5-97C5-C5B5-CC15-885D16F6B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3025342"/>
            <a:ext cx="2391109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4E336-3252-718F-A532-482247131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1853690"/>
            <a:ext cx="7421876" cy="11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692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72"/>
          <p:cNvSpPr/>
          <p:nvPr/>
        </p:nvSpPr>
        <p:spPr>
          <a:xfrm>
            <a:off x="86562" y="189321"/>
            <a:ext cx="9057438" cy="152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0" dirty="0"/>
              <a:t>5. What is the most commonly booked room type?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#Query5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8D05E-373D-6659-5151-BD47B7BB7403}"/>
              </a:ext>
            </a:extLst>
          </p:cNvPr>
          <p:cNvSpPr txBox="1"/>
          <p:nvPr/>
        </p:nvSpPr>
        <p:spPr>
          <a:xfrm>
            <a:off x="86562" y="3428605"/>
            <a:ext cx="857269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Findings: 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Room Type 1 ranks as the most favored option among guests for bookings</a:t>
            </a:r>
            <a:r>
              <a:rPr kumimoji="0" lang="en-US" sz="14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.</a:t>
            </a:r>
            <a:endParaRPr kumimoji="0" lang="en-KE" sz="1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AE4AE-DB16-B45C-0DA1-5D5C430A8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1400170"/>
            <a:ext cx="5296639" cy="866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BA8D3C-A447-A47C-D923-D46A75C13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2571750"/>
            <a:ext cx="3272536" cy="54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311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72"/>
          <p:cNvSpPr/>
          <p:nvPr/>
        </p:nvSpPr>
        <p:spPr>
          <a:xfrm>
            <a:off x="86562" y="115441"/>
            <a:ext cx="9057438" cy="97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0" dirty="0"/>
              <a:t>6. How many reservations fall on a weekend (no_of_weekend_nights &gt; 0)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#Query6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8D05E-373D-6659-5151-BD47B7BB7403}"/>
              </a:ext>
            </a:extLst>
          </p:cNvPr>
          <p:cNvSpPr txBox="1"/>
          <p:nvPr/>
        </p:nvSpPr>
        <p:spPr>
          <a:xfrm>
            <a:off x="86562" y="3624548"/>
            <a:ext cx="8572696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Findings: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are 383 reservations that fall on weekend nights.</a:t>
            </a:r>
            <a:endParaRPr kumimoji="0" lang="en-KE" sz="1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917BF-70C8-09BA-C9C5-7816A0D8A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1343095"/>
            <a:ext cx="5210245" cy="780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E982AF-BA7C-DA7F-5CC8-CE3BF7565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2531434"/>
            <a:ext cx="2981873" cy="6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410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72"/>
          <p:cNvSpPr/>
          <p:nvPr/>
        </p:nvSpPr>
        <p:spPr>
          <a:xfrm>
            <a:off x="86562" y="214597"/>
            <a:ext cx="9057438" cy="97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0" dirty="0"/>
              <a:t>7. What is the highest and lowest lead time for reservations?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#Query7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8D05E-373D-6659-5151-BD47B7BB7403}"/>
              </a:ext>
            </a:extLst>
          </p:cNvPr>
          <p:cNvSpPr txBox="1"/>
          <p:nvPr/>
        </p:nvSpPr>
        <p:spPr>
          <a:xfrm>
            <a:off x="86562" y="3305057"/>
            <a:ext cx="8572696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Findings: 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Lead times vary widely, ranging from 0 to 443 days, indicating diverse guest booking behaviors. Some opt for last-minute reservations, while others plan well in advance.</a:t>
            </a:r>
            <a:endParaRPr kumimoji="0" lang="en-KE" sz="1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1F5C6-8964-A58C-5996-1944B09A2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1250687"/>
            <a:ext cx="7872844" cy="703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55A93A-8538-6462-2233-39F1CC32A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2208495"/>
            <a:ext cx="2662704" cy="5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06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72"/>
          <p:cNvSpPr/>
          <p:nvPr/>
        </p:nvSpPr>
        <p:spPr>
          <a:xfrm>
            <a:off x="86562" y="170530"/>
            <a:ext cx="9057438" cy="1386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0" dirty="0"/>
              <a:t>8. What is the most common market segment type for reservations?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#Query8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8D05E-373D-6659-5151-BD47B7BB7403}"/>
              </a:ext>
            </a:extLst>
          </p:cNvPr>
          <p:cNvSpPr txBox="1"/>
          <p:nvPr/>
        </p:nvSpPr>
        <p:spPr>
          <a:xfrm>
            <a:off x="86562" y="3569463"/>
            <a:ext cx="8572696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Findings: 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 most prevalent market segment type is online.</a:t>
            </a:r>
            <a:endParaRPr kumimoji="0" lang="en-KE" sz="1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113DB-137E-9E18-64C3-068130F90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1272561"/>
            <a:ext cx="6524201" cy="991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BE5EF6-1B1D-6C61-6EBA-4C77459A0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2481222"/>
            <a:ext cx="3385438" cy="5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266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72"/>
          <p:cNvSpPr/>
          <p:nvPr/>
        </p:nvSpPr>
        <p:spPr>
          <a:xfrm>
            <a:off x="86562" y="192562"/>
            <a:ext cx="9057438" cy="97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0" dirty="0"/>
              <a:t>9. How many reservations have a booking status of "Confirmed"?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#Query9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8D05E-373D-6659-5151-BD47B7BB7403}"/>
              </a:ext>
            </a:extLst>
          </p:cNvPr>
          <p:cNvSpPr txBox="1"/>
          <p:nvPr/>
        </p:nvSpPr>
        <p:spPr>
          <a:xfrm>
            <a:off x="86562" y="3624548"/>
            <a:ext cx="8572696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Findings: 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No reservations have a booking status of "Confirmed."</a:t>
            </a:r>
            <a:endParaRPr kumimoji="0" lang="en-KE" sz="1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8197F-E21B-2517-2859-19677BBC2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1200573"/>
            <a:ext cx="4868945" cy="1001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75BA56-2E01-8280-D0EF-31E9CAE3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2445463"/>
            <a:ext cx="2746262" cy="93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8925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72"/>
          <p:cNvSpPr/>
          <p:nvPr/>
        </p:nvSpPr>
        <p:spPr>
          <a:xfrm>
            <a:off x="86562" y="236630"/>
            <a:ext cx="9057438" cy="97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0" dirty="0"/>
              <a:t>10. What is the total number of adults and children across all reservations?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#Query10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8D05E-373D-6659-5151-BD47B7BB7403}"/>
              </a:ext>
            </a:extLst>
          </p:cNvPr>
          <p:cNvSpPr txBox="1"/>
          <p:nvPr/>
        </p:nvSpPr>
        <p:spPr>
          <a:xfrm>
            <a:off x="86562" y="3283023"/>
            <a:ext cx="857269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Findings: 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Across all reservations, there are a total of 1316 adults and 69 children.</a:t>
            </a:r>
            <a:endParaRPr kumimoji="0" lang="en-KE" sz="1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2A96A-9BCD-CA67-134E-27665FCAF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1226104"/>
            <a:ext cx="7965059" cy="818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7B5937-7238-7325-910E-D989494F8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2182569"/>
            <a:ext cx="2807632" cy="65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6779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72"/>
          <p:cNvSpPr/>
          <p:nvPr/>
        </p:nvSpPr>
        <p:spPr>
          <a:xfrm>
            <a:off x="86562" y="225613"/>
            <a:ext cx="9057438" cy="1802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0" dirty="0"/>
              <a:t>11. What is the average number of weekend nights for reservations involving children?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#Query11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8D05E-373D-6659-5151-BD47B7BB7403}"/>
              </a:ext>
            </a:extLst>
          </p:cNvPr>
          <p:cNvSpPr txBox="1"/>
          <p:nvPr/>
        </p:nvSpPr>
        <p:spPr>
          <a:xfrm>
            <a:off x="86562" y="3624548"/>
            <a:ext cx="857269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Findings: 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Reservations involving children have an average of only 1 weekend night.</a:t>
            </a:r>
            <a:endParaRPr kumimoji="0" lang="en-KE" sz="1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E46C1-DBD1-4810-3566-733064D05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1594587"/>
            <a:ext cx="7153965" cy="785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3B0DA1-4430-D03B-7631-D7DAA3363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2518868"/>
            <a:ext cx="2787404" cy="6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1165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72"/>
          <p:cNvSpPr/>
          <p:nvPr/>
        </p:nvSpPr>
        <p:spPr>
          <a:xfrm>
            <a:off x="86562" y="181547"/>
            <a:ext cx="9057438" cy="1314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0" dirty="0"/>
              <a:t>12. How many reservations were made in each month of the year?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#Query12</a:t>
            </a:r>
          </a:p>
          <a:p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8D05E-373D-6659-5151-BD47B7BB7403}"/>
              </a:ext>
            </a:extLst>
          </p:cNvPr>
          <p:cNvSpPr txBox="1"/>
          <p:nvPr/>
        </p:nvSpPr>
        <p:spPr>
          <a:xfrm>
            <a:off x="86562" y="3668616"/>
            <a:ext cx="857269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Findings: 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October emerges as the peak reservation month, followed by June, while January records the lowest number of reservations.</a:t>
            </a:r>
            <a:endParaRPr kumimoji="0" lang="en-KE" sz="1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FBC68-3DFC-4511-855C-ACD1600ED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1197795"/>
            <a:ext cx="4086795" cy="1341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37C2B4-B211-E393-5FBB-604647170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709" y="1197795"/>
            <a:ext cx="1905266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8670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72"/>
          <p:cNvSpPr/>
          <p:nvPr/>
        </p:nvSpPr>
        <p:spPr>
          <a:xfrm>
            <a:off x="86562" y="5278"/>
            <a:ext cx="9057438" cy="1386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0" dirty="0"/>
              <a:t>13. What is the average number of nights (both weekend and weekday) spent by guests for each room type?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#Query13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8D05E-373D-6659-5151-BD47B7BB7403}"/>
              </a:ext>
            </a:extLst>
          </p:cNvPr>
          <p:cNvSpPr txBox="1"/>
          <p:nvPr/>
        </p:nvSpPr>
        <p:spPr>
          <a:xfrm>
            <a:off x="86562" y="3073707"/>
            <a:ext cx="8572696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Findings: 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On average, guests spend 3 nights (both weekend and weekday) for Room Types 1, 2, 5, and 7, whereas Room Types 4 and 6 have an average stay of 4 nights.</a:t>
            </a:r>
            <a:endParaRPr kumimoji="0" lang="en-KE" sz="1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0FEA2E-A6EA-A2ED-E6E3-E7316307B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13" y="1477775"/>
            <a:ext cx="2114845" cy="1505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F4B22D-9C79-1455-A48A-627B9E4E0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1477775"/>
            <a:ext cx="6258798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996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2BAC13-FB26-D9B5-96EF-13387EE83FB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70000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K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8" name="Shape 65"/>
          <p:cNvSpPr/>
          <p:nvPr/>
        </p:nvSpPr>
        <p:spPr>
          <a:xfrm>
            <a:off x="2009496" y="1045946"/>
            <a:ext cx="5125008" cy="2905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44500" indent="-342900" algn="just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000" b="1" dirty="0"/>
              <a:t>Project Overview</a:t>
            </a:r>
          </a:p>
          <a:p>
            <a:pPr marL="444500" indent="-342900" algn="just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000" b="1" dirty="0"/>
              <a:t>Objective</a:t>
            </a:r>
          </a:p>
          <a:p>
            <a:pPr marL="444500" indent="-342900" algn="just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000" b="1" dirty="0"/>
              <a:t>Dataset Details</a:t>
            </a:r>
          </a:p>
          <a:p>
            <a:pPr marL="444500" indent="-342900" algn="just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000" b="1" dirty="0"/>
              <a:t>Data Exploration Details</a:t>
            </a:r>
          </a:p>
          <a:p>
            <a:pPr marL="444500" indent="-342900" algn="just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000" b="1" dirty="0"/>
              <a:t>Data Analysis Queries</a:t>
            </a:r>
          </a:p>
          <a:p>
            <a:pPr marL="444500" indent="-342900" algn="just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000" b="1" dirty="0"/>
              <a:t>Conclusion</a:t>
            </a:r>
            <a:endParaRPr sz="2000" b="1" dirty="0"/>
          </a:p>
        </p:txBody>
      </p:sp>
      <p:sp>
        <p:nvSpPr>
          <p:cNvPr id="5" name="Shape 70">
            <a:extLst>
              <a:ext uri="{FF2B5EF4-FFF2-40B4-BE49-F238E27FC236}">
                <a16:creationId xmlns:a16="http://schemas.microsoft.com/office/drawing/2014/main" id="{DF60802D-D26D-22F2-F033-FFC50B00E668}"/>
              </a:ext>
            </a:extLst>
          </p:cNvPr>
          <p:cNvSpPr/>
          <p:nvPr/>
        </p:nvSpPr>
        <p:spPr>
          <a:xfrm>
            <a:off x="0" y="0"/>
            <a:ext cx="9144000" cy="815248"/>
          </a:xfrm>
          <a:prstGeom prst="rect">
            <a:avLst/>
          </a:prstGeom>
          <a:solidFill>
            <a:srgbClr val="F5723D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Focus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72"/>
          <p:cNvSpPr/>
          <p:nvPr/>
        </p:nvSpPr>
        <p:spPr>
          <a:xfrm>
            <a:off x="86562" y="27305"/>
            <a:ext cx="9057438" cy="1386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0" dirty="0"/>
              <a:t>14. For reservations involving children, what is the most common room type, and what is the average price for that room type?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#Query14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8D05E-373D-6659-5151-BD47B7BB7403}"/>
              </a:ext>
            </a:extLst>
          </p:cNvPr>
          <p:cNvSpPr txBox="1"/>
          <p:nvPr/>
        </p:nvSpPr>
        <p:spPr>
          <a:xfrm>
            <a:off x="86562" y="3624548"/>
            <a:ext cx="857269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Findings: 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Room Type 1 is the most common choice for reservations involving children, with an average price of $96.91.</a:t>
            </a:r>
            <a:endParaRPr kumimoji="0" lang="en-KE" sz="1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ED55C-A98D-6276-5A96-8CE258F6C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1405528"/>
            <a:ext cx="3833890" cy="2009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DD5297-5E3C-E712-208B-18118EED5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71" y="1405528"/>
            <a:ext cx="3428109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3282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72"/>
          <p:cNvSpPr/>
          <p:nvPr/>
        </p:nvSpPr>
        <p:spPr>
          <a:xfrm>
            <a:off x="86562" y="71377"/>
            <a:ext cx="9057438" cy="1386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0" dirty="0"/>
              <a:t>15. Find the market segment type that generates the highest average price per room.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#Query15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8D05E-373D-6659-5151-BD47B7BB7403}"/>
              </a:ext>
            </a:extLst>
          </p:cNvPr>
          <p:cNvSpPr txBox="1"/>
          <p:nvPr/>
        </p:nvSpPr>
        <p:spPr>
          <a:xfrm>
            <a:off x="86562" y="3249974"/>
            <a:ext cx="8641802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Findings: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Online market segment type generates the highest average price per room, which is $112.46.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i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i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FB125-45E4-ACF6-2CE9-21FA67474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1458263"/>
            <a:ext cx="5191850" cy="1381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6C29EE-6C01-9126-A88E-E33EDBA7D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725" y="1458263"/>
            <a:ext cx="3222639" cy="7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450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59501" cy="840000"/>
          </a:xfrm>
          <a:prstGeom prst="rect">
            <a:avLst/>
          </a:prstGeom>
          <a:solidFill>
            <a:srgbClr val="F5723D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-15501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Critical Questions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Shape 72"/>
          <p:cNvSpPr/>
          <p:nvPr/>
        </p:nvSpPr>
        <p:spPr>
          <a:xfrm>
            <a:off x="-15501" y="820525"/>
            <a:ext cx="9057438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E8D7C-161D-87C6-4DA4-CC6F2173B979}"/>
              </a:ext>
            </a:extLst>
          </p:cNvPr>
          <p:cNvSpPr txBox="1"/>
          <p:nvPr/>
        </p:nvSpPr>
        <p:spPr>
          <a:xfrm>
            <a:off x="315005" y="868494"/>
            <a:ext cx="8451970" cy="4154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1. What is the total number of reservations in the dataset?</a:t>
            </a:r>
          </a:p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2. Which meal plan is the most popular among guests?</a:t>
            </a:r>
          </a:p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3. What is the average price per room for reservations involving children?</a:t>
            </a:r>
          </a:p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4. How many reservations were made for the year 20XX (replace XX with the desired year)?</a:t>
            </a:r>
          </a:p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5. What is the most commonly booked room type?</a:t>
            </a:r>
          </a:p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6. How many reservations fall on a weekend (</a:t>
            </a:r>
            <a:r>
              <a:rPr kumimoji="0" lang="en-US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no_of_weekend_nights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&gt; 0)?</a:t>
            </a:r>
          </a:p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7. What is the highest and lowest lead time for reservations?</a:t>
            </a:r>
          </a:p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8. What is the most common market segment type for reservations?</a:t>
            </a:r>
          </a:p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9. How many reservations have a booking status of "Confirmed"?</a:t>
            </a:r>
          </a:p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10. What is the total number of adults and children across all reservations?</a:t>
            </a:r>
          </a:p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11. What is the average number of weekend nights for reservations involving children?</a:t>
            </a:r>
          </a:p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12. How many reservations were made in each month of the year?</a:t>
            </a:r>
          </a:p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13. What is the average number of nights (both weekend and weekday) spent by guests for each room type?</a:t>
            </a:r>
          </a:p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14. For reservations involving children, what is the most common room type, and what is the average</a:t>
            </a:r>
          </a:p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price for that room type?</a:t>
            </a:r>
          </a:p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15. Find the market segment type that generates the highest average price per room.</a:t>
            </a:r>
            <a:endParaRPr kumimoji="0" lang="en-KE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05723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59501" cy="840000"/>
          </a:xfrm>
          <a:prstGeom prst="rect">
            <a:avLst/>
          </a:prstGeom>
          <a:solidFill>
            <a:srgbClr val="F5723D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Shape 72"/>
          <p:cNvSpPr/>
          <p:nvPr/>
        </p:nvSpPr>
        <p:spPr>
          <a:xfrm>
            <a:off x="86562" y="820525"/>
            <a:ext cx="9057438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092AD-941A-5F31-4CE9-7F1689AE7AA0}"/>
              </a:ext>
            </a:extLst>
          </p:cNvPr>
          <p:cNvSpPr txBox="1"/>
          <p:nvPr/>
        </p:nvSpPr>
        <p:spPr>
          <a:xfrm>
            <a:off x="86562" y="899395"/>
            <a:ext cx="8684063" cy="3647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 dataset reveals key insights: </a:t>
            </a:r>
          </a:p>
          <a:p>
            <a:pPr marL="285750" marR="0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Meal Plan 1 is popular, with 700 reservations. </a:t>
            </a:r>
          </a:p>
          <a:p>
            <a:pPr marL="285750" marR="0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Reservations with children average $144.57 per room.</a:t>
            </a:r>
          </a:p>
          <a:p>
            <a:pPr marL="285750" marR="0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2017 saw 123 reservations, soaring to 577 in 2018. </a:t>
            </a:r>
          </a:p>
          <a:p>
            <a:pPr marL="285750" marR="0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Room Type 1 is preferred, with 383 reservations on weekends. </a:t>
            </a:r>
          </a:p>
          <a:p>
            <a:pPr marL="285750" marR="0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Lead times span 0-443 days, reflecting diverse booking behaviors. </a:t>
            </a:r>
          </a:p>
          <a:p>
            <a:pPr marL="285750" marR="0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Online market segments dominate, and no bookings are "Confirmed." </a:t>
            </a:r>
          </a:p>
          <a:p>
            <a:pPr marL="285750" marR="0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Adults total 1316, children 69. October is busiest, January quietest. </a:t>
            </a:r>
          </a:p>
          <a:p>
            <a:pPr marL="285750" marR="0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Rooms 1, 2, 5, and 7 average 3 nights, while 4 and 6 stay 4 nights. </a:t>
            </a:r>
          </a:p>
          <a:p>
            <a:pPr marL="285750" marR="0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Room Type 1, with an average price of $96.91, is the top choice for children. </a:t>
            </a:r>
          </a:p>
          <a:p>
            <a:pPr marL="285750" marR="0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 Online segment yields the highest average room price at $112.46.</a:t>
            </a:r>
            <a:endParaRPr kumimoji="0" lang="en-KE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872068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0"/>
            <a:ext cx="9159501" cy="51629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 w="12700">
            <a:noFill/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E59B19-0A4B-4872-02B0-77C428A5964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50000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K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2" name="Shape 71"/>
          <p:cNvSpPr/>
          <p:nvPr/>
        </p:nvSpPr>
        <p:spPr>
          <a:xfrm>
            <a:off x="205025" y="2233212"/>
            <a:ext cx="8565600" cy="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Thank You!</a:t>
            </a:r>
            <a:endParaRPr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5948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59501" cy="775859"/>
          </a:xfrm>
          <a:prstGeom prst="rect">
            <a:avLst/>
          </a:prstGeom>
          <a:solidFill>
            <a:srgbClr val="F5723D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Overview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263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The hotel industry relies on data to make informed decisions and provide a better guest experience.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Goal: Gain insights into guest preferences, booking trends, and key factors that impact hotel operations.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Used SQL for data querying and analysis to answer specific questions about the dataset.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36145"/>
            <a:ext cx="9144000" cy="792529"/>
          </a:xfrm>
          <a:prstGeom prst="rect">
            <a:avLst/>
          </a:prstGeom>
          <a:solidFill>
            <a:srgbClr val="F5723D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3973300" cy="3048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Leverage SQL for in-depth exploration and analysis.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Address specific queries related to the dataset.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Goal: Identify patterns to guide strategic decisions and optimize hotel performance.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0ABAB-A614-470A-BE22-6041076C0E52}"/>
              </a:ext>
            </a:extLst>
          </p:cNvPr>
          <p:cNvSpPr txBox="1"/>
          <p:nvPr/>
        </p:nvSpPr>
        <p:spPr>
          <a:xfrm>
            <a:off x="5045725" y="1184136"/>
            <a:ext cx="3724900" cy="1154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Tools used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877D9-A4A4-12E9-01AC-7D0AFFE35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725" y="1584363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755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59501" cy="867774"/>
          </a:xfrm>
          <a:prstGeom prst="rect">
            <a:avLst/>
          </a:prstGeom>
          <a:solidFill>
            <a:srgbClr val="F5723D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Details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2F732-DF77-B770-EC71-9E94EE11A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0" y="1111206"/>
            <a:ext cx="5078773" cy="2082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07524-F741-05B4-1DBC-1DAFD2B06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7" y="3499761"/>
            <a:ext cx="8864466" cy="92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26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59501" cy="840000"/>
          </a:xfrm>
          <a:prstGeom prst="rect">
            <a:avLst/>
          </a:prstGeom>
          <a:solidFill>
            <a:srgbClr val="F5723D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Exploration with SQL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Shape 72"/>
          <p:cNvSpPr/>
          <p:nvPr/>
        </p:nvSpPr>
        <p:spPr>
          <a:xfrm>
            <a:off x="86562" y="864592"/>
            <a:ext cx="9057438" cy="198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 dataset has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 Columns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and 700 rows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dirty="0"/>
              <a:t>#Query</a:t>
            </a:r>
          </a:p>
          <a:p>
            <a:endParaRPr lang="en-US" dirty="0"/>
          </a:p>
          <a:p>
            <a:endParaRPr lang="en-US" sz="1600" b="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97A4E-28AE-A46F-86EE-0CF6B2B05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8" y="1936991"/>
            <a:ext cx="5151275" cy="1654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308E17-2E9C-E84B-7DB4-3FEBF754D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81" y="1830766"/>
            <a:ext cx="2422673" cy="165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720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4484" y="-19475"/>
            <a:ext cx="9159501" cy="840000"/>
          </a:xfrm>
          <a:prstGeom prst="rect">
            <a:avLst/>
          </a:prstGeom>
          <a:solidFill>
            <a:srgbClr val="F5723D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7263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Analysis Queries</a:t>
            </a:r>
          </a:p>
        </p:txBody>
      </p:sp>
      <p:sp>
        <p:nvSpPr>
          <p:cNvPr id="123" name="Shape 72"/>
          <p:cNvSpPr/>
          <p:nvPr/>
        </p:nvSpPr>
        <p:spPr>
          <a:xfrm>
            <a:off x="72635" y="820525"/>
            <a:ext cx="8970876" cy="1347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0" dirty="0"/>
              <a:t>1. What is the total number of reservations in the dataset?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#Query1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F7742-8E75-EEC5-63F7-2ACD8BA2E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5" y="1924743"/>
            <a:ext cx="6014587" cy="951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8443E6-FC80-E3B7-66F1-F2CC91101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5" y="2822203"/>
            <a:ext cx="2209439" cy="8131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51D7D3-DAD8-00F2-9315-804C472BDF3E}"/>
              </a:ext>
            </a:extLst>
          </p:cNvPr>
          <p:cNvSpPr txBox="1"/>
          <p:nvPr/>
        </p:nvSpPr>
        <p:spPr>
          <a:xfrm>
            <a:off x="72635" y="4003961"/>
            <a:ext cx="8354293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Findings: 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dataset comprises a total of 700 reservations.</a:t>
            </a:r>
            <a:endParaRPr kumimoji="0" lang="en-K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31413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72"/>
          <p:cNvSpPr/>
          <p:nvPr/>
        </p:nvSpPr>
        <p:spPr>
          <a:xfrm>
            <a:off x="86562" y="159515"/>
            <a:ext cx="9057438" cy="1632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0" dirty="0"/>
              <a:t>2. Which meal plan is the most popular among guests?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#Query2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8D05E-373D-6659-5151-BD47B7BB7403}"/>
              </a:ext>
            </a:extLst>
          </p:cNvPr>
          <p:cNvSpPr txBox="1"/>
          <p:nvPr/>
        </p:nvSpPr>
        <p:spPr>
          <a:xfrm>
            <a:off x="86562" y="3670578"/>
            <a:ext cx="8572696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Findings: 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Among guests, Meal Plan 1 emerges as the preferred choice.</a:t>
            </a:r>
            <a:endParaRPr kumimoji="0" lang="en-KE" sz="1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14DE2-B458-F1AA-E949-45A730B17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1448620"/>
            <a:ext cx="4962538" cy="1117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0D841C-9357-923A-2B92-FF87E85FE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2621485"/>
            <a:ext cx="3149322" cy="91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193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72"/>
          <p:cNvSpPr/>
          <p:nvPr/>
        </p:nvSpPr>
        <p:spPr>
          <a:xfrm>
            <a:off x="86562" y="214596"/>
            <a:ext cx="9057438" cy="1314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0" dirty="0"/>
              <a:t>3. What is the average price per room for reservations involving children?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#Query3</a:t>
            </a:r>
          </a:p>
          <a:p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8D05E-373D-6659-5151-BD47B7BB7403}"/>
              </a:ext>
            </a:extLst>
          </p:cNvPr>
          <p:cNvSpPr txBox="1"/>
          <p:nvPr/>
        </p:nvSpPr>
        <p:spPr>
          <a:xfrm>
            <a:off x="86562" y="2926981"/>
            <a:ext cx="8572696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Findings: 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Reservations with children have an average room price of $144.57.</a:t>
            </a:r>
            <a:endParaRPr kumimoji="0" lang="en-KE" sz="1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2DB04-33B4-34E5-0743-7362216E5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1244377"/>
            <a:ext cx="5563368" cy="7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51509C-6FDD-ECC1-81D5-041E2C5FF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" y="2025085"/>
            <a:ext cx="2360243" cy="7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717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1068</Words>
  <Application>Microsoft Office PowerPoint</Application>
  <PresentationFormat>On-screen Show (16:9)</PresentationFormat>
  <Paragraphs>102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Open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Nyangige</dc:creator>
  <cp:lastModifiedBy>Deborah Nyangige</cp:lastModifiedBy>
  <cp:revision>192</cp:revision>
  <dcterms:modified xsi:type="dcterms:W3CDTF">2024-03-19T07:37:01Z</dcterms:modified>
</cp:coreProperties>
</file>