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8155E-D503-F1BC-F3CC-7DB2589FBB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26F271B6-742E-1D81-946B-777D35EB86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D30ADC5B-5A7A-40AB-5963-9788BB85C4D3}"/>
              </a:ext>
            </a:extLst>
          </p:cNvPr>
          <p:cNvSpPr>
            <a:spLocks noGrp="1"/>
          </p:cNvSpPr>
          <p:nvPr>
            <p:ph type="dt" sz="half" idx="10"/>
          </p:nvPr>
        </p:nvSpPr>
        <p:spPr/>
        <p:txBody>
          <a:bodyPr/>
          <a:lstStyle/>
          <a:p>
            <a:fld id="{9AEA69E9-E352-4305-9C23-926BCD704304}" type="datetimeFigureOut">
              <a:rPr lang="en-KE" smtClean="0"/>
              <a:t>29/03/2024</a:t>
            </a:fld>
            <a:endParaRPr lang="en-KE"/>
          </a:p>
        </p:txBody>
      </p:sp>
      <p:sp>
        <p:nvSpPr>
          <p:cNvPr id="5" name="Footer Placeholder 4">
            <a:extLst>
              <a:ext uri="{FF2B5EF4-FFF2-40B4-BE49-F238E27FC236}">
                <a16:creationId xmlns:a16="http://schemas.microsoft.com/office/drawing/2014/main" id="{ADBD63B4-9475-D47E-C599-92DA301B85C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B2F35A4-CA45-D95D-3B74-0AF954174718}"/>
              </a:ext>
            </a:extLst>
          </p:cNvPr>
          <p:cNvSpPr>
            <a:spLocks noGrp="1"/>
          </p:cNvSpPr>
          <p:nvPr>
            <p:ph type="sldNum" sz="quarter" idx="12"/>
          </p:nvPr>
        </p:nvSpPr>
        <p:spPr/>
        <p:txBody>
          <a:bodyPr/>
          <a:lstStyle/>
          <a:p>
            <a:fld id="{1D75CB88-89B7-4B41-B943-2C48B5FD3731}" type="slidenum">
              <a:rPr lang="en-KE" smtClean="0"/>
              <a:t>‹#›</a:t>
            </a:fld>
            <a:endParaRPr lang="en-KE"/>
          </a:p>
        </p:txBody>
      </p:sp>
    </p:spTree>
    <p:extLst>
      <p:ext uri="{BB962C8B-B14F-4D97-AF65-F5344CB8AC3E}">
        <p14:creationId xmlns:p14="http://schemas.microsoft.com/office/powerpoint/2010/main" val="13576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190B-C0F0-EBBD-1E92-F97F406762AE}"/>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E9533D17-B391-1BAD-989D-9408277C89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F4AEBB4-777F-9747-3BE0-BD6D271B145F}"/>
              </a:ext>
            </a:extLst>
          </p:cNvPr>
          <p:cNvSpPr>
            <a:spLocks noGrp="1"/>
          </p:cNvSpPr>
          <p:nvPr>
            <p:ph type="dt" sz="half" idx="10"/>
          </p:nvPr>
        </p:nvSpPr>
        <p:spPr/>
        <p:txBody>
          <a:bodyPr/>
          <a:lstStyle/>
          <a:p>
            <a:fld id="{9AEA69E9-E352-4305-9C23-926BCD704304}" type="datetimeFigureOut">
              <a:rPr lang="en-KE" smtClean="0"/>
              <a:t>29/03/2024</a:t>
            </a:fld>
            <a:endParaRPr lang="en-KE"/>
          </a:p>
        </p:txBody>
      </p:sp>
      <p:sp>
        <p:nvSpPr>
          <p:cNvPr id="5" name="Footer Placeholder 4">
            <a:extLst>
              <a:ext uri="{FF2B5EF4-FFF2-40B4-BE49-F238E27FC236}">
                <a16:creationId xmlns:a16="http://schemas.microsoft.com/office/drawing/2014/main" id="{78094A7B-25F4-CA3E-6A73-EB2A14D6634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DF72352-D48D-01D4-5F39-8873B033E4DC}"/>
              </a:ext>
            </a:extLst>
          </p:cNvPr>
          <p:cNvSpPr>
            <a:spLocks noGrp="1"/>
          </p:cNvSpPr>
          <p:nvPr>
            <p:ph type="sldNum" sz="quarter" idx="12"/>
          </p:nvPr>
        </p:nvSpPr>
        <p:spPr/>
        <p:txBody>
          <a:bodyPr/>
          <a:lstStyle/>
          <a:p>
            <a:fld id="{1D75CB88-89B7-4B41-B943-2C48B5FD3731}" type="slidenum">
              <a:rPr lang="en-KE" smtClean="0"/>
              <a:t>‹#›</a:t>
            </a:fld>
            <a:endParaRPr lang="en-KE"/>
          </a:p>
        </p:txBody>
      </p:sp>
    </p:spTree>
    <p:extLst>
      <p:ext uri="{BB962C8B-B14F-4D97-AF65-F5344CB8AC3E}">
        <p14:creationId xmlns:p14="http://schemas.microsoft.com/office/powerpoint/2010/main" val="807935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1B30A9-57B5-2DB6-0189-B1FD281850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6B13D15E-7596-27E1-D9FC-463D8C9FD3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78582B1F-93C3-74E2-D2CE-A3465DC2CE96}"/>
              </a:ext>
            </a:extLst>
          </p:cNvPr>
          <p:cNvSpPr>
            <a:spLocks noGrp="1"/>
          </p:cNvSpPr>
          <p:nvPr>
            <p:ph type="dt" sz="half" idx="10"/>
          </p:nvPr>
        </p:nvSpPr>
        <p:spPr/>
        <p:txBody>
          <a:bodyPr/>
          <a:lstStyle/>
          <a:p>
            <a:fld id="{9AEA69E9-E352-4305-9C23-926BCD704304}" type="datetimeFigureOut">
              <a:rPr lang="en-KE" smtClean="0"/>
              <a:t>29/03/2024</a:t>
            </a:fld>
            <a:endParaRPr lang="en-KE"/>
          </a:p>
        </p:txBody>
      </p:sp>
      <p:sp>
        <p:nvSpPr>
          <p:cNvPr id="5" name="Footer Placeholder 4">
            <a:extLst>
              <a:ext uri="{FF2B5EF4-FFF2-40B4-BE49-F238E27FC236}">
                <a16:creationId xmlns:a16="http://schemas.microsoft.com/office/drawing/2014/main" id="{71E80876-33B6-3AFF-158B-676C13D1B6BF}"/>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1E47CF2-D928-1142-CE1A-776EDF814443}"/>
              </a:ext>
            </a:extLst>
          </p:cNvPr>
          <p:cNvSpPr>
            <a:spLocks noGrp="1"/>
          </p:cNvSpPr>
          <p:nvPr>
            <p:ph type="sldNum" sz="quarter" idx="12"/>
          </p:nvPr>
        </p:nvSpPr>
        <p:spPr/>
        <p:txBody>
          <a:bodyPr/>
          <a:lstStyle/>
          <a:p>
            <a:fld id="{1D75CB88-89B7-4B41-B943-2C48B5FD3731}" type="slidenum">
              <a:rPr lang="en-KE" smtClean="0"/>
              <a:t>‹#›</a:t>
            </a:fld>
            <a:endParaRPr lang="en-KE"/>
          </a:p>
        </p:txBody>
      </p:sp>
    </p:spTree>
    <p:extLst>
      <p:ext uri="{BB962C8B-B14F-4D97-AF65-F5344CB8AC3E}">
        <p14:creationId xmlns:p14="http://schemas.microsoft.com/office/powerpoint/2010/main" val="89166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BAF8-BAD4-3C97-AEB0-20459028B31F}"/>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C8D89E81-66DF-C5FA-6B27-06971D2C65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7F426464-FAC5-06FA-7981-70BF463FAA3B}"/>
              </a:ext>
            </a:extLst>
          </p:cNvPr>
          <p:cNvSpPr>
            <a:spLocks noGrp="1"/>
          </p:cNvSpPr>
          <p:nvPr>
            <p:ph type="dt" sz="half" idx="10"/>
          </p:nvPr>
        </p:nvSpPr>
        <p:spPr/>
        <p:txBody>
          <a:bodyPr/>
          <a:lstStyle/>
          <a:p>
            <a:fld id="{9AEA69E9-E352-4305-9C23-926BCD704304}" type="datetimeFigureOut">
              <a:rPr lang="en-KE" smtClean="0"/>
              <a:t>29/03/2024</a:t>
            </a:fld>
            <a:endParaRPr lang="en-KE"/>
          </a:p>
        </p:txBody>
      </p:sp>
      <p:sp>
        <p:nvSpPr>
          <p:cNvPr id="5" name="Footer Placeholder 4">
            <a:extLst>
              <a:ext uri="{FF2B5EF4-FFF2-40B4-BE49-F238E27FC236}">
                <a16:creationId xmlns:a16="http://schemas.microsoft.com/office/drawing/2014/main" id="{B6D446AD-2E88-47DC-981B-81D98CF2795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B7EE7D2-21B0-F88D-8265-F5FD9E408A73}"/>
              </a:ext>
            </a:extLst>
          </p:cNvPr>
          <p:cNvSpPr>
            <a:spLocks noGrp="1"/>
          </p:cNvSpPr>
          <p:nvPr>
            <p:ph type="sldNum" sz="quarter" idx="12"/>
          </p:nvPr>
        </p:nvSpPr>
        <p:spPr/>
        <p:txBody>
          <a:bodyPr/>
          <a:lstStyle/>
          <a:p>
            <a:fld id="{1D75CB88-89B7-4B41-B943-2C48B5FD3731}" type="slidenum">
              <a:rPr lang="en-KE" smtClean="0"/>
              <a:t>‹#›</a:t>
            </a:fld>
            <a:endParaRPr lang="en-KE"/>
          </a:p>
        </p:txBody>
      </p:sp>
    </p:spTree>
    <p:extLst>
      <p:ext uri="{BB962C8B-B14F-4D97-AF65-F5344CB8AC3E}">
        <p14:creationId xmlns:p14="http://schemas.microsoft.com/office/powerpoint/2010/main" val="314107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DA4E-FC21-3A1E-9108-6C8E643EB2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A3DB0AA1-B87A-84F1-0C2D-4D2A0CEA5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5BA332-BB92-17DB-CF2C-AEA936E3B116}"/>
              </a:ext>
            </a:extLst>
          </p:cNvPr>
          <p:cNvSpPr>
            <a:spLocks noGrp="1"/>
          </p:cNvSpPr>
          <p:nvPr>
            <p:ph type="dt" sz="half" idx="10"/>
          </p:nvPr>
        </p:nvSpPr>
        <p:spPr/>
        <p:txBody>
          <a:bodyPr/>
          <a:lstStyle/>
          <a:p>
            <a:fld id="{9AEA69E9-E352-4305-9C23-926BCD704304}" type="datetimeFigureOut">
              <a:rPr lang="en-KE" smtClean="0"/>
              <a:t>29/03/2024</a:t>
            </a:fld>
            <a:endParaRPr lang="en-KE"/>
          </a:p>
        </p:txBody>
      </p:sp>
      <p:sp>
        <p:nvSpPr>
          <p:cNvPr id="5" name="Footer Placeholder 4">
            <a:extLst>
              <a:ext uri="{FF2B5EF4-FFF2-40B4-BE49-F238E27FC236}">
                <a16:creationId xmlns:a16="http://schemas.microsoft.com/office/drawing/2014/main" id="{780079DC-7C59-F589-D5CC-40432D4C38F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C2A2D7E-F05C-8608-5ADE-785452365C65}"/>
              </a:ext>
            </a:extLst>
          </p:cNvPr>
          <p:cNvSpPr>
            <a:spLocks noGrp="1"/>
          </p:cNvSpPr>
          <p:nvPr>
            <p:ph type="sldNum" sz="quarter" idx="12"/>
          </p:nvPr>
        </p:nvSpPr>
        <p:spPr/>
        <p:txBody>
          <a:bodyPr/>
          <a:lstStyle/>
          <a:p>
            <a:fld id="{1D75CB88-89B7-4B41-B943-2C48B5FD3731}" type="slidenum">
              <a:rPr lang="en-KE" smtClean="0"/>
              <a:t>‹#›</a:t>
            </a:fld>
            <a:endParaRPr lang="en-KE"/>
          </a:p>
        </p:txBody>
      </p:sp>
    </p:spTree>
    <p:extLst>
      <p:ext uri="{BB962C8B-B14F-4D97-AF65-F5344CB8AC3E}">
        <p14:creationId xmlns:p14="http://schemas.microsoft.com/office/powerpoint/2010/main" val="343013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83E2-BDB8-F868-6C48-619E2E7EF16B}"/>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819ED8EE-91C7-AE6D-43DA-14C526AB79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486A6058-59D9-4F21-7EFB-2E606F4040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FD309B23-D31F-9D76-B4F7-2E4A55AAD756}"/>
              </a:ext>
            </a:extLst>
          </p:cNvPr>
          <p:cNvSpPr>
            <a:spLocks noGrp="1"/>
          </p:cNvSpPr>
          <p:nvPr>
            <p:ph type="dt" sz="half" idx="10"/>
          </p:nvPr>
        </p:nvSpPr>
        <p:spPr/>
        <p:txBody>
          <a:bodyPr/>
          <a:lstStyle/>
          <a:p>
            <a:fld id="{9AEA69E9-E352-4305-9C23-926BCD704304}" type="datetimeFigureOut">
              <a:rPr lang="en-KE" smtClean="0"/>
              <a:t>29/03/2024</a:t>
            </a:fld>
            <a:endParaRPr lang="en-KE"/>
          </a:p>
        </p:txBody>
      </p:sp>
      <p:sp>
        <p:nvSpPr>
          <p:cNvPr id="6" name="Footer Placeholder 5">
            <a:extLst>
              <a:ext uri="{FF2B5EF4-FFF2-40B4-BE49-F238E27FC236}">
                <a16:creationId xmlns:a16="http://schemas.microsoft.com/office/drawing/2014/main" id="{AF8880A7-B072-D4C7-0F1A-86555286FD7F}"/>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3854C46A-5862-BF30-47D2-67CEBE79E981}"/>
              </a:ext>
            </a:extLst>
          </p:cNvPr>
          <p:cNvSpPr>
            <a:spLocks noGrp="1"/>
          </p:cNvSpPr>
          <p:nvPr>
            <p:ph type="sldNum" sz="quarter" idx="12"/>
          </p:nvPr>
        </p:nvSpPr>
        <p:spPr/>
        <p:txBody>
          <a:bodyPr/>
          <a:lstStyle/>
          <a:p>
            <a:fld id="{1D75CB88-89B7-4B41-B943-2C48B5FD3731}" type="slidenum">
              <a:rPr lang="en-KE" smtClean="0"/>
              <a:t>‹#›</a:t>
            </a:fld>
            <a:endParaRPr lang="en-KE"/>
          </a:p>
        </p:txBody>
      </p:sp>
    </p:spTree>
    <p:extLst>
      <p:ext uri="{BB962C8B-B14F-4D97-AF65-F5344CB8AC3E}">
        <p14:creationId xmlns:p14="http://schemas.microsoft.com/office/powerpoint/2010/main" val="348078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D2BE-3036-5666-26EB-2B9A21C07290}"/>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5C300420-BF66-DE5E-9473-F6F824C0D9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4F280E-BC44-E221-F834-7A5D09ECD3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3E418923-8ED6-B6BD-87C1-8C6BCF5422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5EA993-78D7-040E-6624-AFEB4E6366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CDE5E96A-6054-912E-631C-18469A2AE0BC}"/>
              </a:ext>
            </a:extLst>
          </p:cNvPr>
          <p:cNvSpPr>
            <a:spLocks noGrp="1"/>
          </p:cNvSpPr>
          <p:nvPr>
            <p:ph type="dt" sz="half" idx="10"/>
          </p:nvPr>
        </p:nvSpPr>
        <p:spPr/>
        <p:txBody>
          <a:bodyPr/>
          <a:lstStyle/>
          <a:p>
            <a:fld id="{9AEA69E9-E352-4305-9C23-926BCD704304}" type="datetimeFigureOut">
              <a:rPr lang="en-KE" smtClean="0"/>
              <a:t>29/03/2024</a:t>
            </a:fld>
            <a:endParaRPr lang="en-KE"/>
          </a:p>
        </p:txBody>
      </p:sp>
      <p:sp>
        <p:nvSpPr>
          <p:cNvPr id="8" name="Footer Placeholder 7">
            <a:extLst>
              <a:ext uri="{FF2B5EF4-FFF2-40B4-BE49-F238E27FC236}">
                <a16:creationId xmlns:a16="http://schemas.microsoft.com/office/drawing/2014/main" id="{CAFAEB4C-860D-F977-D9CE-6066528B6F47}"/>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C2DABC82-9832-46C9-17D5-1CD202DE27E5}"/>
              </a:ext>
            </a:extLst>
          </p:cNvPr>
          <p:cNvSpPr>
            <a:spLocks noGrp="1"/>
          </p:cNvSpPr>
          <p:nvPr>
            <p:ph type="sldNum" sz="quarter" idx="12"/>
          </p:nvPr>
        </p:nvSpPr>
        <p:spPr/>
        <p:txBody>
          <a:bodyPr/>
          <a:lstStyle/>
          <a:p>
            <a:fld id="{1D75CB88-89B7-4B41-B943-2C48B5FD3731}" type="slidenum">
              <a:rPr lang="en-KE" smtClean="0"/>
              <a:t>‹#›</a:t>
            </a:fld>
            <a:endParaRPr lang="en-KE"/>
          </a:p>
        </p:txBody>
      </p:sp>
    </p:spTree>
    <p:extLst>
      <p:ext uri="{BB962C8B-B14F-4D97-AF65-F5344CB8AC3E}">
        <p14:creationId xmlns:p14="http://schemas.microsoft.com/office/powerpoint/2010/main" val="128469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0A2A-310F-4396-C778-3C936EEF50DE}"/>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71EAC515-F1A0-A730-1838-58FE83C2AF6B}"/>
              </a:ext>
            </a:extLst>
          </p:cNvPr>
          <p:cNvSpPr>
            <a:spLocks noGrp="1"/>
          </p:cNvSpPr>
          <p:nvPr>
            <p:ph type="dt" sz="half" idx="10"/>
          </p:nvPr>
        </p:nvSpPr>
        <p:spPr/>
        <p:txBody>
          <a:bodyPr/>
          <a:lstStyle/>
          <a:p>
            <a:fld id="{9AEA69E9-E352-4305-9C23-926BCD704304}" type="datetimeFigureOut">
              <a:rPr lang="en-KE" smtClean="0"/>
              <a:t>29/03/2024</a:t>
            </a:fld>
            <a:endParaRPr lang="en-KE"/>
          </a:p>
        </p:txBody>
      </p:sp>
      <p:sp>
        <p:nvSpPr>
          <p:cNvPr id="4" name="Footer Placeholder 3">
            <a:extLst>
              <a:ext uri="{FF2B5EF4-FFF2-40B4-BE49-F238E27FC236}">
                <a16:creationId xmlns:a16="http://schemas.microsoft.com/office/drawing/2014/main" id="{FFFF486F-2C5E-9259-A802-2C2A7AC3DD80}"/>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41FFE7F0-6E92-B570-4A77-9502F6145366}"/>
              </a:ext>
            </a:extLst>
          </p:cNvPr>
          <p:cNvSpPr>
            <a:spLocks noGrp="1"/>
          </p:cNvSpPr>
          <p:nvPr>
            <p:ph type="sldNum" sz="quarter" idx="12"/>
          </p:nvPr>
        </p:nvSpPr>
        <p:spPr/>
        <p:txBody>
          <a:bodyPr/>
          <a:lstStyle/>
          <a:p>
            <a:fld id="{1D75CB88-89B7-4B41-B943-2C48B5FD3731}" type="slidenum">
              <a:rPr lang="en-KE" smtClean="0"/>
              <a:t>‹#›</a:t>
            </a:fld>
            <a:endParaRPr lang="en-KE"/>
          </a:p>
        </p:txBody>
      </p:sp>
    </p:spTree>
    <p:extLst>
      <p:ext uri="{BB962C8B-B14F-4D97-AF65-F5344CB8AC3E}">
        <p14:creationId xmlns:p14="http://schemas.microsoft.com/office/powerpoint/2010/main" val="4293588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0EDA82-3F6B-70C3-64DD-33B538251226}"/>
              </a:ext>
            </a:extLst>
          </p:cNvPr>
          <p:cNvSpPr>
            <a:spLocks noGrp="1"/>
          </p:cNvSpPr>
          <p:nvPr>
            <p:ph type="dt" sz="half" idx="10"/>
          </p:nvPr>
        </p:nvSpPr>
        <p:spPr/>
        <p:txBody>
          <a:bodyPr/>
          <a:lstStyle/>
          <a:p>
            <a:fld id="{9AEA69E9-E352-4305-9C23-926BCD704304}" type="datetimeFigureOut">
              <a:rPr lang="en-KE" smtClean="0"/>
              <a:t>29/03/2024</a:t>
            </a:fld>
            <a:endParaRPr lang="en-KE"/>
          </a:p>
        </p:txBody>
      </p:sp>
      <p:sp>
        <p:nvSpPr>
          <p:cNvPr id="3" name="Footer Placeholder 2">
            <a:extLst>
              <a:ext uri="{FF2B5EF4-FFF2-40B4-BE49-F238E27FC236}">
                <a16:creationId xmlns:a16="http://schemas.microsoft.com/office/drawing/2014/main" id="{741E9870-1FEF-EE13-BA0F-B66167BBEFD5}"/>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33B3DD0D-6E54-7AA4-824F-01A105934579}"/>
              </a:ext>
            </a:extLst>
          </p:cNvPr>
          <p:cNvSpPr>
            <a:spLocks noGrp="1"/>
          </p:cNvSpPr>
          <p:nvPr>
            <p:ph type="sldNum" sz="quarter" idx="12"/>
          </p:nvPr>
        </p:nvSpPr>
        <p:spPr/>
        <p:txBody>
          <a:bodyPr/>
          <a:lstStyle/>
          <a:p>
            <a:fld id="{1D75CB88-89B7-4B41-B943-2C48B5FD3731}" type="slidenum">
              <a:rPr lang="en-KE" smtClean="0"/>
              <a:t>‹#›</a:t>
            </a:fld>
            <a:endParaRPr lang="en-KE"/>
          </a:p>
        </p:txBody>
      </p:sp>
    </p:spTree>
    <p:extLst>
      <p:ext uri="{BB962C8B-B14F-4D97-AF65-F5344CB8AC3E}">
        <p14:creationId xmlns:p14="http://schemas.microsoft.com/office/powerpoint/2010/main" val="505778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D17E-5218-2592-8D63-AC5526999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B7DDDB8A-295F-5C6F-93B4-5CFEC0EC8E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5DEA79B3-F86F-597D-F9FE-1ED5A0879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2532E-0F10-7CBC-170A-97A3252B54EC}"/>
              </a:ext>
            </a:extLst>
          </p:cNvPr>
          <p:cNvSpPr>
            <a:spLocks noGrp="1"/>
          </p:cNvSpPr>
          <p:nvPr>
            <p:ph type="dt" sz="half" idx="10"/>
          </p:nvPr>
        </p:nvSpPr>
        <p:spPr/>
        <p:txBody>
          <a:bodyPr/>
          <a:lstStyle/>
          <a:p>
            <a:fld id="{9AEA69E9-E352-4305-9C23-926BCD704304}" type="datetimeFigureOut">
              <a:rPr lang="en-KE" smtClean="0"/>
              <a:t>29/03/2024</a:t>
            </a:fld>
            <a:endParaRPr lang="en-KE"/>
          </a:p>
        </p:txBody>
      </p:sp>
      <p:sp>
        <p:nvSpPr>
          <p:cNvPr id="6" name="Footer Placeholder 5">
            <a:extLst>
              <a:ext uri="{FF2B5EF4-FFF2-40B4-BE49-F238E27FC236}">
                <a16:creationId xmlns:a16="http://schemas.microsoft.com/office/drawing/2014/main" id="{26FBED8F-E9B6-D799-4693-E3B49414C6EA}"/>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283C650-5967-99D9-5E3D-C73608DF9A1C}"/>
              </a:ext>
            </a:extLst>
          </p:cNvPr>
          <p:cNvSpPr>
            <a:spLocks noGrp="1"/>
          </p:cNvSpPr>
          <p:nvPr>
            <p:ph type="sldNum" sz="quarter" idx="12"/>
          </p:nvPr>
        </p:nvSpPr>
        <p:spPr/>
        <p:txBody>
          <a:bodyPr/>
          <a:lstStyle/>
          <a:p>
            <a:fld id="{1D75CB88-89B7-4B41-B943-2C48B5FD3731}" type="slidenum">
              <a:rPr lang="en-KE" smtClean="0"/>
              <a:t>‹#›</a:t>
            </a:fld>
            <a:endParaRPr lang="en-KE"/>
          </a:p>
        </p:txBody>
      </p:sp>
    </p:spTree>
    <p:extLst>
      <p:ext uri="{BB962C8B-B14F-4D97-AF65-F5344CB8AC3E}">
        <p14:creationId xmlns:p14="http://schemas.microsoft.com/office/powerpoint/2010/main" val="3258603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23F29-DDCB-6A7D-C16B-428978BB32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21ED9C35-9450-80E7-1092-2ABCEAF0CB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FEF5F7CA-35AF-DA0C-B3CF-F85F1B526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ECA78-80CC-3122-F7EE-41ED7386C126}"/>
              </a:ext>
            </a:extLst>
          </p:cNvPr>
          <p:cNvSpPr>
            <a:spLocks noGrp="1"/>
          </p:cNvSpPr>
          <p:nvPr>
            <p:ph type="dt" sz="half" idx="10"/>
          </p:nvPr>
        </p:nvSpPr>
        <p:spPr/>
        <p:txBody>
          <a:bodyPr/>
          <a:lstStyle/>
          <a:p>
            <a:fld id="{9AEA69E9-E352-4305-9C23-926BCD704304}" type="datetimeFigureOut">
              <a:rPr lang="en-KE" smtClean="0"/>
              <a:t>29/03/2024</a:t>
            </a:fld>
            <a:endParaRPr lang="en-KE"/>
          </a:p>
        </p:txBody>
      </p:sp>
      <p:sp>
        <p:nvSpPr>
          <p:cNvPr id="6" name="Footer Placeholder 5">
            <a:extLst>
              <a:ext uri="{FF2B5EF4-FFF2-40B4-BE49-F238E27FC236}">
                <a16:creationId xmlns:a16="http://schemas.microsoft.com/office/drawing/2014/main" id="{B7E11455-F402-FEAD-3860-2530118CD18C}"/>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3B6C4D9B-58E7-0A1D-16A2-2868D4A56A8A}"/>
              </a:ext>
            </a:extLst>
          </p:cNvPr>
          <p:cNvSpPr>
            <a:spLocks noGrp="1"/>
          </p:cNvSpPr>
          <p:nvPr>
            <p:ph type="sldNum" sz="quarter" idx="12"/>
          </p:nvPr>
        </p:nvSpPr>
        <p:spPr/>
        <p:txBody>
          <a:bodyPr/>
          <a:lstStyle/>
          <a:p>
            <a:fld id="{1D75CB88-89B7-4B41-B943-2C48B5FD3731}" type="slidenum">
              <a:rPr lang="en-KE" smtClean="0"/>
              <a:t>‹#›</a:t>
            </a:fld>
            <a:endParaRPr lang="en-KE"/>
          </a:p>
        </p:txBody>
      </p:sp>
    </p:spTree>
    <p:extLst>
      <p:ext uri="{BB962C8B-B14F-4D97-AF65-F5344CB8AC3E}">
        <p14:creationId xmlns:p14="http://schemas.microsoft.com/office/powerpoint/2010/main" val="321000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E749E4-FAF8-EE6D-A8F9-E02DBAC0E7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7798615-A768-269C-6E45-8171F3849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927B73C-2A64-E5F3-56C4-E9F1AC8DFE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A69E9-E352-4305-9C23-926BCD704304}" type="datetimeFigureOut">
              <a:rPr lang="en-KE" smtClean="0"/>
              <a:t>29/03/2024</a:t>
            </a:fld>
            <a:endParaRPr lang="en-KE"/>
          </a:p>
        </p:txBody>
      </p:sp>
      <p:sp>
        <p:nvSpPr>
          <p:cNvPr id="5" name="Footer Placeholder 4">
            <a:extLst>
              <a:ext uri="{FF2B5EF4-FFF2-40B4-BE49-F238E27FC236}">
                <a16:creationId xmlns:a16="http://schemas.microsoft.com/office/drawing/2014/main" id="{25223540-B429-0701-90F2-DF4BA9825D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6160811B-D212-0258-BB32-BBE59BF1E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5CB88-89B7-4B41-B943-2C48B5FD3731}" type="slidenum">
              <a:rPr lang="en-KE" smtClean="0"/>
              <a:t>‹#›</a:t>
            </a:fld>
            <a:endParaRPr lang="en-KE"/>
          </a:p>
        </p:txBody>
      </p:sp>
    </p:spTree>
    <p:extLst>
      <p:ext uri="{BB962C8B-B14F-4D97-AF65-F5344CB8AC3E}">
        <p14:creationId xmlns:p14="http://schemas.microsoft.com/office/powerpoint/2010/main" val="2836777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alphsmeatcompany.com.au/2021/03/reasons-to-have-precision-farming-technology.html"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flickr.com/photos/thegreenpages/2282705167" TargetMode="External"/><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ixnio.com/it/piante/colture/fattoria-campo-grano-agricoltura-colture"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view-image.php?image=46409&amp;picture=agriculture"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du.hellobi.com/article/730"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cezarywalenciuk.pl/blog/programing/post/sql-server-odczytywanie-pliku-csv-bulk"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ompletebusinessnews.com/agricultural-drones-is-it-worth-getting-one/"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C063A3-0D41-1607-037A-113360554EB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433E5711-1735-FD0A-CC57-F27F71D7087F}"/>
              </a:ext>
            </a:extLst>
          </p:cNvPr>
          <p:cNvSpPr/>
          <p:nvPr/>
        </p:nvSpPr>
        <p:spPr>
          <a:xfrm>
            <a:off x="0" y="0"/>
            <a:ext cx="12192000" cy="6858000"/>
          </a:xfrm>
          <a:prstGeom prst="rect">
            <a:avLst/>
          </a:prstGeom>
          <a:solidFill>
            <a:schemeClr val="bg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a:extLst>
              <a:ext uri="{FF2B5EF4-FFF2-40B4-BE49-F238E27FC236}">
                <a16:creationId xmlns:a16="http://schemas.microsoft.com/office/drawing/2014/main" id="{D9211C90-D5A1-6D91-D7A2-4963DACCCB1E}"/>
              </a:ext>
            </a:extLst>
          </p:cNvPr>
          <p:cNvSpPr>
            <a:spLocks noGrp="1"/>
          </p:cNvSpPr>
          <p:nvPr>
            <p:ph type="ctrTitle"/>
          </p:nvPr>
        </p:nvSpPr>
        <p:spPr>
          <a:xfrm>
            <a:off x="2475271" y="1432080"/>
            <a:ext cx="7241458" cy="2306637"/>
          </a:xfrm>
        </p:spPr>
        <p:txBody>
          <a:bodyPr/>
          <a:lstStyle/>
          <a:p>
            <a:r>
              <a:rPr lang="en-US" dirty="0">
                <a:latin typeface="Arial" panose="020B0604020202020204" pitchFamily="34" charset="0"/>
                <a:cs typeface="Arial" panose="020B0604020202020204" pitchFamily="34" charset="0"/>
              </a:rPr>
              <a:t>Indian Agriculture Analysis</a:t>
            </a:r>
            <a:endParaRPr lang="en-K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14AD023-C2C0-8478-3988-9C5C9DB141E1}"/>
              </a:ext>
            </a:extLst>
          </p:cNvPr>
          <p:cNvSpPr>
            <a:spLocks noGrp="1"/>
          </p:cNvSpPr>
          <p:nvPr>
            <p:ph type="subTitle" idx="1"/>
          </p:nvPr>
        </p:nvSpPr>
        <p:spPr>
          <a:xfrm>
            <a:off x="0" y="5578322"/>
            <a:ext cx="2949677" cy="1279678"/>
          </a:xfrm>
        </p:spPr>
        <p:txBody>
          <a:bodyPr>
            <a:normAutofit/>
          </a:bodyPr>
          <a:lstStyle/>
          <a:p>
            <a:r>
              <a:rPr lang="en-US" dirty="0">
                <a:latin typeface="Arial" panose="020B0604020202020204" pitchFamily="34" charset="0"/>
                <a:cs typeface="Arial" panose="020B0604020202020204" pitchFamily="34" charset="0"/>
              </a:rPr>
              <a:t>Presented By: </a:t>
            </a:r>
            <a:r>
              <a:rPr lang="en-US" i="1" dirty="0">
                <a:latin typeface="Arial" panose="020B0604020202020204" pitchFamily="34" charset="0"/>
                <a:cs typeface="Arial" panose="020B0604020202020204" pitchFamily="34" charset="0"/>
              </a:rPr>
              <a:t>Deborah Nyangige </a:t>
            </a:r>
            <a:r>
              <a:rPr lang="en-US" i="1" dirty="0" err="1">
                <a:latin typeface="Arial" panose="020B0604020202020204" pitchFamily="34" charset="0"/>
                <a:cs typeface="Arial" panose="020B0604020202020204" pitchFamily="34" charset="0"/>
              </a:rPr>
              <a:t>Mosioma</a:t>
            </a:r>
            <a:endParaRPr lang="en-KE"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8127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A840F9-0139-A24B-EA38-EF690DFEA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5" y="0"/>
            <a:ext cx="11975690" cy="6796356"/>
          </a:xfrm>
          <a:prstGeom prst="rect">
            <a:avLst/>
          </a:prstGeom>
        </p:spPr>
      </p:pic>
    </p:spTree>
    <p:extLst>
      <p:ext uri="{BB962C8B-B14F-4D97-AF65-F5344CB8AC3E}">
        <p14:creationId xmlns:p14="http://schemas.microsoft.com/office/powerpoint/2010/main" val="12013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9BA988-5243-1222-8FEC-879A8BEA4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35" y="140388"/>
            <a:ext cx="11736530" cy="6577224"/>
          </a:xfrm>
          <a:prstGeom prst="rect">
            <a:avLst/>
          </a:prstGeom>
        </p:spPr>
      </p:pic>
    </p:spTree>
    <p:extLst>
      <p:ext uri="{BB962C8B-B14F-4D97-AF65-F5344CB8AC3E}">
        <p14:creationId xmlns:p14="http://schemas.microsoft.com/office/powerpoint/2010/main" val="2587009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8E3E8F-B411-90FC-7CAC-5285F967D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77" y="160314"/>
            <a:ext cx="11555246" cy="6537372"/>
          </a:xfrm>
          <a:prstGeom prst="rect">
            <a:avLst/>
          </a:prstGeom>
        </p:spPr>
      </p:pic>
    </p:spTree>
    <p:extLst>
      <p:ext uri="{BB962C8B-B14F-4D97-AF65-F5344CB8AC3E}">
        <p14:creationId xmlns:p14="http://schemas.microsoft.com/office/powerpoint/2010/main" val="386493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4169CD9-7C28-646F-3DFA-246ECFD63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73" y="176981"/>
            <a:ext cx="11606654" cy="6504039"/>
          </a:xfrm>
          <a:prstGeom prst="rect">
            <a:avLst/>
          </a:prstGeom>
        </p:spPr>
      </p:pic>
    </p:spTree>
    <p:extLst>
      <p:ext uri="{BB962C8B-B14F-4D97-AF65-F5344CB8AC3E}">
        <p14:creationId xmlns:p14="http://schemas.microsoft.com/office/powerpoint/2010/main" val="245732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7E85F6-9184-9EEC-E7C8-440319A31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234" y="135121"/>
            <a:ext cx="11461533" cy="6587758"/>
          </a:xfrm>
          <a:prstGeom prst="rect">
            <a:avLst/>
          </a:prstGeom>
        </p:spPr>
      </p:pic>
    </p:spTree>
    <p:extLst>
      <p:ext uri="{BB962C8B-B14F-4D97-AF65-F5344CB8AC3E}">
        <p14:creationId xmlns:p14="http://schemas.microsoft.com/office/powerpoint/2010/main" val="4293069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5E3F43-1CDF-918D-7EFB-BD750323B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75" y="120931"/>
            <a:ext cx="11764651" cy="6616138"/>
          </a:xfrm>
          <a:prstGeom prst="rect">
            <a:avLst/>
          </a:prstGeom>
        </p:spPr>
      </p:pic>
    </p:spTree>
    <p:extLst>
      <p:ext uri="{BB962C8B-B14F-4D97-AF65-F5344CB8AC3E}">
        <p14:creationId xmlns:p14="http://schemas.microsoft.com/office/powerpoint/2010/main" val="1314087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0B726-DEE5-BA7A-D5DF-C65280484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71" y="108002"/>
            <a:ext cx="11032659" cy="6641996"/>
          </a:xfrm>
          <a:prstGeom prst="rect">
            <a:avLst/>
          </a:prstGeom>
        </p:spPr>
      </p:pic>
    </p:spTree>
    <p:extLst>
      <p:ext uri="{BB962C8B-B14F-4D97-AF65-F5344CB8AC3E}">
        <p14:creationId xmlns:p14="http://schemas.microsoft.com/office/powerpoint/2010/main" val="1894258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CBA6AE-6063-EC1B-C60B-FC45625998F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558240"/>
            <a:ext cx="12192000" cy="8119872"/>
          </a:xfrm>
          <a:prstGeom prst="rect">
            <a:avLst/>
          </a:prstGeom>
        </p:spPr>
      </p:pic>
      <p:sp>
        <p:nvSpPr>
          <p:cNvPr id="11" name="Rectangle 10">
            <a:extLst>
              <a:ext uri="{FF2B5EF4-FFF2-40B4-BE49-F238E27FC236}">
                <a16:creationId xmlns:a16="http://schemas.microsoft.com/office/drawing/2014/main" id="{8F993BFD-FAA8-B77C-9A60-FBABDE689DF4}"/>
              </a:ext>
            </a:extLst>
          </p:cNvPr>
          <p:cNvSpPr/>
          <p:nvPr/>
        </p:nvSpPr>
        <p:spPr>
          <a:xfrm>
            <a:off x="0" y="-558239"/>
            <a:ext cx="12192000" cy="8109414"/>
          </a:xfrm>
          <a:prstGeom prst="rect">
            <a:avLst/>
          </a:prstGeom>
          <a:solidFill>
            <a:schemeClr val="bg1">
              <a:alpha val="7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a:extLst>
              <a:ext uri="{FF2B5EF4-FFF2-40B4-BE49-F238E27FC236}">
                <a16:creationId xmlns:a16="http://schemas.microsoft.com/office/drawing/2014/main" id="{8C258934-78EE-D0A9-FE62-AE76166792DF}"/>
              </a:ext>
            </a:extLst>
          </p:cNvPr>
          <p:cNvSpPr>
            <a:spLocks noGrp="1"/>
          </p:cNvSpPr>
          <p:nvPr>
            <p:ph type="title"/>
          </p:nvPr>
        </p:nvSpPr>
        <p:spPr>
          <a:xfrm>
            <a:off x="838200" y="365125"/>
            <a:ext cx="3158613" cy="1212952"/>
          </a:xfrm>
        </p:spPr>
        <p:txBody>
          <a:bodyPr>
            <a:normAutofit/>
          </a:bodyPr>
          <a:lstStyle/>
          <a:p>
            <a:r>
              <a:rPr lang="en-US" dirty="0">
                <a:latin typeface="Arial" panose="020B0604020202020204" pitchFamily="34" charset="0"/>
                <a:cs typeface="Arial" panose="020B0604020202020204" pitchFamily="34" charset="0"/>
              </a:rPr>
              <a:t>Conclusion</a:t>
            </a:r>
            <a:endParaRPr lang="en-KE"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142D0A9-A3EB-9D54-BA1D-1EB548F8BFF6}"/>
              </a:ext>
            </a:extLst>
          </p:cNvPr>
          <p:cNvSpPr>
            <a:spLocks noGrp="1"/>
          </p:cNvSpPr>
          <p:nvPr>
            <p:ph idx="1"/>
          </p:nvPr>
        </p:nvSpPr>
        <p:spPr/>
        <p:txBody>
          <a:bodyPr/>
          <a:lstStyle/>
          <a:p>
            <a:pPr marL="0" indent="0" algn="just">
              <a:buNone/>
            </a:pPr>
            <a:r>
              <a:rPr lang="en-US" dirty="0"/>
              <a:t>The Indian Agriculture Data Visualization project on Power BI equips stakeholders with actionable insights, empowering them to boost agricultural productivity, resilience, and sustainability. By utilizing intuitive visualizations, stakeholders can address intricate agricultural issues, make informed decisions, and advance Indian agriculture.</a:t>
            </a:r>
            <a:endParaRPr lang="en-KE" dirty="0"/>
          </a:p>
        </p:txBody>
      </p:sp>
      <p:cxnSp>
        <p:nvCxnSpPr>
          <p:cNvPr id="5" name="Straight Connector 4">
            <a:extLst>
              <a:ext uri="{FF2B5EF4-FFF2-40B4-BE49-F238E27FC236}">
                <a16:creationId xmlns:a16="http://schemas.microsoft.com/office/drawing/2014/main" id="{BAC93580-3C1B-533A-6DDF-626E8FE7EE94}"/>
              </a:ext>
            </a:extLst>
          </p:cNvPr>
          <p:cNvCxnSpPr>
            <a:cxnSpLocks/>
          </p:cNvCxnSpPr>
          <p:nvPr/>
        </p:nvCxnSpPr>
        <p:spPr>
          <a:xfrm>
            <a:off x="1015179" y="1179872"/>
            <a:ext cx="2651760" cy="0"/>
          </a:xfrm>
          <a:prstGeom prst="line">
            <a:avLst/>
          </a:prstGeom>
          <a:ln w="50800" cap="flat" cmpd="thickThin">
            <a:solidFill>
              <a:schemeClr val="accent6"/>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2239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48C0F7-3BFA-AE9A-1885-75FCA28AB17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3279"/>
          </a:xfrm>
          <a:prstGeom prst="rect">
            <a:avLst/>
          </a:prstGeom>
        </p:spPr>
      </p:pic>
      <p:sp>
        <p:nvSpPr>
          <p:cNvPr id="10" name="Rectangle 9">
            <a:extLst>
              <a:ext uri="{FF2B5EF4-FFF2-40B4-BE49-F238E27FC236}">
                <a16:creationId xmlns:a16="http://schemas.microsoft.com/office/drawing/2014/main" id="{02B0D590-09ED-A39D-2325-187A92B054BB}"/>
              </a:ext>
            </a:extLst>
          </p:cNvPr>
          <p:cNvSpPr/>
          <p:nvPr/>
        </p:nvSpPr>
        <p:spPr>
          <a:xfrm>
            <a:off x="0" y="0"/>
            <a:ext cx="12192000" cy="6858000"/>
          </a:xfrm>
          <a:prstGeom prst="rect">
            <a:avLst/>
          </a:prstGeom>
          <a:solidFill>
            <a:schemeClr val="bg1">
              <a:alpha val="5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a:extLst>
              <a:ext uri="{FF2B5EF4-FFF2-40B4-BE49-F238E27FC236}">
                <a16:creationId xmlns:a16="http://schemas.microsoft.com/office/drawing/2014/main" id="{8C258934-78EE-D0A9-FE62-AE76166792DF}"/>
              </a:ext>
            </a:extLst>
          </p:cNvPr>
          <p:cNvSpPr>
            <a:spLocks noGrp="1"/>
          </p:cNvSpPr>
          <p:nvPr>
            <p:ph type="title"/>
          </p:nvPr>
        </p:nvSpPr>
        <p:spPr>
          <a:xfrm>
            <a:off x="4516694" y="2822524"/>
            <a:ext cx="3158613" cy="1212952"/>
          </a:xfrm>
        </p:spPr>
        <p:txBody>
          <a:bodyPr>
            <a:normAutofit/>
          </a:bodyPr>
          <a:lstStyle/>
          <a:p>
            <a:r>
              <a:rPr lang="en-US" dirty="0">
                <a:latin typeface="Arial" panose="020B0604020202020204" pitchFamily="34" charset="0"/>
                <a:cs typeface="Arial" panose="020B0604020202020204" pitchFamily="34" charset="0"/>
              </a:rPr>
              <a:t>Thank You</a:t>
            </a:r>
            <a:endParaRPr lang="en-K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112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A40C05A-2A09-961D-1C2B-63D7C1E8924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69982" y="1330642"/>
            <a:ext cx="7315200" cy="4846321"/>
          </a:xfrm>
          <a:prstGeom prst="rect">
            <a:avLst/>
          </a:prstGeom>
        </p:spPr>
      </p:pic>
      <p:sp>
        <p:nvSpPr>
          <p:cNvPr id="2" name="Title 1">
            <a:extLst>
              <a:ext uri="{FF2B5EF4-FFF2-40B4-BE49-F238E27FC236}">
                <a16:creationId xmlns:a16="http://schemas.microsoft.com/office/drawing/2014/main" id="{8C258934-78EE-D0A9-FE62-AE76166792DF}"/>
              </a:ext>
            </a:extLst>
          </p:cNvPr>
          <p:cNvSpPr>
            <a:spLocks noGrp="1"/>
          </p:cNvSpPr>
          <p:nvPr>
            <p:ph type="title"/>
          </p:nvPr>
        </p:nvSpPr>
        <p:spPr>
          <a:xfrm>
            <a:off x="838200" y="365125"/>
            <a:ext cx="2229465" cy="1227701"/>
          </a:xfrm>
        </p:spPr>
        <p:txBody>
          <a:bodyPr>
            <a:normAutofit fontScale="90000"/>
          </a:bodyPr>
          <a:lstStyle/>
          <a:p>
            <a:r>
              <a:rPr lang="en-US" dirty="0">
                <a:latin typeface="Arial" panose="020B0604020202020204" pitchFamily="34" charset="0"/>
                <a:cs typeface="Arial" panose="020B0604020202020204" pitchFamily="34" charset="0"/>
              </a:rPr>
              <a:t>Key Focus</a:t>
            </a:r>
            <a:endParaRPr lang="en-KE"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142D0A9-A3EB-9D54-BA1D-1EB548F8BFF6}"/>
              </a:ext>
            </a:extLst>
          </p:cNvPr>
          <p:cNvSpPr>
            <a:spLocks noGrp="1"/>
          </p:cNvSpPr>
          <p:nvPr>
            <p:ph idx="1"/>
          </p:nvPr>
        </p:nvSpPr>
        <p:spPr/>
        <p:txBody>
          <a:bodyPr/>
          <a:lstStyle/>
          <a:p>
            <a:pPr algn="just"/>
            <a:r>
              <a:rPr lang="en-KE" dirty="0"/>
              <a:t>Introduction</a:t>
            </a:r>
          </a:p>
          <a:p>
            <a:pPr marL="0" indent="0" algn="just">
              <a:buNone/>
            </a:pPr>
            <a:r>
              <a:rPr lang="en-KE" dirty="0"/>
              <a:t>• Import Data</a:t>
            </a:r>
          </a:p>
          <a:p>
            <a:pPr marL="0" indent="0" algn="just">
              <a:buNone/>
            </a:pPr>
            <a:r>
              <a:rPr lang="en-KE" dirty="0"/>
              <a:t>• Transformation Data</a:t>
            </a:r>
          </a:p>
          <a:p>
            <a:pPr marL="0" indent="0" algn="just">
              <a:buNone/>
            </a:pPr>
            <a:r>
              <a:rPr lang="en-KE" dirty="0"/>
              <a:t>• Data Modeling</a:t>
            </a:r>
          </a:p>
          <a:p>
            <a:pPr marL="0" indent="0" algn="just">
              <a:buNone/>
            </a:pPr>
            <a:r>
              <a:rPr lang="en-KE" dirty="0"/>
              <a:t>• </a:t>
            </a:r>
            <a:r>
              <a:rPr lang="en-US" dirty="0"/>
              <a:t>Data </a:t>
            </a:r>
            <a:r>
              <a:rPr lang="en-KE" dirty="0"/>
              <a:t>Visualization</a:t>
            </a:r>
          </a:p>
        </p:txBody>
      </p:sp>
      <p:cxnSp>
        <p:nvCxnSpPr>
          <p:cNvPr id="5" name="Straight Connector 4">
            <a:extLst>
              <a:ext uri="{FF2B5EF4-FFF2-40B4-BE49-F238E27FC236}">
                <a16:creationId xmlns:a16="http://schemas.microsoft.com/office/drawing/2014/main" id="{BAC93580-3C1B-533A-6DDF-626E8FE7EE94}"/>
              </a:ext>
            </a:extLst>
          </p:cNvPr>
          <p:cNvCxnSpPr>
            <a:cxnSpLocks/>
          </p:cNvCxnSpPr>
          <p:nvPr/>
        </p:nvCxnSpPr>
        <p:spPr>
          <a:xfrm>
            <a:off x="926687" y="1489590"/>
            <a:ext cx="1463040" cy="0"/>
          </a:xfrm>
          <a:prstGeom prst="line">
            <a:avLst/>
          </a:prstGeom>
          <a:ln w="50800" cap="flat" cmpd="thickThin">
            <a:solidFill>
              <a:schemeClr val="accent6"/>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0257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8934-78EE-D0A9-FE62-AE76166792DF}"/>
              </a:ext>
            </a:extLst>
          </p:cNvPr>
          <p:cNvSpPr>
            <a:spLocks noGrp="1"/>
          </p:cNvSpPr>
          <p:nvPr>
            <p:ph type="title"/>
          </p:nvPr>
        </p:nvSpPr>
        <p:spPr>
          <a:xfrm>
            <a:off x="795672" y="550406"/>
            <a:ext cx="3188110" cy="965508"/>
          </a:xfrm>
        </p:spPr>
        <p:txBody>
          <a:bodyPr>
            <a:normAutofit fontScale="90000"/>
          </a:bodyPr>
          <a:lstStyle/>
          <a:p>
            <a:r>
              <a:rPr lang="en-KE" dirty="0">
                <a:latin typeface="Arial" panose="020B0604020202020204" pitchFamily="34" charset="0"/>
                <a:cs typeface="Arial" panose="020B0604020202020204" pitchFamily="34" charset="0"/>
              </a:rPr>
              <a:t>Introduction</a:t>
            </a:r>
            <a:br>
              <a:rPr lang="en-KE" dirty="0">
                <a:latin typeface="Arial" panose="020B0604020202020204" pitchFamily="34" charset="0"/>
                <a:cs typeface="Arial" panose="020B0604020202020204" pitchFamily="34" charset="0"/>
              </a:rPr>
            </a:br>
            <a:endParaRPr lang="en-KE"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142D0A9-A3EB-9D54-BA1D-1EB548F8BFF6}"/>
              </a:ext>
            </a:extLst>
          </p:cNvPr>
          <p:cNvSpPr>
            <a:spLocks noGrp="1"/>
          </p:cNvSpPr>
          <p:nvPr>
            <p:ph idx="1"/>
          </p:nvPr>
        </p:nvSpPr>
        <p:spPr>
          <a:xfrm>
            <a:off x="838200" y="1253331"/>
            <a:ext cx="10515600" cy="4351338"/>
          </a:xfrm>
        </p:spPr>
        <p:txBody>
          <a:bodyPr/>
          <a:lstStyle/>
          <a:p>
            <a:endParaRPr lang="en-US" dirty="0"/>
          </a:p>
          <a:p>
            <a:pPr marL="0" indent="0" algn="just">
              <a:buNone/>
            </a:pPr>
            <a:r>
              <a:rPr lang="en-US" dirty="0"/>
              <a:t>Indian agriculture is integral to the nation's economy, boasting a millennia-old heritage. It sustains millions, ensuring food security, employment, and economic growth. </a:t>
            </a:r>
          </a:p>
          <a:p>
            <a:pPr marL="0" indent="0" algn="just">
              <a:buNone/>
            </a:pPr>
            <a:r>
              <a:rPr lang="en-US" dirty="0"/>
              <a:t>With diverse climates and fertile lands, India cultivates a wide array of crops including cereals, pulses, fruits, and vegetables. It ranks among the world's top producers of horticultural goods.</a:t>
            </a:r>
            <a:endParaRPr lang="en-KE" dirty="0"/>
          </a:p>
        </p:txBody>
      </p:sp>
      <p:cxnSp>
        <p:nvCxnSpPr>
          <p:cNvPr id="5" name="Straight Connector 4">
            <a:extLst>
              <a:ext uri="{FF2B5EF4-FFF2-40B4-BE49-F238E27FC236}">
                <a16:creationId xmlns:a16="http://schemas.microsoft.com/office/drawing/2014/main" id="{BAC93580-3C1B-533A-6DDF-626E8FE7EE94}"/>
              </a:ext>
            </a:extLst>
          </p:cNvPr>
          <p:cNvCxnSpPr>
            <a:cxnSpLocks/>
          </p:cNvCxnSpPr>
          <p:nvPr/>
        </p:nvCxnSpPr>
        <p:spPr>
          <a:xfrm>
            <a:off x="897191" y="1017651"/>
            <a:ext cx="2560320" cy="0"/>
          </a:xfrm>
          <a:prstGeom prst="line">
            <a:avLst/>
          </a:prstGeom>
          <a:ln w="50800" cap="flat" cmpd="thickThin">
            <a:solidFill>
              <a:schemeClr val="accent6"/>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46825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8934-78EE-D0A9-FE62-AE76166792DF}"/>
              </a:ext>
            </a:extLst>
          </p:cNvPr>
          <p:cNvSpPr>
            <a:spLocks noGrp="1"/>
          </p:cNvSpPr>
          <p:nvPr>
            <p:ph type="title"/>
          </p:nvPr>
        </p:nvSpPr>
        <p:spPr>
          <a:xfrm>
            <a:off x="795672" y="550406"/>
            <a:ext cx="3188110" cy="965508"/>
          </a:xfrm>
        </p:spPr>
        <p:txBody>
          <a:bodyPr>
            <a:normAutofit fontScale="90000"/>
          </a:bodyPr>
          <a:lstStyle/>
          <a:p>
            <a:r>
              <a:rPr lang="en-KE" dirty="0">
                <a:latin typeface="Arial" panose="020B0604020202020204" pitchFamily="34" charset="0"/>
                <a:cs typeface="Arial" panose="020B0604020202020204" pitchFamily="34" charset="0"/>
              </a:rPr>
              <a:t>Import Data</a:t>
            </a:r>
            <a:br>
              <a:rPr lang="en-KE" dirty="0">
                <a:latin typeface="Arial" panose="020B0604020202020204" pitchFamily="34" charset="0"/>
                <a:cs typeface="Arial" panose="020B0604020202020204" pitchFamily="34" charset="0"/>
              </a:rPr>
            </a:br>
            <a:endParaRPr lang="en-KE"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BAC93580-3C1B-533A-6DDF-626E8FE7EE94}"/>
              </a:ext>
            </a:extLst>
          </p:cNvPr>
          <p:cNvCxnSpPr>
            <a:cxnSpLocks/>
          </p:cNvCxnSpPr>
          <p:nvPr/>
        </p:nvCxnSpPr>
        <p:spPr>
          <a:xfrm>
            <a:off x="897191" y="1017651"/>
            <a:ext cx="2560320" cy="0"/>
          </a:xfrm>
          <a:prstGeom prst="line">
            <a:avLst/>
          </a:prstGeom>
          <a:ln w="50800" cap="flat" cmpd="thickThi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6" name="Picture 5">
            <a:extLst>
              <a:ext uri="{FF2B5EF4-FFF2-40B4-BE49-F238E27FC236}">
                <a16:creationId xmlns:a16="http://schemas.microsoft.com/office/drawing/2014/main" id="{493FB676-2AAA-FFA0-5FCC-D840E9C23CB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41066" y="2340717"/>
            <a:ext cx="4366263" cy="1091566"/>
          </a:xfrm>
          <a:prstGeom prst="rect">
            <a:avLst/>
          </a:prstGeom>
        </p:spPr>
      </p:pic>
      <p:cxnSp>
        <p:nvCxnSpPr>
          <p:cNvPr id="11" name="Straight Arrow Connector 10">
            <a:extLst>
              <a:ext uri="{FF2B5EF4-FFF2-40B4-BE49-F238E27FC236}">
                <a16:creationId xmlns:a16="http://schemas.microsoft.com/office/drawing/2014/main" id="{3E6F2041-A567-580F-EA03-CB1FAA6AAC54}"/>
              </a:ext>
            </a:extLst>
          </p:cNvPr>
          <p:cNvCxnSpPr>
            <a:cxnSpLocks/>
          </p:cNvCxnSpPr>
          <p:nvPr/>
        </p:nvCxnSpPr>
        <p:spPr>
          <a:xfrm>
            <a:off x="4193596" y="2934028"/>
            <a:ext cx="1810852" cy="0"/>
          </a:xfrm>
          <a:prstGeom prst="straightConnector1">
            <a:avLst/>
          </a:prstGeom>
          <a:ln w="984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88F946B-959A-53B0-9CE9-ED86960EEF7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255794" y="2340717"/>
            <a:ext cx="2601185" cy="2601185"/>
          </a:xfrm>
          <a:prstGeom prst="rect">
            <a:avLst/>
          </a:prstGeom>
        </p:spPr>
      </p:pic>
    </p:spTree>
    <p:extLst>
      <p:ext uri="{BB962C8B-B14F-4D97-AF65-F5344CB8AC3E}">
        <p14:creationId xmlns:p14="http://schemas.microsoft.com/office/powerpoint/2010/main" val="214044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8934-78EE-D0A9-FE62-AE76166792DF}"/>
              </a:ext>
            </a:extLst>
          </p:cNvPr>
          <p:cNvSpPr>
            <a:spLocks noGrp="1"/>
          </p:cNvSpPr>
          <p:nvPr>
            <p:ph type="title"/>
          </p:nvPr>
        </p:nvSpPr>
        <p:spPr>
          <a:xfrm>
            <a:off x="782081" y="239931"/>
            <a:ext cx="5242361" cy="1555440"/>
          </a:xfrm>
        </p:spPr>
        <p:txBody>
          <a:bodyPr>
            <a:normAutofit/>
          </a:bodyPr>
          <a:lstStyle/>
          <a:p>
            <a:r>
              <a:rPr lang="en-KE" dirty="0">
                <a:latin typeface="Arial" panose="020B0604020202020204" pitchFamily="34" charset="0"/>
                <a:cs typeface="Arial" panose="020B0604020202020204" pitchFamily="34" charset="0"/>
              </a:rPr>
              <a:t>Data</a:t>
            </a:r>
            <a:r>
              <a:rPr lang="en-US" dirty="0">
                <a:latin typeface="Arial" panose="020B0604020202020204" pitchFamily="34" charset="0"/>
                <a:cs typeface="Arial" panose="020B0604020202020204" pitchFamily="34" charset="0"/>
              </a:rPr>
              <a:t> Overview</a:t>
            </a:r>
            <a:br>
              <a:rPr lang="en-KE" dirty="0">
                <a:latin typeface="Arial" panose="020B0604020202020204" pitchFamily="34" charset="0"/>
                <a:cs typeface="Arial" panose="020B0604020202020204" pitchFamily="34" charset="0"/>
              </a:rPr>
            </a:br>
            <a:endParaRPr lang="en-KE"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BAC93580-3C1B-533A-6DDF-626E8FE7EE94}"/>
              </a:ext>
            </a:extLst>
          </p:cNvPr>
          <p:cNvCxnSpPr>
            <a:cxnSpLocks/>
          </p:cNvCxnSpPr>
          <p:nvPr/>
        </p:nvCxnSpPr>
        <p:spPr>
          <a:xfrm>
            <a:off x="897191" y="958659"/>
            <a:ext cx="3566160" cy="0"/>
          </a:xfrm>
          <a:prstGeom prst="line">
            <a:avLst/>
          </a:prstGeom>
          <a:ln w="50800" cap="flat" cmpd="thickThi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8" name="Picture 7">
            <a:extLst>
              <a:ext uri="{FF2B5EF4-FFF2-40B4-BE49-F238E27FC236}">
                <a16:creationId xmlns:a16="http://schemas.microsoft.com/office/drawing/2014/main" id="{E8436A9E-E51A-6595-76D8-966AC9A93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664" y="1145115"/>
            <a:ext cx="10553643" cy="5397369"/>
          </a:xfrm>
          <a:prstGeom prst="rect">
            <a:avLst/>
          </a:prstGeom>
        </p:spPr>
      </p:pic>
    </p:spTree>
    <p:extLst>
      <p:ext uri="{BB962C8B-B14F-4D97-AF65-F5344CB8AC3E}">
        <p14:creationId xmlns:p14="http://schemas.microsoft.com/office/powerpoint/2010/main" val="326254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8934-78EE-D0A9-FE62-AE76166792DF}"/>
              </a:ext>
            </a:extLst>
          </p:cNvPr>
          <p:cNvSpPr>
            <a:spLocks noGrp="1"/>
          </p:cNvSpPr>
          <p:nvPr>
            <p:ph type="title"/>
          </p:nvPr>
        </p:nvSpPr>
        <p:spPr>
          <a:xfrm>
            <a:off x="782081" y="239931"/>
            <a:ext cx="5242361" cy="1555440"/>
          </a:xfrm>
        </p:spPr>
        <p:txBody>
          <a:bodyPr>
            <a:normAutofit fontScale="90000"/>
          </a:bodyPr>
          <a:lstStyle/>
          <a:p>
            <a:r>
              <a:rPr lang="en-KE" dirty="0">
                <a:latin typeface="Arial" panose="020B0604020202020204" pitchFamily="34" charset="0"/>
                <a:cs typeface="Arial" panose="020B0604020202020204" pitchFamily="34" charset="0"/>
              </a:rPr>
              <a:t>Transformation Data</a:t>
            </a:r>
            <a:br>
              <a:rPr lang="en-KE" dirty="0">
                <a:latin typeface="Arial" panose="020B0604020202020204" pitchFamily="34" charset="0"/>
                <a:cs typeface="Arial" panose="020B0604020202020204" pitchFamily="34" charset="0"/>
              </a:rPr>
            </a:br>
            <a:endParaRPr lang="en-KE"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BAC93580-3C1B-533A-6DDF-626E8FE7EE94}"/>
              </a:ext>
            </a:extLst>
          </p:cNvPr>
          <p:cNvCxnSpPr>
            <a:cxnSpLocks/>
          </p:cNvCxnSpPr>
          <p:nvPr/>
        </p:nvCxnSpPr>
        <p:spPr>
          <a:xfrm>
            <a:off x="897191" y="958659"/>
            <a:ext cx="4572000" cy="0"/>
          </a:xfrm>
          <a:prstGeom prst="line">
            <a:avLst/>
          </a:prstGeom>
          <a:ln w="50800" cap="flat" cmpd="thickThi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4" name="Picture 3">
            <a:extLst>
              <a:ext uri="{FF2B5EF4-FFF2-40B4-BE49-F238E27FC236}">
                <a16:creationId xmlns:a16="http://schemas.microsoft.com/office/drawing/2014/main" id="{887C1AD8-993D-B62A-39B1-46D53716C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71" y="1279087"/>
            <a:ext cx="10983858" cy="4801270"/>
          </a:xfrm>
          <a:prstGeom prst="rect">
            <a:avLst/>
          </a:prstGeom>
        </p:spPr>
      </p:pic>
    </p:spTree>
    <p:extLst>
      <p:ext uri="{BB962C8B-B14F-4D97-AF65-F5344CB8AC3E}">
        <p14:creationId xmlns:p14="http://schemas.microsoft.com/office/powerpoint/2010/main" val="202486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8934-78EE-D0A9-FE62-AE76166792DF}"/>
              </a:ext>
            </a:extLst>
          </p:cNvPr>
          <p:cNvSpPr>
            <a:spLocks noGrp="1"/>
          </p:cNvSpPr>
          <p:nvPr>
            <p:ph type="title"/>
          </p:nvPr>
        </p:nvSpPr>
        <p:spPr>
          <a:xfrm>
            <a:off x="782081" y="239931"/>
            <a:ext cx="5242361" cy="1555440"/>
          </a:xfrm>
        </p:spPr>
        <p:txBody>
          <a:bodyPr>
            <a:normAutofit/>
          </a:bodyPr>
          <a:lstStyle/>
          <a:p>
            <a:r>
              <a:rPr lang="en-KE" dirty="0">
                <a:latin typeface="Arial" panose="020B0604020202020204" pitchFamily="34" charset="0"/>
                <a:cs typeface="Arial" panose="020B0604020202020204" pitchFamily="34" charset="0"/>
              </a:rPr>
              <a:t>Data Modeling</a:t>
            </a:r>
            <a:br>
              <a:rPr lang="en-KE" dirty="0">
                <a:latin typeface="Arial" panose="020B0604020202020204" pitchFamily="34" charset="0"/>
                <a:cs typeface="Arial" panose="020B0604020202020204" pitchFamily="34" charset="0"/>
              </a:rPr>
            </a:br>
            <a:endParaRPr lang="en-KE"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BAC93580-3C1B-533A-6DDF-626E8FE7EE94}"/>
              </a:ext>
            </a:extLst>
          </p:cNvPr>
          <p:cNvCxnSpPr>
            <a:cxnSpLocks/>
          </p:cNvCxnSpPr>
          <p:nvPr/>
        </p:nvCxnSpPr>
        <p:spPr>
          <a:xfrm>
            <a:off x="897191" y="1017651"/>
            <a:ext cx="3474720" cy="0"/>
          </a:xfrm>
          <a:prstGeom prst="line">
            <a:avLst/>
          </a:prstGeom>
          <a:ln w="50800" cap="flat" cmpd="thickThi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8" name="Picture 7">
            <a:extLst>
              <a:ext uri="{FF2B5EF4-FFF2-40B4-BE49-F238E27FC236}">
                <a16:creationId xmlns:a16="http://schemas.microsoft.com/office/drawing/2014/main" id="{AE2B4036-FA91-1B6F-6CA4-4123A7754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191" y="1446953"/>
            <a:ext cx="9084590" cy="4711531"/>
          </a:xfrm>
          <a:prstGeom prst="rect">
            <a:avLst/>
          </a:prstGeom>
        </p:spPr>
      </p:pic>
    </p:spTree>
    <p:extLst>
      <p:ext uri="{BB962C8B-B14F-4D97-AF65-F5344CB8AC3E}">
        <p14:creationId xmlns:p14="http://schemas.microsoft.com/office/powerpoint/2010/main" val="2931825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8934-78EE-D0A9-FE62-AE76166792DF}"/>
              </a:ext>
            </a:extLst>
          </p:cNvPr>
          <p:cNvSpPr>
            <a:spLocks noGrp="1"/>
          </p:cNvSpPr>
          <p:nvPr>
            <p:ph type="title"/>
          </p:nvPr>
        </p:nvSpPr>
        <p:spPr>
          <a:xfrm>
            <a:off x="782081" y="589932"/>
            <a:ext cx="9851506" cy="619568"/>
          </a:xfrm>
        </p:spPr>
        <p:txBody>
          <a:bodyPr>
            <a:normAutofit fontScale="90000"/>
          </a:bodyPr>
          <a:lstStyle/>
          <a:p>
            <a:r>
              <a:rPr lang="en-KE" dirty="0">
                <a:latin typeface="Arial" panose="020B0604020202020204" pitchFamily="34" charset="0"/>
                <a:cs typeface="Arial" panose="020B0604020202020204" pitchFamily="34" charset="0"/>
              </a:rPr>
              <a:t>Data </a:t>
            </a:r>
            <a:r>
              <a:rPr lang="en-US" dirty="0">
                <a:latin typeface="Arial" panose="020B0604020202020204" pitchFamily="34" charset="0"/>
                <a:cs typeface="Arial" panose="020B0604020202020204" pitchFamily="34" charset="0"/>
              </a:rPr>
              <a:t>m</a:t>
            </a:r>
            <a:r>
              <a:rPr lang="en-KE" dirty="0">
                <a:latin typeface="Arial" panose="020B0604020202020204" pitchFamily="34" charset="0"/>
                <a:cs typeface="Arial" panose="020B0604020202020204" pitchFamily="34" charset="0"/>
              </a:rPr>
              <a:t>odeling</a:t>
            </a:r>
            <a:r>
              <a:rPr lang="en-US" dirty="0">
                <a:latin typeface="Arial" panose="020B0604020202020204" pitchFamily="34" charset="0"/>
                <a:cs typeface="Arial" panose="020B0604020202020204" pitchFamily="34" charset="0"/>
              </a:rPr>
              <a:t>: Crop Categorizing</a:t>
            </a:r>
            <a:br>
              <a:rPr lang="en-KE" dirty="0">
                <a:latin typeface="Arial" panose="020B0604020202020204" pitchFamily="34" charset="0"/>
                <a:cs typeface="Arial" panose="020B0604020202020204" pitchFamily="34" charset="0"/>
              </a:rPr>
            </a:br>
            <a:endParaRPr lang="en-KE"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BAC93580-3C1B-533A-6DDF-626E8FE7EE94}"/>
              </a:ext>
            </a:extLst>
          </p:cNvPr>
          <p:cNvCxnSpPr>
            <a:cxnSpLocks/>
          </p:cNvCxnSpPr>
          <p:nvPr/>
        </p:nvCxnSpPr>
        <p:spPr>
          <a:xfrm>
            <a:off x="867695" y="899667"/>
            <a:ext cx="7589520" cy="0"/>
          </a:xfrm>
          <a:prstGeom prst="line">
            <a:avLst/>
          </a:prstGeom>
          <a:ln w="50800" cap="flat" cmpd="thickThi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6" name="Picture 5">
            <a:extLst>
              <a:ext uri="{FF2B5EF4-FFF2-40B4-BE49-F238E27FC236}">
                <a16:creationId xmlns:a16="http://schemas.microsoft.com/office/drawing/2014/main" id="{1DEA2EE5-0116-3730-D8E5-00C56E557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75" y="1411673"/>
            <a:ext cx="11437649" cy="4856396"/>
          </a:xfrm>
          <a:prstGeom prst="rect">
            <a:avLst/>
          </a:prstGeom>
        </p:spPr>
      </p:pic>
    </p:spTree>
    <p:extLst>
      <p:ext uri="{BB962C8B-B14F-4D97-AF65-F5344CB8AC3E}">
        <p14:creationId xmlns:p14="http://schemas.microsoft.com/office/powerpoint/2010/main" val="745900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6DE261-3D0A-FCE4-7C73-1C99262FB7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
            <a:ext cx="12192000" cy="8120063"/>
          </a:xfrm>
          <a:prstGeom prst="rect">
            <a:avLst/>
          </a:prstGeom>
        </p:spPr>
      </p:pic>
      <p:sp>
        <p:nvSpPr>
          <p:cNvPr id="11" name="Rectangle 10">
            <a:extLst>
              <a:ext uri="{FF2B5EF4-FFF2-40B4-BE49-F238E27FC236}">
                <a16:creationId xmlns:a16="http://schemas.microsoft.com/office/drawing/2014/main" id="{73E6E396-0ABA-CE5E-3B2E-EF2827BD92E9}"/>
              </a:ext>
            </a:extLst>
          </p:cNvPr>
          <p:cNvSpPr/>
          <p:nvPr/>
        </p:nvSpPr>
        <p:spPr>
          <a:xfrm>
            <a:off x="0" y="-1"/>
            <a:ext cx="12192000" cy="8120063"/>
          </a:xfrm>
          <a:prstGeom prst="rect">
            <a:avLst/>
          </a:prstGeom>
          <a:solidFill>
            <a:schemeClr val="bg1">
              <a:alpha val="71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a:p>
        </p:txBody>
      </p:sp>
      <p:sp>
        <p:nvSpPr>
          <p:cNvPr id="2" name="Title 1">
            <a:extLst>
              <a:ext uri="{FF2B5EF4-FFF2-40B4-BE49-F238E27FC236}">
                <a16:creationId xmlns:a16="http://schemas.microsoft.com/office/drawing/2014/main" id="{8C258934-78EE-D0A9-FE62-AE76166792DF}"/>
              </a:ext>
            </a:extLst>
          </p:cNvPr>
          <p:cNvSpPr>
            <a:spLocks noGrp="1"/>
          </p:cNvSpPr>
          <p:nvPr>
            <p:ph type="title"/>
          </p:nvPr>
        </p:nvSpPr>
        <p:spPr>
          <a:xfrm>
            <a:off x="3592566" y="2897992"/>
            <a:ext cx="6170866" cy="2042718"/>
          </a:xfrm>
        </p:spPr>
        <p:txBody>
          <a:bodyPr>
            <a:normAutofit/>
          </a:bodyPr>
          <a:lstStyle/>
          <a:p>
            <a:r>
              <a:rPr lang="en-KE" sz="5400" dirty="0">
                <a:latin typeface="Arial" panose="020B0604020202020204" pitchFamily="34" charset="0"/>
                <a:cs typeface="Arial" panose="020B0604020202020204" pitchFamily="34" charset="0"/>
              </a:rPr>
              <a:t>Data </a:t>
            </a:r>
            <a:r>
              <a:rPr lang="en-US" sz="5400" dirty="0">
                <a:latin typeface="Arial" panose="020B0604020202020204" pitchFamily="34" charset="0"/>
                <a:cs typeface="Arial" panose="020B0604020202020204" pitchFamily="34" charset="0"/>
              </a:rPr>
              <a:t>Visualization</a:t>
            </a:r>
            <a:br>
              <a:rPr lang="en-KE" sz="5400" dirty="0">
                <a:latin typeface="Arial" panose="020B0604020202020204" pitchFamily="34" charset="0"/>
                <a:cs typeface="Arial" panose="020B0604020202020204" pitchFamily="34" charset="0"/>
              </a:rPr>
            </a:br>
            <a:endParaRPr lang="en-KE" sz="5400"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BAC93580-3C1B-533A-6DDF-626E8FE7EE94}"/>
              </a:ext>
            </a:extLst>
          </p:cNvPr>
          <p:cNvCxnSpPr>
            <a:cxnSpLocks/>
          </p:cNvCxnSpPr>
          <p:nvPr/>
        </p:nvCxnSpPr>
        <p:spPr>
          <a:xfrm>
            <a:off x="3717294" y="3878893"/>
            <a:ext cx="5409503" cy="0"/>
          </a:xfrm>
          <a:prstGeom prst="line">
            <a:avLst/>
          </a:prstGeom>
          <a:ln w="50800" cap="flat" cmpd="thickThin">
            <a:solidFill>
              <a:schemeClr val="accent6"/>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192993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162</Words>
  <Application>Microsoft Office PowerPoint</Application>
  <PresentationFormat>Widescreen</PresentationFormat>
  <Paragraphs>21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Indian Agriculture Analysis</vt:lpstr>
      <vt:lpstr>Key Focus</vt:lpstr>
      <vt:lpstr>Introduction </vt:lpstr>
      <vt:lpstr>Import Data </vt:lpstr>
      <vt:lpstr>Data Overview </vt:lpstr>
      <vt:lpstr>Transformation Data </vt:lpstr>
      <vt:lpstr>Data Modeling </vt:lpstr>
      <vt:lpstr>Data modeling: Crop Categorizing </vt:lpstr>
      <vt:lpstr>Data Visualization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Agriculture Analysis</dc:title>
  <dc:creator>Deborah Nyangige</dc:creator>
  <cp:lastModifiedBy>Deborah Nyangige</cp:lastModifiedBy>
  <cp:revision>30</cp:revision>
  <dcterms:created xsi:type="dcterms:W3CDTF">2024-03-29T08:30:07Z</dcterms:created>
  <dcterms:modified xsi:type="dcterms:W3CDTF">2024-03-29T09:57:37Z</dcterms:modified>
</cp:coreProperties>
</file>