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31"/>
  </p:notesMasterIdLst>
  <p:handoutMasterIdLst>
    <p:handoutMasterId r:id="rId32"/>
  </p:handoutMasterIdLst>
  <p:sldIdLst>
    <p:sldId id="312" r:id="rId5"/>
    <p:sldId id="333" r:id="rId6"/>
    <p:sldId id="321" r:id="rId7"/>
    <p:sldId id="323" r:id="rId8"/>
    <p:sldId id="324" r:id="rId9"/>
    <p:sldId id="325" r:id="rId10"/>
    <p:sldId id="326" r:id="rId11"/>
    <p:sldId id="327" r:id="rId12"/>
    <p:sldId id="328" r:id="rId13"/>
    <p:sldId id="329" r:id="rId14"/>
    <p:sldId id="330" r:id="rId15"/>
    <p:sldId id="331" r:id="rId16"/>
    <p:sldId id="345" r:id="rId17"/>
    <p:sldId id="342" r:id="rId18"/>
    <p:sldId id="334" r:id="rId19"/>
    <p:sldId id="335" r:id="rId20"/>
    <p:sldId id="336" r:id="rId21"/>
    <p:sldId id="337" r:id="rId22"/>
    <p:sldId id="338" r:id="rId23"/>
    <p:sldId id="339" r:id="rId24"/>
    <p:sldId id="340" r:id="rId25"/>
    <p:sldId id="343" r:id="rId26"/>
    <p:sldId id="344" r:id="rId27"/>
    <p:sldId id="341" r:id="rId28"/>
    <p:sldId id="332" r:id="rId29"/>
    <p:sldId id="297" r:id="rId3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5388" autoAdjust="0"/>
  </p:normalViewPr>
  <p:slideViewPr>
    <p:cSldViewPr snapToGrid="0" snapToObjects="1">
      <p:cViewPr varScale="1">
        <p:scale>
          <a:sx n="113" d="100"/>
          <a:sy n="113" d="100"/>
        </p:scale>
        <p:origin x="396"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bin"/><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11.xml"/><Relationship Id="rId5" Type="http://schemas.openxmlformats.org/officeDocument/2006/relationships/image" Target="../media/image27.jpeg"/><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346510"/>
            <a:ext cx="6392421" cy="2723950"/>
          </a:xfrm>
        </p:spPr>
        <p:txBody>
          <a:bodyPr anchor="ctr"/>
          <a:lstStyle/>
          <a:p>
            <a:r>
              <a:rPr lang="en-US" sz="4800" dirty="0"/>
              <a:t>DATA ANALYTICS</a:t>
            </a:r>
            <a:br>
              <a:rPr lang="en-US" sz="4800" dirty="0"/>
            </a:br>
            <a:r>
              <a:rPr lang="en-US" sz="4800" dirty="0"/>
              <a:t>PROJECT</a:t>
            </a:r>
            <a:br>
              <a:rPr lang="en-US" sz="4800" dirty="0"/>
            </a:br>
            <a:r>
              <a:rPr lang="en-US" sz="4800" dirty="0"/>
              <a:t>@</a:t>
            </a:r>
          </a:p>
        </p:txBody>
      </p:sp>
      <p:sp>
        <p:nvSpPr>
          <p:cNvPr id="3" name="Rectangle: Rounded Corners 2">
            <a:extLst>
              <a:ext uri="{FF2B5EF4-FFF2-40B4-BE49-F238E27FC236}">
                <a16:creationId xmlns:a16="http://schemas.microsoft.com/office/drawing/2014/main" id="{27846420-B77A-42BE-9610-8F28D2D83E3B}"/>
              </a:ext>
            </a:extLst>
          </p:cNvPr>
          <p:cNvSpPr/>
          <p:nvPr/>
        </p:nvSpPr>
        <p:spPr>
          <a:xfrm>
            <a:off x="1001027" y="2916455"/>
            <a:ext cx="9824411" cy="2810577"/>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InternPulse Limited">
            <a:extLst>
              <a:ext uri="{FF2B5EF4-FFF2-40B4-BE49-F238E27FC236}">
                <a16:creationId xmlns:a16="http://schemas.microsoft.com/office/drawing/2014/main" id="{DD2B2714-37F0-471F-A48A-D690EC0B5D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 y="2993457"/>
            <a:ext cx="9509760" cy="2579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D56F94-4D28-4524-A457-A4542A838F49}"/>
              </a:ext>
            </a:extLst>
          </p:cNvPr>
          <p:cNvSpPr>
            <a:spLocks noGrp="1"/>
          </p:cNvSpPr>
          <p:nvPr>
            <p:ph sz="half" idx="2"/>
          </p:nvPr>
        </p:nvSpPr>
        <p:spPr>
          <a:xfrm>
            <a:off x="1212784" y="1039528"/>
            <a:ext cx="9480884" cy="4851133"/>
          </a:xfrm>
        </p:spPr>
        <p:txBody>
          <a:bodyPr/>
          <a:lstStyle/>
          <a:p>
            <a:pPr marL="0" indent="0">
              <a:buNone/>
            </a:pPr>
            <a:r>
              <a:rPr lang="en-US" sz="2000" b="1" dirty="0"/>
              <a:t>2. Anergy:</a:t>
            </a:r>
          </a:p>
          <a:p>
            <a:r>
              <a:rPr lang="en-US" b="1" dirty="0"/>
              <a:t>Trends and Market Role: </a:t>
            </a:r>
            <a:r>
              <a:rPr lang="en-US" dirty="0"/>
              <a:t>Anergy works extensively in Nigeria’s commercial and industrial (C&amp;I) sectors. With Nigeria's demand for large-scale clean energy solutions, Anergy focuses on providing reliable power through scalable solar installations for businesses. This approach addresses the economic impact of Nigeria’s energy shortfall, which costs the economy an estimated $29 billion annually.</a:t>
            </a:r>
          </a:p>
          <a:p>
            <a:r>
              <a:rPr lang="en-US" b="1" dirty="0"/>
              <a:t>Offerings and Pricing: </a:t>
            </a:r>
            <a:r>
              <a:rPr lang="en-US" dirty="0"/>
              <a:t>Anergy’s product line includes solar photovoltaic systems and energy storage, with custom designs for commercial applications. Pricing is competitive, often involving leasing options to reduce upfront costs for businesses. Anergy’s integration of leasing aligns with C&amp;I demand for flexible financing to ease capital expenses.</a:t>
            </a:r>
          </a:p>
          <a:p>
            <a:r>
              <a:rPr lang="en-US" b="1" dirty="0"/>
              <a:t>User Feedback: </a:t>
            </a:r>
            <a:r>
              <a:rPr lang="en-US" dirty="0"/>
              <a:t>Feedback from commercial users highlights Anergy’s reliability and tailored solutions for high-energy-use clients, such as manufacturing and retail businesses. This B2B approach is popular among users who prioritize consistent, cost-saving energy sources.</a:t>
            </a:r>
          </a:p>
          <a:p>
            <a:endParaRPr lang="en-US" dirty="0"/>
          </a:p>
        </p:txBody>
      </p:sp>
      <p:sp>
        <p:nvSpPr>
          <p:cNvPr id="5" name="Slide Number Placeholder 4">
            <a:extLst>
              <a:ext uri="{FF2B5EF4-FFF2-40B4-BE49-F238E27FC236}">
                <a16:creationId xmlns:a16="http://schemas.microsoft.com/office/drawing/2014/main" id="{DDD3CEBB-3AB3-4E92-96B0-40E547106E8B}"/>
              </a:ext>
            </a:extLst>
          </p:cNvPr>
          <p:cNvSpPr>
            <a:spLocks noGrp="1"/>
          </p:cNvSpPr>
          <p:nvPr>
            <p:ph type="sldNum" sz="quarter" idx="10"/>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693035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96D778-A199-43D7-B17C-A8B9317D6619}"/>
              </a:ext>
            </a:extLst>
          </p:cNvPr>
          <p:cNvSpPr>
            <a:spLocks noGrp="1"/>
          </p:cNvSpPr>
          <p:nvPr>
            <p:ph sz="half" idx="2"/>
          </p:nvPr>
        </p:nvSpPr>
        <p:spPr>
          <a:xfrm>
            <a:off x="1270536" y="673768"/>
            <a:ext cx="9167939" cy="5590853"/>
          </a:xfrm>
        </p:spPr>
        <p:txBody>
          <a:bodyPr/>
          <a:lstStyle/>
          <a:p>
            <a:pPr marL="0" indent="0">
              <a:buNone/>
            </a:pPr>
            <a:endParaRPr lang="en-US" dirty="0"/>
          </a:p>
          <a:p>
            <a:pPr marL="0" indent="0">
              <a:buNone/>
            </a:pPr>
            <a:r>
              <a:rPr lang="en-US" sz="2000" b="1" dirty="0"/>
              <a:t>3 </a:t>
            </a:r>
            <a:r>
              <a:rPr lang="en-US" sz="2000" b="1" dirty="0" err="1"/>
              <a:t>Rubitec</a:t>
            </a:r>
            <a:r>
              <a:rPr lang="en-US" sz="2000" b="1" dirty="0"/>
              <a:t>:</a:t>
            </a:r>
          </a:p>
          <a:p>
            <a:r>
              <a:rPr lang="en-US" b="1" dirty="0"/>
              <a:t>Trends and Market Role: </a:t>
            </a:r>
            <a:r>
              <a:rPr lang="en-US" dirty="0" err="1"/>
              <a:t>Rubitec</a:t>
            </a:r>
            <a:r>
              <a:rPr lang="en-US" dirty="0"/>
              <a:t> stands out for its work in rural electrification, deploying solar mini-grids in underserved areas. It focuses on integrating renewable sources like solar and small hydro-power systems for rural electrification, addressing the widespread lack of access to electricity.</a:t>
            </a:r>
          </a:p>
          <a:p>
            <a:r>
              <a:rPr lang="en-US" b="1" dirty="0"/>
              <a:t>Offerings and Pricing: </a:t>
            </a:r>
            <a:r>
              <a:rPr lang="en-US" dirty="0" err="1"/>
              <a:t>Rubitec’s</a:t>
            </a:r>
            <a:r>
              <a:rPr lang="en-US" dirty="0"/>
              <a:t> offerings span solar mini-grids, backup systems, and small-scale renewable energy projects, with pricing strategies that prioritize long-term partnerships with local communities and financing through partnerships. </a:t>
            </a:r>
            <a:r>
              <a:rPr lang="en-US" dirty="0" err="1"/>
              <a:t>Rubitec’s</a:t>
            </a:r>
            <a:r>
              <a:rPr lang="en-US" dirty="0"/>
              <a:t> approach often includes working with public and private stakeholders to subsidize costs.</a:t>
            </a:r>
          </a:p>
          <a:p>
            <a:r>
              <a:rPr lang="en-US" b="1" dirty="0"/>
              <a:t>User Feedback: </a:t>
            </a:r>
            <a:r>
              <a:rPr lang="en-US" dirty="0"/>
              <a:t>Rural users </a:t>
            </a:r>
            <a:r>
              <a:rPr lang="en-US" dirty="0" err="1"/>
              <a:t>valu</a:t>
            </a:r>
            <a:r>
              <a:rPr lang="en-US" dirty="0"/>
              <a:t> </a:t>
            </a:r>
            <a:r>
              <a:rPr lang="en-US" dirty="0" err="1"/>
              <a:t>Rubitec’s</a:t>
            </a:r>
            <a:r>
              <a:rPr lang="en-US" dirty="0"/>
              <a:t> dedication to local electrification and its accessible energy solutions. </a:t>
            </a:r>
            <a:r>
              <a:rPr lang="en-US" dirty="0" err="1"/>
              <a:t>Rubitec’s</a:t>
            </a:r>
            <a:r>
              <a:rPr lang="en-US" dirty="0"/>
              <a:t> attention to installation quality and maintenance support is crucial in areas w consistent power is needed for daily operations and basic services.</a:t>
            </a:r>
          </a:p>
          <a:p>
            <a:endParaRPr lang="en-US" dirty="0"/>
          </a:p>
        </p:txBody>
      </p:sp>
      <p:sp>
        <p:nvSpPr>
          <p:cNvPr id="5" name="Slide Number Placeholder 4">
            <a:extLst>
              <a:ext uri="{FF2B5EF4-FFF2-40B4-BE49-F238E27FC236}">
                <a16:creationId xmlns:a16="http://schemas.microsoft.com/office/drawing/2014/main" id="{C9429332-2574-4109-8034-6A01BCE8167C}"/>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45046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22D80B0B-9E11-4889-A739-5DDC8C960C6C}"/>
              </a:ext>
            </a:extLst>
          </p:cNvPr>
          <p:cNvGraphicFramePr>
            <a:graphicFrameLocks noGrp="1"/>
          </p:cNvGraphicFramePr>
          <p:nvPr>
            <p:ph sz="half" idx="2"/>
            <p:extLst>
              <p:ext uri="{D42A27DB-BD31-4B8C-83A1-F6EECF244321}">
                <p14:modId xmlns:p14="http://schemas.microsoft.com/office/powerpoint/2010/main" val="881769683"/>
              </p:ext>
            </p:extLst>
          </p:nvPr>
        </p:nvGraphicFramePr>
        <p:xfrm>
          <a:off x="1571560" y="692943"/>
          <a:ext cx="9336505" cy="5759066"/>
        </p:xfrm>
        <a:graphic>
          <a:graphicData uri="http://schemas.openxmlformats.org/drawingml/2006/table">
            <a:tbl>
              <a:tblPr/>
              <a:tblGrid>
                <a:gridCol w="1511195">
                  <a:extLst>
                    <a:ext uri="{9D8B030D-6E8A-4147-A177-3AD203B41FA5}">
                      <a16:colId xmlns:a16="http://schemas.microsoft.com/office/drawing/2014/main" val="894346666"/>
                    </a:ext>
                  </a:extLst>
                </a:gridCol>
                <a:gridCol w="2633374">
                  <a:extLst>
                    <a:ext uri="{9D8B030D-6E8A-4147-A177-3AD203B41FA5}">
                      <a16:colId xmlns:a16="http://schemas.microsoft.com/office/drawing/2014/main" val="1038337440"/>
                    </a:ext>
                  </a:extLst>
                </a:gridCol>
                <a:gridCol w="2558562">
                  <a:extLst>
                    <a:ext uri="{9D8B030D-6E8A-4147-A177-3AD203B41FA5}">
                      <a16:colId xmlns:a16="http://schemas.microsoft.com/office/drawing/2014/main" val="2922840318"/>
                    </a:ext>
                  </a:extLst>
                </a:gridCol>
                <a:gridCol w="2633374">
                  <a:extLst>
                    <a:ext uri="{9D8B030D-6E8A-4147-A177-3AD203B41FA5}">
                      <a16:colId xmlns:a16="http://schemas.microsoft.com/office/drawing/2014/main" val="1180434803"/>
                    </a:ext>
                  </a:extLst>
                </a:gridCol>
              </a:tblGrid>
              <a:tr h="397972">
                <a:tc>
                  <a:txBody>
                    <a:bodyPr/>
                    <a:lstStyle/>
                    <a:p>
                      <a:pPr algn="ctr" rtl="0" fontAlgn="t">
                        <a:spcBef>
                          <a:spcPts val="1200"/>
                        </a:spcBef>
                        <a:spcAft>
                          <a:spcPts val="1200"/>
                        </a:spcAft>
                      </a:pPr>
                      <a:r>
                        <a:rPr lang="en-US" sz="2000" b="1" i="0" u="none" strike="noStrike">
                          <a:solidFill>
                            <a:srgbClr val="202C8F"/>
                          </a:solidFill>
                          <a:effectLst/>
                          <a:latin typeface="Arial" panose="020B0604020202020204" pitchFamily="34" charset="0"/>
                        </a:rPr>
                        <a:t>Company</a:t>
                      </a:r>
                      <a:endParaRPr lang="en-US" sz="2000" b="1">
                        <a:solidFill>
                          <a:srgbClr val="202C8F"/>
                        </a:solidFill>
                        <a:effectLst/>
                      </a:endParaRPr>
                    </a:p>
                  </a:txBody>
                  <a:tcPr marL="40144" marR="40144" marT="40144" marB="40144">
                    <a:lnL>
                      <a:noFill/>
                    </a:lnL>
                    <a:lnR>
                      <a:noFill/>
                    </a:lnR>
                    <a:lnT>
                      <a:noFill/>
                    </a:lnT>
                    <a:lnB>
                      <a:noFill/>
                    </a:lnB>
                  </a:tcPr>
                </a:tc>
                <a:tc>
                  <a:txBody>
                    <a:bodyPr/>
                    <a:lstStyle/>
                    <a:p>
                      <a:pPr algn="ctr" rtl="0" fontAlgn="t">
                        <a:spcBef>
                          <a:spcPts val="1200"/>
                        </a:spcBef>
                        <a:spcAft>
                          <a:spcPts val="1200"/>
                        </a:spcAft>
                      </a:pPr>
                      <a:r>
                        <a:rPr lang="en-US" sz="2000" b="1" i="0" u="none" strike="noStrike">
                          <a:solidFill>
                            <a:srgbClr val="202C8F"/>
                          </a:solidFill>
                          <a:effectLst/>
                          <a:latin typeface="Arial" panose="020B0604020202020204" pitchFamily="34" charset="0"/>
                        </a:rPr>
                        <a:t>Trends and Market Role</a:t>
                      </a:r>
                      <a:endParaRPr lang="en-US" sz="2000" b="1">
                        <a:solidFill>
                          <a:srgbClr val="202C8F"/>
                        </a:solidFill>
                        <a:effectLst/>
                      </a:endParaRPr>
                    </a:p>
                  </a:txBody>
                  <a:tcPr marL="40144" marR="40144" marT="40144" marB="40144">
                    <a:lnL>
                      <a:noFill/>
                    </a:lnL>
                    <a:lnR>
                      <a:noFill/>
                    </a:lnR>
                    <a:lnT>
                      <a:noFill/>
                    </a:lnT>
                    <a:lnB>
                      <a:noFill/>
                    </a:lnB>
                  </a:tcPr>
                </a:tc>
                <a:tc>
                  <a:txBody>
                    <a:bodyPr/>
                    <a:lstStyle/>
                    <a:p>
                      <a:pPr algn="ctr" rtl="0" fontAlgn="t">
                        <a:spcBef>
                          <a:spcPts val="1200"/>
                        </a:spcBef>
                        <a:spcAft>
                          <a:spcPts val="1200"/>
                        </a:spcAft>
                      </a:pPr>
                      <a:r>
                        <a:rPr lang="en-US" sz="2000" b="1" i="0" u="none" strike="noStrike">
                          <a:solidFill>
                            <a:srgbClr val="202C8F"/>
                          </a:solidFill>
                          <a:effectLst/>
                          <a:latin typeface="Arial" panose="020B0604020202020204" pitchFamily="34" charset="0"/>
                        </a:rPr>
                        <a:t>Offerings and Pricing Strategy</a:t>
                      </a:r>
                      <a:endParaRPr lang="en-US" sz="2000" b="1">
                        <a:solidFill>
                          <a:srgbClr val="202C8F"/>
                        </a:solidFill>
                        <a:effectLst/>
                      </a:endParaRPr>
                    </a:p>
                  </a:txBody>
                  <a:tcPr marL="40144" marR="40144" marT="40144" marB="40144">
                    <a:lnL>
                      <a:noFill/>
                    </a:lnL>
                    <a:lnR>
                      <a:noFill/>
                    </a:lnR>
                    <a:lnT>
                      <a:noFill/>
                    </a:lnT>
                    <a:lnB>
                      <a:noFill/>
                    </a:lnB>
                  </a:tcPr>
                </a:tc>
                <a:tc>
                  <a:txBody>
                    <a:bodyPr/>
                    <a:lstStyle/>
                    <a:p>
                      <a:pPr algn="ctr" rtl="0" fontAlgn="t">
                        <a:spcBef>
                          <a:spcPts val="1200"/>
                        </a:spcBef>
                        <a:spcAft>
                          <a:spcPts val="1200"/>
                        </a:spcAft>
                      </a:pPr>
                      <a:r>
                        <a:rPr lang="en-US" sz="2000" b="1" i="0" u="none" strike="noStrike" dirty="0">
                          <a:solidFill>
                            <a:srgbClr val="202C8F"/>
                          </a:solidFill>
                          <a:effectLst/>
                          <a:latin typeface="Arial" panose="020B0604020202020204" pitchFamily="34" charset="0"/>
                        </a:rPr>
                        <a:t>User Feedback</a:t>
                      </a:r>
                      <a:endParaRPr lang="en-US" sz="2000" b="1" dirty="0">
                        <a:solidFill>
                          <a:srgbClr val="202C8F"/>
                        </a:solidFill>
                        <a:effectLst/>
                      </a:endParaRPr>
                    </a:p>
                  </a:txBody>
                  <a:tcPr marL="40144" marR="40144" marT="40144" marB="40144">
                    <a:lnL>
                      <a:noFill/>
                    </a:lnL>
                    <a:lnR>
                      <a:noFill/>
                    </a:lnR>
                    <a:lnT>
                      <a:noFill/>
                    </a:lnT>
                    <a:lnB>
                      <a:noFill/>
                    </a:lnB>
                  </a:tcPr>
                </a:tc>
                <a:extLst>
                  <a:ext uri="{0D108BD9-81ED-4DB2-BD59-A6C34878D82A}">
                    <a16:rowId xmlns:a16="http://schemas.microsoft.com/office/drawing/2014/main" val="4175016413"/>
                  </a:ext>
                </a:extLst>
              </a:tr>
              <a:tr h="1689726">
                <a:tc>
                  <a:txBody>
                    <a:bodyPr/>
                    <a:lstStyle/>
                    <a:p>
                      <a:pPr rtl="0" fontAlgn="t">
                        <a:spcBef>
                          <a:spcPts val="1200"/>
                        </a:spcBef>
                        <a:spcAft>
                          <a:spcPts val="1200"/>
                        </a:spcAft>
                      </a:pPr>
                      <a:r>
                        <a:rPr lang="en-US" sz="1800" b="1" i="0" u="none" strike="noStrike" dirty="0" err="1">
                          <a:solidFill>
                            <a:srgbClr val="000000"/>
                          </a:solidFill>
                          <a:effectLst/>
                          <a:latin typeface="Arial" panose="020B0604020202020204" pitchFamily="34" charset="0"/>
                        </a:rPr>
                        <a:t>SolarNigeria</a:t>
                      </a:r>
                      <a:endParaRPr lang="en-US" sz="1800" b="1" dirty="0">
                        <a:effectLst/>
                      </a:endParaRPr>
                    </a:p>
                  </a:txBody>
                  <a:tcPr marL="40144" marR="40144" marT="40144" marB="40144">
                    <a:lnL>
                      <a:noFill/>
                    </a:lnL>
                    <a:lnR>
                      <a:noFill/>
                    </a:lnR>
                    <a:lnT>
                      <a:noFill/>
                    </a:lnT>
                    <a:lnB>
                      <a:noFill/>
                    </a:lnB>
                  </a:tcPr>
                </a:tc>
                <a:tc>
                  <a:txBody>
                    <a:bodyPr/>
                    <a:lstStyle/>
                    <a:p>
                      <a:pPr rtl="0" fontAlgn="t">
                        <a:spcBef>
                          <a:spcPts val="1200"/>
                        </a:spcBef>
                        <a:spcAft>
                          <a:spcPts val="1200"/>
                        </a:spcAft>
                      </a:pPr>
                      <a:r>
                        <a:rPr lang="en-US" sz="1400" b="0" i="0" u="none" strike="noStrike">
                          <a:solidFill>
                            <a:srgbClr val="000000"/>
                          </a:solidFill>
                          <a:effectLst/>
                          <a:latin typeface="Arial" panose="020B0604020202020204" pitchFamily="34" charset="0"/>
                        </a:rPr>
                        <a:t>Focuses on distributed energy resources (DERs) and off-grid solutions to meet Nigeria’s energy gap by 2030.</a:t>
                      </a:r>
                      <a:endParaRPr lang="en-US" sz="1400">
                        <a:effectLst/>
                      </a:endParaRPr>
                    </a:p>
                  </a:txBody>
                  <a:tcPr marL="40144" marR="40144" marT="40144" marB="40144">
                    <a:lnL>
                      <a:noFill/>
                    </a:lnL>
                    <a:lnR>
                      <a:noFill/>
                    </a:lnR>
                    <a:lnT>
                      <a:noFill/>
                    </a:lnT>
                    <a:lnB>
                      <a:noFill/>
                    </a:lnB>
                  </a:tcPr>
                </a:tc>
                <a:tc>
                  <a:txBody>
                    <a:bodyPr/>
                    <a:lstStyle/>
                    <a:p>
                      <a:pPr rtl="0" fontAlgn="t">
                        <a:spcBef>
                          <a:spcPts val="1200"/>
                        </a:spcBef>
                        <a:spcAft>
                          <a:spcPts val="1200"/>
                        </a:spcAft>
                      </a:pPr>
                      <a:r>
                        <a:rPr lang="en-US" sz="1400" b="0" i="0" u="none" strike="noStrike" dirty="0">
                          <a:solidFill>
                            <a:srgbClr val="000000"/>
                          </a:solidFill>
                          <a:effectLst/>
                          <a:latin typeface="Arial" panose="020B0604020202020204" pitchFamily="34" charset="0"/>
                        </a:rPr>
                        <a:t>Provides solar mini-grids and home systems, with affordable pricing supported by international partnerships.</a:t>
                      </a:r>
                      <a:endParaRPr lang="en-US" sz="1400" dirty="0">
                        <a:effectLst/>
                      </a:endParaRPr>
                    </a:p>
                  </a:txBody>
                  <a:tcPr marL="40144" marR="40144" marT="40144" marB="40144">
                    <a:lnL>
                      <a:noFill/>
                    </a:lnL>
                    <a:lnR>
                      <a:noFill/>
                    </a:lnR>
                    <a:lnT>
                      <a:noFill/>
                    </a:lnT>
                    <a:lnB>
                      <a:noFill/>
                    </a:lnB>
                  </a:tcPr>
                </a:tc>
                <a:tc>
                  <a:txBody>
                    <a:bodyPr/>
                    <a:lstStyle/>
                    <a:p>
                      <a:pPr rtl="0" fontAlgn="t">
                        <a:spcBef>
                          <a:spcPts val="1200"/>
                        </a:spcBef>
                        <a:spcAft>
                          <a:spcPts val="1200"/>
                        </a:spcAft>
                      </a:pPr>
                      <a:r>
                        <a:rPr lang="en-US" sz="1400" b="0" i="0" u="none" strike="noStrike" dirty="0">
                          <a:solidFill>
                            <a:srgbClr val="000000"/>
                          </a:solidFill>
                          <a:effectLst/>
                          <a:latin typeface="Arial" panose="020B0604020202020204" pitchFamily="34" charset="0"/>
                        </a:rPr>
                        <a:t>Valued for dependable off-grid power solutions, especially in rural areas needing localized, modular systems​</a:t>
                      </a:r>
                      <a:endParaRPr lang="en-US" sz="1400" dirty="0">
                        <a:effectLst/>
                      </a:endParaRPr>
                    </a:p>
                    <a:p>
                      <a:pPr rtl="0" fontAlgn="t">
                        <a:spcBef>
                          <a:spcPts val="1200"/>
                        </a:spcBef>
                        <a:spcAft>
                          <a:spcPts val="1200"/>
                        </a:spcAft>
                      </a:pPr>
                      <a:br>
                        <a:rPr lang="en-US" sz="1400" dirty="0">
                          <a:effectLst/>
                        </a:rPr>
                      </a:br>
                      <a:r>
                        <a:rPr lang="en-US" sz="1400" b="0" i="0" u="none" strike="noStrike" dirty="0">
                          <a:solidFill>
                            <a:srgbClr val="000000"/>
                          </a:solidFill>
                          <a:effectLst/>
                          <a:latin typeface="Arial" panose="020B0604020202020204" pitchFamily="34" charset="0"/>
                        </a:rPr>
                        <a:t>.</a:t>
                      </a:r>
                      <a:endParaRPr lang="en-US" sz="1400" dirty="0">
                        <a:effectLst/>
                      </a:endParaRPr>
                    </a:p>
                  </a:txBody>
                  <a:tcPr marL="40144" marR="40144" marT="40144" marB="40144">
                    <a:lnL>
                      <a:noFill/>
                    </a:lnL>
                    <a:lnR>
                      <a:noFill/>
                    </a:lnR>
                    <a:lnT>
                      <a:noFill/>
                    </a:lnT>
                    <a:lnB>
                      <a:noFill/>
                    </a:lnB>
                  </a:tcPr>
                </a:tc>
                <a:extLst>
                  <a:ext uri="{0D108BD9-81ED-4DB2-BD59-A6C34878D82A}">
                    <a16:rowId xmlns:a16="http://schemas.microsoft.com/office/drawing/2014/main" val="174975885"/>
                  </a:ext>
                </a:extLst>
              </a:tr>
              <a:tr h="1689726">
                <a:tc>
                  <a:txBody>
                    <a:bodyPr/>
                    <a:lstStyle/>
                    <a:p>
                      <a:pPr rtl="0" fontAlgn="t">
                        <a:spcBef>
                          <a:spcPts val="1200"/>
                        </a:spcBef>
                        <a:spcAft>
                          <a:spcPts val="1200"/>
                        </a:spcAft>
                      </a:pPr>
                      <a:r>
                        <a:rPr lang="en-US" sz="1800" b="1" i="0" u="none" strike="noStrike" dirty="0">
                          <a:solidFill>
                            <a:srgbClr val="000000"/>
                          </a:solidFill>
                          <a:effectLst/>
                          <a:latin typeface="Arial" panose="020B0604020202020204" pitchFamily="34" charset="0"/>
                        </a:rPr>
                        <a:t>Anergy</a:t>
                      </a:r>
                      <a:endParaRPr lang="en-US" sz="1800" b="1" dirty="0">
                        <a:effectLst/>
                      </a:endParaRPr>
                    </a:p>
                  </a:txBody>
                  <a:tcPr marL="40144" marR="40144" marT="40144" marB="40144">
                    <a:lnL>
                      <a:noFill/>
                    </a:lnL>
                    <a:lnR>
                      <a:noFill/>
                    </a:lnR>
                    <a:lnT>
                      <a:noFill/>
                    </a:lnT>
                    <a:lnB>
                      <a:noFill/>
                    </a:lnB>
                  </a:tcPr>
                </a:tc>
                <a:tc>
                  <a:txBody>
                    <a:bodyPr/>
                    <a:lstStyle/>
                    <a:p>
                      <a:pPr rtl="0" fontAlgn="t">
                        <a:spcBef>
                          <a:spcPts val="1200"/>
                        </a:spcBef>
                        <a:spcAft>
                          <a:spcPts val="1200"/>
                        </a:spcAft>
                      </a:pPr>
                      <a:r>
                        <a:rPr lang="en-US" sz="1400" b="0" i="0" u="none" strike="noStrike">
                          <a:solidFill>
                            <a:srgbClr val="000000"/>
                          </a:solidFill>
                          <a:effectLst/>
                          <a:latin typeface="Arial" panose="020B0604020202020204" pitchFamily="34" charset="0"/>
                        </a:rPr>
                        <a:t>Targets the Commercial &amp; Industrial (C&amp;I) sector, offering scalable solar installations to mitigate power costs.</a:t>
                      </a:r>
                      <a:endParaRPr lang="en-US" sz="1400">
                        <a:effectLst/>
                      </a:endParaRPr>
                    </a:p>
                  </a:txBody>
                  <a:tcPr marL="40144" marR="40144" marT="40144" marB="40144">
                    <a:lnL>
                      <a:noFill/>
                    </a:lnL>
                    <a:lnR>
                      <a:noFill/>
                    </a:lnR>
                    <a:lnT>
                      <a:noFill/>
                    </a:lnT>
                    <a:lnB>
                      <a:noFill/>
                    </a:lnB>
                  </a:tcPr>
                </a:tc>
                <a:tc>
                  <a:txBody>
                    <a:bodyPr/>
                    <a:lstStyle/>
                    <a:p>
                      <a:pPr rtl="0" fontAlgn="t">
                        <a:spcBef>
                          <a:spcPts val="1200"/>
                        </a:spcBef>
                        <a:spcAft>
                          <a:spcPts val="1200"/>
                        </a:spcAft>
                      </a:pPr>
                      <a:r>
                        <a:rPr lang="en-US" sz="1400" b="0" i="0" u="none" strike="noStrike">
                          <a:solidFill>
                            <a:srgbClr val="000000"/>
                          </a:solidFill>
                          <a:effectLst/>
                          <a:latin typeface="Arial" panose="020B0604020202020204" pitchFamily="34" charset="0"/>
                        </a:rPr>
                        <a:t>Offers custom photovoltaic systems and storage, with flexible leasing to minimize upfront costs for businesses.</a:t>
                      </a:r>
                      <a:endParaRPr lang="en-US" sz="1400">
                        <a:effectLst/>
                      </a:endParaRPr>
                    </a:p>
                  </a:txBody>
                  <a:tcPr marL="40144" marR="40144" marT="40144" marB="40144">
                    <a:lnL>
                      <a:noFill/>
                    </a:lnL>
                    <a:lnR>
                      <a:noFill/>
                    </a:lnR>
                    <a:lnT>
                      <a:noFill/>
                    </a:lnT>
                    <a:lnB>
                      <a:noFill/>
                    </a:lnB>
                  </a:tcPr>
                </a:tc>
                <a:tc>
                  <a:txBody>
                    <a:bodyPr/>
                    <a:lstStyle/>
                    <a:p>
                      <a:pPr rtl="0" fontAlgn="t">
                        <a:spcBef>
                          <a:spcPts val="1200"/>
                        </a:spcBef>
                        <a:spcAft>
                          <a:spcPts val="1200"/>
                        </a:spcAft>
                      </a:pPr>
                      <a:r>
                        <a:rPr lang="en-US" sz="1400" b="0" i="0" u="none" strike="noStrike" dirty="0">
                          <a:solidFill>
                            <a:srgbClr val="000000"/>
                          </a:solidFill>
                          <a:effectLst/>
                          <a:latin typeface="Arial" panose="020B0604020202020204" pitchFamily="34" charset="0"/>
                        </a:rPr>
                        <a:t>Positive reviews for reliability and cost-saving solutions, especially among energy-intensive businesses​</a:t>
                      </a:r>
                      <a:endParaRPr lang="en-US" sz="1400" dirty="0">
                        <a:effectLst/>
                      </a:endParaRPr>
                    </a:p>
                    <a:p>
                      <a:pPr rtl="0" fontAlgn="t">
                        <a:spcBef>
                          <a:spcPts val="1200"/>
                        </a:spcBef>
                        <a:spcAft>
                          <a:spcPts val="1200"/>
                        </a:spcAft>
                      </a:pPr>
                      <a:br>
                        <a:rPr lang="en-US" sz="1400" dirty="0">
                          <a:effectLst/>
                        </a:rPr>
                      </a:br>
                      <a:r>
                        <a:rPr lang="en-US" sz="1400" b="0" i="0" u="none" strike="noStrike" dirty="0">
                          <a:solidFill>
                            <a:srgbClr val="000000"/>
                          </a:solidFill>
                          <a:effectLst/>
                          <a:latin typeface="Arial" panose="020B0604020202020204" pitchFamily="34" charset="0"/>
                        </a:rPr>
                        <a:t>.</a:t>
                      </a:r>
                      <a:endParaRPr lang="en-US" sz="1400" dirty="0">
                        <a:effectLst/>
                      </a:endParaRPr>
                    </a:p>
                  </a:txBody>
                  <a:tcPr marL="40144" marR="40144" marT="40144" marB="40144">
                    <a:lnL>
                      <a:noFill/>
                    </a:lnL>
                    <a:lnR>
                      <a:noFill/>
                    </a:lnR>
                    <a:lnT>
                      <a:noFill/>
                    </a:lnT>
                    <a:lnB>
                      <a:noFill/>
                    </a:lnB>
                  </a:tcPr>
                </a:tc>
                <a:extLst>
                  <a:ext uri="{0D108BD9-81ED-4DB2-BD59-A6C34878D82A}">
                    <a16:rowId xmlns:a16="http://schemas.microsoft.com/office/drawing/2014/main" val="2648157819"/>
                  </a:ext>
                </a:extLst>
              </a:tr>
              <a:tr h="1689726">
                <a:tc>
                  <a:txBody>
                    <a:bodyPr/>
                    <a:lstStyle/>
                    <a:p>
                      <a:pPr rtl="0" fontAlgn="t">
                        <a:spcBef>
                          <a:spcPts val="1200"/>
                        </a:spcBef>
                        <a:spcAft>
                          <a:spcPts val="1200"/>
                        </a:spcAft>
                      </a:pPr>
                      <a:r>
                        <a:rPr lang="en-US" sz="1800" b="1" i="0" u="none" strike="noStrike" dirty="0" err="1">
                          <a:solidFill>
                            <a:srgbClr val="000000"/>
                          </a:solidFill>
                          <a:effectLst/>
                          <a:latin typeface="Arial" panose="020B0604020202020204" pitchFamily="34" charset="0"/>
                        </a:rPr>
                        <a:t>Rubitec</a:t>
                      </a:r>
                      <a:endParaRPr lang="en-US" sz="1800" b="1" dirty="0">
                        <a:effectLst/>
                      </a:endParaRPr>
                    </a:p>
                  </a:txBody>
                  <a:tcPr marL="40144" marR="40144" marT="40144" marB="40144">
                    <a:lnL>
                      <a:noFill/>
                    </a:lnL>
                    <a:lnR>
                      <a:noFill/>
                    </a:lnR>
                    <a:lnT>
                      <a:noFill/>
                    </a:lnT>
                    <a:lnB>
                      <a:noFill/>
                    </a:lnB>
                  </a:tcPr>
                </a:tc>
                <a:tc>
                  <a:txBody>
                    <a:bodyPr/>
                    <a:lstStyle/>
                    <a:p>
                      <a:pPr rtl="0" fontAlgn="t">
                        <a:spcBef>
                          <a:spcPts val="1200"/>
                        </a:spcBef>
                        <a:spcAft>
                          <a:spcPts val="1200"/>
                        </a:spcAft>
                      </a:pPr>
                      <a:r>
                        <a:rPr lang="en-US" sz="1400" b="0" i="0" u="none" strike="noStrike">
                          <a:solidFill>
                            <a:srgbClr val="000000"/>
                          </a:solidFill>
                          <a:effectLst/>
                          <a:latin typeface="Arial" panose="020B0604020202020204" pitchFamily="34" charset="0"/>
                        </a:rPr>
                        <a:t>Prioritizes rural electrification with solar mini-grids and small hydro-power, focusing on underserved regions.</a:t>
                      </a:r>
                      <a:endParaRPr lang="en-US" sz="1400">
                        <a:effectLst/>
                      </a:endParaRPr>
                    </a:p>
                  </a:txBody>
                  <a:tcPr marL="40144" marR="40144" marT="40144" marB="40144">
                    <a:lnL>
                      <a:noFill/>
                    </a:lnL>
                    <a:lnR>
                      <a:noFill/>
                    </a:lnR>
                    <a:lnT>
                      <a:noFill/>
                    </a:lnT>
                    <a:lnB>
                      <a:noFill/>
                    </a:lnB>
                  </a:tcPr>
                </a:tc>
                <a:tc>
                  <a:txBody>
                    <a:bodyPr/>
                    <a:lstStyle/>
                    <a:p>
                      <a:pPr rtl="0" fontAlgn="t">
                        <a:spcBef>
                          <a:spcPts val="1200"/>
                        </a:spcBef>
                        <a:spcAft>
                          <a:spcPts val="1200"/>
                        </a:spcAft>
                      </a:pPr>
                      <a:r>
                        <a:rPr lang="en-US" sz="1400" b="0" i="0" u="none" strike="noStrike">
                          <a:solidFill>
                            <a:srgbClr val="000000"/>
                          </a:solidFill>
                          <a:effectLst/>
                          <a:latin typeface="Arial" panose="020B0604020202020204" pitchFamily="34" charset="0"/>
                        </a:rPr>
                        <a:t>Provides mini-grids, backup systems, and renewable projects, with community partnerships to subsidize costs.</a:t>
                      </a:r>
                      <a:endParaRPr lang="en-US" sz="1400">
                        <a:effectLst/>
                      </a:endParaRPr>
                    </a:p>
                  </a:txBody>
                  <a:tcPr marL="40144" marR="40144" marT="40144" marB="40144">
                    <a:lnL>
                      <a:noFill/>
                    </a:lnL>
                    <a:lnR>
                      <a:noFill/>
                    </a:lnR>
                    <a:lnT>
                      <a:noFill/>
                    </a:lnT>
                    <a:lnB>
                      <a:noFill/>
                    </a:lnB>
                  </a:tcPr>
                </a:tc>
                <a:tc>
                  <a:txBody>
                    <a:bodyPr/>
                    <a:lstStyle/>
                    <a:p>
                      <a:pPr rtl="0" fontAlgn="t">
                        <a:spcBef>
                          <a:spcPts val="1200"/>
                        </a:spcBef>
                        <a:spcAft>
                          <a:spcPts val="1200"/>
                        </a:spcAft>
                      </a:pPr>
                      <a:r>
                        <a:rPr lang="en-US" sz="1400" b="0" i="0" u="none" strike="noStrike" dirty="0">
                          <a:solidFill>
                            <a:srgbClr val="000000"/>
                          </a:solidFill>
                          <a:effectLst/>
                          <a:latin typeface="Arial" panose="020B0604020202020204" pitchFamily="34" charset="0"/>
                        </a:rPr>
                        <a:t>Appreciated in rural areas for high installation quality and maintenance, crucial for areas with limited power access​</a:t>
                      </a:r>
                      <a:endParaRPr lang="en-US" sz="1400" dirty="0">
                        <a:effectLst/>
                      </a:endParaRPr>
                    </a:p>
                    <a:p>
                      <a:pPr rtl="0" fontAlgn="t">
                        <a:spcBef>
                          <a:spcPts val="1200"/>
                        </a:spcBef>
                        <a:spcAft>
                          <a:spcPts val="1200"/>
                        </a:spcAft>
                      </a:pPr>
                      <a:br>
                        <a:rPr lang="en-US" sz="1400" dirty="0">
                          <a:effectLst/>
                        </a:rPr>
                      </a:br>
                      <a:r>
                        <a:rPr lang="en-US" sz="1400" b="0" i="0" u="none" strike="noStrike" dirty="0">
                          <a:solidFill>
                            <a:srgbClr val="000000"/>
                          </a:solidFill>
                          <a:effectLst/>
                          <a:latin typeface="Arial" panose="020B0604020202020204" pitchFamily="34" charset="0"/>
                        </a:rPr>
                        <a:t>.</a:t>
                      </a:r>
                      <a:endParaRPr lang="en-US" sz="1400" dirty="0">
                        <a:effectLst/>
                      </a:endParaRPr>
                    </a:p>
                  </a:txBody>
                  <a:tcPr marL="40144" marR="40144" marT="40144" marB="40144">
                    <a:lnL>
                      <a:noFill/>
                    </a:lnL>
                    <a:lnR>
                      <a:noFill/>
                    </a:lnR>
                    <a:lnT>
                      <a:noFill/>
                    </a:lnT>
                    <a:lnB>
                      <a:noFill/>
                    </a:lnB>
                  </a:tcPr>
                </a:tc>
                <a:extLst>
                  <a:ext uri="{0D108BD9-81ED-4DB2-BD59-A6C34878D82A}">
                    <a16:rowId xmlns:a16="http://schemas.microsoft.com/office/drawing/2014/main" val="4185804154"/>
                  </a:ext>
                </a:extLst>
              </a:tr>
            </a:tbl>
          </a:graphicData>
        </a:graphic>
      </p:graphicFrame>
      <p:sp>
        <p:nvSpPr>
          <p:cNvPr id="5" name="Slide Number Placeholder 4">
            <a:extLst>
              <a:ext uri="{FF2B5EF4-FFF2-40B4-BE49-F238E27FC236}">
                <a16:creationId xmlns:a16="http://schemas.microsoft.com/office/drawing/2014/main" id="{4830A694-5350-4D2C-8BF6-CBE577BF6B3B}"/>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7" name="Rectangle 1">
            <a:extLst>
              <a:ext uri="{FF2B5EF4-FFF2-40B4-BE49-F238E27FC236}">
                <a16:creationId xmlns:a16="http://schemas.microsoft.com/office/drawing/2014/main" id="{D8A32382-4320-43C7-B748-1281B0A8B20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9579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EA2F4A-3886-59C2-3872-CB88EED80BC1}"/>
              </a:ext>
            </a:extLst>
          </p:cNvPr>
          <p:cNvSpPr>
            <a:spLocks noGrp="1"/>
          </p:cNvSpPr>
          <p:nvPr>
            <p:ph sz="half" idx="2"/>
          </p:nvPr>
        </p:nvSpPr>
        <p:spPr>
          <a:xfrm>
            <a:off x="3181426" y="2105563"/>
            <a:ext cx="5829147" cy="3961593"/>
          </a:xfrm>
        </p:spPr>
        <p:txBody>
          <a:bodyPr>
            <a:normAutofit/>
          </a:bodyPr>
          <a:lstStyle/>
          <a:p>
            <a:pPr marL="0" indent="0" algn="ctr">
              <a:buNone/>
            </a:pPr>
            <a:r>
              <a:rPr lang="en-US" sz="3400" dirty="0"/>
              <a:t>Respondents Survey Question</a:t>
            </a:r>
          </a:p>
          <a:p>
            <a:pPr marL="0" indent="0">
              <a:buNone/>
            </a:pPr>
            <a:endParaRPr lang="en-US" sz="3400" dirty="0"/>
          </a:p>
          <a:p>
            <a:pPr marL="0" indent="0">
              <a:buNone/>
            </a:pPr>
            <a:endParaRPr lang="en-US" sz="3400" dirty="0"/>
          </a:p>
          <a:p>
            <a:pPr marL="0" indent="0">
              <a:buNone/>
            </a:pPr>
            <a:endParaRPr lang="en-NG" sz="3400" dirty="0"/>
          </a:p>
        </p:txBody>
      </p:sp>
      <p:sp>
        <p:nvSpPr>
          <p:cNvPr id="5" name="Slide Number Placeholder 4">
            <a:extLst>
              <a:ext uri="{FF2B5EF4-FFF2-40B4-BE49-F238E27FC236}">
                <a16:creationId xmlns:a16="http://schemas.microsoft.com/office/drawing/2014/main" id="{BA3416FC-E465-F27A-A916-712A98DE020C}"/>
              </a:ext>
            </a:extLst>
          </p:cNvPr>
          <p:cNvSpPr>
            <a:spLocks noGrp="1"/>
          </p:cNvSpPr>
          <p:nvPr>
            <p:ph type="sldNum" sz="quarter" idx="10"/>
          </p:nvPr>
        </p:nvSpPr>
        <p:spPr/>
        <p:txBody>
          <a:bodyPr/>
          <a:lstStyle/>
          <a:p>
            <a:fld id="{48F63A3B-78C7-47BE-AE5E-E10140E04643}" type="slidenum">
              <a:rPr lang="en-US" smtClean="0"/>
              <a:pPr/>
              <a:t>13</a:t>
            </a:fld>
            <a:endParaRPr lang="en-US" dirty="0"/>
          </a:p>
        </p:txBody>
      </p:sp>
      <p:graphicFrame>
        <p:nvGraphicFramePr>
          <p:cNvPr id="6" name="Object 5">
            <a:extLst>
              <a:ext uri="{FF2B5EF4-FFF2-40B4-BE49-F238E27FC236}">
                <a16:creationId xmlns:a16="http://schemas.microsoft.com/office/drawing/2014/main" id="{87DD8701-2BE4-10AE-E1DF-AA9BD5D402F6}"/>
              </a:ext>
            </a:extLst>
          </p:cNvPr>
          <p:cNvGraphicFramePr>
            <a:graphicFrameLocks noChangeAspect="1"/>
          </p:cNvGraphicFramePr>
          <p:nvPr>
            <p:extLst>
              <p:ext uri="{D42A27DB-BD31-4B8C-83A1-F6EECF244321}">
                <p14:modId xmlns:p14="http://schemas.microsoft.com/office/powerpoint/2010/main" val="2583158787"/>
              </p:ext>
            </p:extLst>
          </p:nvPr>
        </p:nvGraphicFramePr>
        <p:xfrm>
          <a:off x="4363507" y="3942427"/>
          <a:ext cx="3464984" cy="1327015"/>
        </p:xfrm>
        <a:graphic>
          <a:graphicData uri="http://schemas.openxmlformats.org/presentationml/2006/ole">
            <mc:AlternateContent xmlns:mc="http://schemas.openxmlformats.org/markup-compatibility/2006">
              <mc:Choice xmlns:v="urn:schemas-microsoft-com:vml" Requires="v">
                <p:oleObj name="Packager Shell Object" showAsIcon="1" r:id="rId2" imgW="1342892" imgH="514350" progId="Package">
                  <p:embed/>
                </p:oleObj>
              </mc:Choice>
              <mc:Fallback>
                <p:oleObj name="Packager Shell Object" showAsIcon="1" r:id="rId2" imgW="1342892" imgH="514350" progId="Package">
                  <p:embed/>
                  <p:pic>
                    <p:nvPicPr>
                      <p:cNvPr id="0" name=""/>
                      <p:cNvPicPr/>
                      <p:nvPr/>
                    </p:nvPicPr>
                    <p:blipFill>
                      <a:blip r:embed="rId3"/>
                      <a:stretch>
                        <a:fillRect/>
                      </a:stretch>
                    </p:blipFill>
                    <p:spPr>
                      <a:xfrm>
                        <a:off x="4363507" y="3942427"/>
                        <a:ext cx="3464984" cy="1327015"/>
                      </a:xfrm>
                      <a:prstGeom prst="rect">
                        <a:avLst/>
                      </a:prstGeom>
                    </p:spPr>
                  </p:pic>
                </p:oleObj>
              </mc:Fallback>
            </mc:AlternateContent>
          </a:graphicData>
        </a:graphic>
      </p:graphicFrame>
    </p:spTree>
    <p:extLst>
      <p:ext uri="{BB962C8B-B14F-4D97-AF65-F5344CB8AC3E}">
        <p14:creationId xmlns:p14="http://schemas.microsoft.com/office/powerpoint/2010/main" val="237527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106926-3A01-41D4-AE77-D5B9AF836EEA}"/>
              </a:ext>
            </a:extLst>
          </p:cNvPr>
          <p:cNvSpPr>
            <a:spLocks noGrp="1"/>
          </p:cNvSpPr>
          <p:nvPr>
            <p:ph sz="half" idx="2"/>
          </p:nvPr>
        </p:nvSpPr>
        <p:spPr>
          <a:xfrm>
            <a:off x="1550563" y="1280160"/>
            <a:ext cx="6534657" cy="4984461"/>
          </a:xfrm>
        </p:spPr>
        <p:txBody>
          <a:bodyPr>
            <a:normAutofit/>
          </a:bodyPr>
          <a:lstStyle/>
          <a:p>
            <a:pPr marL="0" indent="0">
              <a:buNone/>
            </a:pPr>
            <a:r>
              <a:rPr lang="en-US" sz="6000" b="1" i="1" dirty="0"/>
              <a:t>Primary Research, Trend Analysis, Insights &amp; Recommendations</a:t>
            </a:r>
          </a:p>
          <a:p>
            <a:endParaRPr lang="en-US" dirty="0"/>
          </a:p>
        </p:txBody>
      </p:sp>
      <p:sp>
        <p:nvSpPr>
          <p:cNvPr id="5" name="Slide Number Placeholder 4">
            <a:extLst>
              <a:ext uri="{FF2B5EF4-FFF2-40B4-BE49-F238E27FC236}">
                <a16:creationId xmlns:a16="http://schemas.microsoft.com/office/drawing/2014/main" id="{C64253AA-08D5-4C88-AFB3-188595AD5C65}"/>
              </a:ext>
            </a:extLst>
          </p:cNvPr>
          <p:cNvSpPr>
            <a:spLocks noGrp="1"/>
          </p:cNvSpPr>
          <p:nvPr>
            <p:ph type="sldNum" sz="quarter" idx="10"/>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62259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E629E6-F90D-48C6-891D-8DBFFB22CFE7}"/>
              </a:ext>
            </a:extLst>
          </p:cNvPr>
          <p:cNvSpPr>
            <a:spLocks noGrp="1"/>
          </p:cNvSpPr>
          <p:nvPr>
            <p:ph sz="half" idx="2"/>
          </p:nvPr>
        </p:nvSpPr>
        <p:spPr>
          <a:xfrm>
            <a:off x="1550564" y="928688"/>
            <a:ext cx="4657731" cy="5335934"/>
          </a:xfrm>
        </p:spPr>
        <p:txBody>
          <a:bodyPr/>
          <a:lstStyle/>
          <a:p>
            <a:pPr marL="0" indent="0">
              <a:buNone/>
            </a:pPr>
            <a:r>
              <a:rPr lang="en-US" sz="2400" b="1" dirty="0"/>
              <a:t>1.Consumer Demographics</a:t>
            </a:r>
          </a:p>
          <a:p>
            <a:r>
              <a:rPr lang="en-US" sz="1800" dirty="0"/>
              <a:t>Insight: The consumer base comprises primarily individual consumers (89%), followed by small businesses (6%) and government organizations (5%).</a:t>
            </a:r>
          </a:p>
          <a:p>
            <a:r>
              <a:rPr lang="en-US" sz="1800" dirty="0"/>
              <a:t>Recommendation: Tailor the marketplace to cater to individual consumers by focusing on user-friendly, self-service options and educational resources. For small businesses and government entities, consider offering bulk purchase options or customized solutions to support larger projects.</a:t>
            </a:r>
          </a:p>
          <a:p>
            <a:endParaRPr lang="en-US" dirty="0"/>
          </a:p>
        </p:txBody>
      </p:sp>
      <p:sp>
        <p:nvSpPr>
          <p:cNvPr id="5" name="Slide Number Placeholder 4">
            <a:extLst>
              <a:ext uri="{FF2B5EF4-FFF2-40B4-BE49-F238E27FC236}">
                <a16:creationId xmlns:a16="http://schemas.microsoft.com/office/drawing/2014/main" id="{CB6A83AF-2877-4E3E-AAA3-D361D3B91266}"/>
              </a:ext>
            </a:extLst>
          </p:cNvPr>
          <p:cNvSpPr>
            <a:spLocks noGrp="1"/>
          </p:cNvSpPr>
          <p:nvPr>
            <p:ph type="sldNum" sz="quarter" idx="10"/>
          </p:nvPr>
        </p:nvSpPr>
        <p:spPr/>
        <p:txBody>
          <a:bodyPr/>
          <a:lstStyle/>
          <a:p>
            <a:fld id="{48F63A3B-78C7-47BE-AE5E-E10140E04643}" type="slidenum">
              <a:rPr lang="en-US" smtClean="0"/>
              <a:pPr/>
              <a:t>15</a:t>
            </a:fld>
            <a:endParaRPr lang="en-US" dirty="0"/>
          </a:p>
        </p:txBody>
      </p:sp>
      <p:pic>
        <p:nvPicPr>
          <p:cNvPr id="6" name="Content Placeholder 5">
            <a:extLst>
              <a:ext uri="{FF2B5EF4-FFF2-40B4-BE49-F238E27FC236}">
                <a16:creationId xmlns:a16="http://schemas.microsoft.com/office/drawing/2014/main" id="{BC1368AA-B2BC-4AEC-875B-010FD6234077}"/>
              </a:ext>
            </a:extLst>
          </p:cNvPr>
          <p:cNvPicPr>
            <a:picLocks noGrp="1" noChangeAspect="1"/>
          </p:cNvPicPr>
          <p:nvPr>
            <p:ph sz="half" idx="15"/>
          </p:nvPr>
        </p:nvPicPr>
        <p:blipFill>
          <a:blip r:embed="rId2"/>
          <a:stretch>
            <a:fillRect/>
          </a:stretch>
        </p:blipFill>
        <p:spPr>
          <a:xfrm>
            <a:off x="6584576" y="1145407"/>
            <a:ext cx="4657731" cy="4360244"/>
          </a:xfrm>
          <a:prstGeom prst="rect">
            <a:avLst/>
          </a:prstGeom>
        </p:spPr>
      </p:pic>
    </p:spTree>
    <p:extLst>
      <p:ext uri="{BB962C8B-B14F-4D97-AF65-F5344CB8AC3E}">
        <p14:creationId xmlns:p14="http://schemas.microsoft.com/office/powerpoint/2010/main" val="31335461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C6D6D3-E39D-41EA-A003-80A018467F08}"/>
              </a:ext>
            </a:extLst>
          </p:cNvPr>
          <p:cNvSpPr>
            <a:spLocks noGrp="1"/>
          </p:cNvSpPr>
          <p:nvPr>
            <p:ph type="sldNum" sz="quarter" idx="10"/>
          </p:nvPr>
        </p:nvSpPr>
        <p:spPr/>
        <p:txBody>
          <a:bodyPr/>
          <a:lstStyle/>
          <a:p>
            <a:fld id="{48F63A3B-78C7-47BE-AE5E-E10140E04643}" type="slidenum">
              <a:rPr lang="en-US" smtClean="0"/>
              <a:pPr/>
              <a:t>16</a:t>
            </a:fld>
            <a:endParaRPr lang="en-US" dirty="0"/>
          </a:p>
        </p:txBody>
      </p:sp>
      <p:pic>
        <p:nvPicPr>
          <p:cNvPr id="6" name="Picture 5">
            <a:extLst>
              <a:ext uri="{FF2B5EF4-FFF2-40B4-BE49-F238E27FC236}">
                <a16:creationId xmlns:a16="http://schemas.microsoft.com/office/drawing/2014/main" id="{807EDC8F-D475-4D9C-B68E-6C3F3E750AA4}"/>
              </a:ext>
            </a:extLst>
          </p:cNvPr>
          <p:cNvPicPr>
            <a:picLocks noChangeAspect="1"/>
          </p:cNvPicPr>
          <p:nvPr/>
        </p:nvPicPr>
        <p:blipFill>
          <a:blip r:embed="rId2"/>
          <a:stretch>
            <a:fillRect/>
          </a:stretch>
        </p:blipFill>
        <p:spPr>
          <a:xfrm>
            <a:off x="6997566" y="1742173"/>
            <a:ext cx="4428461" cy="3859730"/>
          </a:xfrm>
          <a:prstGeom prst="rect">
            <a:avLst/>
          </a:prstGeom>
        </p:spPr>
      </p:pic>
      <p:sp>
        <p:nvSpPr>
          <p:cNvPr id="8" name="Content Placeholder 7">
            <a:extLst>
              <a:ext uri="{FF2B5EF4-FFF2-40B4-BE49-F238E27FC236}">
                <a16:creationId xmlns:a16="http://schemas.microsoft.com/office/drawing/2014/main" id="{CBB45EF5-647B-455C-A33C-B7E4146D8397}"/>
              </a:ext>
            </a:extLst>
          </p:cNvPr>
          <p:cNvSpPr>
            <a:spLocks noGrp="1"/>
          </p:cNvSpPr>
          <p:nvPr>
            <p:ph sz="half" idx="2"/>
          </p:nvPr>
        </p:nvSpPr>
        <p:spPr>
          <a:xfrm>
            <a:off x="1550564" y="928688"/>
            <a:ext cx="5119743" cy="4759843"/>
          </a:xfrm>
        </p:spPr>
        <p:txBody>
          <a:bodyPr>
            <a:normAutofit fontScale="92500" lnSpcReduction="20000"/>
          </a:bodyPr>
          <a:lstStyle/>
          <a:p>
            <a:pPr marL="0" indent="0">
              <a:buNone/>
            </a:pPr>
            <a:r>
              <a:rPr lang="en-US" sz="2400" b="1" dirty="0"/>
              <a:t>2. Age Group Analysis</a:t>
            </a:r>
          </a:p>
          <a:p>
            <a:r>
              <a:rPr lang="en-US" sz="2400" dirty="0"/>
              <a:t>Insight: A significant portion of respondents are young adults: 53% are aged 25–34 and 42% are aged 15–24. Only a small percentage (5%) are aged 45–54.</a:t>
            </a:r>
          </a:p>
          <a:p>
            <a:r>
              <a:rPr lang="en-US" sz="2400" dirty="0"/>
              <a:t>Recommendation: Given the youthful demographic, leverage social media and digital advertising to promote the platform, focusing on platforms popular with young adults. Educational content on renewable energy benefits could increase engagement among younger audiences.</a:t>
            </a:r>
          </a:p>
          <a:p>
            <a:endParaRPr lang="en-US" sz="2400" b="1" dirty="0"/>
          </a:p>
        </p:txBody>
      </p:sp>
    </p:spTree>
    <p:extLst>
      <p:ext uri="{BB962C8B-B14F-4D97-AF65-F5344CB8AC3E}">
        <p14:creationId xmlns:p14="http://schemas.microsoft.com/office/powerpoint/2010/main" val="2490814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F9BED9-B7DB-4272-8F74-199F623067A8}"/>
              </a:ext>
            </a:extLst>
          </p:cNvPr>
          <p:cNvSpPr>
            <a:spLocks noGrp="1"/>
          </p:cNvSpPr>
          <p:nvPr>
            <p:ph sz="half" idx="2"/>
          </p:nvPr>
        </p:nvSpPr>
        <p:spPr>
          <a:xfrm>
            <a:off x="1550565" y="928688"/>
            <a:ext cx="5706884" cy="5077476"/>
          </a:xfrm>
        </p:spPr>
        <p:txBody>
          <a:bodyPr/>
          <a:lstStyle/>
          <a:p>
            <a:pPr marL="0" indent="0">
              <a:buNone/>
            </a:pPr>
            <a:r>
              <a:rPr lang="en-US" sz="2400" b="1" dirty="0"/>
              <a:t>3. Budget Constraints</a:t>
            </a:r>
          </a:p>
          <a:p>
            <a:r>
              <a:rPr lang="en-US" sz="1800" dirty="0"/>
              <a:t>Insight: Most respondents (61%) indicated they can only spend under ₦500,000, while 22% fall into the ₦500,000–₦1,000,000 range, suggesting that affordability is a priority.</a:t>
            </a:r>
          </a:p>
          <a:p>
            <a:r>
              <a:rPr lang="en-US" sz="1800" dirty="0"/>
              <a:t>Recommendation: Offer a range of affordable product options and financing plans. Emphasize products like solar panel kits or entry-level inverters that align with these budget limits. Highlight any available government incentives or subsidies to further support affordability.</a:t>
            </a:r>
          </a:p>
          <a:p>
            <a:endParaRPr lang="en-US" dirty="0"/>
          </a:p>
        </p:txBody>
      </p:sp>
      <p:sp>
        <p:nvSpPr>
          <p:cNvPr id="5" name="Slide Number Placeholder 4">
            <a:extLst>
              <a:ext uri="{FF2B5EF4-FFF2-40B4-BE49-F238E27FC236}">
                <a16:creationId xmlns:a16="http://schemas.microsoft.com/office/drawing/2014/main" id="{2A271B7E-7534-4BA4-89BF-3FEB0A4CBC20}"/>
              </a:ext>
            </a:extLst>
          </p:cNvPr>
          <p:cNvSpPr>
            <a:spLocks noGrp="1"/>
          </p:cNvSpPr>
          <p:nvPr>
            <p:ph type="sldNum" sz="quarter" idx="10"/>
          </p:nvPr>
        </p:nvSpPr>
        <p:spPr/>
        <p:txBody>
          <a:bodyPr/>
          <a:lstStyle/>
          <a:p>
            <a:fld id="{48F63A3B-78C7-47BE-AE5E-E10140E04643}" type="slidenum">
              <a:rPr lang="en-US" smtClean="0"/>
              <a:pPr/>
              <a:t>17</a:t>
            </a:fld>
            <a:endParaRPr lang="en-US" dirty="0"/>
          </a:p>
        </p:txBody>
      </p:sp>
      <p:pic>
        <p:nvPicPr>
          <p:cNvPr id="6" name="Content Placeholder 5">
            <a:extLst>
              <a:ext uri="{FF2B5EF4-FFF2-40B4-BE49-F238E27FC236}">
                <a16:creationId xmlns:a16="http://schemas.microsoft.com/office/drawing/2014/main" id="{48D27318-C827-4B96-AB8B-745125413F3A}"/>
              </a:ext>
            </a:extLst>
          </p:cNvPr>
          <p:cNvPicPr>
            <a:picLocks noGrp="1" noChangeAspect="1"/>
          </p:cNvPicPr>
          <p:nvPr>
            <p:ph sz="half" idx="15"/>
          </p:nvPr>
        </p:nvPicPr>
        <p:blipFill>
          <a:blip r:embed="rId2"/>
          <a:stretch>
            <a:fillRect/>
          </a:stretch>
        </p:blipFill>
        <p:spPr>
          <a:xfrm>
            <a:off x="7555832" y="1665171"/>
            <a:ext cx="3636837" cy="4109987"/>
          </a:xfrm>
          <a:prstGeom prst="rect">
            <a:avLst/>
          </a:prstGeom>
        </p:spPr>
      </p:pic>
    </p:spTree>
    <p:extLst>
      <p:ext uri="{BB962C8B-B14F-4D97-AF65-F5344CB8AC3E}">
        <p14:creationId xmlns:p14="http://schemas.microsoft.com/office/powerpoint/2010/main" val="2280682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D8555E-8D3B-4D6A-B058-BFECE2510DC4}"/>
              </a:ext>
            </a:extLst>
          </p:cNvPr>
          <p:cNvSpPr>
            <a:spLocks noGrp="1"/>
          </p:cNvSpPr>
          <p:nvPr>
            <p:ph sz="half" idx="2"/>
          </p:nvPr>
        </p:nvSpPr>
        <p:spPr>
          <a:xfrm>
            <a:off x="1550564" y="1528764"/>
            <a:ext cx="4465225" cy="4735857"/>
          </a:xfrm>
        </p:spPr>
        <p:txBody>
          <a:bodyPr/>
          <a:lstStyle/>
          <a:p>
            <a:pPr marL="0" indent="0">
              <a:buNone/>
            </a:pPr>
            <a:r>
              <a:rPr lang="en-US" sz="2400" b="1" dirty="0"/>
              <a:t>4. Product Preferences</a:t>
            </a:r>
          </a:p>
          <a:p>
            <a:r>
              <a:rPr lang="en-US" sz="1800" dirty="0"/>
              <a:t>Insight: The preferred products, based on multiple selections, include solar panels (27 selections), inverters (19), and batteries (13). Electric vehicle chargers (6) and wind turbines (1) received fewer mentions, indicating lower interest.</a:t>
            </a:r>
          </a:p>
          <a:p>
            <a:r>
              <a:rPr lang="en-US" sz="1800" dirty="0"/>
              <a:t>Recommendation: Focus initial marketplace offerings on solar panels, inverters, and batteries. Consider positioning electric vehicle chargers and wind turbines as niche products, targeting specific audiences with specialized marketing.</a:t>
            </a:r>
          </a:p>
          <a:p>
            <a:endParaRPr lang="en-US" dirty="0"/>
          </a:p>
        </p:txBody>
      </p:sp>
      <p:sp>
        <p:nvSpPr>
          <p:cNvPr id="5" name="Slide Number Placeholder 4">
            <a:extLst>
              <a:ext uri="{FF2B5EF4-FFF2-40B4-BE49-F238E27FC236}">
                <a16:creationId xmlns:a16="http://schemas.microsoft.com/office/drawing/2014/main" id="{F1259347-96F3-4232-BDFD-530B1EEB53A9}"/>
              </a:ext>
            </a:extLst>
          </p:cNvPr>
          <p:cNvSpPr>
            <a:spLocks noGrp="1"/>
          </p:cNvSpPr>
          <p:nvPr>
            <p:ph type="sldNum" sz="quarter" idx="10"/>
          </p:nvPr>
        </p:nvSpPr>
        <p:spPr/>
        <p:txBody>
          <a:bodyPr/>
          <a:lstStyle/>
          <a:p>
            <a:fld id="{48F63A3B-78C7-47BE-AE5E-E10140E04643}" type="slidenum">
              <a:rPr lang="en-US" smtClean="0"/>
              <a:pPr/>
              <a:t>18</a:t>
            </a:fld>
            <a:endParaRPr lang="en-US" dirty="0"/>
          </a:p>
        </p:txBody>
      </p:sp>
      <p:pic>
        <p:nvPicPr>
          <p:cNvPr id="6" name="Content Placeholder 5">
            <a:extLst>
              <a:ext uri="{FF2B5EF4-FFF2-40B4-BE49-F238E27FC236}">
                <a16:creationId xmlns:a16="http://schemas.microsoft.com/office/drawing/2014/main" id="{A6D6CE5E-EBAA-4FD2-B7B1-E845354C3570}"/>
              </a:ext>
            </a:extLst>
          </p:cNvPr>
          <p:cNvPicPr>
            <a:picLocks noGrp="1" noChangeAspect="1"/>
          </p:cNvPicPr>
          <p:nvPr>
            <p:ph sz="half" idx="15"/>
          </p:nvPr>
        </p:nvPicPr>
        <p:blipFill>
          <a:blip r:embed="rId2"/>
          <a:stretch>
            <a:fillRect/>
          </a:stretch>
        </p:blipFill>
        <p:spPr>
          <a:xfrm>
            <a:off x="6381549" y="2512194"/>
            <a:ext cx="4889633" cy="3089709"/>
          </a:xfrm>
          <a:prstGeom prst="rect">
            <a:avLst/>
          </a:prstGeom>
        </p:spPr>
      </p:pic>
    </p:spTree>
    <p:extLst>
      <p:ext uri="{BB962C8B-B14F-4D97-AF65-F5344CB8AC3E}">
        <p14:creationId xmlns:p14="http://schemas.microsoft.com/office/powerpoint/2010/main" val="3086407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23F9D-AC4E-4573-AAF6-A2F1390DDA75}"/>
              </a:ext>
            </a:extLst>
          </p:cNvPr>
          <p:cNvSpPr>
            <a:spLocks noGrp="1"/>
          </p:cNvSpPr>
          <p:nvPr>
            <p:ph sz="half" idx="2"/>
          </p:nvPr>
        </p:nvSpPr>
        <p:spPr>
          <a:xfrm>
            <a:off x="1550564" y="928688"/>
            <a:ext cx="5418127" cy="4952349"/>
          </a:xfrm>
        </p:spPr>
        <p:txBody>
          <a:bodyPr/>
          <a:lstStyle/>
          <a:p>
            <a:pPr marL="0" indent="0">
              <a:buNone/>
            </a:pPr>
            <a:r>
              <a:rPr lang="en-US" sz="2400" b="1" dirty="0"/>
              <a:t>5 . Challenges and Pain Points</a:t>
            </a:r>
          </a:p>
          <a:p>
            <a:r>
              <a:rPr lang="en-US" sz="1800" dirty="0"/>
              <a:t>Insight: The biggest challenge for consumers is a lack of trust in product quality (24 responses), followed by concerns over high costs (8 responses) and, unclear installation requirement(3 responses) long shipping times (1 responses).</a:t>
            </a:r>
          </a:p>
          <a:p>
            <a:r>
              <a:rPr lang="en-US" sz="1800" dirty="0"/>
              <a:t>Recommendation: To build trust, emphasize quality assurance through detailed product descriptions, customer reviews, and certifications. Partner with reputable suppliers and highlight quality standards. Address cost concerns with transparent pricing and explore options to reduce shipping times where possible.</a:t>
            </a:r>
          </a:p>
          <a:p>
            <a:endParaRPr lang="en-US" dirty="0"/>
          </a:p>
        </p:txBody>
      </p:sp>
      <p:sp>
        <p:nvSpPr>
          <p:cNvPr id="5" name="Slide Number Placeholder 4">
            <a:extLst>
              <a:ext uri="{FF2B5EF4-FFF2-40B4-BE49-F238E27FC236}">
                <a16:creationId xmlns:a16="http://schemas.microsoft.com/office/drawing/2014/main" id="{291D4089-63E2-49D6-BF0F-69AFDC2AD08A}"/>
              </a:ext>
            </a:extLst>
          </p:cNvPr>
          <p:cNvSpPr>
            <a:spLocks noGrp="1"/>
          </p:cNvSpPr>
          <p:nvPr>
            <p:ph type="sldNum" sz="quarter" idx="10"/>
          </p:nvPr>
        </p:nvSpPr>
        <p:spPr/>
        <p:txBody>
          <a:bodyPr/>
          <a:lstStyle/>
          <a:p>
            <a:fld id="{48F63A3B-78C7-47BE-AE5E-E10140E04643}" type="slidenum">
              <a:rPr lang="en-US" smtClean="0"/>
              <a:pPr/>
              <a:t>19</a:t>
            </a:fld>
            <a:endParaRPr lang="en-US" dirty="0"/>
          </a:p>
        </p:txBody>
      </p:sp>
      <p:pic>
        <p:nvPicPr>
          <p:cNvPr id="6" name="Content Placeholder 5">
            <a:extLst>
              <a:ext uri="{FF2B5EF4-FFF2-40B4-BE49-F238E27FC236}">
                <a16:creationId xmlns:a16="http://schemas.microsoft.com/office/drawing/2014/main" id="{FEE97EC7-A7FD-497E-B7E9-FA3E9ECE8DE0}"/>
              </a:ext>
            </a:extLst>
          </p:cNvPr>
          <p:cNvPicPr>
            <a:picLocks noGrp="1" noChangeAspect="1"/>
          </p:cNvPicPr>
          <p:nvPr>
            <p:ph sz="half" idx="15"/>
          </p:nvPr>
        </p:nvPicPr>
        <p:blipFill>
          <a:blip r:embed="rId2"/>
          <a:stretch>
            <a:fillRect/>
          </a:stretch>
        </p:blipFill>
        <p:spPr>
          <a:xfrm>
            <a:off x="7353701" y="1718110"/>
            <a:ext cx="3881037" cy="4047423"/>
          </a:xfrm>
          <a:prstGeom prst="rect">
            <a:avLst/>
          </a:prstGeom>
        </p:spPr>
      </p:pic>
    </p:spTree>
    <p:extLst>
      <p:ext uri="{BB962C8B-B14F-4D97-AF65-F5344CB8AC3E}">
        <p14:creationId xmlns:p14="http://schemas.microsoft.com/office/powerpoint/2010/main" val="67181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84E17002-5125-408A-8755-AD9281213108}"/>
              </a:ext>
            </a:extLst>
          </p:cNvPr>
          <p:cNvSpPr>
            <a:spLocks noGrp="1"/>
          </p:cNvSpPr>
          <p:nvPr>
            <p:ph sz="half" idx="2"/>
          </p:nvPr>
        </p:nvSpPr>
        <p:spPr>
          <a:xfrm>
            <a:off x="1550564" y="1183908"/>
            <a:ext cx="6448030" cy="5080714"/>
          </a:xfrm>
        </p:spPr>
        <p:txBody>
          <a:bodyPr>
            <a:normAutofit/>
          </a:bodyPr>
          <a:lstStyle/>
          <a:p>
            <a:pPr marL="0" indent="0">
              <a:buNone/>
            </a:pPr>
            <a:r>
              <a:rPr lang="en-US" sz="4400" b="1" i="1" dirty="0"/>
              <a:t>DATA ANALYSIS  OF THE DEVELOPMENT OF A DIGITAL MARKETPLACE FOR RENEWABLE ENERGY PRODUCTS</a:t>
            </a:r>
          </a:p>
          <a:p>
            <a:pPr marL="0" indent="0">
              <a:buNone/>
            </a:pPr>
            <a:r>
              <a:rPr lang="en-US" sz="4400" b="1" i="1" dirty="0"/>
              <a:t>      </a:t>
            </a:r>
            <a:r>
              <a:rPr lang="en-US" sz="4400" b="1" i="1" dirty="0">
                <a:solidFill>
                  <a:srgbClr val="C00000"/>
                </a:solidFill>
              </a:rPr>
              <a:t>Presented by Group 5</a:t>
            </a:r>
          </a:p>
          <a:p>
            <a:pPr marL="0" indent="0">
              <a:buNone/>
            </a:pPr>
            <a:endParaRPr lang="en-US" sz="4400" b="1" i="1" dirty="0"/>
          </a:p>
        </p:txBody>
      </p:sp>
      <p:sp>
        <p:nvSpPr>
          <p:cNvPr id="4" name="Slide Number Placeholder 3">
            <a:extLst>
              <a:ext uri="{FF2B5EF4-FFF2-40B4-BE49-F238E27FC236}">
                <a16:creationId xmlns:a16="http://schemas.microsoft.com/office/drawing/2014/main" id="{3702A7CF-1794-44BD-9399-651272301B73}"/>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
        <p:nvSpPr>
          <p:cNvPr id="9" name="Arrow: Right 8">
            <a:extLst>
              <a:ext uri="{FF2B5EF4-FFF2-40B4-BE49-F238E27FC236}">
                <a16:creationId xmlns:a16="http://schemas.microsoft.com/office/drawing/2014/main" id="{086B333E-853E-4217-BE85-57713228CDC4}"/>
              </a:ext>
            </a:extLst>
          </p:cNvPr>
          <p:cNvSpPr/>
          <p:nvPr/>
        </p:nvSpPr>
        <p:spPr>
          <a:xfrm>
            <a:off x="1550565" y="5188017"/>
            <a:ext cx="884628" cy="9851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15300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592F8B-D955-4450-876F-664D9371E6E4}"/>
              </a:ext>
            </a:extLst>
          </p:cNvPr>
          <p:cNvSpPr>
            <a:spLocks noGrp="1"/>
          </p:cNvSpPr>
          <p:nvPr>
            <p:ph sz="half" idx="2"/>
          </p:nvPr>
        </p:nvSpPr>
        <p:spPr>
          <a:xfrm>
            <a:off x="1550565" y="928689"/>
            <a:ext cx="9595490" cy="5335934"/>
          </a:xfrm>
        </p:spPr>
        <p:txBody>
          <a:bodyPr/>
          <a:lstStyle/>
          <a:p>
            <a:pPr marL="0" indent="0">
              <a:buNone/>
            </a:pPr>
            <a:r>
              <a:rPr lang="en-US" sz="2400" b="1" dirty="0"/>
              <a:t>6. Importance Ratings of Purchase Factors</a:t>
            </a:r>
          </a:p>
          <a:p>
            <a:r>
              <a:rPr lang="en-US" sz="1800" dirty="0"/>
              <a:t>Insight: The most important factors in choosing renewable energy products are Energy Efficiency (4.36 average), followed by Eco-Friendliness and Warranty Period (both 4.03). Cost (3.86) and Brand Reputation (3.58) are rated lower.</a:t>
            </a:r>
          </a:p>
          <a:p>
            <a:r>
              <a:rPr lang="en-US" sz="1800" dirty="0"/>
              <a:t>Recommendation: Highlight energy-efficient products and provide detailed information on eco-friendliness to appeal to consumer priorities. Offer extended warranty options to increase consumer confidence. Consider introducing a “best value” badge to indicate products that balance efficiency and affordability.</a:t>
            </a:r>
          </a:p>
          <a:p>
            <a:endParaRPr lang="en-US" sz="1800" dirty="0"/>
          </a:p>
          <a:p>
            <a:endParaRPr lang="en-US" dirty="0"/>
          </a:p>
        </p:txBody>
      </p:sp>
      <p:sp>
        <p:nvSpPr>
          <p:cNvPr id="5" name="Slide Number Placeholder 4">
            <a:extLst>
              <a:ext uri="{FF2B5EF4-FFF2-40B4-BE49-F238E27FC236}">
                <a16:creationId xmlns:a16="http://schemas.microsoft.com/office/drawing/2014/main" id="{8053EB4A-58B2-4010-B605-6F4FE4EC814A}"/>
              </a:ext>
            </a:extLst>
          </p:cNvPr>
          <p:cNvSpPr>
            <a:spLocks noGrp="1"/>
          </p:cNvSpPr>
          <p:nvPr>
            <p:ph type="sldNum" sz="quarter" idx="10"/>
          </p:nvPr>
        </p:nvSpPr>
        <p:spPr/>
        <p:txBody>
          <a:bodyPr/>
          <a:lstStyle/>
          <a:p>
            <a:fld id="{48F63A3B-78C7-47BE-AE5E-E10140E04643}" type="slidenum">
              <a:rPr lang="en-US" smtClean="0"/>
              <a:pPr/>
              <a:t>20</a:t>
            </a:fld>
            <a:endParaRPr lang="en-US" dirty="0"/>
          </a:p>
        </p:txBody>
      </p:sp>
      <p:pic>
        <p:nvPicPr>
          <p:cNvPr id="9" name="Picture 8">
            <a:extLst>
              <a:ext uri="{FF2B5EF4-FFF2-40B4-BE49-F238E27FC236}">
                <a16:creationId xmlns:a16="http://schemas.microsoft.com/office/drawing/2014/main" id="{E9CFA28A-98AC-4B97-B94E-1F740135CCE6}"/>
              </a:ext>
            </a:extLst>
          </p:cNvPr>
          <p:cNvPicPr>
            <a:picLocks noChangeAspect="1"/>
          </p:cNvPicPr>
          <p:nvPr/>
        </p:nvPicPr>
        <p:blipFill>
          <a:blip r:embed="rId2"/>
          <a:stretch>
            <a:fillRect/>
          </a:stretch>
        </p:blipFill>
        <p:spPr>
          <a:xfrm>
            <a:off x="1550564" y="4138863"/>
            <a:ext cx="9383735" cy="1828800"/>
          </a:xfrm>
          <a:prstGeom prst="rect">
            <a:avLst/>
          </a:prstGeom>
        </p:spPr>
      </p:pic>
    </p:spTree>
    <p:extLst>
      <p:ext uri="{BB962C8B-B14F-4D97-AF65-F5344CB8AC3E}">
        <p14:creationId xmlns:p14="http://schemas.microsoft.com/office/powerpoint/2010/main" val="4169141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5FEC2-D9B2-4FCA-8B8A-151438282125}"/>
              </a:ext>
            </a:extLst>
          </p:cNvPr>
          <p:cNvSpPr>
            <a:spLocks noGrp="1"/>
          </p:cNvSpPr>
          <p:nvPr>
            <p:ph sz="half" idx="2"/>
          </p:nvPr>
        </p:nvSpPr>
        <p:spPr>
          <a:xfrm>
            <a:off x="1550565" y="928688"/>
            <a:ext cx="4545435" cy="4913847"/>
          </a:xfrm>
        </p:spPr>
        <p:txBody>
          <a:bodyPr/>
          <a:lstStyle/>
          <a:p>
            <a:pPr marL="0" indent="0">
              <a:buNone/>
            </a:pPr>
            <a:r>
              <a:rPr lang="en-US" sz="2400" b="1" dirty="0"/>
              <a:t>7. Transaction Preferences</a:t>
            </a:r>
          </a:p>
          <a:p>
            <a:r>
              <a:rPr lang="en-US" sz="1800" dirty="0"/>
              <a:t>Insight: The most preferred payment method is bank transfer (23 respondents), with smaller groups favoring credit cards (8), digital wallets (3), and cryptocurrency (2). No respondents chose PayPal.</a:t>
            </a:r>
          </a:p>
          <a:p>
            <a:r>
              <a:rPr lang="en-US" sz="1800" dirty="0"/>
              <a:t>Recommendation: Ensure that bank transfers are seamless and secure. Consider offering discounts for this payment method if feasible. Maintain a range of options, but prioritize the most popular ones, as these will likely enhance the user experience.</a:t>
            </a:r>
          </a:p>
          <a:p>
            <a:endParaRPr lang="en-US" dirty="0"/>
          </a:p>
        </p:txBody>
      </p:sp>
      <p:sp>
        <p:nvSpPr>
          <p:cNvPr id="5" name="Slide Number Placeholder 4">
            <a:extLst>
              <a:ext uri="{FF2B5EF4-FFF2-40B4-BE49-F238E27FC236}">
                <a16:creationId xmlns:a16="http://schemas.microsoft.com/office/drawing/2014/main" id="{2EADC266-9A7D-4536-A2CD-3020E9DA7146}"/>
              </a:ext>
            </a:extLst>
          </p:cNvPr>
          <p:cNvSpPr>
            <a:spLocks noGrp="1"/>
          </p:cNvSpPr>
          <p:nvPr>
            <p:ph type="sldNum" sz="quarter" idx="10"/>
          </p:nvPr>
        </p:nvSpPr>
        <p:spPr/>
        <p:txBody>
          <a:bodyPr/>
          <a:lstStyle/>
          <a:p>
            <a:fld id="{48F63A3B-78C7-47BE-AE5E-E10140E04643}" type="slidenum">
              <a:rPr lang="en-US" smtClean="0"/>
              <a:pPr/>
              <a:t>21</a:t>
            </a:fld>
            <a:endParaRPr lang="en-US" dirty="0"/>
          </a:p>
        </p:txBody>
      </p:sp>
      <p:pic>
        <p:nvPicPr>
          <p:cNvPr id="6" name="Content Placeholder 5">
            <a:extLst>
              <a:ext uri="{FF2B5EF4-FFF2-40B4-BE49-F238E27FC236}">
                <a16:creationId xmlns:a16="http://schemas.microsoft.com/office/drawing/2014/main" id="{2F57FF87-8A03-43F7-B141-9B1A127C6138}"/>
              </a:ext>
            </a:extLst>
          </p:cNvPr>
          <p:cNvPicPr>
            <a:picLocks noGrp="1" noChangeAspect="1"/>
          </p:cNvPicPr>
          <p:nvPr>
            <p:ph sz="half" idx="15"/>
          </p:nvPr>
        </p:nvPicPr>
        <p:blipFill>
          <a:blip r:embed="rId2"/>
          <a:stretch>
            <a:fillRect/>
          </a:stretch>
        </p:blipFill>
        <p:spPr>
          <a:xfrm>
            <a:off x="6718434" y="1472665"/>
            <a:ext cx="4235116" cy="3619099"/>
          </a:xfrm>
          <a:prstGeom prst="rect">
            <a:avLst/>
          </a:prstGeom>
        </p:spPr>
      </p:pic>
    </p:spTree>
    <p:extLst>
      <p:ext uri="{BB962C8B-B14F-4D97-AF65-F5344CB8AC3E}">
        <p14:creationId xmlns:p14="http://schemas.microsoft.com/office/powerpoint/2010/main" val="3034573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7F53F5-8D41-0A7B-E9EB-A9AC6066B956}"/>
              </a:ext>
            </a:extLst>
          </p:cNvPr>
          <p:cNvSpPr>
            <a:spLocks noGrp="1"/>
          </p:cNvSpPr>
          <p:nvPr>
            <p:ph sz="half" idx="2"/>
          </p:nvPr>
        </p:nvSpPr>
        <p:spPr>
          <a:xfrm>
            <a:off x="1571625" y="1464470"/>
            <a:ext cx="5808086" cy="4800152"/>
          </a:xfrm>
        </p:spPr>
        <p:txBody>
          <a:bodyPr>
            <a:normAutofit/>
          </a:bodyPr>
          <a:lstStyle/>
          <a:p>
            <a:pPr marL="0" indent="0">
              <a:buNone/>
            </a:pPr>
            <a:r>
              <a:rPr lang="en-US" b="1" dirty="0"/>
              <a:t>8. Expected Support Options</a:t>
            </a:r>
            <a:r>
              <a:rPr lang="en-US" dirty="0"/>
              <a:t>
Insight: In terms of customer support, 24/7 support (26 selections), installation services (23), and technical support (18) are the most desired options. Warranty handling (15) and product consultation (12) are also valued.
Recommendation: Offer accessible 24/7 support, especially via chat or phone. Provide an option for professional installation services to enhance product usability and offer technical support resources like FAQs or video tutorials. Highlight warranty policies and include expert consultation services for users needing advice on product selection.</a:t>
            </a:r>
          </a:p>
        </p:txBody>
      </p:sp>
      <p:pic>
        <p:nvPicPr>
          <p:cNvPr id="7" name="Content Placeholder 6">
            <a:extLst>
              <a:ext uri="{FF2B5EF4-FFF2-40B4-BE49-F238E27FC236}">
                <a16:creationId xmlns:a16="http://schemas.microsoft.com/office/drawing/2014/main" id="{3FAD946B-9DC5-7903-FF1C-299186190346}"/>
              </a:ext>
            </a:extLst>
          </p:cNvPr>
          <p:cNvPicPr>
            <a:picLocks noGrp="1" noChangeAspect="1"/>
          </p:cNvPicPr>
          <p:nvPr>
            <p:ph sz="half" idx="15"/>
          </p:nvPr>
        </p:nvPicPr>
        <p:blipFill>
          <a:blip r:embed="rId2"/>
          <a:stretch>
            <a:fillRect/>
          </a:stretch>
        </p:blipFill>
        <p:spPr>
          <a:xfrm>
            <a:off x="7583489" y="2785686"/>
            <a:ext cx="4341596" cy="2157720"/>
          </a:xfrm>
        </p:spPr>
      </p:pic>
      <p:sp>
        <p:nvSpPr>
          <p:cNvPr id="5" name="Slide Number Placeholder 4">
            <a:extLst>
              <a:ext uri="{FF2B5EF4-FFF2-40B4-BE49-F238E27FC236}">
                <a16:creationId xmlns:a16="http://schemas.microsoft.com/office/drawing/2014/main" id="{6886EC91-7C0C-85B9-328C-8F18EC991BA6}"/>
              </a:ext>
            </a:extLst>
          </p:cNvPr>
          <p:cNvSpPr>
            <a:spLocks noGrp="1"/>
          </p:cNvSpPr>
          <p:nvPr>
            <p:ph type="sldNum" sz="quarter" idx="10"/>
          </p:nvPr>
        </p:nvSpPr>
        <p:spPr/>
        <p:txBody>
          <a:bodyPr/>
          <a:lstStyle/>
          <a:p>
            <a:fld id="{48F63A3B-78C7-47BE-AE5E-E10140E04643}" type="slidenum">
              <a:rPr lang="en-US" smtClean="0"/>
              <a:pPr/>
              <a:t>22</a:t>
            </a:fld>
            <a:endParaRPr lang="en-US" dirty="0"/>
          </a:p>
        </p:txBody>
      </p:sp>
      <p:sp>
        <p:nvSpPr>
          <p:cNvPr id="6" name="TextBox 5">
            <a:extLst>
              <a:ext uri="{FF2B5EF4-FFF2-40B4-BE49-F238E27FC236}">
                <a16:creationId xmlns:a16="http://schemas.microsoft.com/office/drawing/2014/main" id="{F9D4F415-1FCA-185C-7563-15402C025344}"/>
              </a:ext>
            </a:extLst>
          </p:cNvPr>
          <p:cNvSpPr txBox="1"/>
          <p:nvPr/>
        </p:nvSpPr>
        <p:spPr>
          <a:xfrm>
            <a:off x="5181600" y="240149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187772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6E56D2-45E9-B3A6-956A-DFD99ED190B0}"/>
              </a:ext>
            </a:extLst>
          </p:cNvPr>
          <p:cNvSpPr>
            <a:spLocks noGrp="1"/>
          </p:cNvSpPr>
          <p:nvPr>
            <p:ph sz="half" idx="2"/>
          </p:nvPr>
        </p:nvSpPr>
        <p:spPr>
          <a:xfrm>
            <a:off x="1336585" y="2005371"/>
            <a:ext cx="5829147" cy="3961593"/>
          </a:xfrm>
        </p:spPr>
        <p:txBody>
          <a:bodyPr>
            <a:normAutofit lnSpcReduction="10000"/>
          </a:bodyPr>
          <a:lstStyle/>
          <a:p>
            <a:pPr marL="0" indent="0">
              <a:buNone/>
            </a:pPr>
            <a:r>
              <a:rPr lang="en-US" b="1" dirty="0"/>
              <a:t>9. Additional Feature Preferences</a:t>
            </a:r>
          </a:p>
          <a:p>
            <a:pPr marL="0" indent="0">
              <a:buNone/>
            </a:pPr>
            <a:r>
              <a:rPr lang="en-US" b="1" dirty="0"/>
              <a:t>Insights</a:t>
            </a:r>
            <a:r>
              <a:rPr lang="en-US" dirty="0"/>
              <a:t>: Respondents showed high interest in customer reviews (20 selections) and energy cost calculators (19), with additional demand for subscription options and a product comparison tool (14 each). Customizable product options (12) were also requested, reflecting a desire for personalized and informative purchasing experiences.</a:t>
            </a:r>
          </a:p>
          <a:p>
            <a:pPr marL="0" indent="0">
              <a:buNone/>
            </a:pPr>
            <a:r>
              <a:rPr lang="en-US" b="1" dirty="0"/>
              <a:t>Recommendations</a:t>
            </a:r>
            <a:r>
              <a:rPr lang="en-US" dirty="0"/>
              <a:t>: Implement customer reviews to build trust, add an energy cost calculator to highlight potential savings, and provide subscription options for ongoing needs. Offer a product comparison tool to aid decision-making and customizable options for tailored solutions. These features will enhance user satisfaction and support informed choices.</a:t>
            </a:r>
          </a:p>
        </p:txBody>
      </p:sp>
      <p:pic>
        <p:nvPicPr>
          <p:cNvPr id="6" name="Content Placeholder 5">
            <a:extLst>
              <a:ext uri="{FF2B5EF4-FFF2-40B4-BE49-F238E27FC236}">
                <a16:creationId xmlns:a16="http://schemas.microsoft.com/office/drawing/2014/main" id="{BDE65F7D-2EE7-900F-E4A2-38611BF17539}"/>
              </a:ext>
            </a:extLst>
          </p:cNvPr>
          <p:cNvPicPr>
            <a:picLocks noGrp="1" noChangeAspect="1"/>
          </p:cNvPicPr>
          <p:nvPr>
            <p:ph sz="half" idx="15"/>
          </p:nvPr>
        </p:nvPicPr>
        <p:blipFill>
          <a:blip r:embed="rId2"/>
          <a:stretch>
            <a:fillRect/>
          </a:stretch>
        </p:blipFill>
        <p:spPr>
          <a:xfrm>
            <a:off x="7280266" y="2935857"/>
            <a:ext cx="4560204" cy="1958204"/>
          </a:xfrm>
        </p:spPr>
      </p:pic>
      <p:sp>
        <p:nvSpPr>
          <p:cNvPr id="5" name="Slide Number Placeholder 4">
            <a:extLst>
              <a:ext uri="{FF2B5EF4-FFF2-40B4-BE49-F238E27FC236}">
                <a16:creationId xmlns:a16="http://schemas.microsoft.com/office/drawing/2014/main" id="{E1239B8E-59CD-E61D-6869-943E091FC685}"/>
              </a:ext>
            </a:extLst>
          </p:cNvPr>
          <p:cNvSpPr>
            <a:spLocks noGrp="1"/>
          </p:cNvSpPr>
          <p:nvPr>
            <p:ph type="sldNum" sz="quarter" idx="10"/>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2944956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0C7D41-6EE9-4089-A390-6FB633785D74}"/>
              </a:ext>
            </a:extLst>
          </p:cNvPr>
          <p:cNvSpPr>
            <a:spLocks noGrp="1"/>
          </p:cNvSpPr>
          <p:nvPr>
            <p:ph sz="half" idx="2"/>
          </p:nvPr>
        </p:nvSpPr>
        <p:spPr>
          <a:xfrm>
            <a:off x="1232035" y="837398"/>
            <a:ext cx="4588041" cy="5427223"/>
          </a:xfrm>
        </p:spPr>
        <p:txBody>
          <a:bodyPr>
            <a:normAutofit/>
          </a:bodyPr>
          <a:lstStyle/>
          <a:p>
            <a:pPr marL="0" indent="0">
              <a:buNone/>
            </a:pPr>
            <a:r>
              <a:rPr lang="en-US" sz="7200" b="1" i="1" dirty="0"/>
              <a:t>Conclusion</a:t>
            </a:r>
          </a:p>
        </p:txBody>
      </p:sp>
      <p:sp>
        <p:nvSpPr>
          <p:cNvPr id="4" name="Content Placeholder 3">
            <a:extLst>
              <a:ext uri="{FF2B5EF4-FFF2-40B4-BE49-F238E27FC236}">
                <a16:creationId xmlns:a16="http://schemas.microsoft.com/office/drawing/2014/main" id="{E53AC7B6-8CB3-40C8-9CB7-D690B0E96B39}"/>
              </a:ext>
            </a:extLst>
          </p:cNvPr>
          <p:cNvSpPr>
            <a:spLocks noGrp="1"/>
          </p:cNvSpPr>
          <p:nvPr>
            <p:ph sz="half" idx="15"/>
          </p:nvPr>
        </p:nvSpPr>
        <p:spPr>
          <a:xfrm>
            <a:off x="6371925" y="928688"/>
            <a:ext cx="5054102" cy="4933097"/>
          </a:xfrm>
        </p:spPr>
        <p:txBody>
          <a:bodyPr>
            <a:normAutofit lnSpcReduction="10000"/>
          </a:bodyPr>
          <a:lstStyle/>
          <a:p>
            <a:r>
              <a:rPr lang="en-US" sz="1800" dirty="0"/>
              <a:t>The survey analysis reveals that the primary target market for the renewable energy market place consists of budget-conscious, young, individual consumers with a preference for solar energy solutions. </a:t>
            </a:r>
          </a:p>
          <a:p>
            <a:r>
              <a:rPr lang="en-US" sz="1800" dirty="0"/>
              <a:t>They value energy efficiency and eco-friendliness and are cautious about product quality and affordability. </a:t>
            </a:r>
          </a:p>
          <a:p>
            <a:r>
              <a:rPr lang="en-US" sz="1800" dirty="0"/>
              <a:t>By focusing on quality assurance, affordable product options, reliable customer support, and targeted digital marketing, the marketplace can effectively attract and serve this audience. </a:t>
            </a:r>
          </a:p>
          <a:p>
            <a:r>
              <a:rPr lang="en-US" sz="1800" dirty="0"/>
              <a:t>These recommendations align the market place’s offerings with consumer expectations, fostering a trustworthy platform that caters to the practical needs of the renewable energy community.</a:t>
            </a:r>
          </a:p>
          <a:p>
            <a:endParaRPr lang="en-US" dirty="0"/>
          </a:p>
        </p:txBody>
      </p:sp>
      <p:sp>
        <p:nvSpPr>
          <p:cNvPr id="5" name="Slide Number Placeholder 4">
            <a:extLst>
              <a:ext uri="{FF2B5EF4-FFF2-40B4-BE49-F238E27FC236}">
                <a16:creationId xmlns:a16="http://schemas.microsoft.com/office/drawing/2014/main" id="{1B87B455-1520-4E54-9030-AA96CA736F1C}"/>
              </a:ext>
            </a:extLst>
          </p:cNvPr>
          <p:cNvSpPr>
            <a:spLocks noGrp="1"/>
          </p:cNvSpPr>
          <p:nvPr>
            <p:ph type="sldNum" sz="quarter" idx="10"/>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38765037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B3E15-4C42-4602-845F-F5AECB1D5D47}"/>
              </a:ext>
            </a:extLst>
          </p:cNvPr>
          <p:cNvSpPr>
            <a:spLocks noGrp="1"/>
          </p:cNvSpPr>
          <p:nvPr>
            <p:ph type="title"/>
          </p:nvPr>
        </p:nvSpPr>
        <p:spPr>
          <a:xfrm>
            <a:off x="1550564" y="593380"/>
            <a:ext cx="9875463" cy="783034"/>
          </a:xfrm>
        </p:spPr>
        <p:txBody>
          <a:bodyPr/>
          <a:lstStyle/>
          <a:p>
            <a:r>
              <a:rPr lang="en-US" dirty="0"/>
              <a:t>TEAM MEMBERS</a:t>
            </a:r>
          </a:p>
        </p:txBody>
      </p:sp>
      <p:sp>
        <p:nvSpPr>
          <p:cNvPr id="5" name="Slide Number Placeholder 4">
            <a:extLst>
              <a:ext uri="{FF2B5EF4-FFF2-40B4-BE49-F238E27FC236}">
                <a16:creationId xmlns:a16="http://schemas.microsoft.com/office/drawing/2014/main" id="{E8992F52-32FD-433F-919F-AE9177DA84E0}"/>
              </a:ext>
            </a:extLst>
          </p:cNvPr>
          <p:cNvSpPr>
            <a:spLocks noGrp="1"/>
          </p:cNvSpPr>
          <p:nvPr>
            <p:ph type="sldNum" sz="quarter" idx="10"/>
          </p:nvPr>
        </p:nvSpPr>
        <p:spPr/>
        <p:txBody>
          <a:bodyPr/>
          <a:lstStyle/>
          <a:p>
            <a:fld id="{48F63A3B-78C7-47BE-AE5E-E10140E04643}" type="slidenum">
              <a:rPr lang="en-US" smtClean="0"/>
              <a:pPr/>
              <a:t>25</a:t>
            </a:fld>
            <a:endParaRPr lang="en-US" dirty="0"/>
          </a:p>
        </p:txBody>
      </p:sp>
      <p:pic>
        <p:nvPicPr>
          <p:cNvPr id="5122" name="Picture 2" descr="Profile photo for Dr Samuel Israel">
            <a:extLst>
              <a:ext uri="{FF2B5EF4-FFF2-40B4-BE49-F238E27FC236}">
                <a16:creationId xmlns:a16="http://schemas.microsoft.com/office/drawing/2014/main" id="{608791A6-755D-405F-A795-AFEC209ACB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001027" y="1512889"/>
            <a:ext cx="2572257" cy="365587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file photo for Convenant Lenu">
            <a:extLst>
              <a:ext uri="{FF2B5EF4-FFF2-40B4-BE49-F238E27FC236}">
                <a16:creationId xmlns:a16="http://schemas.microsoft.com/office/drawing/2014/main" id="{C81B311E-7A3D-4D77-9340-225FA57F7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63476" y="1376414"/>
            <a:ext cx="2492945" cy="379235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Profile photo for Ifeka Odira Hillary">
            <a:extLst>
              <a:ext uri="{FF2B5EF4-FFF2-40B4-BE49-F238E27FC236}">
                <a16:creationId xmlns:a16="http://schemas.microsoft.com/office/drawing/2014/main" id="{62648F51-D5E0-4832-BE22-44969BA8A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6614" y="1376414"/>
            <a:ext cx="2264250" cy="379235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Profile photo for Adebayo Deborah">
            <a:extLst>
              <a:ext uri="{FF2B5EF4-FFF2-40B4-BE49-F238E27FC236}">
                <a16:creationId xmlns:a16="http://schemas.microsoft.com/office/drawing/2014/main" id="{E0F87318-64AB-4045-AC0F-70B3BC407D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1058" y="1376414"/>
            <a:ext cx="2379750" cy="3792353"/>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2201217E-D8DB-4D0C-B5E3-B0927C3C22CA}"/>
              </a:ext>
            </a:extLst>
          </p:cNvPr>
          <p:cNvSpPr/>
          <p:nvPr/>
        </p:nvSpPr>
        <p:spPr>
          <a:xfrm>
            <a:off x="1001028" y="5168767"/>
            <a:ext cx="2617230" cy="933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r>
              <a:rPr lang="en-US" b="1" dirty="0">
                <a:solidFill>
                  <a:srgbClr val="202C8F"/>
                </a:solidFill>
              </a:rPr>
              <a:t>Dr Samuel Israel</a:t>
            </a:r>
          </a:p>
          <a:p>
            <a:pPr algn="ctr"/>
            <a:r>
              <a:rPr lang="en-US" sz="1400" b="1" dirty="0">
                <a:solidFill>
                  <a:srgbClr val="202C8F"/>
                </a:solidFill>
              </a:rPr>
              <a:t>Product Manager/Data Analyst</a:t>
            </a:r>
          </a:p>
          <a:p>
            <a:pPr algn="ctr"/>
            <a:endParaRPr lang="en-US" dirty="0"/>
          </a:p>
        </p:txBody>
      </p:sp>
      <p:sp>
        <p:nvSpPr>
          <p:cNvPr id="11" name="Rectangle: Rounded Corners 10">
            <a:extLst>
              <a:ext uri="{FF2B5EF4-FFF2-40B4-BE49-F238E27FC236}">
                <a16:creationId xmlns:a16="http://schemas.microsoft.com/office/drawing/2014/main" id="{B42ADF0D-57B8-41CA-A618-C72B52A6AA60}"/>
              </a:ext>
            </a:extLst>
          </p:cNvPr>
          <p:cNvSpPr/>
          <p:nvPr/>
        </p:nvSpPr>
        <p:spPr>
          <a:xfrm>
            <a:off x="3756247" y="5133551"/>
            <a:ext cx="2526528" cy="933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r>
              <a:rPr lang="en-US" b="1" dirty="0" err="1">
                <a:solidFill>
                  <a:srgbClr val="202C8F"/>
                </a:solidFill>
              </a:rPr>
              <a:t>Convenant</a:t>
            </a:r>
            <a:r>
              <a:rPr lang="en-US" b="1" dirty="0">
                <a:solidFill>
                  <a:srgbClr val="202C8F"/>
                </a:solidFill>
              </a:rPr>
              <a:t> </a:t>
            </a:r>
            <a:r>
              <a:rPr lang="en-US" b="1" dirty="0" err="1">
                <a:solidFill>
                  <a:srgbClr val="202C8F"/>
                </a:solidFill>
              </a:rPr>
              <a:t>Lenu</a:t>
            </a:r>
            <a:endParaRPr lang="en-US" b="1" dirty="0">
              <a:solidFill>
                <a:srgbClr val="202C8F"/>
              </a:solidFill>
            </a:endParaRPr>
          </a:p>
          <a:p>
            <a:pPr algn="ctr"/>
            <a:r>
              <a:rPr lang="en-US" sz="1400" b="1" dirty="0">
                <a:solidFill>
                  <a:srgbClr val="202C8F"/>
                </a:solidFill>
              </a:rPr>
              <a:t>Data Analyst</a:t>
            </a:r>
          </a:p>
          <a:p>
            <a:pPr algn="ctr"/>
            <a:endParaRPr lang="en-US" dirty="0"/>
          </a:p>
        </p:txBody>
      </p:sp>
      <p:sp>
        <p:nvSpPr>
          <p:cNvPr id="12" name="Rectangle: Rounded Corners 11">
            <a:extLst>
              <a:ext uri="{FF2B5EF4-FFF2-40B4-BE49-F238E27FC236}">
                <a16:creationId xmlns:a16="http://schemas.microsoft.com/office/drawing/2014/main" id="{7258835A-CAB3-4C9B-82F6-D77127CF8BA1}"/>
              </a:ext>
            </a:extLst>
          </p:cNvPr>
          <p:cNvSpPr/>
          <p:nvPr/>
        </p:nvSpPr>
        <p:spPr>
          <a:xfrm>
            <a:off x="6420260" y="5159218"/>
            <a:ext cx="2342809" cy="933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r>
              <a:rPr lang="en-US" b="1" dirty="0" err="1">
                <a:solidFill>
                  <a:srgbClr val="202C8F"/>
                </a:solidFill>
              </a:rPr>
              <a:t>Ifeka</a:t>
            </a:r>
            <a:r>
              <a:rPr lang="en-US" b="1" dirty="0">
                <a:solidFill>
                  <a:srgbClr val="202C8F"/>
                </a:solidFill>
              </a:rPr>
              <a:t> </a:t>
            </a:r>
            <a:r>
              <a:rPr lang="en-US" b="1" dirty="0" err="1">
                <a:solidFill>
                  <a:srgbClr val="202C8F"/>
                </a:solidFill>
              </a:rPr>
              <a:t>Odira</a:t>
            </a:r>
            <a:r>
              <a:rPr lang="en-US" b="1" dirty="0">
                <a:solidFill>
                  <a:srgbClr val="202C8F"/>
                </a:solidFill>
              </a:rPr>
              <a:t> Hillary</a:t>
            </a:r>
          </a:p>
          <a:p>
            <a:pPr algn="ctr"/>
            <a:r>
              <a:rPr lang="en-US" sz="1400" b="1" dirty="0">
                <a:solidFill>
                  <a:srgbClr val="202C8F"/>
                </a:solidFill>
              </a:rPr>
              <a:t>Data Analyst</a:t>
            </a:r>
          </a:p>
          <a:p>
            <a:pPr algn="ctr"/>
            <a:endParaRPr lang="en-US" dirty="0"/>
          </a:p>
        </p:txBody>
      </p:sp>
      <p:sp>
        <p:nvSpPr>
          <p:cNvPr id="13" name="Rectangle: Rounded Corners 12">
            <a:extLst>
              <a:ext uri="{FF2B5EF4-FFF2-40B4-BE49-F238E27FC236}">
                <a16:creationId xmlns:a16="http://schemas.microsoft.com/office/drawing/2014/main" id="{74D32EDB-F051-440D-8A5D-767F795271FF}"/>
              </a:ext>
            </a:extLst>
          </p:cNvPr>
          <p:cNvSpPr/>
          <p:nvPr/>
        </p:nvSpPr>
        <p:spPr>
          <a:xfrm>
            <a:off x="8874703" y="5149668"/>
            <a:ext cx="2406105" cy="9336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a:p>
            <a:pPr algn="ctr"/>
            <a:r>
              <a:rPr lang="en-US" b="1" dirty="0">
                <a:solidFill>
                  <a:srgbClr val="202C8F"/>
                </a:solidFill>
              </a:rPr>
              <a:t>Adebayo Deborah</a:t>
            </a:r>
          </a:p>
          <a:p>
            <a:pPr algn="ctr"/>
            <a:r>
              <a:rPr lang="en-US" sz="1400" b="1" dirty="0">
                <a:solidFill>
                  <a:srgbClr val="202C8F"/>
                </a:solidFill>
              </a:rPr>
              <a:t>Data Analyst</a:t>
            </a:r>
          </a:p>
          <a:p>
            <a:pPr algn="ctr"/>
            <a:endParaRPr lang="en-US" dirty="0"/>
          </a:p>
        </p:txBody>
      </p:sp>
    </p:spTree>
    <p:extLst>
      <p:ext uri="{BB962C8B-B14F-4D97-AF65-F5344CB8AC3E}">
        <p14:creationId xmlns:p14="http://schemas.microsoft.com/office/powerpoint/2010/main" val="1567693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9B4AB10C-779E-4391-BAC6-59E06A83BC0E}"/>
              </a:ext>
            </a:extLst>
          </p:cNvPr>
          <p:cNvSpPr/>
          <p:nvPr/>
        </p:nvSpPr>
        <p:spPr>
          <a:xfrm>
            <a:off x="914400" y="1645920"/>
            <a:ext cx="10363201" cy="383085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B636CD5C-19CF-49B9-9B8E-C6F296C79219}"/>
              </a:ext>
            </a:extLst>
          </p:cNvPr>
          <p:cNvSpPr>
            <a:spLocks noGrp="1"/>
          </p:cNvSpPr>
          <p:nvPr>
            <p:ph type="ctrTitle"/>
          </p:nvPr>
        </p:nvSpPr>
        <p:spPr>
          <a:xfrm>
            <a:off x="914400" y="626725"/>
            <a:ext cx="6822039" cy="914400"/>
          </a:xfrm>
        </p:spPr>
        <p:txBody>
          <a:bodyPr/>
          <a:lstStyle/>
          <a:p>
            <a:r>
              <a:rPr lang="en-US" dirty="0"/>
              <a:t>APPRECIATIONS @</a:t>
            </a:r>
          </a:p>
        </p:txBody>
      </p:sp>
      <p:pic>
        <p:nvPicPr>
          <p:cNvPr id="6148" name="Picture 4" descr="InternPulse Limited">
            <a:extLst>
              <a:ext uri="{FF2B5EF4-FFF2-40B4-BE49-F238E27FC236}">
                <a16:creationId xmlns:a16="http://schemas.microsoft.com/office/drawing/2014/main" id="{AD4DC3AC-53B4-4341-B18B-CA6D0A5AC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531" y="1896177"/>
            <a:ext cx="9904395" cy="3243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73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683394"/>
            <a:ext cx="9875463" cy="567890"/>
          </a:xfrm>
        </p:spPr>
        <p:txBody>
          <a:bodyPr/>
          <a:lstStyle/>
          <a:p>
            <a:r>
              <a:rPr lang="en-US" dirty="0"/>
              <a:t>OVERVIEW</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193533" y="1251284"/>
            <a:ext cx="9731141" cy="4572001"/>
          </a:xfrm>
        </p:spPr>
        <p:txBody>
          <a:bodyPr>
            <a:normAutofit/>
          </a:bodyPr>
          <a:lstStyle/>
          <a:p>
            <a:r>
              <a:rPr lang="en-US" sz="2400" b="1" dirty="0"/>
              <a:t>Market Research</a:t>
            </a:r>
          </a:p>
          <a:p>
            <a:pPr>
              <a:buFont typeface="Courier New" panose="02070309020205020404" pitchFamily="49" charset="0"/>
              <a:buChar char="o"/>
            </a:pPr>
            <a:r>
              <a:rPr lang="en-US" sz="1900" dirty="0"/>
              <a:t> </a:t>
            </a:r>
            <a:r>
              <a:rPr lang="en-US" sz="1900" b="1" i="1" dirty="0"/>
              <a:t>Overview</a:t>
            </a:r>
          </a:p>
          <a:p>
            <a:pPr>
              <a:buFont typeface="Courier New" panose="02070309020205020404" pitchFamily="49" charset="0"/>
              <a:buChar char="o"/>
            </a:pPr>
            <a:r>
              <a:rPr lang="en-US" sz="1900" b="1" i="1" dirty="0"/>
              <a:t>Market Size &amp; Growth</a:t>
            </a:r>
          </a:p>
          <a:p>
            <a:pPr>
              <a:buFont typeface="Courier New" panose="02070309020205020404" pitchFamily="49" charset="0"/>
              <a:buChar char="o"/>
            </a:pPr>
            <a:r>
              <a:rPr lang="en-US" sz="1900" b="1" i="1" dirty="0"/>
              <a:t>Market Trends &amp; Customer Awareness</a:t>
            </a:r>
          </a:p>
          <a:p>
            <a:r>
              <a:rPr lang="en-US" sz="2400" b="1" dirty="0"/>
              <a:t>Competitor Analysis</a:t>
            </a:r>
          </a:p>
          <a:p>
            <a:r>
              <a:rPr lang="en-US" sz="2400" b="1" dirty="0"/>
              <a:t>User Preferences</a:t>
            </a:r>
          </a:p>
          <a:p>
            <a:r>
              <a:rPr lang="en-US" sz="2400" b="1" dirty="0"/>
              <a:t>Overview of Key Players</a:t>
            </a:r>
          </a:p>
          <a:p>
            <a:r>
              <a:rPr lang="en-US" sz="2400" b="1" dirty="0"/>
              <a:t>Primary Research , Trend Analysis, Insights &amp; Recommendations</a:t>
            </a:r>
          </a:p>
          <a:p>
            <a:r>
              <a:rPr lang="en-US" sz="2400" b="1" dirty="0"/>
              <a:t>Team Members</a:t>
            </a:r>
          </a:p>
          <a:p>
            <a:r>
              <a:rPr lang="en-US" sz="2400" b="1" dirty="0"/>
              <a:t>Appreciations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035DE-A0A0-48A6-9CA6-987060F8F637}"/>
              </a:ext>
            </a:extLst>
          </p:cNvPr>
          <p:cNvSpPr>
            <a:spLocks noGrp="1"/>
          </p:cNvSpPr>
          <p:nvPr>
            <p:ph type="title"/>
          </p:nvPr>
        </p:nvSpPr>
        <p:spPr>
          <a:xfrm>
            <a:off x="1550564" y="693019"/>
            <a:ext cx="9875463" cy="798897"/>
          </a:xfrm>
        </p:spPr>
        <p:txBody>
          <a:bodyPr/>
          <a:lstStyle/>
          <a:p>
            <a:r>
              <a:rPr lang="en-US" dirty="0"/>
              <a:t>MARKET RESEARCH</a:t>
            </a:r>
          </a:p>
        </p:txBody>
      </p:sp>
      <p:sp>
        <p:nvSpPr>
          <p:cNvPr id="3" name="Content Placeholder 2">
            <a:extLst>
              <a:ext uri="{FF2B5EF4-FFF2-40B4-BE49-F238E27FC236}">
                <a16:creationId xmlns:a16="http://schemas.microsoft.com/office/drawing/2014/main" id="{9004A1FE-9FEE-4EB1-A5F1-E71E506DCB2E}"/>
              </a:ext>
            </a:extLst>
          </p:cNvPr>
          <p:cNvSpPr>
            <a:spLocks noGrp="1"/>
          </p:cNvSpPr>
          <p:nvPr>
            <p:ph sz="half" idx="2"/>
          </p:nvPr>
        </p:nvSpPr>
        <p:spPr>
          <a:xfrm>
            <a:off x="1550564" y="1727736"/>
            <a:ext cx="9778371" cy="4536885"/>
          </a:xfrm>
        </p:spPr>
        <p:txBody>
          <a:bodyPr/>
          <a:lstStyle/>
          <a:p>
            <a:r>
              <a:rPr lang="en-US" sz="2800" dirty="0"/>
              <a:t>Market Overview:</a:t>
            </a:r>
          </a:p>
          <a:p>
            <a:r>
              <a:rPr lang="en-US" dirty="0"/>
              <a:t>Renewable energy is on an upward trajectory globally, driven by government mandates, corporate sustainability goals, and cost competitiveness.</a:t>
            </a:r>
          </a:p>
          <a:p>
            <a:r>
              <a:rPr lang="en-US" dirty="0"/>
              <a:t>In Nigeria, renewable energy expansion is part of a broader plan to close the significant power gap through distributed renewable energy resources and battery storage. </a:t>
            </a:r>
          </a:p>
          <a:p>
            <a:r>
              <a:rPr lang="en-US" dirty="0"/>
              <a:t>Nigeria faces a chronic energy shortage, with the national grid meeting only about 60% of energy needs for approximately 200 million people. Frequent blackouts and grid failures drive the demand for alternative energy sources.</a:t>
            </a:r>
          </a:p>
          <a:p>
            <a:r>
              <a:rPr lang="en-US" dirty="0"/>
              <a:t>This approach is essential to achieving a 20 GW renewable energy target by 2030, as outlined in the Nigerian government’s roadmap supported by institutions like the Rocky Mountain Institute and the Global Energy Alliance for People and Planet</a:t>
            </a:r>
          </a:p>
          <a:p>
            <a:endParaRPr lang="en-US" dirty="0"/>
          </a:p>
        </p:txBody>
      </p:sp>
      <p:sp>
        <p:nvSpPr>
          <p:cNvPr id="5" name="Slide Number Placeholder 4">
            <a:extLst>
              <a:ext uri="{FF2B5EF4-FFF2-40B4-BE49-F238E27FC236}">
                <a16:creationId xmlns:a16="http://schemas.microsoft.com/office/drawing/2014/main" id="{F15859EB-BFB4-4953-817B-7798E3E4C87A}"/>
              </a:ext>
            </a:extLst>
          </p:cNvPr>
          <p:cNvSpPr>
            <a:spLocks noGrp="1"/>
          </p:cNvSpPr>
          <p:nvPr>
            <p:ph type="sldNum" sz="quarter" idx="10"/>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425709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FC8D0D-CEF8-48DD-A239-F97CC062CA96}"/>
              </a:ext>
            </a:extLst>
          </p:cNvPr>
          <p:cNvSpPr>
            <a:spLocks noGrp="1"/>
          </p:cNvSpPr>
          <p:nvPr>
            <p:ph sz="half" idx="2"/>
          </p:nvPr>
        </p:nvSpPr>
        <p:spPr>
          <a:xfrm>
            <a:off x="1126156" y="856648"/>
            <a:ext cx="5197643" cy="5407974"/>
          </a:xfrm>
        </p:spPr>
        <p:txBody>
          <a:bodyPr/>
          <a:lstStyle/>
          <a:p>
            <a:r>
              <a:rPr lang="en-US" sz="2800" dirty="0"/>
              <a:t>Market Size and Growth:</a:t>
            </a:r>
          </a:p>
          <a:p>
            <a:r>
              <a:rPr lang="en-US" dirty="0"/>
              <a:t>The Nigerian renewable energy market was valued at around $2 billion in 2023, with an expected growth rate of 9-11% annually through 2030. Solar energy is the most significant driver, followed by wind and biomass. Due to the climate in Nigeria, they will benefit most from solar energy.</a:t>
            </a:r>
          </a:p>
          <a:p>
            <a:r>
              <a:rPr lang="en-US" dirty="0"/>
              <a:t>The Nigerian government has introduced policies like the National Renewable Energy and Energy Efficiency Policy (NREEEP) to support renewable energy adoption. The policy targets 23% renewable energy contribution to the national grid by 2030.</a:t>
            </a:r>
          </a:p>
          <a:p>
            <a:endParaRPr lang="en-US" dirty="0"/>
          </a:p>
        </p:txBody>
      </p:sp>
      <p:sp>
        <p:nvSpPr>
          <p:cNvPr id="4" name="Content Placeholder 3">
            <a:extLst>
              <a:ext uri="{FF2B5EF4-FFF2-40B4-BE49-F238E27FC236}">
                <a16:creationId xmlns:a16="http://schemas.microsoft.com/office/drawing/2014/main" id="{0BF2ECDE-69D6-4602-9619-C48ED0AAA1D7}"/>
              </a:ext>
            </a:extLst>
          </p:cNvPr>
          <p:cNvSpPr>
            <a:spLocks noGrp="1"/>
          </p:cNvSpPr>
          <p:nvPr>
            <p:ph sz="half" idx="15"/>
          </p:nvPr>
        </p:nvSpPr>
        <p:spPr>
          <a:xfrm>
            <a:off x="6353511" y="856648"/>
            <a:ext cx="5072515" cy="5407974"/>
          </a:xfrm>
        </p:spPr>
        <p:txBody>
          <a:bodyPr>
            <a:normAutofit/>
          </a:bodyPr>
          <a:lstStyle/>
          <a:p>
            <a:r>
              <a:rPr lang="en-US" sz="2800" dirty="0"/>
              <a:t>Market Trends and Customer Awareness</a:t>
            </a:r>
          </a:p>
          <a:p>
            <a:r>
              <a:rPr lang="en-US" dirty="0"/>
              <a:t>Rising Awareness: Increased environmental awareness, government initiatives, and incentives are boosting adoption, especially in urban and semi-urban regions.</a:t>
            </a:r>
          </a:p>
          <a:p>
            <a:r>
              <a:rPr lang="en-US" dirty="0"/>
              <a:t>Corporate and SME Focus: Businesses, particularly Small and Medium Enterprises (SMEs), are increasingly adopting renewable energy to avoid high fuel costs associated with diesel generators.</a:t>
            </a:r>
          </a:p>
          <a:p>
            <a:r>
              <a:rPr lang="en-US" dirty="0"/>
              <a:t>Consumer Sentiment: There is a shift toward renewable energy solutions driven by the desire for reliable power and a growing awareness of the economic and environmental benefits of solar and wind energy.</a:t>
            </a:r>
          </a:p>
        </p:txBody>
      </p:sp>
      <p:sp>
        <p:nvSpPr>
          <p:cNvPr id="5" name="Slide Number Placeholder 4">
            <a:extLst>
              <a:ext uri="{FF2B5EF4-FFF2-40B4-BE49-F238E27FC236}">
                <a16:creationId xmlns:a16="http://schemas.microsoft.com/office/drawing/2014/main" id="{0B25EA24-7EAB-451D-AB57-EE84A5E51EE3}"/>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77935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DF6817-55DE-45AC-A13C-414877F250B8}"/>
              </a:ext>
            </a:extLst>
          </p:cNvPr>
          <p:cNvSpPr>
            <a:spLocks noGrp="1"/>
          </p:cNvSpPr>
          <p:nvPr>
            <p:ph sz="half" idx="2"/>
          </p:nvPr>
        </p:nvSpPr>
        <p:spPr>
          <a:xfrm>
            <a:off x="1550565" y="1405288"/>
            <a:ext cx="9374110" cy="4859333"/>
          </a:xfrm>
        </p:spPr>
        <p:txBody>
          <a:bodyPr/>
          <a:lstStyle/>
          <a:p>
            <a:pPr marL="0" indent="0">
              <a:buNone/>
            </a:pPr>
            <a:r>
              <a:rPr lang="en-US" sz="3200" dirty="0"/>
              <a:t>Competitor Analysis</a:t>
            </a:r>
          </a:p>
          <a:p>
            <a:r>
              <a:rPr lang="en-US" dirty="0"/>
              <a:t>In Nigeria, key players like </a:t>
            </a:r>
            <a:r>
              <a:rPr lang="en-US" dirty="0" err="1"/>
              <a:t>SolarNigeria</a:t>
            </a:r>
            <a:r>
              <a:rPr lang="en-US" dirty="0"/>
              <a:t>, Anergy, and </a:t>
            </a:r>
            <a:r>
              <a:rPr lang="en-US" dirty="0" err="1"/>
              <a:t>Rubitec</a:t>
            </a:r>
            <a:r>
              <a:rPr lang="en-US" dirty="0"/>
              <a:t> are actively addressing diverse segments of the market. </a:t>
            </a:r>
          </a:p>
          <a:p>
            <a:r>
              <a:rPr lang="en-US" dirty="0" err="1"/>
              <a:t>SolarNigeria</a:t>
            </a:r>
            <a:r>
              <a:rPr lang="en-US" dirty="0"/>
              <a:t> targets off-grid rural households with solar mini-grids, leveraging international partnerships to keep costs accessible. </a:t>
            </a:r>
          </a:p>
          <a:p>
            <a:r>
              <a:rPr lang="en-US" dirty="0"/>
              <a:t>Anergy focuses on the C&amp;I market with custom energy solutions and leasing options to accommodate business budgets. Meanwhile, </a:t>
            </a:r>
          </a:p>
          <a:p>
            <a:r>
              <a:rPr lang="en-US" dirty="0" err="1"/>
              <a:t>Rubitec</a:t>
            </a:r>
            <a:r>
              <a:rPr lang="en-US" dirty="0"/>
              <a:t> specializes in rural electrification through community-based mini-grid projects, working with public and private partners to subsidize costs and ensure consistent power​</a:t>
            </a:r>
          </a:p>
          <a:p>
            <a:endParaRPr lang="en-US" dirty="0"/>
          </a:p>
        </p:txBody>
      </p:sp>
      <p:sp>
        <p:nvSpPr>
          <p:cNvPr id="5" name="Slide Number Placeholder 4">
            <a:extLst>
              <a:ext uri="{FF2B5EF4-FFF2-40B4-BE49-F238E27FC236}">
                <a16:creationId xmlns:a16="http://schemas.microsoft.com/office/drawing/2014/main" id="{512AD838-2FFA-4048-8D86-F82AB1884D6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3233278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980668F-296C-4338-8BC0-28B1858241A8}"/>
              </a:ext>
            </a:extLst>
          </p:cNvPr>
          <p:cNvSpPr>
            <a:spLocks noGrp="1"/>
          </p:cNvSpPr>
          <p:nvPr>
            <p:ph type="sldNum" sz="quarter" idx="10"/>
          </p:nvPr>
        </p:nvSpPr>
        <p:spPr/>
        <p:txBody>
          <a:bodyPr/>
          <a:lstStyle/>
          <a:p>
            <a:fld id="{48F63A3B-78C7-47BE-AE5E-E10140E04643}" type="slidenum">
              <a:rPr lang="en-US" smtClean="0"/>
              <a:pPr/>
              <a:t>7</a:t>
            </a:fld>
            <a:endParaRPr lang="en-US" dirty="0"/>
          </a:p>
        </p:txBody>
      </p:sp>
      <p:graphicFrame>
        <p:nvGraphicFramePr>
          <p:cNvPr id="9" name="Content Placeholder 8">
            <a:extLst>
              <a:ext uri="{FF2B5EF4-FFF2-40B4-BE49-F238E27FC236}">
                <a16:creationId xmlns:a16="http://schemas.microsoft.com/office/drawing/2014/main" id="{6BE5F425-829E-42F9-9283-7EF29DBE86E4}"/>
              </a:ext>
            </a:extLst>
          </p:cNvPr>
          <p:cNvGraphicFramePr>
            <a:graphicFrameLocks noGrp="1"/>
          </p:cNvGraphicFramePr>
          <p:nvPr>
            <p:ph sz="half" idx="2"/>
            <p:extLst>
              <p:ext uri="{D42A27DB-BD31-4B8C-83A1-F6EECF244321}">
                <p14:modId xmlns:p14="http://schemas.microsoft.com/office/powerpoint/2010/main" val="1074116411"/>
              </p:ext>
            </p:extLst>
          </p:nvPr>
        </p:nvGraphicFramePr>
        <p:xfrm>
          <a:off x="1209041" y="975061"/>
          <a:ext cx="9763759" cy="5470182"/>
        </p:xfrm>
        <a:graphic>
          <a:graphicData uri="http://schemas.openxmlformats.org/drawingml/2006/table">
            <a:tbl>
              <a:tblPr/>
              <a:tblGrid>
                <a:gridCol w="2406970">
                  <a:extLst>
                    <a:ext uri="{9D8B030D-6E8A-4147-A177-3AD203B41FA5}">
                      <a16:colId xmlns:a16="http://schemas.microsoft.com/office/drawing/2014/main" val="2822356305"/>
                    </a:ext>
                  </a:extLst>
                </a:gridCol>
                <a:gridCol w="2406970">
                  <a:extLst>
                    <a:ext uri="{9D8B030D-6E8A-4147-A177-3AD203B41FA5}">
                      <a16:colId xmlns:a16="http://schemas.microsoft.com/office/drawing/2014/main" val="3622433301"/>
                    </a:ext>
                  </a:extLst>
                </a:gridCol>
                <a:gridCol w="2406970">
                  <a:extLst>
                    <a:ext uri="{9D8B030D-6E8A-4147-A177-3AD203B41FA5}">
                      <a16:colId xmlns:a16="http://schemas.microsoft.com/office/drawing/2014/main" val="3056735470"/>
                    </a:ext>
                  </a:extLst>
                </a:gridCol>
                <a:gridCol w="2542849">
                  <a:extLst>
                    <a:ext uri="{9D8B030D-6E8A-4147-A177-3AD203B41FA5}">
                      <a16:colId xmlns:a16="http://schemas.microsoft.com/office/drawing/2014/main" val="704083678"/>
                    </a:ext>
                  </a:extLst>
                </a:gridCol>
              </a:tblGrid>
              <a:tr h="320787">
                <a:tc>
                  <a:txBody>
                    <a:bodyPr/>
                    <a:lstStyle/>
                    <a:p>
                      <a:pPr rtl="0" fontAlgn="t">
                        <a:spcBef>
                          <a:spcPts val="0"/>
                        </a:spcBef>
                        <a:spcAft>
                          <a:spcPts val="0"/>
                        </a:spcAft>
                      </a:pPr>
                      <a:r>
                        <a:rPr lang="en-US" sz="2400" b="1" i="0" u="none" strike="noStrike">
                          <a:solidFill>
                            <a:srgbClr val="202C8F"/>
                          </a:solidFill>
                          <a:effectLst/>
                          <a:latin typeface="Arial" panose="020B0604020202020204" pitchFamily="34" charset="0"/>
                        </a:rPr>
                        <a:t>Features</a:t>
                      </a:r>
                      <a:endParaRPr lang="en-US" sz="2400" b="1">
                        <a:solidFill>
                          <a:srgbClr val="202C8F"/>
                        </a:solidFill>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a:solidFill>
                            <a:srgbClr val="202C8F"/>
                          </a:solidFill>
                          <a:effectLst/>
                          <a:latin typeface="Arial" panose="020B0604020202020204" pitchFamily="34" charset="0"/>
                        </a:rPr>
                        <a:t>SolarNigeria</a:t>
                      </a:r>
                      <a:endParaRPr lang="en-US" sz="2400" b="1">
                        <a:solidFill>
                          <a:srgbClr val="202C8F"/>
                        </a:solidFill>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a:solidFill>
                            <a:srgbClr val="202C8F"/>
                          </a:solidFill>
                          <a:effectLst/>
                          <a:latin typeface="Arial" panose="020B0604020202020204" pitchFamily="34" charset="0"/>
                        </a:rPr>
                        <a:t>Arnergy</a:t>
                      </a:r>
                      <a:endParaRPr lang="en-US" sz="2400" b="1">
                        <a:solidFill>
                          <a:srgbClr val="202C8F"/>
                        </a:solidFill>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2400" b="1" i="0" u="none" strike="noStrike" dirty="0" err="1">
                          <a:solidFill>
                            <a:srgbClr val="202C8F"/>
                          </a:solidFill>
                          <a:effectLst/>
                          <a:latin typeface="Arial" panose="020B0604020202020204" pitchFamily="34" charset="0"/>
                        </a:rPr>
                        <a:t>Rubitec</a:t>
                      </a:r>
                      <a:endParaRPr lang="en-US" sz="2400" b="1" dirty="0">
                        <a:solidFill>
                          <a:srgbClr val="202C8F"/>
                        </a:solidFill>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1378145"/>
                  </a:ext>
                </a:extLst>
              </a:tr>
              <a:tr h="638327">
                <a:tc>
                  <a:txBody>
                    <a:bodyPr/>
                    <a:lstStyle/>
                    <a:p>
                      <a:pPr rtl="0" fontAlgn="t">
                        <a:spcBef>
                          <a:spcPts val="0"/>
                        </a:spcBef>
                        <a:spcAft>
                          <a:spcPts val="0"/>
                        </a:spcAft>
                      </a:pPr>
                      <a:r>
                        <a:rPr lang="en-US" sz="1800" b="1" i="0" u="none" strike="noStrike">
                          <a:solidFill>
                            <a:srgbClr val="1D1C1D"/>
                          </a:solidFill>
                          <a:effectLst/>
                          <a:latin typeface="Arial" panose="020B0604020202020204" pitchFamily="34" charset="0"/>
                        </a:rPr>
                        <a:t>Product range</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Focus on solar products</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Solar services</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Rural solar products</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773762"/>
                  </a:ext>
                </a:extLst>
              </a:tr>
              <a:tr h="575327">
                <a:tc>
                  <a:txBody>
                    <a:bodyPr/>
                    <a:lstStyle/>
                    <a:p>
                      <a:pPr rtl="0" fontAlgn="t">
                        <a:spcBef>
                          <a:spcPts val="0"/>
                        </a:spcBef>
                        <a:spcAft>
                          <a:spcPts val="0"/>
                        </a:spcAft>
                      </a:pPr>
                      <a:r>
                        <a:rPr lang="en-US" sz="1800" b="1" i="0" u="none" strike="noStrike">
                          <a:solidFill>
                            <a:srgbClr val="1D1C1D"/>
                          </a:solidFill>
                          <a:effectLst/>
                          <a:latin typeface="Arial" panose="020B0604020202020204" pitchFamily="34" charset="0"/>
                        </a:rPr>
                        <a:t>Marketplace format</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No, e-commerce only</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No, service-oriented</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No, project oriented</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68176191"/>
                  </a:ext>
                </a:extLst>
              </a:tr>
              <a:tr h="638327">
                <a:tc>
                  <a:txBody>
                    <a:bodyPr/>
                    <a:lstStyle/>
                    <a:p>
                      <a:pPr rtl="0" fontAlgn="t">
                        <a:spcBef>
                          <a:spcPts val="0"/>
                        </a:spcBef>
                        <a:spcAft>
                          <a:spcPts val="0"/>
                        </a:spcAft>
                      </a:pPr>
                      <a:r>
                        <a:rPr lang="en-US" sz="1800" b="1" i="0" u="none" strike="noStrike">
                          <a:solidFill>
                            <a:srgbClr val="1D1C1D"/>
                          </a:solidFill>
                          <a:effectLst/>
                          <a:latin typeface="Arial" panose="020B0604020202020204" pitchFamily="34" charset="0"/>
                        </a:rPr>
                        <a:t>Delivery logistics</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Limited options</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Delivery included in service</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Rural logistics focus</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6242079"/>
                  </a:ext>
                </a:extLst>
              </a:tr>
              <a:tr h="731056">
                <a:tc>
                  <a:txBody>
                    <a:bodyPr/>
                    <a:lstStyle/>
                    <a:p>
                      <a:pPr rtl="0" fontAlgn="t">
                        <a:spcBef>
                          <a:spcPts val="0"/>
                        </a:spcBef>
                        <a:spcAft>
                          <a:spcPts val="0"/>
                        </a:spcAft>
                      </a:pPr>
                      <a:r>
                        <a:rPr lang="en-US" sz="1800" b="1" i="0" u="none" strike="noStrike">
                          <a:solidFill>
                            <a:srgbClr val="1D1C1D"/>
                          </a:solidFill>
                          <a:effectLst/>
                          <a:latin typeface="Arial" panose="020B0604020202020204" pitchFamily="34" charset="0"/>
                        </a:rPr>
                        <a:t>Payment options</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Credit, debit cards</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Subscription and installation plans</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One-time payment</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4287005"/>
                  </a:ext>
                </a:extLst>
              </a:tr>
              <a:tr h="731056">
                <a:tc>
                  <a:txBody>
                    <a:bodyPr/>
                    <a:lstStyle/>
                    <a:p>
                      <a:pPr rtl="0" fontAlgn="t">
                        <a:spcBef>
                          <a:spcPts val="0"/>
                        </a:spcBef>
                        <a:spcAft>
                          <a:spcPts val="0"/>
                        </a:spcAft>
                      </a:pPr>
                      <a:r>
                        <a:rPr lang="en-US" sz="1800" b="1" i="0" u="none" strike="noStrike">
                          <a:solidFill>
                            <a:srgbClr val="1D1C1D"/>
                          </a:solidFill>
                          <a:effectLst/>
                          <a:latin typeface="Arial" panose="020B0604020202020204" pitchFamily="34" charset="0"/>
                        </a:rPr>
                        <a:t>B2B and B2C flexibility</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Primarily B2C</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Primarily B2C</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Primarily B2B</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917036"/>
                  </a:ext>
                </a:extLst>
              </a:tr>
              <a:tr h="886783">
                <a:tc>
                  <a:txBody>
                    <a:bodyPr/>
                    <a:lstStyle/>
                    <a:p>
                      <a:pPr rtl="0" fontAlgn="t">
                        <a:spcBef>
                          <a:spcPts val="0"/>
                        </a:spcBef>
                        <a:spcAft>
                          <a:spcPts val="0"/>
                        </a:spcAft>
                      </a:pPr>
                      <a:r>
                        <a:rPr lang="en-US" sz="1800" b="1" i="0" u="none" strike="noStrike">
                          <a:solidFill>
                            <a:srgbClr val="1D1C1D"/>
                          </a:solidFill>
                          <a:effectLst/>
                          <a:latin typeface="Arial" panose="020B0604020202020204" pitchFamily="34" charset="0"/>
                        </a:rPr>
                        <a:t>Installation &amp; consulting services</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Some partnerships</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Included in service</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Focus on government projects</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3775193"/>
                  </a:ext>
                </a:extLst>
              </a:tr>
              <a:tr h="731056">
                <a:tc>
                  <a:txBody>
                    <a:bodyPr/>
                    <a:lstStyle/>
                    <a:p>
                      <a:pPr rtl="0" fontAlgn="t">
                        <a:spcBef>
                          <a:spcPts val="0"/>
                        </a:spcBef>
                        <a:spcAft>
                          <a:spcPts val="0"/>
                        </a:spcAft>
                      </a:pPr>
                      <a:r>
                        <a:rPr lang="en-US" sz="1800" b="1" i="0" u="none" strike="noStrike">
                          <a:solidFill>
                            <a:srgbClr val="1D1C1D"/>
                          </a:solidFill>
                          <a:effectLst/>
                          <a:latin typeface="Arial" panose="020B0604020202020204" pitchFamily="34" charset="0"/>
                        </a:rPr>
                        <a:t>Education &amp; resources</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Basic product information</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a:solidFill>
                            <a:srgbClr val="1D1C1D"/>
                          </a:solidFill>
                          <a:effectLst/>
                          <a:latin typeface="Arial" panose="020B0604020202020204" pitchFamily="34" charset="0"/>
                        </a:rPr>
                        <a:t>Some educational content</a:t>
                      </a:r>
                      <a:endParaRPr lang="en-US" sz="180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800" b="0" i="0" u="none" strike="noStrike" dirty="0">
                          <a:solidFill>
                            <a:srgbClr val="1D1C1D"/>
                          </a:solidFill>
                          <a:effectLst/>
                          <a:latin typeface="Arial" panose="020B0604020202020204" pitchFamily="34" charset="0"/>
                        </a:rPr>
                        <a:t>Limited </a:t>
                      </a:r>
                      <a:endParaRPr lang="en-US" sz="1800" dirty="0">
                        <a:effectLst/>
                      </a:endParaRPr>
                    </a:p>
                  </a:txBody>
                  <a:tcPr marL="58644" marR="58644" marT="58644" marB="58644">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35679228"/>
                  </a:ext>
                </a:extLst>
              </a:tr>
            </a:tbl>
          </a:graphicData>
        </a:graphic>
      </p:graphicFrame>
      <p:sp>
        <p:nvSpPr>
          <p:cNvPr id="10" name="Rectangle 1">
            <a:extLst>
              <a:ext uri="{FF2B5EF4-FFF2-40B4-BE49-F238E27FC236}">
                <a16:creationId xmlns:a16="http://schemas.microsoft.com/office/drawing/2014/main" id="{688E83F8-CBFE-4959-83E4-CB9C8899E3E3}"/>
              </a:ext>
            </a:extLst>
          </p:cNvPr>
          <p:cNvSpPr>
            <a:spLocks noChangeArrowheads="1"/>
          </p:cNvSpPr>
          <p:nvPr/>
        </p:nvSpPr>
        <p:spPr bwMode="auto">
          <a:xfrm>
            <a:off x="0" y="0"/>
            <a:ext cx="25887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904922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F3F8F-F4AC-4152-B42D-FD0F320F2C6E}"/>
              </a:ext>
            </a:extLst>
          </p:cNvPr>
          <p:cNvSpPr>
            <a:spLocks noGrp="1"/>
          </p:cNvSpPr>
          <p:nvPr>
            <p:ph type="title"/>
          </p:nvPr>
        </p:nvSpPr>
        <p:spPr>
          <a:xfrm>
            <a:off x="1550564" y="664144"/>
            <a:ext cx="9875463" cy="683394"/>
          </a:xfrm>
        </p:spPr>
        <p:txBody>
          <a:bodyPr/>
          <a:lstStyle/>
          <a:p>
            <a:r>
              <a:rPr lang="en-US" dirty="0"/>
              <a:t>User Preferences</a:t>
            </a:r>
          </a:p>
        </p:txBody>
      </p:sp>
      <p:sp>
        <p:nvSpPr>
          <p:cNvPr id="3" name="Content Placeholder 2">
            <a:extLst>
              <a:ext uri="{FF2B5EF4-FFF2-40B4-BE49-F238E27FC236}">
                <a16:creationId xmlns:a16="http://schemas.microsoft.com/office/drawing/2014/main" id="{4BC7C882-F7F1-4A9B-90A3-A9EF2F11D8C2}"/>
              </a:ext>
            </a:extLst>
          </p:cNvPr>
          <p:cNvSpPr>
            <a:spLocks noGrp="1"/>
          </p:cNvSpPr>
          <p:nvPr>
            <p:ph sz="half" idx="2"/>
          </p:nvPr>
        </p:nvSpPr>
        <p:spPr>
          <a:xfrm>
            <a:off x="1337912" y="1554484"/>
            <a:ext cx="9586704" cy="4528682"/>
          </a:xfrm>
        </p:spPr>
        <p:txBody>
          <a:bodyPr/>
          <a:lstStyle/>
          <a:p>
            <a:r>
              <a:rPr lang="en-US" dirty="0"/>
              <a:t>User demand within the renewable energy sector reflects a strong preference for flexibility, affordability, and reliable power sources. </a:t>
            </a:r>
          </a:p>
          <a:p>
            <a:pPr marL="0" indent="0">
              <a:buNone/>
            </a:pPr>
            <a:endParaRPr lang="en-US" dirty="0"/>
          </a:p>
          <a:p>
            <a:r>
              <a:rPr lang="en-US" dirty="0"/>
              <a:t>Reports indicate that both commercial and residential users prioritize financing options that lower upfront costs, such as leasing and installment plans, especially in regions with limited financial resources for energy infrastructure. </a:t>
            </a:r>
          </a:p>
          <a:p>
            <a:pPr marL="0" indent="0">
              <a:buNone/>
            </a:pPr>
            <a:endParaRPr lang="en-US" dirty="0"/>
          </a:p>
          <a:p>
            <a:r>
              <a:rPr lang="en-US" dirty="0"/>
              <a:t>Additionally, corporate clients, particularly in the commercial and industrial sectors, favor tailored, scalable solar installations that help reduce operational costs.</a:t>
            </a:r>
          </a:p>
          <a:p>
            <a:pPr marL="0" indent="0">
              <a:buNone/>
            </a:pPr>
            <a:endParaRPr lang="en-US" dirty="0"/>
          </a:p>
          <a:p>
            <a:pPr marL="0" indent="0">
              <a:buNone/>
            </a:pPr>
            <a:endParaRPr lang="en-US" dirty="0"/>
          </a:p>
        </p:txBody>
      </p:sp>
      <p:sp>
        <p:nvSpPr>
          <p:cNvPr id="5" name="Slide Number Placeholder 4">
            <a:extLst>
              <a:ext uri="{FF2B5EF4-FFF2-40B4-BE49-F238E27FC236}">
                <a16:creationId xmlns:a16="http://schemas.microsoft.com/office/drawing/2014/main" id="{82F8DDB1-84EF-46CF-96CB-99B27FA8FDF9}"/>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35579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CBBE7-B651-461C-8CCF-533B52A1831C}"/>
              </a:ext>
            </a:extLst>
          </p:cNvPr>
          <p:cNvSpPr>
            <a:spLocks noGrp="1"/>
          </p:cNvSpPr>
          <p:nvPr>
            <p:ph sz="half" idx="2"/>
          </p:nvPr>
        </p:nvSpPr>
        <p:spPr>
          <a:xfrm>
            <a:off x="1232034" y="721895"/>
            <a:ext cx="10039149" cy="5542727"/>
          </a:xfrm>
        </p:spPr>
        <p:txBody>
          <a:bodyPr>
            <a:normAutofit/>
          </a:bodyPr>
          <a:lstStyle/>
          <a:p>
            <a:pPr marL="0" indent="0">
              <a:buNone/>
            </a:pPr>
            <a:r>
              <a:rPr lang="en-US" sz="2000" b="1" dirty="0"/>
              <a:t>Overview of key players in Nigeria's renewable energy marketplace—</a:t>
            </a:r>
            <a:r>
              <a:rPr lang="en-US" sz="2000" b="1" dirty="0" err="1"/>
              <a:t>SolarNigeria</a:t>
            </a:r>
            <a:r>
              <a:rPr lang="en-US" sz="2000" b="1" dirty="0"/>
              <a:t>, Anergy, and </a:t>
            </a:r>
            <a:r>
              <a:rPr lang="en-US" sz="2000" b="1" dirty="0" err="1"/>
              <a:t>Rubitec</a:t>
            </a:r>
            <a:r>
              <a:rPr lang="en-US" sz="2000" b="1" dirty="0"/>
              <a:t>—focusing on their market trends, offerings, pricing strategies, and user preferences:</a:t>
            </a:r>
          </a:p>
          <a:p>
            <a:pPr marL="0" indent="0">
              <a:buNone/>
            </a:pPr>
            <a:r>
              <a:rPr lang="en-US" sz="2000" b="1" dirty="0"/>
              <a:t>1. </a:t>
            </a:r>
            <a:r>
              <a:rPr lang="en-US" sz="2000" b="1" dirty="0" err="1"/>
              <a:t>SolarNigeria</a:t>
            </a:r>
            <a:r>
              <a:rPr lang="en-US" sz="2000" b="1" dirty="0"/>
              <a:t>:</a:t>
            </a:r>
          </a:p>
          <a:p>
            <a:r>
              <a:rPr lang="en-US" sz="2000" b="1" dirty="0"/>
              <a:t>Trends and Market Role: </a:t>
            </a:r>
            <a:r>
              <a:rPr lang="en-US" dirty="0" err="1"/>
              <a:t>SolarNigeria</a:t>
            </a:r>
            <a:r>
              <a:rPr lang="en-US" dirty="0"/>
              <a:t> primarily targets Nigeria's power gap by supporting distributed energy resources (DERs) and off-grid solar solutions, especially for underserved rural areas. This aligns with the government’s roadmap to close the 20 GW energy deficit in Nigeria by 2030 through expanding DERs and battery storage options. </a:t>
            </a:r>
            <a:r>
              <a:rPr lang="en-US" dirty="0" err="1"/>
              <a:t>SolarNigeria’s</a:t>
            </a:r>
            <a:r>
              <a:rPr lang="en-US" dirty="0"/>
              <a:t> focus on mini-grids reflects the broader trend of using renewable energy to address Nigeria’s unreliable power grid.</a:t>
            </a:r>
          </a:p>
          <a:p>
            <a:r>
              <a:rPr lang="en-US" sz="2000" b="1" dirty="0"/>
              <a:t>Offerings and Pricing: </a:t>
            </a:r>
            <a:r>
              <a:rPr lang="en-US" dirty="0" err="1"/>
              <a:t>SolarNigeria</a:t>
            </a:r>
            <a:r>
              <a:rPr lang="en-US" dirty="0"/>
              <a:t> provides both solar mini-grids and solar home systems, aiming to keep costs accessible to reach rural and urban populations without grid access. Partnerships with international organizations and financing options make these solutions more affordable.</a:t>
            </a:r>
          </a:p>
          <a:p>
            <a:r>
              <a:rPr lang="en-US" sz="2000" b="1" dirty="0"/>
              <a:t>User Feedback</a:t>
            </a:r>
            <a:r>
              <a:rPr lang="en-US" sz="2000" dirty="0"/>
              <a:t>: </a:t>
            </a:r>
            <a:r>
              <a:rPr lang="en-US" dirty="0"/>
              <a:t>Users appreciate </a:t>
            </a:r>
            <a:r>
              <a:rPr lang="en-US" dirty="0" err="1"/>
              <a:t>SolarNigeria’s</a:t>
            </a:r>
            <a:r>
              <a:rPr lang="en-US" dirty="0"/>
              <a:t> emphasis on dependable service for off-grid areas and affordable pricing that matches local financial constraints, especially given the need for localized, modular solar solutions</a:t>
            </a:r>
            <a:r>
              <a:rPr lang="en-US" b="1" dirty="0"/>
              <a:t>.</a:t>
            </a:r>
          </a:p>
          <a:p>
            <a:endParaRPr lang="en-US" dirty="0"/>
          </a:p>
        </p:txBody>
      </p:sp>
      <p:sp>
        <p:nvSpPr>
          <p:cNvPr id="5" name="Slide Number Placeholder 4">
            <a:extLst>
              <a:ext uri="{FF2B5EF4-FFF2-40B4-BE49-F238E27FC236}">
                <a16:creationId xmlns:a16="http://schemas.microsoft.com/office/drawing/2014/main" id="{378B7641-E819-4302-8B1F-D41D66939D80}"/>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138907308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www.w3.org/2000/xmlns/"/>
    <ds:schemaRef ds:uri="http://schemas.microsoft.com/sharepoint/v3"/>
    <ds:schemaRef ds:uri="http://www.w3.org/2001/XMLSchema-instance"/>
    <ds:schemaRef ds:uri="71af3243-3dd4-4a8d-8c0d-dd76da1f02a5"/>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{19CBF928-CA8C-436E-B735-82341BE5BFB1}tf78438558_win32</Template>
  <TotalTime>202</TotalTime>
  <Words>2265</Words>
  <Application>Microsoft Office PowerPoint</Application>
  <PresentationFormat>Widescreen</PresentationFormat>
  <Paragraphs>174</Paragraphs>
  <Slides>26</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3" baseType="lpstr">
      <vt:lpstr>Arial</vt:lpstr>
      <vt:lpstr>Arial Black</vt:lpstr>
      <vt:lpstr>Calibri</vt:lpstr>
      <vt:lpstr>Courier New</vt:lpstr>
      <vt:lpstr>Sabon Next LT</vt:lpstr>
      <vt:lpstr>Custom</vt:lpstr>
      <vt:lpstr>Package</vt:lpstr>
      <vt:lpstr>DATA ANALYTICS PROJECT @</vt:lpstr>
      <vt:lpstr>PowerPoint Presentation</vt:lpstr>
      <vt:lpstr>OVERVIEW</vt:lpstr>
      <vt:lpstr>MARKET RESEARCH</vt:lpstr>
      <vt:lpstr>PowerPoint Presentation</vt:lpstr>
      <vt:lpstr>PowerPoint Presentation</vt:lpstr>
      <vt:lpstr>PowerPoint Presentation</vt:lpstr>
      <vt:lpstr>User Preferences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TEAM MEMBERS</vt:lpstr>
      <vt:lpstr>APPRECIATIONS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subject/>
  <dc:creator>Samuel Israel</dc:creator>
  <cp:lastModifiedBy>od hill</cp:lastModifiedBy>
  <cp:revision>21</cp:revision>
  <dcterms:created xsi:type="dcterms:W3CDTF">2024-10-31T14:41:12Z</dcterms:created>
  <dcterms:modified xsi:type="dcterms:W3CDTF">2024-11-02T15:15:30Z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