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AABB"/>
    <a:srgbClr val="DD1166"/>
    <a:srgbClr val="77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25"/>
    <p:restoredTop sz="94430"/>
  </p:normalViewPr>
  <p:slideViewPr>
    <p:cSldViewPr snapToGrid="0" snapToObjects="1">
      <p:cViewPr>
        <p:scale>
          <a:sx n="114" d="100"/>
          <a:sy n="114" d="100"/>
        </p:scale>
        <p:origin x="10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A72A1-380A-704E-91E0-5038B6B3A179}" type="datetimeFigureOut">
              <a:rPr lang="de-DE" smtClean="0"/>
              <a:t>12.12.16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F3978-1D11-994A-9F4D-B66C8EF15D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0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F3978-1D11-994A-9F4D-B66C8EF15D0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374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F3978-1D11-994A-9F4D-B66C8EF15D0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791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F3978-1D11-994A-9F4D-B66C8EF15D0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246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F3978-1D11-994A-9F4D-B66C8EF15D0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638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C227-F0DF-FD47-90A2-E8A2FB5FBB5D}" type="datetimeFigureOut">
              <a:rPr lang="de-DE" smtClean="0"/>
              <a:t>12.12.16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FD89-3CCE-1F48-9DCE-52975E57C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590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C227-F0DF-FD47-90A2-E8A2FB5FBB5D}" type="datetimeFigureOut">
              <a:rPr lang="de-DE" smtClean="0"/>
              <a:t>12.12.16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FD89-3CCE-1F48-9DCE-52975E57C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4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C227-F0DF-FD47-90A2-E8A2FB5FBB5D}" type="datetimeFigureOut">
              <a:rPr lang="de-DE" smtClean="0"/>
              <a:t>12.12.16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FD89-3CCE-1F48-9DCE-52975E57C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86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8163" indent="-538163">
              <a:buFont typeface="Wingdings" charset="2"/>
              <a:buChar char="v"/>
              <a:tabLst/>
              <a:defRPr/>
            </a:lvl1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C227-F0DF-FD47-90A2-E8A2FB5FBB5D}" type="datetimeFigureOut">
              <a:rPr lang="de-DE" smtClean="0"/>
              <a:t>12.12.16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FD89-3CCE-1F48-9DCE-52975E57C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226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C227-F0DF-FD47-90A2-E8A2FB5FBB5D}" type="datetimeFigureOut">
              <a:rPr lang="de-DE" smtClean="0"/>
              <a:t>12.12.16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FD89-3CCE-1F48-9DCE-52975E57C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5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C227-F0DF-FD47-90A2-E8A2FB5FBB5D}" type="datetimeFigureOut">
              <a:rPr lang="de-DE" smtClean="0"/>
              <a:t>12.12.16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FD89-3CCE-1F48-9DCE-52975E57C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77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C227-F0DF-FD47-90A2-E8A2FB5FBB5D}" type="datetimeFigureOut">
              <a:rPr lang="de-DE" smtClean="0"/>
              <a:t>12.12.16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FD89-3CCE-1F48-9DCE-52975E57C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82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C227-F0DF-FD47-90A2-E8A2FB5FBB5D}" type="datetimeFigureOut">
              <a:rPr lang="de-DE" smtClean="0"/>
              <a:t>12.12.16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FD89-3CCE-1F48-9DCE-52975E57C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13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C227-F0DF-FD47-90A2-E8A2FB5FBB5D}" type="datetimeFigureOut">
              <a:rPr lang="de-DE" smtClean="0"/>
              <a:t>12.12.16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FD89-3CCE-1F48-9DCE-52975E57C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89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C227-F0DF-FD47-90A2-E8A2FB5FBB5D}" type="datetimeFigureOut">
              <a:rPr lang="de-DE" smtClean="0"/>
              <a:t>12.12.16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FD89-3CCE-1F48-9DCE-52975E57C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9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C227-F0DF-FD47-90A2-E8A2FB5FBB5D}" type="datetimeFigureOut">
              <a:rPr lang="de-DE" smtClean="0"/>
              <a:t>12.12.16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3FD89-3CCE-1F48-9DCE-52975E57CE7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Prozess 7"/>
          <p:cNvSpPr/>
          <p:nvPr userDrawn="1"/>
        </p:nvSpPr>
        <p:spPr>
          <a:xfrm>
            <a:off x="9166302" y="-1"/>
            <a:ext cx="2798957" cy="1906859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851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16000" y="365125"/>
            <a:ext cx="82973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6000" y="1825625"/>
            <a:ext cx="1033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3C227-F0DF-FD47-90A2-E8A2FB5FBB5D}" type="datetimeFigureOut">
              <a:rPr lang="de-DE" smtClean="0"/>
              <a:t>12.12.16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3FD89-3CCE-1F48-9DCE-52975E57CE7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282222" cy="6176963"/>
          </a:xfrm>
          <a:prstGeom prst="rect">
            <a:avLst/>
          </a:prstGeom>
          <a:solidFill>
            <a:srgbClr val="77AABB"/>
          </a:solidFill>
          <a:ln>
            <a:solidFill>
              <a:srgbClr val="77AA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564444" y="0"/>
            <a:ext cx="282222" cy="2669125"/>
          </a:xfrm>
          <a:prstGeom prst="rect">
            <a:avLst/>
          </a:prstGeom>
          <a:solidFill>
            <a:srgbClr val="DD1166"/>
          </a:solidFill>
          <a:ln>
            <a:solidFill>
              <a:srgbClr val="DD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282222" y="0"/>
            <a:ext cx="282222" cy="4735525"/>
          </a:xfrm>
          <a:prstGeom prst="rect">
            <a:avLst/>
          </a:prstGeom>
          <a:solidFill>
            <a:srgbClr val="77CC00"/>
          </a:solidFill>
          <a:ln>
            <a:solidFill>
              <a:srgbClr val="77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Bild 1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0" t="4112" r="58516" b="12540"/>
          <a:stretch/>
        </p:blipFill>
        <p:spPr>
          <a:xfrm>
            <a:off x="9313333" y="16228"/>
            <a:ext cx="2322601" cy="180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9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D1166"/>
          </a:solidFill>
          <a:latin typeface="Myriad Pro" charset="0"/>
          <a:ea typeface="Myriad Pro" charset="0"/>
          <a:cs typeface="Myriad Pro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img.archiexpo.de/images_ae/photo-g/49399-5297653.jpg" TargetMode="External"/><Relationship Id="rId4" Type="http://schemas.openxmlformats.org/officeDocument/2006/relationships/hyperlink" Target="http://blog.webalytics.de/wp-content/uploads/2010/11/Fotolia_18687012_XS.jpg" TargetMode="External"/><Relationship Id="rId5" Type="http://schemas.openxmlformats.org/officeDocument/2006/relationships/hyperlink" Target="https://www.coasterfriends.de/forum/attachments/eure-tripreports-unsere-freude/181214d1369292403-lekker-achtbaane-4-phantasialand-img_0221.jpg" TargetMode="External"/><Relationship Id="rId6" Type="http://schemas.openxmlformats.org/officeDocument/2006/relationships/hyperlink" Target="https://media.holidaycheck.com/data/urlaubsbilder/images/41/1158094241.jp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Code Audit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Entwicklung interaktiver Systeme</a:t>
            </a:r>
          </a:p>
          <a:p>
            <a:r>
              <a:rPr lang="de-DE" dirty="0" smtClean="0"/>
              <a:t>Deborah Gäb </a:t>
            </a:r>
            <a:r>
              <a:rPr lang="mr-IN" dirty="0" smtClean="0"/>
              <a:t>–</a:t>
            </a:r>
            <a:r>
              <a:rPr lang="de-DE" dirty="0" smtClean="0"/>
              <a:t> Team 5 </a:t>
            </a:r>
          </a:p>
          <a:p>
            <a:r>
              <a:rPr lang="de-DE" dirty="0" smtClean="0"/>
              <a:t>Wintersemester 2016 - 2017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381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15999" y="1825625"/>
            <a:ext cx="10882351" cy="4363302"/>
          </a:xfrm>
        </p:spPr>
        <p:txBody>
          <a:bodyPr>
            <a:normAutofit/>
          </a:bodyPr>
          <a:lstStyle/>
          <a:p>
            <a:r>
              <a:rPr lang="de-DE" dirty="0" smtClean="0">
                <a:hlinkClick r:id="rId3"/>
              </a:rPr>
              <a:t>http://img.archiexpo.de/images_ae/photo-g/49399-5297653.jpg</a:t>
            </a:r>
            <a:r>
              <a:rPr lang="de-DE" dirty="0" smtClean="0"/>
              <a:t> Drehkreuze</a:t>
            </a:r>
          </a:p>
          <a:p>
            <a:r>
              <a:rPr lang="de-DE" dirty="0" smtClean="0">
                <a:hlinkClick r:id="rId4"/>
              </a:rPr>
              <a:t>http://blog.webalytics.de/wp-content/uploads/2010/11/Fotolia_18687012_XS.jpg</a:t>
            </a:r>
            <a:r>
              <a:rPr lang="de-DE" dirty="0" smtClean="0"/>
              <a:t> Warteschlage</a:t>
            </a:r>
          </a:p>
          <a:p>
            <a:r>
              <a:rPr lang="de-DE" dirty="0" smtClean="0">
                <a:hlinkClick r:id="rId5"/>
              </a:rPr>
              <a:t>https://www.coasterfriends.de/forum/attachments/eure-tripreports-unsere-freude/181214d1369292403-lekker-achtbaane-4-phantasialand-img_0221.jpg</a:t>
            </a:r>
            <a:r>
              <a:rPr lang="de-DE" dirty="0" smtClean="0"/>
              <a:t> Wartebereich im </a:t>
            </a:r>
            <a:r>
              <a:rPr lang="de-DE" dirty="0" err="1" smtClean="0"/>
              <a:t>Colorade</a:t>
            </a:r>
            <a:r>
              <a:rPr lang="de-DE" dirty="0" smtClean="0"/>
              <a:t> Express</a:t>
            </a:r>
          </a:p>
          <a:p>
            <a:r>
              <a:rPr lang="de-DE" dirty="0" smtClean="0">
                <a:hlinkClick r:id="rId6"/>
              </a:rPr>
              <a:t>https://media.holidaycheck.com/data/urlaubsbilder/images/41/1158094241.jpg</a:t>
            </a:r>
            <a:r>
              <a:rPr lang="de-DE" dirty="0" smtClean="0"/>
              <a:t> </a:t>
            </a:r>
            <a:r>
              <a:rPr lang="de-DE" dirty="0" err="1" smtClean="0"/>
              <a:t>Talocan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574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de-DE" dirty="0" smtClean="0"/>
              <a:t>Mein Projektidee</a:t>
            </a:r>
          </a:p>
          <a:p>
            <a:pPr>
              <a:buFont typeface="Wingdings" charset="2"/>
              <a:buChar char="v"/>
            </a:pPr>
            <a:r>
              <a:rPr lang="de-DE" dirty="0" smtClean="0"/>
              <a:t>Use Case </a:t>
            </a:r>
          </a:p>
          <a:p>
            <a:pPr>
              <a:buFont typeface="Wingdings" charset="2"/>
              <a:buChar char="v"/>
            </a:pPr>
            <a:r>
              <a:rPr lang="de-DE" dirty="0" smtClean="0"/>
              <a:t>Klassendiagramm </a:t>
            </a:r>
          </a:p>
          <a:p>
            <a:r>
              <a:rPr lang="de-DE" dirty="0" smtClean="0"/>
              <a:t>Anwendungslogik Client</a:t>
            </a:r>
            <a:endParaRPr lang="de-DE" dirty="0"/>
          </a:p>
          <a:p>
            <a:pPr>
              <a:buFont typeface="Wingdings" charset="2"/>
              <a:buChar char="v"/>
            </a:pPr>
            <a:r>
              <a:rPr lang="de-DE" dirty="0" smtClean="0"/>
              <a:t>Anwendungslogik Server </a:t>
            </a:r>
          </a:p>
        </p:txBody>
      </p:sp>
    </p:spTree>
    <p:extLst>
      <p:ext uri="{BB962C8B-B14F-4D97-AF65-F5344CB8AC3E}">
        <p14:creationId xmlns:p14="http://schemas.microsoft.com/office/powerpoint/2010/main" val="33363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Meine Projektidee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 System, dass einen Besucher im Freizeitpark unterstützt. </a:t>
            </a:r>
          </a:p>
          <a:p>
            <a:r>
              <a:rPr lang="de-DE" dirty="0" smtClean="0"/>
              <a:t>Durch Angabe von die Wartezeiten, News Blog und Parkplan mit Routenbestimmung, GPS-Ortung, Ort markieren. </a:t>
            </a:r>
          </a:p>
          <a:p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368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6000" y="365125"/>
            <a:ext cx="8297333" cy="752475"/>
          </a:xfrm>
        </p:spPr>
        <p:txBody>
          <a:bodyPr/>
          <a:lstStyle/>
          <a:p>
            <a:r>
              <a:rPr lang="de-DE" dirty="0" smtClean="0"/>
              <a:t>Use Case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77" y="1117600"/>
            <a:ext cx="7868356" cy="5245571"/>
          </a:xfrm>
        </p:spPr>
      </p:pic>
    </p:spTree>
    <p:extLst>
      <p:ext uri="{BB962C8B-B14F-4D97-AF65-F5344CB8AC3E}">
        <p14:creationId xmlns:p14="http://schemas.microsoft.com/office/powerpoint/2010/main" val="89634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6000" y="365126"/>
            <a:ext cx="8297333" cy="583142"/>
          </a:xfrm>
        </p:spPr>
        <p:txBody>
          <a:bodyPr>
            <a:normAutofit fontScale="90000"/>
          </a:bodyPr>
          <a:lstStyle/>
          <a:p>
            <a:r>
              <a:rPr lang="de-DE" smtClean="0"/>
              <a:t>Klassendiagramm</a:t>
            </a:r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948268"/>
            <a:ext cx="8534400" cy="5813778"/>
          </a:xfrm>
        </p:spPr>
      </p:pic>
    </p:spTree>
    <p:extLst>
      <p:ext uri="{BB962C8B-B14F-4D97-AF65-F5344CB8AC3E}">
        <p14:creationId xmlns:p14="http://schemas.microsoft.com/office/powerpoint/2010/main" val="103629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5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t="15711" r="26204" b="10861"/>
          <a:stretch/>
        </p:blipFill>
        <p:spPr>
          <a:xfrm>
            <a:off x="1929754" y="24918"/>
            <a:ext cx="10156453" cy="6656239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5803" y="3225180"/>
            <a:ext cx="2603323" cy="9398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Anwendungs-</a:t>
            </a:r>
            <a:br>
              <a:rPr lang="de-DE" dirty="0" smtClean="0"/>
            </a:br>
            <a:r>
              <a:rPr lang="de-DE" dirty="0" err="1" smtClean="0"/>
              <a:t>logik</a:t>
            </a:r>
            <a:r>
              <a:rPr lang="de-DE" dirty="0" smtClean="0"/>
              <a:t> Client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>
          <a:xfrm>
            <a:off x="590816" y="4244621"/>
            <a:ext cx="2852295" cy="2196482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de-DE" dirty="0" smtClean="0"/>
              <a:t>Schritt  Auswahl der </a:t>
            </a:r>
            <a:br>
              <a:rPr lang="de-DE" dirty="0" smtClean="0"/>
            </a:br>
            <a:r>
              <a:rPr lang="de-DE" dirty="0"/>
              <a:t>W</a:t>
            </a:r>
            <a:r>
              <a:rPr lang="de-DE" dirty="0" smtClean="0"/>
              <a:t>unsch Attraktionen</a:t>
            </a:r>
          </a:p>
          <a:p>
            <a:pPr marL="342900" indent="-342900">
              <a:buAutoNum type="arabicPeriod"/>
            </a:pPr>
            <a:r>
              <a:rPr lang="de-DE" dirty="0" smtClean="0"/>
              <a:t>Schritt: Eliminierung der nicht aus gesuchten Attraktionen und der dazugehörigen Kanten. </a:t>
            </a:r>
          </a:p>
          <a:p>
            <a:pPr marL="342900" indent="-342900">
              <a:buAutoNum type="arabicPeriod"/>
            </a:pPr>
            <a:r>
              <a:rPr lang="de-DE" dirty="0" smtClean="0"/>
              <a:t>Schritt: Berechnung des Weges</a:t>
            </a:r>
            <a:endParaRPr lang="de-DE" dirty="0"/>
          </a:p>
        </p:txBody>
      </p:sp>
      <p:sp>
        <p:nvSpPr>
          <p:cNvPr id="7" name="Oval 6"/>
          <p:cNvSpPr/>
          <p:nvPr/>
        </p:nvSpPr>
        <p:spPr>
          <a:xfrm>
            <a:off x="7079956" y="2924061"/>
            <a:ext cx="428977" cy="428977"/>
          </a:xfrm>
          <a:prstGeom prst="ellipse">
            <a:avLst/>
          </a:prstGeom>
          <a:solidFill>
            <a:srgbClr val="DD1166"/>
          </a:solidFill>
          <a:ln>
            <a:solidFill>
              <a:srgbClr val="DD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113812" y="3949698"/>
            <a:ext cx="428977" cy="428977"/>
          </a:xfrm>
          <a:prstGeom prst="ellipse">
            <a:avLst/>
          </a:prstGeom>
          <a:solidFill>
            <a:srgbClr val="DD1166"/>
          </a:solidFill>
          <a:ln>
            <a:solidFill>
              <a:srgbClr val="DD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961526" y="3504150"/>
            <a:ext cx="607766" cy="428977"/>
          </a:xfrm>
          <a:prstGeom prst="ellipse">
            <a:avLst/>
          </a:prstGeom>
          <a:solidFill>
            <a:srgbClr val="DD1166"/>
          </a:solidFill>
          <a:ln>
            <a:solidFill>
              <a:srgbClr val="DD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27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881034" y="2904066"/>
            <a:ext cx="596385" cy="428977"/>
          </a:xfrm>
          <a:prstGeom prst="ellipse">
            <a:avLst/>
          </a:prstGeom>
          <a:solidFill>
            <a:srgbClr val="DD1166"/>
          </a:solidFill>
          <a:ln>
            <a:solidFill>
              <a:srgbClr val="DD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24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623272" y="559642"/>
            <a:ext cx="766291" cy="428977"/>
          </a:xfrm>
          <a:prstGeom prst="ellipse">
            <a:avLst/>
          </a:prstGeom>
          <a:solidFill>
            <a:srgbClr val="DD1166"/>
          </a:solidFill>
          <a:ln>
            <a:solidFill>
              <a:srgbClr val="DD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13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104112" y="5130799"/>
            <a:ext cx="428977" cy="428977"/>
          </a:xfrm>
          <a:prstGeom prst="ellipse">
            <a:avLst/>
          </a:prstGeom>
          <a:solidFill>
            <a:srgbClr val="DD1166"/>
          </a:solidFill>
          <a:ln>
            <a:solidFill>
              <a:srgbClr val="DD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947377" y="3680842"/>
            <a:ext cx="428977" cy="428977"/>
          </a:xfrm>
          <a:prstGeom prst="ellipse">
            <a:avLst/>
          </a:prstGeom>
          <a:solidFill>
            <a:srgbClr val="DD1166"/>
          </a:solidFill>
          <a:ln>
            <a:solidFill>
              <a:srgbClr val="DD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18437" y="4664422"/>
            <a:ext cx="428977" cy="428977"/>
          </a:xfrm>
          <a:prstGeom prst="ellipse">
            <a:avLst/>
          </a:prstGeom>
          <a:solidFill>
            <a:srgbClr val="DD1166"/>
          </a:solidFill>
          <a:ln>
            <a:solidFill>
              <a:srgbClr val="DD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955241" y="5492044"/>
            <a:ext cx="551670" cy="417688"/>
          </a:xfrm>
          <a:prstGeom prst="ellipse">
            <a:avLst/>
          </a:prstGeom>
          <a:solidFill>
            <a:srgbClr val="DD1166"/>
          </a:solidFill>
          <a:ln>
            <a:solidFill>
              <a:srgbClr val="DD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007981" y="4484991"/>
            <a:ext cx="602198" cy="417688"/>
          </a:xfrm>
          <a:prstGeom prst="ellipse">
            <a:avLst/>
          </a:prstGeom>
          <a:solidFill>
            <a:srgbClr val="DD1166"/>
          </a:solidFill>
          <a:ln>
            <a:solidFill>
              <a:srgbClr val="DD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38295" y="1956133"/>
            <a:ext cx="620890" cy="407330"/>
          </a:xfrm>
          <a:prstGeom prst="ellipse">
            <a:avLst/>
          </a:prstGeom>
          <a:solidFill>
            <a:srgbClr val="DD1166"/>
          </a:solidFill>
          <a:ln>
            <a:solidFill>
              <a:srgbClr val="DD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25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086334" y="6185374"/>
            <a:ext cx="634464" cy="382897"/>
          </a:xfrm>
          <a:prstGeom prst="ellipse">
            <a:avLst/>
          </a:prstGeom>
          <a:solidFill>
            <a:srgbClr val="DD1166"/>
          </a:solidFill>
          <a:ln>
            <a:solidFill>
              <a:srgbClr val="DD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21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539537" y="118348"/>
            <a:ext cx="619005" cy="417688"/>
          </a:xfrm>
          <a:prstGeom prst="ellipse">
            <a:avLst/>
          </a:prstGeom>
          <a:solidFill>
            <a:srgbClr val="DD1166"/>
          </a:solidFill>
          <a:ln>
            <a:solidFill>
              <a:srgbClr val="DD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15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29793" y="1886608"/>
            <a:ext cx="723846" cy="428977"/>
          </a:xfrm>
          <a:prstGeom prst="ellipse">
            <a:avLst/>
          </a:prstGeom>
          <a:solidFill>
            <a:srgbClr val="DD11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17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336924" y="4318000"/>
            <a:ext cx="428977" cy="428977"/>
          </a:xfrm>
          <a:prstGeom prst="ellipse">
            <a:avLst/>
          </a:prstGeom>
          <a:solidFill>
            <a:srgbClr val="DD11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7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45162" y="3611513"/>
            <a:ext cx="630162" cy="428977"/>
          </a:xfrm>
          <a:prstGeom prst="ellipse">
            <a:avLst/>
          </a:prstGeom>
          <a:solidFill>
            <a:srgbClr val="DD11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18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61865" y="238289"/>
            <a:ext cx="623769" cy="556772"/>
          </a:xfrm>
          <a:prstGeom prst="ellipse">
            <a:avLst/>
          </a:prstGeom>
          <a:solidFill>
            <a:srgbClr val="DD11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12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085752" y="488211"/>
            <a:ext cx="654755" cy="428977"/>
          </a:xfrm>
          <a:prstGeom prst="ellipse">
            <a:avLst/>
          </a:prstGeom>
          <a:solidFill>
            <a:srgbClr val="DD11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11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1057467" y="1499945"/>
            <a:ext cx="666043" cy="428977"/>
          </a:xfrm>
          <a:prstGeom prst="ellipse">
            <a:avLst/>
          </a:prstGeom>
          <a:solidFill>
            <a:srgbClr val="DD11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10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592370" y="2427153"/>
            <a:ext cx="428977" cy="428977"/>
          </a:xfrm>
          <a:prstGeom prst="ellipse">
            <a:avLst/>
          </a:prstGeom>
          <a:solidFill>
            <a:srgbClr val="DD11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9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1057467" y="2363220"/>
            <a:ext cx="428977" cy="428977"/>
          </a:xfrm>
          <a:prstGeom prst="ellipse">
            <a:avLst/>
          </a:prstGeom>
          <a:solidFill>
            <a:srgbClr val="DD11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8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017307" y="2975500"/>
            <a:ext cx="639233" cy="428977"/>
          </a:xfrm>
          <a:prstGeom prst="ellipse">
            <a:avLst/>
          </a:prstGeom>
          <a:solidFill>
            <a:srgbClr val="DD11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19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8497677" y="1495427"/>
            <a:ext cx="618361" cy="417688"/>
          </a:xfrm>
          <a:prstGeom prst="ellipse">
            <a:avLst/>
          </a:prstGeom>
          <a:solidFill>
            <a:srgbClr val="DD1166"/>
          </a:solidFill>
          <a:ln>
            <a:solidFill>
              <a:srgbClr val="DD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506637" y="315385"/>
            <a:ext cx="607229" cy="417688"/>
          </a:xfrm>
          <a:prstGeom prst="ellipse">
            <a:avLst/>
          </a:prstGeom>
          <a:solidFill>
            <a:srgbClr val="DD1166"/>
          </a:solidFill>
          <a:ln>
            <a:solidFill>
              <a:srgbClr val="DD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14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193848" y="1154177"/>
            <a:ext cx="651314" cy="417688"/>
          </a:xfrm>
          <a:prstGeom prst="ellipse">
            <a:avLst/>
          </a:prstGeom>
          <a:solidFill>
            <a:srgbClr val="DD1166"/>
          </a:solidFill>
          <a:ln>
            <a:solidFill>
              <a:srgbClr val="DD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16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525898" y="1296745"/>
            <a:ext cx="615858" cy="417688"/>
          </a:xfrm>
          <a:prstGeom prst="ellipse">
            <a:avLst/>
          </a:prstGeom>
          <a:solidFill>
            <a:srgbClr val="DD1166"/>
          </a:solidFill>
          <a:ln>
            <a:solidFill>
              <a:srgbClr val="DD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20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472014" y="3189988"/>
            <a:ext cx="629675" cy="392456"/>
          </a:xfrm>
          <a:prstGeom prst="ellipse">
            <a:avLst/>
          </a:prstGeom>
          <a:solidFill>
            <a:srgbClr val="DD1166"/>
          </a:solidFill>
          <a:ln>
            <a:solidFill>
              <a:srgbClr val="DD1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21</a:t>
            </a:r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36" name="Gerade Verbindung 35"/>
          <p:cNvCxnSpPr>
            <a:stCxn id="18" idx="0"/>
            <a:endCxn id="16" idx="4"/>
          </p:cNvCxnSpPr>
          <p:nvPr/>
        </p:nvCxnSpPr>
        <p:spPr>
          <a:xfrm flipH="1" flipV="1">
            <a:off x="7309080" y="4902679"/>
            <a:ext cx="94486" cy="1282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18" idx="1"/>
            <a:endCxn id="12" idx="5"/>
          </p:cNvCxnSpPr>
          <p:nvPr/>
        </p:nvCxnSpPr>
        <p:spPr>
          <a:xfrm flipH="1" flipV="1">
            <a:off x="6470267" y="5496954"/>
            <a:ext cx="708982" cy="744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37"/>
          <p:cNvCxnSpPr>
            <a:stCxn id="18" idx="7"/>
            <a:endCxn id="15" idx="3"/>
          </p:cNvCxnSpPr>
          <p:nvPr/>
        </p:nvCxnSpPr>
        <p:spPr>
          <a:xfrm flipV="1">
            <a:off x="7627883" y="5848563"/>
            <a:ext cx="408148" cy="392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38"/>
          <p:cNvCxnSpPr>
            <a:stCxn id="14" idx="2"/>
            <a:endCxn id="16" idx="5"/>
          </p:cNvCxnSpPr>
          <p:nvPr/>
        </p:nvCxnSpPr>
        <p:spPr>
          <a:xfrm flipH="1" flipV="1">
            <a:off x="7521989" y="4841510"/>
            <a:ext cx="396448" cy="37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16" idx="2"/>
            <a:endCxn id="8" idx="5"/>
          </p:cNvCxnSpPr>
          <p:nvPr/>
        </p:nvCxnSpPr>
        <p:spPr>
          <a:xfrm flipH="1" flipV="1">
            <a:off x="6479967" y="4315853"/>
            <a:ext cx="528014" cy="377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40"/>
          <p:cNvCxnSpPr>
            <a:stCxn id="12" idx="0"/>
            <a:endCxn id="8" idx="4"/>
          </p:cNvCxnSpPr>
          <p:nvPr/>
        </p:nvCxnSpPr>
        <p:spPr>
          <a:xfrm flipV="1">
            <a:off x="6318601" y="4378675"/>
            <a:ext cx="9700" cy="7521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41"/>
          <p:cNvCxnSpPr>
            <a:stCxn id="12" idx="6"/>
            <a:endCxn id="16" idx="3"/>
          </p:cNvCxnSpPr>
          <p:nvPr/>
        </p:nvCxnSpPr>
        <p:spPr>
          <a:xfrm flipV="1">
            <a:off x="6533089" y="4841510"/>
            <a:ext cx="563082" cy="503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15" idx="0"/>
            <a:endCxn id="14" idx="4"/>
          </p:cNvCxnSpPr>
          <p:nvPr/>
        </p:nvCxnSpPr>
        <p:spPr>
          <a:xfrm flipH="1" flipV="1">
            <a:off x="8132926" y="5093399"/>
            <a:ext cx="98150" cy="398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 Verbindung 66"/>
          <p:cNvCxnSpPr>
            <a:stCxn id="14" idx="0"/>
            <a:endCxn id="13" idx="4"/>
          </p:cNvCxnSpPr>
          <p:nvPr/>
        </p:nvCxnSpPr>
        <p:spPr>
          <a:xfrm flipV="1">
            <a:off x="8132926" y="4109819"/>
            <a:ext cx="28940" cy="554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68"/>
          <p:cNvCxnSpPr>
            <a:stCxn id="8" idx="0"/>
            <a:endCxn id="7" idx="2"/>
          </p:cNvCxnSpPr>
          <p:nvPr/>
        </p:nvCxnSpPr>
        <p:spPr>
          <a:xfrm flipV="1">
            <a:off x="6328301" y="3138550"/>
            <a:ext cx="751655" cy="811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71"/>
          <p:cNvCxnSpPr>
            <a:stCxn id="10" idx="6"/>
            <a:endCxn id="7" idx="2"/>
          </p:cNvCxnSpPr>
          <p:nvPr/>
        </p:nvCxnSpPr>
        <p:spPr>
          <a:xfrm>
            <a:off x="5477419" y="3118555"/>
            <a:ext cx="1602537" cy="19995"/>
          </a:xfrm>
          <a:prstGeom prst="line">
            <a:avLst/>
          </a:prstGeom>
          <a:ln>
            <a:solidFill>
              <a:srgbClr val="77AAB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72"/>
          <p:cNvCxnSpPr>
            <a:stCxn id="22" idx="7"/>
            <a:endCxn id="10" idx="3"/>
          </p:cNvCxnSpPr>
          <p:nvPr/>
        </p:nvCxnSpPr>
        <p:spPr>
          <a:xfrm flipV="1">
            <a:off x="4383039" y="3270221"/>
            <a:ext cx="585334" cy="404114"/>
          </a:xfrm>
          <a:prstGeom prst="line">
            <a:avLst/>
          </a:prstGeom>
          <a:ln>
            <a:solidFill>
              <a:srgbClr val="77AAB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73"/>
          <p:cNvCxnSpPr>
            <a:stCxn id="13" idx="0"/>
            <a:endCxn id="7" idx="6"/>
          </p:cNvCxnSpPr>
          <p:nvPr/>
        </p:nvCxnSpPr>
        <p:spPr>
          <a:xfrm flipH="1" flipV="1">
            <a:off x="7508933" y="3138550"/>
            <a:ext cx="652933" cy="542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74"/>
          <p:cNvCxnSpPr>
            <a:stCxn id="16" idx="7"/>
            <a:endCxn id="13" idx="3"/>
          </p:cNvCxnSpPr>
          <p:nvPr/>
        </p:nvCxnSpPr>
        <p:spPr>
          <a:xfrm flipV="1">
            <a:off x="7521989" y="4046997"/>
            <a:ext cx="488210" cy="499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75"/>
          <p:cNvCxnSpPr>
            <a:stCxn id="16" idx="0"/>
            <a:endCxn id="7" idx="4"/>
          </p:cNvCxnSpPr>
          <p:nvPr/>
        </p:nvCxnSpPr>
        <p:spPr>
          <a:xfrm flipH="1" flipV="1">
            <a:off x="7294445" y="3353038"/>
            <a:ext cx="14635" cy="1131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Gerade Verbindung 92"/>
          <p:cNvCxnSpPr>
            <a:stCxn id="10" idx="0"/>
            <a:endCxn id="17" idx="4"/>
          </p:cNvCxnSpPr>
          <p:nvPr/>
        </p:nvCxnSpPr>
        <p:spPr>
          <a:xfrm flipV="1">
            <a:off x="5179227" y="2363463"/>
            <a:ext cx="169513" cy="540603"/>
          </a:xfrm>
          <a:prstGeom prst="line">
            <a:avLst/>
          </a:prstGeom>
          <a:ln>
            <a:solidFill>
              <a:srgbClr val="77AAB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Gerade Verbindung 96"/>
          <p:cNvCxnSpPr>
            <a:stCxn id="17" idx="2"/>
            <a:endCxn id="20" idx="6"/>
          </p:cNvCxnSpPr>
          <p:nvPr/>
        </p:nvCxnSpPr>
        <p:spPr>
          <a:xfrm flipH="1" flipV="1">
            <a:off x="4553639" y="2101097"/>
            <a:ext cx="484656" cy="58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Gerade Verbindung 97"/>
          <p:cNvCxnSpPr>
            <a:stCxn id="17" idx="0"/>
            <a:endCxn id="32" idx="5"/>
          </p:cNvCxnSpPr>
          <p:nvPr/>
        </p:nvCxnSpPr>
        <p:spPr>
          <a:xfrm flipH="1" flipV="1">
            <a:off x="5051566" y="1653264"/>
            <a:ext cx="297174" cy="302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>
            <a:stCxn id="17" idx="1"/>
            <a:endCxn id="31" idx="6"/>
          </p:cNvCxnSpPr>
          <p:nvPr/>
        </p:nvCxnSpPr>
        <p:spPr>
          <a:xfrm flipH="1" flipV="1">
            <a:off x="3845162" y="1363021"/>
            <a:ext cx="1284060" cy="652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Gerade Verbindung 104"/>
          <p:cNvCxnSpPr>
            <a:stCxn id="19" idx="5"/>
            <a:endCxn id="17" idx="3"/>
          </p:cNvCxnSpPr>
          <p:nvPr/>
        </p:nvCxnSpPr>
        <p:spPr>
          <a:xfrm>
            <a:off x="3067891" y="474867"/>
            <a:ext cx="2061331" cy="1828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>
            <a:stCxn id="30" idx="5"/>
            <a:endCxn id="17" idx="7"/>
          </p:cNvCxnSpPr>
          <p:nvPr/>
        </p:nvCxnSpPr>
        <p:spPr>
          <a:xfrm>
            <a:off x="5024939" y="671904"/>
            <a:ext cx="543319" cy="1343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>
            <a:endCxn id="30" idx="2"/>
          </p:cNvCxnSpPr>
          <p:nvPr/>
        </p:nvCxnSpPr>
        <p:spPr>
          <a:xfrm>
            <a:off x="3184867" y="327192"/>
            <a:ext cx="1321770" cy="19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111"/>
          <p:cNvCxnSpPr>
            <a:stCxn id="31" idx="7"/>
            <a:endCxn id="30" idx="3"/>
          </p:cNvCxnSpPr>
          <p:nvPr/>
        </p:nvCxnSpPr>
        <p:spPr>
          <a:xfrm flipV="1">
            <a:off x="3749779" y="671904"/>
            <a:ext cx="845785" cy="543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113"/>
          <p:cNvCxnSpPr>
            <a:stCxn id="31" idx="5"/>
            <a:endCxn id="20" idx="0"/>
          </p:cNvCxnSpPr>
          <p:nvPr/>
        </p:nvCxnSpPr>
        <p:spPr>
          <a:xfrm>
            <a:off x="3749779" y="1510696"/>
            <a:ext cx="441937" cy="375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Gerade Verbindung 115"/>
          <p:cNvCxnSpPr>
            <a:stCxn id="31" idx="1"/>
            <a:endCxn id="19" idx="4"/>
          </p:cNvCxnSpPr>
          <p:nvPr/>
        </p:nvCxnSpPr>
        <p:spPr>
          <a:xfrm flipH="1" flipV="1">
            <a:off x="2849040" y="536036"/>
            <a:ext cx="440191" cy="679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Gerade Verbindung 117"/>
          <p:cNvCxnSpPr>
            <a:endCxn id="29" idx="2"/>
          </p:cNvCxnSpPr>
          <p:nvPr/>
        </p:nvCxnSpPr>
        <p:spPr>
          <a:xfrm flipV="1">
            <a:off x="5683051" y="1704271"/>
            <a:ext cx="2814626" cy="455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Gerade Verbindung 119"/>
          <p:cNvCxnSpPr>
            <a:stCxn id="11" idx="5"/>
            <a:endCxn id="29" idx="1"/>
          </p:cNvCxnSpPr>
          <p:nvPr/>
        </p:nvCxnSpPr>
        <p:spPr>
          <a:xfrm>
            <a:off x="7277342" y="925797"/>
            <a:ext cx="1310892" cy="630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>
            <a:stCxn id="11" idx="7"/>
            <a:endCxn id="23" idx="2"/>
          </p:cNvCxnSpPr>
          <p:nvPr/>
        </p:nvCxnSpPr>
        <p:spPr>
          <a:xfrm flipV="1">
            <a:off x="7277342" y="516675"/>
            <a:ext cx="884523" cy="105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125"/>
          <p:cNvCxnSpPr>
            <a:stCxn id="29" idx="7"/>
            <a:endCxn id="24" idx="2"/>
          </p:cNvCxnSpPr>
          <p:nvPr/>
        </p:nvCxnSpPr>
        <p:spPr>
          <a:xfrm flipV="1">
            <a:off x="9025481" y="702700"/>
            <a:ext cx="1060271" cy="853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>
            <a:stCxn id="29" idx="0"/>
            <a:endCxn id="23" idx="4"/>
          </p:cNvCxnSpPr>
          <p:nvPr/>
        </p:nvCxnSpPr>
        <p:spPr>
          <a:xfrm flipH="1" flipV="1">
            <a:off x="8473750" y="795061"/>
            <a:ext cx="333108" cy="700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Gerade Verbindung 131"/>
          <p:cNvCxnSpPr>
            <a:stCxn id="23" idx="6"/>
            <a:endCxn id="24" idx="1"/>
          </p:cNvCxnSpPr>
          <p:nvPr/>
        </p:nvCxnSpPr>
        <p:spPr>
          <a:xfrm>
            <a:off x="8785634" y="516675"/>
            <a:ext cx="1396005" cy="34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>
            <a:stCxn id="29" idx="6"/>
            <a:endCxn id="25" idx="2"/>
          </p:cNvCxnSpPr>
          <p:nvPr/>
        </p:nvCxnSpPr>
        <p:spPr>
          <a:xfrm>
            <a:off x="9116038" y="1704271"/>
            <a:ext cx="1941429" cy="10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>
            <a:stCxn id="24" idx="5"/>
            <a:endCxn id="25" idx="0"/>
          </p:cNvCxnSpPr>
          <p:nvPr/>
        </p:nvCxnSpPr>
        <p:spPr>
          <a:xfrm>
            <a:off x="10644620" y="854366"/>
            <a:ext cx="745869" cy="645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Gewinkelte Verbindung 138"/>
          <p:cNvCxnSpPr>
            <a:stCxn id="29" idx="5"/>
            <a:endCxn id="28" idx="0"/>
          </p:cNvCxnSpPr>
          <p:nvPr/>
        </p:nvCxnSpPr>
        <p:spPr>
          <a:xfrm rot="16200000" flipH="1">
            <a:off x="9119425" y="1758001"/>
            <a:ext cx="1123554" cy="1311443"/>
          </a:xfrm>
          <a:prstGeom prst="bentConnector3">
            <a:avLst>
              <a:gd name="adj1" fmla="val -44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>
            <a:stCxn id="26" idx="5"/>
            <a:endCxn id="28" idx="2"/>
          </p:cNvCxnSpPr>
          <p:nvPr/>
        </p:nvCxnSpPr>
        <p:spPr>
          <a:xfrm>
            <a:off x="8958525" y="2793308"/>
            <a:ext cx="1058782" cy="396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Gerade Verbindung 145"/>
          <p:cNvCxnSpPr>
            <a:stCxn id="26" idx="6"/>
            <a:endCxn id="27" idx="1"/>
          </p:cNvCxnSpPr>
          <p:nvPr/>
        </p:nvCxnSpPr>
        <p:spPr>
          <a:xfrm flipV="1">
            <a:off x="9021347" y="2426042"/>
            <a:ext cx="2098942" cy="21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Gerade Verbindung 148"/>
          <p:cNvCxnSpPr>
            <a:stCxn id="7" idx="6"/>
            <a:endCxn id="9" idx="1"/>
          </p:cNvCxnSpPr>
          <p:nvPr/>
        </p:nvCxnSpPr>
        <p:spPr>
          <a:xfrm>
            <a:off x="7508933" y="3138550"/>
            <a:ext cx="1541598" cy="4284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Gerade Verbindung 150"/>
          <p:cNvCxnSpPr>
            <a:stCxn id="9" idx="0"/>
            <a:endCxn id="26" idx="4"/>
          </p:cNvCxnSpPr>
          <p:nvPr/>
        </p:nvCxnSpPr>
        <p:spPr>
          <a:xfrm flipH="1" flipV="1">
            <a:off x="8806859" y="2856130"/>
            <a:ext cx="458550" cy="648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Gerade Verbindung 152"/>
          <p:cNvCxnSpPr>
            <a:stCxn id="9" idx="5"/>
            <a:endCxn id="21" idx="1"/>
          </p:cNvCxnSpPr>
          <p:nvPr/>
        </p:nvCxnSpPr>
        <p:spPr>
          <a:xfrm>
            <a:off x="9480287" y="3870305"/>
            <a:ext cx="919459" cy="510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>
            <a:stCxn id="9" idx="7"/>
            <a:endCxn id="28" idx="3"/>
          </p:cNvCxnSpPr>
          <p:nvPr/>
        </p:nvCxnSpPr>
        <p:spPr>
          <a:xfrm flipV="1">
            <a:off x="9480287" y="3341655"/>
            <a:ext cx="630634" cy="225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Gerade Verbindung 157"/>
          <p:cNvCxnSpPr>
            <a:stCxn id="9" idx="6"/>
            <a:endCxn id="34" idx="3"/>
          </p:cNvCxnSpPr>
          <p:nvPr/>
        </p:nvCxnSpPr>
        <p:spPr>
          <a:xfrm flipV="1">
            <a:off x="9569292" y="3524970"/>
            <a:ext cx="1994936" cy="193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Gerade Verbindung 159"/>
          <p:cNvCxnSpPr>
            <a:stCxn id="34" idx="0"/>
            <a:endCxn id="27" idx="4"/>
          </p:cNvCxnSpPr>
          <p:nvPr/>
        </p:nvCxnSpPr>
        <p:spPr>
          <a:xfrm flipH="1" flipV="1">
            <a:off x="11271956" y="2792197"/>
            <a:ext cx="514896" cy="397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Gerade Verbindung 161"/>
          <p:cNvCxnSpPr>
            <a:stCxn id="28" idx="7"/>
            <a:endCxn id="27" idx="2"/>
          </p:cNvCxnSpPr>
          <p:nvPr/>
        </p:nvCxnSpPr>
        <p:spPr>
          <a:xfrm flipV="1">
            <a:off x="10562926" y="2577709"/>
            <a:ext cx="494541" cy="460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Gerade Verbindung 166"/>
          <p:cNvCxnSpPr>
            <a:stCxn id="21" idx="6"/>
            <a:endCxn id="34" idx="4"/>
          </p:cNvCxnSpPr>
          <p:nvPr/>
        </p:nvCxnSpPr>
        <p:spPr>
          <a:xfrm flipV="1">
            <a:off x="10765901" y="3582444"/>
            <a:ext cx="1020951" cy="950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Gerade Verbindung 169"/>
          <p:cNvCxnSpPr>
            <a:stCxn id="28" idx="4"/>
            <a:endCxn id="21" idx="0"/>
          </p:cNvCxnSpPr>
          <p:nvPr/>
        </p:nvCxnSpPr>
        <p:spPr>
          <a:xfrm>
            <a:off x="10336924" y="3404477"/>
            <a:ext cx="214489" cy="913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60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Anwendungslogik Server - Wartezeit berechnen an Attraktionen mit mehreren Bahnen</a:t>
            </a:r>
            <a:endParaRPr lang="de-D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016000" y="1825625"/>
                <a:ext cx="10337800" cy="2633020"/>
              </a:xfrm>
            </p:spPr>
            <p:txBody>
              <a:bodyPr>
                <a:normAutofit/>
              </a:bodyPr>
              <a:lstStyle/>
              <a:p>
                <a:r>
                  <a:rPr lang="de-DE" dirty="0" smtClean="0"/>
                  <a:t>Person betritt die Attraktion</a:t>
                </a:r>
              </a:p>
              <a:p>
                <a:r>
                  <a:rPr lang="de-DE" dirty="0" err="1" smtClean="0"/>
                  <a:t>Wartenzeit</a:t>
                </a:r>
                <a:r>
                  <a:rPr lang="de-DE" dirty="0" smtClean="0"/>
                  <a:t> wird mit der ersten: </a:t>
                </a:r>
              </a:p>
              <a:p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charset="0"/>
                      </a:rPr>
                      <m:t>𝑊𝑎𝑟𝑡𝑒𝑧𝑒𝑖𝑡𝑒𝑛</m:t>
                    </m:r>
                    <m:r>
                      <a:rPr lang="de-DE" sz="2000" b="0" i="1" smtClean="0">
                        <a:latin typeface="Cambria Math" charset="0"/>
                      </a:rPr>
                      <m:t>=</m:t>
                    </m:r>
                    <m:r>
                      <m:rPr>
                        <m:nor/>
                      </m:rPr>
                      <a:rPr lang="de-DE" sz="2000"/>
                      <m:t>(</m:t>
                    </m:r>
                    <m:f>
                      <m:fPr>
                        <m:ctrlPr>
                          <a:rPr lang="mr-IN" sz="20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e-DE" sz="2000" b="0" i="0" smtClean="0">
                            <a:latin typeface="Cambria Math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de-DE" sz="2000" smtClean="0"/>
                          <m:t>𝐼𝑛𝑐𝑜𝑚𝑒</m:t>
                        </m:r>
                        <m:r>
                          <m:rPr>
                            <m:nor/>
                          </m:rPr>
                          <a:rPr lang="de-DE" sz="2000" smtClean="0"/>
                          <m:t> </m:t>
                        </m:r>
                        <m:r>
                          <m:rPr>
                            <m:nor/>
                          </m:rPr>
                          <a:rPr lang="de-DE" sz="2000" smtClean="0"/>
                          <m:t>𝑃𝑒𝑟𝑠𝑜𝑛</m:t>
                        </m:r>
                        <m:r>
                          <m:rPr>
                            <m:nor/>
                          </m:rPr>
                          <a:rPr lang="de-DE" sz="2000" smtClean="0"/>
                          <m:t> − </m:t>
                        </m:r>
                        <m:r>
                          <m:rPr>
                            <m:nor/>
                          </m:rPr>
                          <a:rPr lang="de-DE" sz="2000" smtClean="0"/>
                          <m:t>𝑂𝑢𝑡𝑐𝑜𝑚𝑒</m:t>
                        </m:r>
                        <m:r>
                          <m:rPr>
                            <m:nor/>
                          </m:rPr>
                          <a:rPr lang="de-DE" sz="2000" smtClean="0"/>
                          <m:t> </m:t>
                        </m:r>
                        <m:r>
                          <m:rPr>
                            <m:nor/>
                          </m:rPr>
                          <a:rPr lang="de-DE" sz="2000" smtClean="0"/>
                          <m:t>𝑃𝑒𝑟𝑠𝑜𝑛𝑒𝑛</m:t>
                        </m:r>
                        <m:r>
                          <m:rPr>
                            <m:nor/>
                          </m:rPr>
                          <a:rPr lang="de-DE" sz="2000" b="0" i="0" smtClean="0"/>
                          <m:t>)</m:t>
                        </m:r>
                      </m:num>
                      <m:den>
                        <m:r>
                          <a:rPr lang="de-DE" sz="2000" b="0" i="1" smtClean="0">
                            <a:latin typeface="Cambria Math" charset="0"/>
                          </a:rPr>
                          <m:t>𝐴𝑛𝑧𝑎h𝑙</m:t>
                        </m:r>
                        <m:r>
                          <a:rPr lang="de-DE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de-DE" sz="2000" b="0" i="1" smtClean="0">
                            <a:latin typeface="Cambria Math" charset="0"/>
                          </a:rPr>
                          <m:t>𝑑𝑒𝑟</m:t>
                        </m:r>
                        <m:r>
                          <a:rPr lang="de-DE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de-DE" sz="2000" b="0" i="1" smtClean="0">
                            <a:latin typeface="Cambria Math" charset="0"/>
                          </a:rPr>
                          <m:t>𝑆𝑖𝑡𝑧𝑡</m:t>
                        </m:r>
                        <m:r>
                          <a:rPr lang="de-DE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de-DE" sz="2000" b="0" i="1" smtClean="0">
                            <a:latin typeface="Cambria Math" charset="0"/>
                          </a:rPr>
                          <m:t>𝑖𝑛</m:t>
                        </m:r>
                        <m:r>
                          <a:rPr lang="de-DE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de-DE" sz="2000" b="0" i="1" smtClean="0">
                            <a:latin typeface="Cambria Math" charset="0"/>
                          </a:rPr>
                          <m:t>𝑑𝑒𝑟</m:t>
                        </m:r>
                        <m:r>
                          <a:rPr lang="de-DE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de-DE" sz="2000" b="0" i="1" smtClean="0">
                            <a:latin typeface="Cambria Math" charset="0"/>
                          </a:rPr>
                          <m:t>𝐵𝑎h𝑛</m:t>
                        </m:r>
                      </m:den>
                    </m:f>
                    <m:r>
                      <m:rPr>
                        <m:nor/>
                      </m:rPr>
                      <a:rPr lang="de-DE" sz="2000"/>
                      <m:t>) ∗ </m:t>
                    </m:r>
                    <m:f>
                      <m:fPr>
                        <m:ctrlPr>
                          <a:rPr lang="mr-IN" sz="20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e-DE" sz="2000" b="0" i="0" smtClean="0">
                            <a:latin typeface="Cambria Math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de-DE" sz="2000" smtClean="0"/>
                          <m:t>𝐹𝑎</m:t>
                        </m:r>
                        <m:r>
                          <m:rPr>
                            <m:nor/>
                          </m:rPr>
                          <a:rPr lang="de-DE" sz="2000" smtClean="0"/>
                          <m:t>h</m:t>
                        </m:r>
                        <m:r>
                          <m:rPr>
                            <m:nor/>
                          </m:rPr>
                          <a:rPr lang="de-DE" sz="2000" smtClean="0"/>
                          <m:t>𝑟𝑧𝑒𝑖𝑡</m:t>
                        </m:r>
                        <m:r>
                          <m:rPr>
                            <m:nor/>
                          </m:rPr>
                          <a:rPr lang="de-DE" sz="2000" smtClean="0"/>
                          <m:t> + </m:t>
                        </m:r>
                        <m:r>
                          <m:rPr>
                            <m:nor/>
                          </m:rPr>
                          <a:rPr lang="de-DE" sz="2000" smtClean="0"/>
                          <m:t>𝑆𝑡𝑎𝑛𝑑𝑧𝑒𝑖𝑡</m:t>
                        </m:r>
                        <m:r>
                          <m:rPr>
                            <m:nor/>
                          </m:rPr>
                          <a:rPr lang="de-DE" sz="2000" smtClean="0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de-DE" sz="2000" b="0" i="0" smtClean="0">
                            <a:latin typeface="Cambria Math" charset="0"/>
                          </a:rPr>
                          <m:t>Anzahl</m:t>
                        </m:r>
                        <m:r>
                          <m:rPr>
                            <m:nor/>
                          </m:rPr>
                          <a:rPr lang="de-DE" sz="2000" b="0" i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sz="2000" smtClean="0"/>
                          <m:t>𝑎𝑘𝑡𝑖𝑣𝑒</m:t>
                        </m:r>
                        <m:r>
                          <m:rPr>
                            <m:nor/>
                          </m:rPr>
                          <a:rPr lang="de-DE" sz="2000" smtClean="0"/>
                          <m:t> </m:t>
                        </m:r>
                        <m:r>
                          <m:rPr>
                            <m:nor/>
                          </m:rPr>
                          <a:rPr lang="de-DE" sz="2000" smtClean="0"/>
                          <m:t>𝐵𝑎</m:t>
                        </m:r>
                        <m:r>
                          <m:rPr>
                            <m:nor/>
                          </m:rPr>
                          <a:rPr lang="de-DE" sz="2000" smtClean="0"/>
                          <m:t>h</m:t>
                        </m:r>
                        <m:r>
                          <m:rPr>
                            <m:nor/>
                          </m:rPr>
                          <a:rPr lang="de-DE" sz="2000" smtClean="0"/>
                          <m:t>𝑛𝑒𝑛</m:t>
                        </m:r>
                      </m:den>
                    </m:f>
                  </m:oMath>
                </a14:m>
                <a:endParaRPr lang="de-DE" sz="20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6000" y="1825625"/>
                <a:ext cx="10337800" cy="2633020"/>
              </a:xfrm>
              <a:blipFill rotWithShape="0">
                <a:blip r:embed="rId3"/>
                <a:stretch>
                  <a:fillRect l="-1061" t="-34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9399-5297653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9399-5297653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6" descr="9399-5297653.jp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 rotWithShape="1">
          <a:blip r:embed="rId4"/>
          <a:srcRect l="4978" t="5324" r="1609" b="1928"/>
          <a:stretch/>
        </p:blipFill>
        <p:spPr>
          <a:xfrm flipH="1">
            <a:off x="10093800" y="5074411"/>
            <a:ext cx="1260000" cy="1550471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 rotWithShape="1">
          <a:blip r:embed="rId4"/>
          <a:srcRect l="4978" t="5324" r="1609" b="1928"/>
          <a:stretch/>
        </p:blipFill>
        <p:spPr>
          <a:xfrm>
            <a:off x="1016000" y="5254521"/>
            <a:ext cx="1260000" cy="1550471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6480" y="4800570"/>
            <a:ext cx="2914495" cy="1824312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607017" y="4800570"/>
            <a:ext cx="3068445" cy="1884011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869795" y="4650059"/>
            <a:ext cx="155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DD1166"/>
                </a:solidFill>
              </a:rPr>
              <a:t>Eingang</a:t>
            </a:r>
            <a:endParaRPr lang="de-DE" sz="2800" dirty="0">
              <a:solidFill>
                <a:srgbClr val="DD1166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9935736" y="4551191"/>
            <a:ext cx="1806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DD1166"/>
                </a:solidFill>
              </a:rPr>
              <a:t>Ausgang</a:t>
            </a:r>
            <a:endParaRPr lang="de-DE" sz="2800" dirty="0">
              <a:solidFill>
                <a:srgbClr val="DD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54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Anwendungslogik Server - Wartezeit berechnen an Attraktionen mit mehreren Programm</a:t>
            </a:r>
            <a:endParaRPr lang="de-D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016000" y="1825625"/>
                <a:ext cx="10337800" cy="2974945"/>
              </a:xfrm>
            </p:spPr>
            <p:txBody>
              <a:bodyPr>
                <a:normAutofit/>
              </a:bodyPr>
              <a:lstStyle/>
              <a:p>
                <a:endParaRPr lang="de-DE" sz="2400" b="0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charset="0"/>
                      </a:rPr>
                      <m:t>𝑊𝑎𝑟𝑡𝑒𝑧𝑒𝑖𝑡𝑒𝑛</m:t>
                    </m:r>
                    <m:r>
                      <a:rPr lang="de-DE" sz="24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de-DE" sz="2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charset="0"/>
                          </a:rPr>
                          <m:t>𝑖𝑛𝑐𝑜𝑚𝑒</m:t>
                        </m:r>
                        <m:r>
                          <a:rPr lang="de-DE" sz="2400" b="0" i="1" smtClean="0">
                            <a:latin typeface="Cambria Math" charset="0"/>
                          </a:rPr>
                          <m:t> −</m:t>
                        </m:r>
                        <m:r>
                          <a:rPr lang="de-DE" sz="2400" b="0" i="1" smtClean="0">
                            <a:latin typeface="Cambria Math" charset="0"/>
                          </a:rPr>
                          <m:t>𝑜𝑢𝑡𝑐𝑜𝑚𝑒</m:t>
                        </m:r>
                        <m:r>
                          <a:rPr lang="de-DE" sz="24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de-DE" sz="2400" b="0" i="1" smtClean="0">
                            <a:latin typeface="Cambria Math" charset="0"/>
                          </a:rPr>
                          <m:t>𝑃𝑒𝑟𝑠𝑜𝑛</m:t>
                        </m:r>
                      </m:num>
                      <m:den>
                        <m:r>
                          <a:rPr lang="de-DE" sz="2400" b="0" i="1" smtClean="0">
                            <a:latin typeface="Cambria Math" charset="0"/>
                          </a:rPr>
                          <m:t>𝑆𝑖𝑡𝑧𝑒</m:t>
                        </m:r>
                        <m:r>
                          <a:rPr lang="de-DE" sz="24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de-DE" sz="2400" b="0" i="1" smtClean="0">
                            <a:latin typeface="Cambria Math" charset="0"/>
                          </a:rPr>
                          <m:t>𝑖𝑛</m:t>
                        </m:r>
                        <m:r>
                          <a:rPr lang="de-DE" sz="24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de-DE" sz="2400" b="0" i="1" smtClean="0">
                            <a:latin typeface="Cambria Math" charset="0"/>
                          </a:rPr>
                          <m:t>𝑑𝑒𝑟</m:t>
                        </m:r>
                        <m:r>
                          <a:rPr lang="de-DE" sz="24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de-DE" sz="2400" b="0" i="1" smtClean="0">
                            <a:latin typeface="Cambria Math" charset="0"/>
                          </a:rPr>
                          <m:t>𝐵𝑎h𝑛</m:t>
                        </m:r>
                      </m:den>
                    </m:f>
                    <m:r>
                      <a:rPr lang="de-DE" sz="2400" b="0" i="1" smtClean="0">
                        <a:latin typeface="Cambria Math" charset="0"/>
                      </a:rPr>
                      <m:t>∗</m:t>
                    </m:r>
                    <m:r>
                      <a:rPr lang="de-DE" sz="2400" b="0" i="1" smtClean="0">
                        <a:latin typeface="Cambria Math" charset="0"/>
                      </a:rPr>
                      <m:t>𝑃𝑟𝑜𝑔𝑟𝑎𝑚𝑚𝑙</m:t>
                    </m:r>
                    <m:r>
                      <a:rPr lang="de-DE" sz="2400" b="0" i="1" smtClean="0">
                        <a:latin typeface="Cambria Math" charset="0"/>
                      </a:rPr>
                      <m:t>ä</m:t>
                    </m:r>
                    <m:r>
                      <a:rPr lang="de-DE" sz="2400" b="0" i="1" smtClean="0">
                        <a:latin typeface="Cambria Math" charset="0"/>
                      </a:rPr>
                      <m:t>𝑛𝑔𝑒</m:t>
                    </m:r>
                    <m:r>
                      <a:rPr lang="de-DE" sz="2400" b="0" i="1" smtClean="0">
                        <a:latin typeface="Cambria Math" charset="0"/>
                      </a:rPr>
                      <m:t>+</m:t>
                    </m:r>
                    <m:r>
                      <a:rPr lang="de-DE" sz="2400" b="0" i="1" smtClean="0">
                        <a:latin typeface="Cambria Math" charset="0"/>
                      </a:rPr>
                      <m:t>𝑆𝑡𝑎𝑛𝑑𝑧𝑒𝑖𝑡</m:t>
                    </m:r>
                  </m:oMath>
                </a14:m>
                <a:r>
                  <a:rPr lang="de-DE" sz="2400" b="0" dirty="0" smtClean="0"/>
                  <a:t> 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6000" y="1825625"/>
                <a:ext cx="10337800" cy="2974945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Bild 3"/>
          <p:cNvPicPr>
            <a:picLocks noChangeAspect="1"/>
          </p:cNvPicPr>
          <p:nvPr/>
        </p:nvPicPr>
        <p:blipFill rotWithShape="1">
          <a:blip r:embed="rId4"/>
          <a:srcRect l="4978" t="5324" r="1609" b="1928"/>
          <a:stretch/>
        </p:blipFill>
        <p:spPr>
          <a:xfrm flipH="1">
            <a:off x="10093800" y="5074411"/>
            <a:ext cx="1260000" cy="1550471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 rotWithShape="1">
          <a:blip r:embed="rId4"/>
          <a:srcRect l="4978" t="5324" r="1609" b="1928"/>
          <a:stretch/>
        </p:blipFill>
        <p:spPr>
          <a:xfrm>
            <a:off x="1016000" y="5254521"/>
            <a:ext cx="1260000" cy="1550471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607017" y="4800570"/>
            <a:ext cx="3068445" cy="1884011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9639" y="4894075"/>
            <a:ext cx="2603694" cy="179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0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Ihr Interesse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4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solidFill>
                            <a:srgbClr val="77AABB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de-DE" sz="4000" b="0" i="1" smtClean="0">
                          <a:solidFill>
                            <a:srgbClr val="77AABB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de-DE" sz="4000" b="0" i="1" smtClean="0">
                              <a:solidFill>
                                <a:srgbClr val="77AABB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de-DE" sz="4000" b="0" i="1" smtClean="0">
                                  <a:solidFill>
                                    <a:srgbClr val="77AABB"/>
                                  </a:solidFill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sz="4000" b="0" i="0" smtClean="0">
                                  <a:solidFill>
                                    <a:srgbClr val="77AABB"/>
                                  </a:solidFill>
                                  <a:latin typeface="Cambria Math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sz="4000" b="0" i="1" smtClean="0">
                                      <a:solidFill>
                                        <a:srgbClr val="77AABB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4000" b="0" i="1" smtClean="0">
                                          <a:solidFill>
                                            <a:srgbClr val="77AABB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sz="4000" b="0" i="1" smtClean="0">
                                          <a:solidFill>
                                            <a:srgbClr val="77AABB"/>
                                          </a:solidFill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de-DE" sz="4000" b="0" i="1" smtClean="0">
                                          <a:solidFill>
                                            <a:srgbClr val="77AABB"/>
                                          </a:solidFill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r>
                                    <a:rPr lang="de-DE" sz="4000" b="0" i="1" smtClean="0">
                                      <a:solidFill>
                                        <a:srgbClr val="77AABB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de-DE" sz="4000" b="0" i="1" smtClean="0">
                                      <a:solidFill>
                                        <a:srgbClr val="77AABB"/>
                                      </a:solidFill>
                                      <a:latin typeface="Cambria Math" charset="0"/>
                                    </a:rPr>
                                    <m:t>𝑠𝑎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de-DE" sz="4000" b="0" i="1" smtClean="0">
                                  <a:solidFill>
                                    <a:srgbClr val="77AABB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de-DE" sz="4000" b="0" i="1" smtClean="0">
                                  <a:solidFill>
                                    <a:srgbClr val="77AABB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de-DE" sz="4000" b="0" i="1" smtClean="0">
                                  <a:solidFill>
                                    <a:srgbClr val="77AABB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76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Macintosh PowerPoint</Application>
  <PresentationFormat>Breitbild</PresentationFormat>
  <Paragraphs>67</Paragraphs>
  <Slides>10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Myriad Pro</vt:lpstr>
      <vt:lpstr>Wingdings</vt:lpstr>
      <vt:lpstr>Office-Design</vt:lpstr>
      <vt:lpstr>Code Audit</vt:lpstr>
      <vt:lpstr>Inhaltsverzeichnis</vt:lpstr>
      <vt:lpstr>Meine Projektidee</vt:lpstr>
      <vt:lpstr>Use Case</vt:lpstr>
      <vt:lpstr>Klassendiagramm</vt:lpstr>
      <vt:lpstr>Anwendungs- logik Client</vt:lpstr>
      <vt:lpstr>Anwendungslogik Server - Wartezeit berechnen an Attraktionen mit mehreren Bahnen</vt:lpstr>
      <vt:lpstr>Anwendungslogik Server - Wartezeit berechnen an Attraktionen mit mehreren Programm</vt:lpstr>
      <vt:lpstr>Vielen Dank für Ihr Interesse</vt:lpstr>
      <vt:lpstr>Quellen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Autite</dc:title>
  <dc:creator>Debby Gaeb</dc:creator>
  <cp:lastModifiedBy>Debby Gaeb</cp:lastModifiedBy>
  <cp:revision>19</cp:revision>
  <cp:lastPrinted>2016-12-09T12:59:34Z</cp:lastPrinted>
  <dcterms:created xsi:type="dcterms:W3CDTF">2016-12-09T08:25:48Z</dcterms:created>
  <dcterms:modified xsi:type="dcterms:W3CDTF">2016-12-12T10:04:19Z</dcterms:modified>
</cp:coreProperties>
</file>