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1166"/>
    <a:srgbClr val="77AABB"/>
    <a:srgbClr val="77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3"/>
    <p:restoredTop sz="94430"/>
  </p:normalViewPr>
  <p:slideViewPr>
    <p:cSldViewPr snapToGrid="0" snapToObjects="1">
      <p:cViewPr>
        <p:scale>
          <a:sx n="114" d="100"/>
          <a:sy n="114" d="100"/>
        </p:scale>
        <p:origin x="8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72A1-380A-704E-91E0-5038B6B3A179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3978-1D11-994A-9F4D-B66C8EF1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0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7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9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4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6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59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4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8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8163" indent="-538163">
              <a:buFont typeface="Wingdings" charset="2"/>
              <a:buChar char="v"/>
              <a:tabLst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2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8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1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9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rozess 7"/>
          <p:cNvSpPr/>
          <p:nvPr userDrawn="1"/>
        </p:nvSpPr>
        <p:spPr>
          <a:xfrm>
            <a:off x="9166302" y="-1"/>
            <a:ext cx="2798957" cy="190685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5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829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6000" y="1825625"/>
            <a:ext cx="1033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C227-F0DF-FD47-90A2-E8A2FB5FBB5D}" type="datetimeFigureOut">
              <a:rPr lang="de-DE" smtClean="0"/>
              <a:t>09.12.16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282222" cy="6176963"/>
          </a:xfrm>
          <a:prstGeom prst="rect">
            <a:avLst/>
          </a:prstGeom>
          <a:solidFill>
            <a:srgbClr val="77AABB"/>
          </a:solidFill>
          <a:ln>
            <a:solidFill>
              <a:srgbClr val="77AA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564444" y="0"/>
            <a:ext cx="282222" cy="2669125"/>
          </a:xfrm>
          <a:prstGeom prst="rect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82222" y="0"/>
            <a:ext cx="282222" cy="4735525"/>
          </a:xfrm>
          <a:prstGeom prst="rect">
            <a:avLst/>
          </a:prstGeom>
          <a:solidFill>
            <a:srgbClr val="77CC00"/>
          </a:solidFill>
          <a:ln>
            <a:solidFill>
              <a:srgbClr val="77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4112" r="58516" b="12540"/>
          <a:stretch/>
        </p:blipFill>
        <p:spPr>
          <a:xfrm>
            <a:off x="9313333" y="16228"/>
            <a:ext cx="2322601" cy="1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D1166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g.archiexpo.de/images_ae/photo-g/49399-5297653.jpg" TargetMode="External"/><Relationship Id="rId4" Type="http://schemas.openxmlformats.org/officeDocument/2006/relationships/hyperlink" Target="http://blog.webalytics.de/wp-content/uploads/2010/11/Fotolia_18687012_XS.jpg" TargetMode="External"/><Relationship Id="rId5" Type="http://schemas.openxmlformats.org/officeDocument/2006/relationships/hyperlink" Target="https://www.coasterfriends.de/forum/attachments/eure-tripreports-unsere-freude/181214d1369292403-lekker-achtbaane-4-phantasialand-img_0221.jpg" TargetMode="External"/><Relationship Id="rId6" Type="http://schemas.openxmlformats.org/officeDocument/2006/relationships/hyperlink" Target="https://media.holidaycheck.com/data/urlaubsbilder/images/41/1158094241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Audit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interaktiver Systeme</a:t>
            </a:r>
          </a:p>
          <a:p>
            <a:r>
              <a:rPr lang="de-DE" dirty="0" smtClean="0"/>
              <a:t>Deborah Gäb </a:t>
            </a:r>
            <a:r>
              <a:rPr lang="mr-IN" dirty="0" smtClean="0"/>
              <a:t>–</a:t>
            </a:r>
            <a:r>
              <a:rPr lang="de-DE" dirty="0" smtClean="0"/>
              <a:t> Team 5 </a:t>
            </a:r>
          </a:p>
          <a:p>
            <a:r>
              <a:rPr lang="de-DE" dirty="0" smtClean="0"/>
              <a:t>Wintersemester 2016 - 2017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de-DE" dirty="0" smtClean="0"/>
              <a:t>Mein Projektidee</a:t>
            </a:r>
          </a:p>
          <a:p>
            <a:pPr>
              <a:buFont typeface="Wingdings" charset="2"/>
              <a:buChar char="v"/>
            </a:pPr>
            <a:r>
              <a:rPr lang="de-DE" dirty="0" smtClean="0"/>
              <a:t>Use Case </a:t>
            </a:r>
          </a:p>
          <a:p>
            <a:pPr>
              <a:buFont typeface="Wingdings" charset="2"/>
              <a:buChar char="v"/>
            </a:pPr>
            <a:r>
              <a:rPr lang="de-DE" dirty="0" smtClean="0"/>
              <a:t>Klassendiagramm </a:t>
            </a:r>
          </a:p>
          <a:p>
            <a:r>
              <a:rPr lang="de-DE" dirty="0" smtClean="0"/>
              <a:t>Anwendungslogik Client</a:t>
            </a:r>
            <a:endParaRPr lang="de-DE" dirty="0"/>
          </a:p>
          <a:p>
            <a:pPr>
              <a:buFont typeface="Wingdings" charset="2"/>
              <a:buChar char="v"/>
            </a:pPr>
            <a:r>
              <a:rPr lang="de-DE" dirty="0" smtClean="0"/>
              <a:t>Anwendungslogik Server </a:t>
            </a:r>
          </a:p>
        </p:txBody>
      </p:sp>
    </p:spTree>
    <p:extLst>
      <p:ext uri="{BB962C8B-B14F-4D97-AF65-F5344CB8AC3E}">
        <p14:creationId xmlns:p14="http://schemas.microsoft.com/office/powerpoint/2010/main" val="3336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System, dass einen Besucher im Freizeitpark unterstützt. </a:t>
            </a:r>
          </a:p>
          <a:p>
            <a:r>
              <a:rPr lang="de-DE" dirty="0" smtClean="0"/>
              <a:t>Durch Angabe von die Wartezeiten, News Blog und Parkplan mit Routenbestimmung, GPS-Ortung, Ort markieren. 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6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8297333" cy="752475"/>
          </a:xfrm>
        </p:spPr>
        <p:txBody>
          <a:bodyPr/>
          <a:lstStyle/>
          <a:p>
            <a:r>
              <a:rPr lang="de-DE" dirty="0" smtClean="0"/>
              <a:t>Use Case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7" y="1117600"/>
            <a:ext cx="7868356" cy="5245571"/>
          </a:xfrm>
        </p:spPr>
      </p:pic>
    </p:spTree>
    <p:extLst>
      <p:ext uri="{BB962C8B-B14F-4D97-AF65-F5344CB8AC3E}">
        <p14:creationId xmlns:p14="http://schemas.microsoft.com/office/powerpoint/2010/main" val="8963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" y="365126"/>
            <a:ext cx="8297333" cy="583142"/>
          </a:xfrm>
        </p:spPr>
        <p:txBody>
          <a:bodyPr>
            <a:normAutofit fontScale="90000"/>
          </a:bodyPr>
          <a:lstStyle/>
          <a:p>
            <a:r>
              <a:rPr lang="de-DE" smtClean="0"/>
              <a:t>Klassendiagramm</a:t>
            </a:r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948268"/>
            <a:ext cx="8534400" cy="5813778"/>
          </a:xfrm>
        </p:spPr>
      </p:pic>
    </p:spTree>
    <p:extLst>
      <p:ext uri="{BB962C8B-B14F-4D97-AF65-F5344CB8AC3E}">
        <p14:creationId xmlns:p14="http://schemas.microsoft.com/office/powerpoint/2010/main" val="10362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5711" r="26204" b="10861"/>
          <a:stretch/>
        </p:blipFill>
        <p:spPr>
          <a:xfrm>
            <a:off x="1929754" y="24918"/>
            <a:ext cx="10156453" cy="665623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803" y="3225180"/>
            <a:ext cx="2603323" cy="939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Anwendungs-</a:t>
            </a:r>
            <a:br>
              <a:rPr lang="de-DE" dirty="0" smtClean="0"/>
            </a:br>
            <a:r>
              <a:rPr lang="de-DE" dirty="0" err="1" smtClean="0"/>
              <a:t>logik</a:t>
            </a:r>
            <a:r>
              <a:rPr lang="de-DE" dirty="0" smtClean="0"/>
              <a:t> Client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590816" y="4244621"/>
            <a:ext cx="2852295" cy="219648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Schritt  Auswahl der </a:t>
            </a:r>
            <a:br>
              <a:rPr lang="de-DE" dirty="0" smtClean="0"/>
            </a:br>
            <a:r>
              <a:rPr lang="de-DE" dirty="0"/>
              <a:t>W</a:t>
            </a:r>
            <a:r>
              <a:rPr lang="de-DE" dirty="0" smtClean="0"/>
              <a:t>unsch Attraktionen</a:t>
            </a:r>
          </a:p>
          <a:p>
            <a:pPr marL="342900" indent="-342900">
              <a:buAutoNum type="arabicPeriod"/>
            </a:pPr>
            <a:r>
              <a:rPr lang="de-DE" dirty="0" smtClean="0"/>
              <a:t>Schritt: Eliminierung der nicht aus gesuchten Attraktionen und der dazugehörigen Kanten. </a:t>
            </a:r>
          </a:p>
          <a:p>
            <a:pPr marL="342900" indent="-342900">
              <a:buAutoNum type="arabicPeriod"/>
            </a:pPr>
            <a:r>
              <a:rPr lang="de-DE" dirty="0" smtClean="0"/>
              <a:t>Schritt: Berechnung des Weges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079956" y="2924061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13812" y="3949698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61526" y="3504150"/>
            <a:ext cx="607766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27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1034" y="2904066"/>
            <a:ext cx="596385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24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23272" y="559642"/>
            <a:ext cx="766291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13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04112" y="5130799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47377" y="3680842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437" y="4664422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55241" y="5492044"/>
            <a:ext cx="551670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7981" y="4484991"/>
            <a:ext cx="602198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38295" y="1956133"/>
            <a:ext cx="620890" cy="407330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25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86334" y="6185374"/>
            <a:ext cx="634464" cy="38289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21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39537" y="118348"/>
            <a:ext cx="619005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29793" y="1886608"/>
            <a:ext cx="723846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36924" y="4318000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45162" y="3611513"/>
            <a:ext cx="630162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18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61865" y="238289"/>
            <a:ext cx="623769" cy="556772"/>
          </a:xfrm>
          <a:prstGeom prst="ellipse">
            <a:avLst/>
          </a:prstGeom>
          <a:solidFill>
            <a:srgbClr val="DD1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85752" y="488211"/>
            <a:ext cx="654755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11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57467" y="1499945"/>
            <a:ext cx="666043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592370" y="2427153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57467" y="2363220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17307" y="2975500"/>
            <a:ext cx="639233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497677" y="1495427"/>
            <a:ext cx="618361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06637" y="315385"/>
            <a:ext cx="607229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93848" y="1154177"/>
            <a:ext cx="651314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25898" y="1296745"/>
            <a:ext cx="615858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72014" y="3189988"/>
            <a:ext cx="629675" cy="392456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21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6" name="Gerade Verbindung 35"/>
          <p:cNvCxnSpPr>
            <a:stCxn id="18" idx="0"/>
            <a:endCxn id="16" idx="4"/>
          </p:cNvCxnSpPr>
          <p:nvPr/>
        </p:nvCxnSpPr>
        <p:spPr>
          <a:xfrm flipH="1" flipV="1">
            <a:off x="7309080" y="4902679"/>
            <a:ext cx="94486" cy="1282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8" idx="1"/>
            <a:endCxn id="12" idx="5"/>
          </p:cNvCxnSpPr>
          <p:nvPr/>
        </p:nvCxnSpPr>
        <p:spPr>
          <a:xfrm flipH="1" flipV="1">
            <a:off x="6470267" y="5496954"/>
            <a:ext cx="708982" cy="74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18" idx="7"/>
            <a:endCxn id="15" idx="3"/>
          </p:cNvCxnSpPr>
          <p:nvPr/>
        </p:nvCxnSpPr>
        <p:spPr>
          <a:xfrm flipV="1">
            <a:off x="7627883" y="5848563"/>
            <a:ext cx="408148" cy="39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2"/>
            <a:endCxn id="16" idx="5"/>
          </p:cNvCxnSpPr>
          <p:nvPr/>
        </p:nvCxnSpPr>
        <p:spPr>
          <a:xfrm flipH="1" flipV="1">
            <a:off x="7521989" y="4841510"/>
            <a:ext cx="396448" cy="37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6" idx="2"/>
            <a:endCxn id="8" idx="5"/>
          </p:cNvCxnSpPr>
          <p:nvPr/>
        </p:nvCxnSpPr>
        <p:spPr>
          <a:xfrm flipH="1" flipV="1">
            <a:off x="6479967" y="4315853"/>
            <a:ext cx="528014" cy="377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12" idx="0"/>
            <a:endCxn id="8" idx="4"/>
          </p:cNvCxnSpPr>
          <p:nvPr/>
        </p:nvCxnSpPr>
        <p:spPr>
          <a:xfrm flipV="1">
            <a:off x="6318601" y="4378675"/>
            <a:ext cx="9700" cy="752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2" idx="6"/>
            <a:endCxn id="16" idx="3"/>
          </p:cNvCxnSpPr>
          <p:nvPr/>
        </p:nvCxnSpPr>
        <p:spPr>
          <a:xfrm flipV="1">
            <a:off x="6533089" y="4841510"/>
            <a:ext cx="563082" cy="50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15" idx="0"/>
            <a:endCxn id="14" idx="4"/>
          </p:cNvCxnSpPr>
          <p:nvPr/>
        </p:nvCxnSpPr>
        <p:spPr>
          <a:xfrm flipH="1" flipV="1">
            <a:off x="8132926" y="5093399"/>
            <a:ext cx="98150" cy="39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14" idx="0"/>
            <a:endCxn id="13" idx="4"/>
          </p:cNvCxnSpPr>
          <p:nvPr/>
        </p:nvCxnSpPr>
        <p:spPr>
          <a:xfrm flipV="1">
            <a:off x="8132926" y="4109819"/>
            <a:ext cx="28940" cy="554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8" idx="0"/>
            <a:endCxn id="7" idx="2"/>
          </p:cNvCxnSpPr>
          <p:nvPr/>
        </p:nvCxnSpPr>
        <p:spPr>
          <a:xfrm flipV="1">
            <a:off x="6328301" y="3138550"/>
            <a:ext cx="751655" cy="81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10" idx="6"/>
            <a:endCxn id="7" idx="2"/>
          </p:cNvCxnSpPr>
          <p:nvPr/>
        </p:nvCxnSpPr>
        <p:spPr>
          <a:xfrm>
            <a:off x="5477419" y="3118555"/>
            <a:ext cx="1602537" cy="19995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22" idx="7"/>
            <a:endCxn id="10" idx="3"/>
          </p:cNvCxnSpPr>
          <p:nvPr/>
        </p:nvCxnSpPr>
        <p:spPr>
          <a:xfrm flipV="1">
            <a:off x="4383039" y="3270221"/>
            <a:ext cx="585334" cy="404114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13" idx="0"/>
            <a:endCxn id="7" idx="6"/>
          </p:cNvCxnSpPr>
          <p:nvPr/>
        </p:nvCxnSpPr>
        <p:spPr>
          <a:xfrm flipH="1" flipV="1">
            <a:off x="7508933" y="3138550"/>
            <a:ext cx="652933" cy="54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16" idx="7"/>
            <a:endCxn id="13" idx="3"/>
          </p:cNvCxnSpPr>
          <p:nvPr/>
        </p:nvCxnSpPr>
        <p:spPr>
          <a:xfrm flipV="1">
            <a:off x="7521989" y="4046997"/>
            <a:ext cx="488210" cy="49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16" idx="0"/>
            <a:endCxn id="7" idx="4"/>
          </p:cNvCxnSpPr>
          <p:nvPr/>
        </p:nvCxnSpPr>
        <p:spPr>
          <a:xfrm flipH="1" flipV="1">
            <a:off x="7294445" y="3353038"/>
            <a:ext cx="14635" cy="1131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10" idx="0"/>
            <a:endCxn id="17" idx="4"/>
          </p:cNvCxnSpPr>
          <p:nvPr/>
        </p:nvCxnSpPr>
        <p:spPr>
          <a:xfrm flipV="1">
            <a:off x="5179227" y="2363463"/>
            <a:ext cx="169513" cy="540603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17" idx="2"/>
            <a:endCxn id="20" idx="6"/>
          </p:cNvCxnSpPr>
          <p:nvPr/>
        </p:nvCxnSpPr>
        <p:spPr>
          <a:xfrm flipH="1" flipV="1">
            <a:off x="4553639" y="2101097"/>
            <a:ext cx="484656" cy="5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17" idx="0"/>
            <a:endCxn id="32" idx="5"/>
          </p:cNvCxnSpPr>
          <p:nvPr/>
        </p:nvCxnSpPr>
        <p:spPr>
          <a:xfrm flipH="1" flipV="1">
            <a:off x="5051566" y="1653264"/>
            <a:ext cx="297174" cy="302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17" idx="1"/>
            <a:endCxn id="31" idx="6"/>
          </p:cNvCxnSpPr>
          <p:nvPr/>
        </p:nvCxnSpPr>
        <p:spPr>
          <a:xfrm flipH="1" flipV="1">
            <a:off x="3845162" y="1363021"/>
            <a:ext cx="1284060" cy="65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19" idx="5"/>
            <a:endCxn id="17" idx="3"/>
          </p:cNvCxnSpPr>
          <p:nvPr/>
        </p:nvCxnSpPr>
        <p:spPr>
          <a:xfrm>
            <a:off x="3067891" y="474867"/>
            <a:ext cx="2061331" cy="1828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stCxn id="30" idx="5"/>
            <a:endCxn id="17" idx="7"/>
          </p:cNvCxnSpPr>
          <p:nvPr/>
        </p:nvCxnSpPr>
        <p:spPr>
          <a:xfrm>
            <a:off x="5024939" y="671904"/>
            <a:ext cx="543319" cy="1343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endCxn id="30" idx="2"/>
          </p:cNvCxnSpPr>
          <p:nvPr/>
        </p:nvCxnSpPr>
        <p:spPr>
          <a:xfrm>
            <a:off x="3184867" y="327192"/>
            <a:ext cx="1321770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1" idx="7"/>
            <a:endCxn id="30" idx="3"/>
          </p:cNvCxnSpPr>
          <p:nvPr/>
        </p:nvCxnSpPr>
        <p:spPr>
          <a:xfrm flipV="1">
            <a:off x="3749779" y="671904"/>
            <a:ext cx="845785" cy="54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31" idx="5"/>
            <a:endCxn id="20" idx="0"/>
          </p:cNvCxnSpPr>
          <p:nvPr/>
        </p:nvCxnSpPr>
        <p:spPr>
          <a:xfrm>
            <a:off x="3749779" y="1510696"/>
            <a:ext cx="441937" cy="37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1" idx="1"/>
            <a:endCxn id="19" idx="4"/>
          </p:cNvCxnSpPr>
          <p:nvPr/>
        </p:nvCxnSpPr>
        <p:spPr>
          <a:xfrm flipH="1" flipV="1">
            <a:off x="2849040" y="536036"/>
            <a:ext cx="440191" cy="679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>
            <a:endCxn id="29" idx="2"/>
          </p:cNvCxnSpPr>
          <p:nvPr/>
        </p:nvCxnSpPr>
        <p:spPr>
          <a:xfrm flipV="1">
            <a:off x="5683051" y="1704271"/>
            <a:ext cx="2814626" cy="45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11" idx="5"/>
            <a:endCxn id="29" idx="1"/>
          </p:cNvCxnSpPr>
          <p:nvPr/>
        </p:nvCxnSpPr>
        <p:spPr>
          <a:xfrm>
            <a:off x="7277342" y="925797"/>
            <a:ext cx="1310892" cy="630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stCxn id="11" idx="7"/>
            <a:endCxn id="23" idx="2"/>
          </p:cNvCxnSpPr>
          <p:nvPr/>
        </p:nvCxnSpPr>
        <p:spPr>
          <a:xfrm flipV="1">
            <a:off x="7277342" y="516675"/>
            <a:ext cx="884523" cy="10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stCxn id="29" idx="7"/>
            <a:endCxn id="24" idx="2"/>
          </p:cNvCxnSpPr>
          <p:nvPr/>
        </p:nvCxnSpPr>
        <p:spPr>
          <a:xfrm flipV="1">
            <a:off x="9025481" y="702700"/>
            <a:ext cx="1060271" cy="85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29" idx="0"/>
            <a:endCxn id="23" idx="4"/>
          </p:cNvCxnSpPr>
          <p:nvPr/>
        </p:nvCxnSpPr>
        <p:spPr>
          <a:xfrm flipH="1" flipV="1">
            <a:off x="8473750" y="795061"/>
            <a:ext cx="333108" cy="700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23" idx="6"/>
            <a:endCxn id="24" idx="1"/>
          </p:cNvCxnSpPr>
          <p:nvPr/>
        </p:nvCxnSpPr>
        <p:spPr>
          <a:xfrm>
            <a:off x="8785634" y="516675"/>
            <a:ext cx="1396005" cy="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>
            <a:stCxn id="29" idx="6"/>
            <a:endCxn id="25" idx="2"/>
          </p:cNvCxnSpPr>
          <p:nvPr/>
        </p:nvCxnSpPr>
        <p:spPr>
          <a:xfrm>
            <a:off x="9116038" y="1704271"/>
            <a:ext cx="1941429" cy="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>
            <a:stCxn id="24" idx="5"/>
            <a:endCxn id="25" idx="0"/>
          </p:cNvCxnSpPr>
          <p:nvPr/>
        </p:nvCxnSpPr>
        <p:spPr>
          <a:xfrm>
            <a:off x="10644620" y="854366"/>
            <a:ext cx="745869" cy="64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29" idx="5"/>
            <a:endCxn id="28" idx="0"/>
          </p:cNvCxnSpPr>
          <p:nvPr/>
        </p:nvCxnSpPr>
        <p:spPr>
          <a:xfrm rot="16200000" flipH="1">
            <a:off x="9119425" y="1758001"/>
            <a:ext cx="1123554" cy="1311443"/>
          </a:xfrm>
          <a:prstGeom prst="bentConnector3">
            <a:avLst>
              <a:gd name="adj1" fmla="val -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26" idx="5"/>
            <a:endCxn id="28" idx="2"/>
          </p:cNvCxnSpPr>
          <p:nvPr/>
        </p:nvCxnSpPr>
        <p:spPr>
          <a:xfrm>
            <a:off x="8958525" y="2793308"/>
            <a:ext cx="1058782" cy="396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26" idx="6"/>
            <a:endCxn id="27" idx="1"/>
          </p:cNvCxnSpPr>
          <p:nvPr/>
        </p:nvCxnSpPr>
        <p:spPr>
          <a:xfrm flipV="1">
            <a:off x="9021347" y="2426042"/>
            <a:ext cx="2098942" cy="21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>
            <a:stCxn id="7" idx="6"/>
            <a:endCxn id="9" idx="1"/>
          </p:cNvCxnSpPr>
          <p:nvPr/>
        </p:nvCxnSpPr>
        <p:spPr>
          <a:xfrm>
            <a:off x="7508933" y="3138550"/>
            <a:ext cx="1541598" cy="428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>
            <a:stCxn id="9" idx="0"/>
            <a:endCxn id="26" idx="4"/>
          </p:cNvCxnSpPr>
          <p:nvPr/>
        </p:nvCxnSpPr>
        <p:spPr>
          <a:xfrm flipH="1" flipV="1">
            <a:off x="8806859" y="2856130"/>
            <a:ext cx="458550" cy="64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>
            <a:stCxn id="9" idx="5"/>
            <a:endCxn id="21" idx="1"/>
          </p:cNvCxnSpPr>
          <p:nvPr/>
        </p:nvCxnSpPr>
        <p:spPr>
          <a:xfrm>
            <a:off x="9480287" y="3870305"/>
            <a:ext cx="919459" cy="510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9" idx="7"/>
            <a:endCxn id="28" idx="3"/>
          </p:cNvCxnSpPr>
          <p:nvPr/>
        </p:nvCxnSpPr>
        <p:spPr>
          <a:xfrm flipV="1">
            <a:off x="9480287" y="3341655"/>
            <a:ext cx="630634" cy="225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>
            <a:stCxn id="9" idx="6"/>
            <a:endCxn id="34" idx="3"/>
          </p:cNvCxnSpPr>
          <p:nvPr/>
        </p:nvCxnSpPr>
        <p:spPr>
          <a:xfrm flipV="1">
            <a:off x="9569292" y="3524970"/>
            <a:ext cx="1994936" cy="1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>
            <a:stCxn id="34" idx="0"/>
            <a:endCxn id="27" idx="4"/>
          </p:cNvCxnSpPr>
          <p:nvPr/>
        </p:nvCxnSpPr>
        <p:spPr>
          <a:xfrm flipH="1" flipV="1">
            <a:off x="11271956" y="2792197"/>
            <a:ext cx="514896" cy="39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161"/>
          <p:cNvCxnSpPr>
            <a:stCxn id="28" idx="7"/>
            <a:endCxn id="27" idx="2"/>
          </p:cNvCxnSpPr>
          <p:nvPr/>
        </p:nvCxnSpPr>
        <p:spPr>
          <a:xfrm flipV="1">
            <a:off x="10562926" y="2577709"/>
            <a:ext cx="494541" cy="46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21" idx="6"/>
            <a:endCxn id="34" idx="4"/>
          </p:cNvCxnSpPr>
          <p:nvPr/>
        </p:nvCxnSpPr>
        <p:spPr>
          <a:xfrm flipV="1">
            <a:off x="10765901" y="3582444"/>
            <a:ext cx="1020951" cy="95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28" idx="4"/>
            <a:endCxn id="21" idx="0"/>
          </p:cNvCxnSpPr>
          <p:nvPr/>
        </p:nvCxnSpPr>
        <p:spPr>
          <a:xfrm>
            <a:off x="10336924" y="3404477"/>
            <a:ext cx="214489" cy="91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Anwendungslogik Server - Wartezeit berechnen an Attraktionen mit mehreren Bahnen</a:t>
            </a:r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16000" y="1825625"/>
                <a:ext cx="10337800" cy="2633020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Person betritt die Attraktion</a:t>
                </a:r>
              </a:p>
              <a:p>
                <a:r>
                  <a:rPr lang="de-DE" dirty="0" err="1" smtClean="0"/>
                  <a:t>Wartenzeit</a:t>
                </a:r>
                <a:r>
                  <a:rPr lang="de-DE" dirty="0" smtClean="0"/>
                  <a:t> wird mit der ersten: </a:t>
                </a: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𝑊𝑎𝑟𝑡𝑒𝑧𝑒𝑖𝑡𝑒𝑛</m:t>
                    </m:r>
                    <m:r>
                      <a:rPr lang="de-DE" sz="2000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de-DE" sz="2000"/>
                      <m:t>(</m:t>
                    </m:r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000" smtClean="0"/>
                          <m:t>𝐼𝑛𝑐𝑜𝑚𝑒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𝑃𝑒𝑟𝑠𝑜𝑛</m:t>
                        </m:r>
                        <m:r>
                          <m:rPr>
                            <m:nor/>
                          </m:rPr>
                          <a:rPr lang="de-DE" sz="2000" smtClean="0"/>
                          <m:t> −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𝑂𝑢𝑡𝑐𝑜𝑚𝑒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𝑃𝑒𝑟𝑠𝑜𝑛𝑒𝑛</m:t>
                        </m:r>
                        <m:r>
                          <m:rPr>
                            <m:nor/>
                          </m:rPr>
                          <a:rPr lang="de-DE" sz="2000" b="0" i="0" smtClean="0"/>
                          <m:t>)</m:t>
                        </m:r>
                      </m:num>
                      <m:den>
                        <m:r>
                          <a:rPr lang="de-DE" sz="2000" b="0" i="1" smtClean="0">
                            <a:latin typeface="Cambria Math" charset="0"/>
                          </a:rPr>
                          <m:t>𝐴𝑛𝑧𝑎h𝑙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𝑆𝑖𝑡𝑧𝑡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𝐵𝑎h𝑛</m:t>
                        </m:r>
                      </m:den>
                    </m:f>
                    <m:r>
                      <m:rPr>
                        <m:nor/>
                      </m:rPr>
                      <a:rPr lang="de-DE" sz="2000"/>
                      <m:t>) ∗ </m:t>
                    </m:r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000" smtClean="0"/>
                          <m:t>𝐹𝑎</m:t>
                        </m:r>
                        <m:r>
                          <m:rPr>
                            <m:nor/>
                          </m:rPr>
                          <a:rPr lang="de-DE" sz="2000" smtClean="0"/>
                          <m:t>h</m:t>
                        </m:r>
                        <m:r>
                          <m:rPr>
                            <m:nor/>
                          </m:rPr>
                          <a:rPr lang="de-DE" sz="2000" smtClean="0"/>
                          <m:t>𝑟𝑧𝑒𝑖𝑡</m:t>
                        </m:r>
                        <m:r>
                          <m:rPr>
                            <m:nor/>
                          </m:rPr>
                          <a:rPr lang="de-DE" sz="2000" smtClean="0"/>
                          <m:t> +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𝑆𝑡𝑎𝑛𝑑𝑧𝑒𝑖𝑡</m:t>
                        </m:r>
                        <m:r>
                          <m:rPr>
                            <m:nor/>
                          </m:rPr>
                          <a:rPr lang="de-DE" sz="2000" smtClean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𝑎𝑘𝑡𝑖𝑣𝑒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𝐵𝑎</m:t>
                        </m:r>
                        <m:r>
                          <m:rPr>
                            <m:nor/>
                          </m:rPr>
                          <a:rPr lang="de-DE" sz="2000" smtClean="0"/>
                          <m:t>h</m:t>
                        </m:r>
                        <m:r>
                          <m:rPr>
                            <m:nor/>
                          </m:rPr>
                          <a:rPr lang="de-DE" sz="2000" smtClean="0"/>
                          <m:t>𝑛𝑒𝑛</m:t>
                        </m:r>
                      </m:den>
                    </m:f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0" y="1825625"/>
                <a:ext cx="10337800" cy="2633020"/>
              </a:xfrm>
              <a:blipFill rotWithShape="0">
                <a:blip r:embed="rId3"/>
                <a:stretch>
                  <a:fillRect l="-1061" t="-3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9399-5297653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9399-5297653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9399-5297653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 flipH="1">
            <a:off x="10093800" y="5074411"/>
            <a:ext cx="1260000" cy="155047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>
            <a:off x="1016000" y="5254521"/>
            <a:ext cx="1260000" cy="155047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480" y="4800570"/>
            <a:ext cx="2914495" cy="1824312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07017" y="4800570"/>
            <a:ext cx="3068445" cy="188401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869795" y="4650059"/>
            <a:ext cx="155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DD1166"/>
                </a:solidFill>
              </a:rPr>
              <a:t>Eingang</a:t>
            </a:r>
            <a:endParaRPr lang="de-DE" sz="2800" dirty="0">
              <a:solidFill>
                <a:srgbClr val="DD116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935736" y="4551191"/>
            <a:ext cx="180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DD1166"/>
                </a:solidFill>
              </a:rPr>
              <a:t>Ausgang</a:t>
            </a:r>
            <a:endParaRPr lang="de-DE" sz="2800" dirty="0">
              <a:solidFill>
                <a:srgbClr val="DD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Anwendungslogik Server - Wartezeit berechnen an Attraktionen mit mehreren Programm</a:t>
            </a:r>
            <a:endParaRPr lang="de-D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16000" y="1825625"/>
                <a:ext cx="10337800" cy="2974945"/>
              </a:xfrm>
            </p:spPr>
            <p:txBody>
              <a:bodyPr>
                <a:normAutofit/>
              </a:bodyPr>
              <a:lstStyle/>
              <a:p>
                <a:endParaRPr lang="de-DE" sz="2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charset="0"/>
                      </a:rPr>
                      <m:t>𝑊𝑎𝑟𝑡𝑒𝑧𝑒𝑖𝑡𝑒𝑛</m:t>
                    </m:r>
                    <m:r>
                      <a:rPr lang="de-DE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charset="0"/>
                          </a:rPr>
                          <m:t>𝑖𝑛𝑐𝑜𝑚𝑒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𝑜𝑢𝑡𝑐𝑜𝑚𝑒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𝑃𝑒𝑟𝑠𝑜𝑛</m:t>
                        </m:r>
                      </m:num>
                      <m:den>
                        <m:r>
                          <a:rPr lang="de-DE" sz="2400" b="0" i="1" smtClean="0">
                            <a:latin typeface="Cambria Math" charset="0"/>
                          </a:rPr>
                          <m:t>𝑆𝑖𝑡𝑧𝑒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𝐵𝑎h𝑛</m:t>
                        </m:r>
                      </m:den>
                    </m:f>
                    <m:r>
                      <a:rPr lang="de-DE" sz="2400" b="0" i="1" smtClean="0">
                        <a:latin typeface="Cambria Math" charset="0"/>
                      </a:rPr>
                      <m:t>∗</m:t>
                    </m:r>
                    <m:r>
                      <a:rPr lang="de-DE" sz="2400" b="0" i="1" smtClean="0">
                        <a:latin typeface="Cambria Math" charset="0"/>
                      </a:rPr>
                      <m:t>𝑃𝑟𝑜𝑔𝑟𝑎𝑚𝑚𝑙</m:t>
                    </m:r>
                    <m:r>
                      <a:rPr lang="de-DE" sz="2400" b="0" i="1" smtClean="0">
                        <a:latin typeface="Cambria Math" charset="0"/>
                      </a:rPr>
                      <m:t>ä</m:t>
                    </m:r>
                    <m:r>
                      <a:rPr lang="de-DE" sz="2400" b="0" i="1" smtClean="0">
                        <a:latin typeface="Cambria Math" charset="0"/>
                      </a:rPr>
                      <m:t>𝑛𝑔𝑒</m:t>
                    </m:r>
                    <m:r>
                      <a:rPr lang="de-DE" sz="2400" b="0" i="1" smtClean="0">
                        <a:latin typeface="Cambria Math" charset="0"/>
                      </a:rPr>
                      <m:t>+</m:t>
                    </m:r>
                    <m:r>
                      <a:rPr lang="de-DE" sz="2400" b="0" i="1" smtClean="0">
                        <a:latin typeface="Cambria Math" charset="0"/>
                      </a:rPr>
                      <m:t>𝑆𝑡𝑎𝑛𝑑𝑧𝑒𝑖𝑡</m:t>
                    </m:r>
                  </m:oMath>
                </a14:m>
                <a:r>
                  <a:rPr lang="de-DE" sz="2400" b="0" dirty="0" smtClean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0" y="1825625"/>
                <a:ext cx="10337800" cy="297494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 flipH="1">
            <a:off x="10093800" y="5074411"/>
            <a:ext cx="1260000" cy="15504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>
            <a:off x="1016000" y="5254521"/>
            <a:ext cx="1260000" cy="155047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07017" y="4800570"/>
            <a:ext cx="3068445" cy="18840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39" y="4894075"/>
            <a:ext cx="2603694" cy="17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5999" y="1825625"/>
            <a:ext cx="10882351" cy="4363302"/>
          </a:xfrm>
        </p:spPr>
        <p:txBody>
          <a:bodyPr>
            <a:normAutofit/>
          </a:bodyPr>
          <a:lstStyle/>
          <a:p>
            <a:r>
              <a:rPr lang="de-DE" dirty="0" smtClean="0">
                <a:hlinkClick r:id="rId3"/>
              </a:rPr>
              <a:t>http://img.archiexpo.de/images_ae/photo-g/49399-5297653.jpg</a:t>
            </a:r>
            <a:r>
              <a:rPr lang="de-DE" dirty="0" smtClean="0"/>
              <a:t> Drehkreuze</a:t>
            </a:r>
          </a:p>
          <a:p>
            <a:r>
              <a:rPr lang="de-DE" dirty="0" smtClean="0">
                <a:hlinkClick r:id="rId4"/>
              </a:rPr>
              <a:t>http://blog.webalytics.de/wp-content/uploads/2010/11/Fotolia_18687012_XS.jpg</a:t>
            </a:r>
            <a:r>
              <a:rPr lang="de-DE" dirty="0" smtClean="0"/>
              <a:t> Warteschlage</a:t>
            </a:r>
          </a:p>
          <a:p>
            <a:r>
              <a:rPr lang="de-DE" dirty="0" smtClean="0">
                <a:hlinkClick r:id="rId5"/>
              </a:rPr>
              <a:t>https://www.coasterfriends.de/forum/attachments/eure-tripreports-unsere-freude/181214d1369292403-lekker-achtbaane-4-phantasialand-img_0221.jpg</a:t>
            </a:r>
            <a:r>
              <a:rPr lang="de-DE" dirty="0" smtClean="0"/>
              <a:t> Wartebereich im </a:t>
            </a:r>
            <a:r>
              <a:rPr lang="de-DE" dirty="0" err="1" smtClean="0"/>
              <a:t>Colorade</a:t>
            </a:r>
            <a:r>
              <a:rPr lang="de-DE" dirty="0" smtClean="0"/>
              <a:t> Express</a:t>
            </a:r>
          </a:p>
          <a:p>
            <a:r>
              <a:rPr lang="de-DE" dirty="0" smtClean="0">
                <a:hlinkClick r:id="rId6"/>
              </a:rPr>
              <a:t>https://media.holidaycheck.com/data/urlaubsbilder/images/41/1158094241.jpg</a:t>
            </a:r>
            <a:r>
              <a:rPr lang="de-DE" dirty="0" smtClean="0"/>
              <a:t> </a:t>
            </a:r>
            <a:r>
              <a:rPr lang="de-DE" dirty="0" err="1" smtClean="0"/>
              <a:t>Talocan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7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Breitbild</PresentationFormat>
  <Paragraphs>65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Myriad Pro</vt:lpstr>
      <vt:lpstr>Wingdings</vt:lpstr>
      <vt:lpstr>Arial</vt:lpstr>
      <vt:lpstr>Office-Design</vt:lpstr>
      <vt:lpstr>Code Audit</vt:lpstr>
      <vt:lpstr>Inhaltsverzeichnis</vt:lpstr>
      <vt:lpstr>Meine Projektidee</vt:lpstr>
      <vt:lpstr>Use Case</vt:lpstr>
      <vt:lpstr>Klassendiagramm</vt:lpstr>
      <vt:lpstr>Anwendungs- logik Client</vt:lpstr>
      <vt:lpstr>Anwendungslogik Server - Wartezeit berechnen an Attraktionen mit mehreren Bahnen</vt:lpstr>
      <vt:lpstr>Anwendungslogik Server - Wartezeit berechnen an Attraktionen mit mehreren Programm</vt:lpstr>
      <vt:lpstr>Quellen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Autite</dc:title>
  <dc:creator>Debby Gaeb</dc:creator>
  <cp:lastModifiedBy>Debby Gaeb</cp:lastModifiedBy>
  <cp:revision>16</cp:revision>
  <cp:lastPrinted>2016-12-09T12:59:34Z</cp:lastPrinted>
  <dcterms:created xsi:type="dcterms:W3CDTF">2016-12-09T08:25:48Z</dcterms:created>
  <dcterms:modified xsi:type="dcterms:W3CDTF">2016-12-09T13:07:03Z</dcterms:modified>
</cp:coreProperties>
</file>