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1"/>
  </p:sldMasterIdLst>
  <p:notesMasterIdLst>
    <p:notesMasterId r:id="rId54"/>
  </p:notesMasterIdLst>
  <p:handoutMasterIdLst>
    <p:handoutMasterId r:id="rId55"/>
  </p:handoutMasterIdLst>
  <p:sldIdLst>
    <p:sldId id="318" r:id="rId2"/>
    <p:sldId id="324" r:id="rId3"/>
    <p:sldId id="463" r:id="rId4"/>
    <p:sldId id="456" r:id="rId5"/>
    <p:sldId id="457" r:id="rId6"/>
    <p:sldId id="458" r:id="rId7"/>
    <p:sldId id="459" r:id="rId8"/>
    <p:sldId id="460" r:id="rId9"/>
    <p:sldId id="336" r:id="rId10"/>
    <p:sldId id="461" r:id="rId11"/>
    <p:sldId id="462" r:id="rId12"/>
    <p:sldId id="371" r:id="rId13"/>
    <p:sldId id="337" r:id="rId14"/>
    <p:sldId id="447" r:id="rId15"/>
    <p:sldId id="340" r:id="rId16"/>
    <p:sldId id="423" r:id="rId17"/>
    <p:sldId id="354" r:id="rId18"/>
    <p:sldId id="426" r:id="rId19"/>
    <p:sldId id="425" r:id="rId20"/>
    <p:sldId id="427" r:id="rId21"/>
    <p:sldId id="424" r:id="rId22"/>
    <p:sldId id="436" r:id="rId23"/>
    <p:sldId id="428" r:id="rId24"/>
    <p:sldId id="429" r:id="rId25"/>
    <p:sldId id="437" r:id="rId26"/>
    <p:sldId id="438" r:id="rId27"/>
    <p:sldId id="439" r:id="rId28"/>
    <p:sldId id="430" r:id="rId29"/>
    <p:sldId id="440" r:id="rId30"/>
    <p:sldId id="432" r:id="rId31"/>
    <p:sldId id="434" r:id="rId32"/>
    <p:sldId id="442" r:id="rId33"/>
    <p:sldId id="443" r:id="rId34"/>
    <p:sldId id="445" r:id="rId35"/>
    <p:sldId id="446" r:id="rId36"/>
    <p:sldId id="444" r:id="rId37"/>
    <p:sldId id="450" r:id="rId38"/>
    <p:sldId id="451" r:id="rId39"/>
    <p:sldId id="452" r:id="rId40"/>
    <p:sldId id="353" r:id="rId41"/>
    <p:sldId id="420" r:id="rId42"/>
    <p:sldId id="421" r:id="rId43"/>
    <p:sldId id="422" r:id="rId44"/>
    <p:sldId id="453" r:id="rId45"/>
    <p:sldId id="454" r:id="rId46"/>
    <p:sldId id="441" r:id="rId47"/>
    <p:sldId id="455" r:id="rId48"/>
    <p:sldId id="363" r:id="rId49"/>
    <p:sldId id="364" r:id="rId50"/>
    <p:sldId id="365" r:id="rId51"/>
    <p:sldId id="369" r:id="rId52"/>
    <p:sldId id="326" r:id="rId53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A1D4E7"/>
    <a:srgbClr val="F79646"/>
    <a:srgbClr val="898989"/>
    <a:srgbClr val="333333"/>
    <a:srgbClr val="C0504D"/>
    <a:srgbClr val="9BBB59"/>
    <a:srgbClr val="4F81BD"/>
    <a:srgbClr val="8064A2"/>
    <a:srgbClr val="4BACC6"/>
    <a:srgbClr val="C4B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7" autoAdjust="0"/>
    <p:restoredTop sz="84055" autoAdjust="0"/>
  </p:normalViewPr>
  <p:slideViewPr>
    <p:cSldViewPr snapToGrid="0">
      <p:cViewPr varScale="1">
        <p:scale>
          <a:sx n="95" d="100"/>
          <a:sy n="95" d="100"/>
        </p:scale>
        <p:origin x="1326" y="90"/>
      </p:cViewPr>
      <p:guideLst>
        <p:guide orient="horz" pos="11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688" y="-828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E2CE1-70A2-4854-A5FD-6F80F73A06FC}" type="doc">
      <dgm:prSet loTypeId="urn:microsoft.com/office/officeart/2005/8/layout/default#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8732913-F606-41A8-AE70-DE1C9F36E17C}">
      <dgm:prSet/>
      <dgm:spPr>
        <a:solidFill>
          <a:srgbClr val="8064A2"/>
        </a:solidFill>
      </dgm:spPr>
      <dgm:t>
        <a:bodyPr/>
        <a:lstStyle/>
        <a:p>
          <a:pPr rtl="0"/>
          <a:r>
            <a:rPr lang="en-US" b="1" dirty="0" smtClean="0"/>
            <a:t>Defines an Angular component</a:t>
          </a:r>
          <a:endParaRPr lang="en-US" dirty="0"/>
        </a:p>
      </dgm:t>
    </dgm:pt>
    <dgm:pt modelId="{FE2ED5E4-9C57-4F25-B4B4-4D56DE9BA5A1}" type="parTrans" cxnId="{3A49C1F2-61FE-47A0-8497-BE70B2A895DA}">
      <dgm:prSet/>
      <dgm:spPr/>
      <dgm:t>
        <a:bodyPr/>
        <a:lstStyle/>
        <a:p>
          <a:endParaRPr lang="en-US"/>
        </a:p>
      </dgm:t>
    </dgm:pt>
    <dgm:pt modelId="{62CCD5C3-1A80-4130-A269-B0BB8956A55E}" type="sibTrans" cxnId="{3A49C1F2-61FE-47A0-8497-BE70B2A895DA}">
      <dgm:prSet/>
      <dgm:spPr/>
      <dgm:t>
        <a:bodyPr/>
        <a:lstStyle/>
        <a:p>
          <a:endParaRPr lang="en-US"/>
        </a:p>
      </dgm:t>
    </dgm:pt>
    <dgm:pt modelId="{0A3332A6-B369-4635-9B34-F53E302DFC6B}">
      <dgm:prSet/>
      <dgm:spPr>
        <a:solidFill>
          <a:srgbClr val="9BBB59"/>
        </a:solidFill>
      </dgm:spPr>
      <dgm:t>
        <a:bodyPr/>
        <a:lstStyle/>
        <a:p>
          <a:pPr rtl="0"/>
          <a:r>
            <a:rPr lang="en-US" b="1" dirty="0" smtClean="0"/>
            <a:t>Tracks the application code</a:t>
          </a:r>
          <a:endParaRPr lang="en-US" dirty="0"/>
        </a:p>
      </dgm:t>
    </dgm:pt>
    <dgm:pt modelId="{0F2AB80A-C3AE-45C4-A5BF-2D0CCF976075}" type="parTrans" cxnId="{50CA66DA-A68A-4DC2-95FD-1ECC816EB7F9}">
      <dgm:prSet/>
      <dgm:spPr/>
      <dgm:t>
        <a:bodyPr/>
        <a:lstStyle/>
        <a:p>
          <a:endParaRPr lang="en-US"/>
        </a:p>
      </dgm:t>
    </dgm:pt>
    <dgm:pt modelId="{90D68976-0832-4F37-A6CB-6F18F3ED4D00}" type="sibTrans" cxnId="{50CA66DA-A68A-4DC2-95FD-1ECC816EB7F9}">
      <dgm:prSet/>
      <dgm:spPr/>
      <dgm:t>
        <a:bodyPr/>
        <a:lstStyle/>
        <a:p>
          <a:endParaRPr lang="en-US"/>
        </a:p>
      </dgm:t>
    </dgm:pt>
    <dgm:pt modelId="{65A1ED32-44D0-40F7-9F35-D8D2FF4D5BAE}">
      <dgm:prSet/>
      <dgm:spPr>
        <a:solidFill>
          <a:srgbClr val="537ABA"/>
        </a:solidFill>
      </dgm:spPr>
      <dgm:t>
        <a:bodyPr/>
        <a:lstStyle/>
        <a:p>
          <a:pPr rtl="0"/>
          <a:r>
            <a:rPr lang="en-US" b="1" dirty="0" smtClean="0"/>
            <a:t>Tracks all of the dependencies for the application</a:t>
          </a:r>
          <a:endParaRPr lang="en-US" dirty="0"/>
        </a:p>
      </dgm:t>
    </dgm:pt>
    <dgm:pt modelId="{148C3B7B-55DA-49B0-B2CF-202D320685FF}" type="parTrans" cxnId="{B7A5BF5B-8ECC-4009-88BC-0B0044E773D9}">
      <dgm:prSet/>
      <dgm:spPr/>
      <dgm:t>
        <a:bodyPr/>
        <a:lstStyle/>
        <a:p>
          <a:endParaRPr lang="en-US"/>
        </a:p>
      </dgm:t>
    </dgm:pt>
    <dgm:pt modelId="{E28FBC6E-2477-431D-BE1A-1273B8B0665E}" type="sibTrans" cxnId="{B7A5BF5B-8ECC-4009-88BC-0B0044E773D9}">
      <dgm:prSet/>
      <dgm:spPr/>
      <dgm:t>
        <a:bodyPr/>
        <a:lstStyle/>
        <a:p>
          <a:endParaRPr lang="en-US"/>
        </a:p>
      </dgm:t>
    </dgm:pt>
    <dgm:pt modelId="{81EDDE32-C6C7-476F-8351-22775CBC9858}">
      <dgm:prSet/>
      <dgm:spPr>
        <a:solidFill>
          <a:srgbClr val="F79646"/>
        </a:solidFill>
      </dgm:spPr>
      <dgm:t>
        <a:bodyPr/>
        <a:lstStyle/>
        <a:p>
          <a:pPr rtl="0"/>
          <a:r>
            <a:rPr lang="en-US" b="1" dirty="0" smtClean="0"/>
            <a:t>Keeps the application modularized</a:t>
          </a:r>
          <a:endParaRPr lang="en-US" b="1" dirty="0"/>
        </a:p>
      </dgm:t>
    </dgm:pt>
    <dgm:pt modelId="{6068D40D-30AF-47F4-927D-4B49DA490166}" type="parTrans" cxnId="{0FB795E1-6BC1-4210-858A-2C3C462B25BD}">
      <dgm:prSet/>
      <dgm:spPr/>
      <dgm:t>
        <a:bodyPr/>
        <a:lstStyle/>
        <a:p>
          <a:endParaRPr lang="en-US"/>
        </a:p>
      </dgm:t>
    </dgm:pt>
    <dgm:pt modelId="{9BB9FBAF-43CD-4DB1-9FCB-2BDEB3CAD0AA}" type="sibTrans" cxnId="{0FB795E1-6BC1-4210-858A-2C3C462B25BD}">
      <dgm:prSet/>
      <dgm:spPr/>
      <dgm:t>
        <a:bodyPr/>
        <a:lstStyle/>
        <a:p>
          <a:endParaRPr lang="en-US"/>
        </a:p>
      </dgm:t>
    </dgm:pt>
    <dgm:pt modelId="{C48114CF-7117-468E-8581-0625357A091D}" type="pres">
      <dgm:prSet presAssocID="{05BE2CE1-70A2-4854-A5FD-6F80F73A06F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EDE375-5C17-4339-A3FA-D3FA6515D6E5}" type="pres">
      <dgm:prSet presAssocID="{48732913-F606-41A8-AE70-DE1C9F36E17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824E0-47EC-41C6-9216-E23A2787C436}" type="pres">
      <dgm:prSet presAssocID="{62CCD5C3-1A80-4130-A269-B0BB8956A55E}" presName="sibTrans" presStyleCnt="0"/>
      <dgm:spPr/>
    </dgm:pt>
    <dgm:pt modelId="{CE64252B-ED48-403D-9A0F-1BF0F6007C96}" type="pres">
      <dgm:prSet presAssocID="{0A3332A6-B369-4635-9B34-F53E302DFC6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8D19E1-DBC7-4FE2-948F-35A4979CF480}" type="pres">
      <dgm:prSet presAssocID="{90D68976-0832-4F37-A6CB-6F18F3ED4D00}" presName="sibTrans" presStyleCnt="0"/>
      <dgm:spPr/>
    </dgm:pt>
    <dgm:pt modelId="{63A0A731-DC9C-4CBD-B7A5-B2D14FCF69E1}" type="pres">
      <dgm:prSet presAssocID="{65A1ED32-44D0-40F7-9F35-D8D2FF4D5B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3CCDF-BD3B-4349-814E-624D13E0E1E9}" type="pres">
      <dgm:prSet presAssocID="{E28FBC6E-2477-431D-BE1A-1273B8B0665E}" presName="sibTrans" presStyleCnt="0"/>
      <dgm:spPr/>
    </dgm:pt>
    <dgm:pt modelId="{1449BE35-8F26-42A5-9646-D823E8A188C4}" type="pres">
      <dgm:prSet presAssocID="{81EDDE32-C6C7-476F-8351-22775CBC985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49C1F2-61FE-47A0-8497-BE70B2A895DA}" srcId="{05BE2CE1-70A2-4854-A5FD-6F80F73A06FC}" destId="{48732913-F606-41A8-AE70-DE1C9F36E17C}" srcOrd="0" destOrd="0" parTransId="{FE2ED5E4-9C57-4F25-B4B4-4D56DE9BA5A1}" sibTransId="{62CCD5C3-1A80-4130-A269-B0BB8956A55E}"/>
    <dgm:cxn modelId="{F5235B31-1A7E-4B61-9BD2-711E5B634803}" type="presOf" srcId="{65A1ED32-44D0-40F7-9F35-D8D2FF4D5BAE}" destId="{63A0A731-DC9C-4CBD-B7A5-B2D14FCF69E1}" srcOrd="0" destOrd="0" presId="urn:microsoft.com/office/officeart/2005/8/layout/default#9"/>
    <dgm:cxn modelId="{0FB795E1-6BC1-4210-858A-2C3C462B25BD}" srcId="{05BE2CE1-70A2-4854-A5FD-6F80F73A06FC}" destId="{81EDDE32-C6C7-476F-8351-22775CBC9858}" srcOrd="3" destOrd="0" parTransId="{6068D40D-30AF-47F4-927D-4B49DA490166}" sibTransId="{9BB9FBAF-43CD-4DB1-9FCB-2BDEB3CAD0AA}"/>
    <dgm:cxn modelId="{50CA66DA-A68A-4DC2-95FD-1ECC816EB7F9}" srcId="{05BE2CE1-70A2-4854-A5FD-6F80F73A06FC}" destId="{0A3332A6-B369-4635-9B34-F53E302DFC6B}" srcOrd="1" destOrd="0" parTransId="{0F2AB80A-C3AE-45C4-A5BF-2D0CCF976075}" sibTransId="{90D68976-0832-4F37-A6CB-6F18F3ED4D00}"/>
    <dgm:cxn modelId="{D96D5599-8918-4682-BBE0-1E93997255FE}" type="presOf" srcId="{81EDDE32-C6C7-476F-8351-22775CBC9858}" destId="{1449BE35-8F26-42A5-9646-D823E8A188C4}" srcOrd="0" destOrd="0" presId="urn:microsoft.com/office/officeart/2005/8/layout/default#9"/>
    <dgm:cxn modelId="{9182EA10-9F8D-470B-9AEB-5ACF6D8F1DE1}" type="presOf" srcId="{05BE2CE1-70A2-4854-A5FD-6F80F73A06FC}" destId="{C48114CF-7117-468E-8581-0625357A091D}" srcOrd="0" destOrd="0" presId="urn:microsoft.com/office/officeart/2005/8/layout/default#9"/>
    <dgm:cxn modelId="{B3213AA4-4CF3-4C84-A7AF-FBF6C3E22DE5}" type="presOf" srcId="{48732913-F606-41A8-AE70-DE1C9F36E17C}" destId="{8EEDE375-5C17-4339-A3FA-D3FA6515D6E5}" srcOrd="0" destOrd="0" presId="urn:microsoft.com/office/officeart/2005/8/layout/default#9"/>
    <dgm:cxn modelId="{B7A5BF5B-8ECC-4009-88BC-0B0044E773D9}" srcId="{05BE2CE1-70A2-4854-A5FD-6F80F73A06FC}" destId="{65A1ED32-44D0-40F7-9F35-D8D2FF4D5BAE}" srcOrd="2" destOrd="0" parTransId="{148C3B7B-55DA-49B0-B2CF-202D320685FF}" sibTransId="{E28FBC6E-2477-431D-BE1A-1273B8B0665E}"/>
    <dgm:cxn modelId="{93DAE1B9-B5E0-4B40-9FFB-C723AE99754E}" type="presOf" srcId="{0A3332A6-B369-4635-9B34-F53E302DFC6B}" destId="{CE64252B-ED48-403D-9A0F-1BF0F6007C96}" srcOrd="0" destOrd="0" presId="urn:microsoft.com/office/officeart/2005/8/layout/default#9"/>
    <dgm:cxn modelId="{8675E4D8-2BC3-4F66-AC70-91B18772C063}" type="presParOf" srcId="{C48114CF-7117-468E-8581-0625357A091D}" destId="{8EEDE375-5C17-4339-A3FA-D3FA6515D6E5}" srcOrd="0" destOrd="0" presId="urn:microsoft.com/office/officeart/2005/8/layout/default#9"/>
    <dgm:cxn modelId="{896F5D28-3656-4B4A-A69F-ABE35C4D3245}" type="presParOf" srcId="{C48114CF-7117-468E-8581-0625357A091D}" destId="{009824E0-47EC-41C6-9216-E23A2787C436}" srcOrd="1" destOrd="0" presId="urn:microsoft.com/office/officeart/2005/8/layout/default#9"/>
    <dgm:cxn modelId="{C0F8DC2F-D222-4F55-8556-F590625CC6DA}" type="presParOf" srcId="{C48114CF-7117-468E-8581-0625357A091D}" destId="{CE64252B-ED48-403D-9A0F-1BF0F6007C96}" srcOrd="2" destOrd="0" presId="urn:microsoft.com/office/officeart/2005/8/layout/default#9"/>
    <dgm:cxn modelId="{9B929C23-79AA-479C-8E12-59F3123E078D}" type="presParOf" srcId="{C48114CF-7117-468E-8581-0625357A091D}" destId="{008D19E1-DBC7-4FE2-948F-35A4979CF480}" srcOrd="3" destOrd="0" presId="urn:microsoft.com/office/officeart/2005/8/layout/default#9"/>
    <dgm:cxn modelId="{6A85B0BA-EAF4-4BC7-906B-00ED2FDA2389}" type="presParOf" srcId="{C48114CF-7117-468E-8581-0625357A091D}" destId="{63A0A731-DC9C-4CBD-B7A5-B2D14FCF69E1}" srcOrd="4" destOrd="0" presId="urn:microsoft.com/office/officeart/2005/8/layout/default#9"/>
    <dgm:cxn modelId="{705DBFA6-478D-45DB-A554-C2EC6FE40D35}" type="presParOf" srcId="{C48114CF-7117-468E-8581-0625357A091D}" destId="{3483CCDF-BD3B-4349-814E-624D13E0E1E9}" srcOrd="5" destOrd="0" presId="urn:microsoft.com/office/officeart/2005/8/layout/default#9"/>
    <dgm:cxn modelId="{BEE43948-3E60-48F3-8336-1703B202F009}" type="presParOf" srcId="{C48114CF-7117-468E-8581-0625357A091D}" destId="{1449BE35-8F26-42A5-9646-D823E8A188C4}" srcOrd="6" destOrd="0" presId="urn:microsoft.com/office/officeart/2005/8/layout/default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0B3B46-C25C-496A-9769-6704A5847087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34EDE06-9B1F-4393-A967-27EE747DBE1F}">
      <dgm:prSet/>
      <dgm:spPr>
        <a:solidFill>
          <a:srgbClr val="8064A2"/>
        </a:solidFill>
      </dgm:spPr>
      <dgm:t>
        <a:bodyPr/>
        <a:lstStyle/>
        <a:p>
          <a:pPr rtl="0"/>
          <a:r>
            <a:rPr lang="en-US" dirty="0" smtClean="0"/>
            <a:t>Defines the Model</a:t>
          </a:r>
          <a:endParaRPr lang="en-US" dirty="0"/>
        </a:p>
      </dgm:t>
    </dgm:pt>
    <dgm:pt modelId="{EFAC39E7-D1B9-4B5A-9AC2-84C3EA0B3D76}" type="parTrans" cxnId="{CFE76921-E0CB-4A0B-BF6F-8C0C1EFC405E}">
      <dgm:prSet/>
      <dgm:spPr/>
      <dgm:t>
        <a:bodyPr/>
        <a:lstStyle/>
        <a:p>
          <a:endParaRPr lang="en-US"/>
        </a:p>
      </dgm:t>
    </dgm:pt>
    <dgm:pt modelId="{8DEF28E2-A9D3-42A6-9577-C9E6DE88265E}" type="sibTrans" cxnId="{CFE76921-E0CB-4A0B-BF6F-8C0C1EFC405E}">
      <dgm:prSet/>
      <dgm:spPr/>
      <dgm:t>
        <a:bodyPr/>
        <a:lstStyle/>
        <a:p>
          <a:endParaRPr lang="en-US"/>
        </a:p>
      </dgm:t>
    </dgm:pt>
    <dgm:pt modelId="{DE057814-DDB3-47FA-BEB6-7F06602EDD01}">
      <dgm:prSet/>
      <dgm:spPr/>
      <dgm:t>
        <a:bodyPr/>
        <a:lstStyle/>
        <a:p>
          <a:pPr rtl="0"/>
          <a:r>
            <a:rPr lang="en-US" dirty="0" smtClean="0"/>
            <a:t>Movies</a:t>
          </a:r>
          <a:endParaRPr lang="en-US" dirty="0"/>
        </a:p>
      </dgm:t>
    </dgm:pt>
    <dgm:pt modelId="{10A30797-69D8-426C-A917-69EE83976B25}" type="parTrans" cxnId="{69925026-1CAA-4F50-B734-ABFD8790D011}">
      <dgm:prSet/>
      <dgm:spPr/>
      <dgm:t>
        <a:bodyPr/>
        <a:lstStyle/>
        <a:p>
          <a:endParaRPr lang="en-US"/>
        </a:p>
      </dgm:t>
    </dgm:pt>
    <dgm:pt modelId="{F1C542AC-BB01-477A-AB76-AB325C73F63C}" type="sibTrans" cxnId="{69925026-1CAA-4F50-B734-ABFD8790D011}">
      <dgm:prSet/>
      <dgm:spPr/>
      <dgm:t>
        <a:bodyPr/>
        <a:lstStyle/>
        <a:p>
          <a:endParaRPr lang="en-US"/>
        </a:p>
      </dgm:t>
    </dgm:pt>
    <dgm:pt modelId="{AEBC71CC-4D56-4091-8A99-CE0A99A74F5A}">
      <dgm:prSet/>
      <dgm:spPr>
        <a:solidFill>
          <a:srgbClr val="4682C7"/>
        </a:solidFill>
      </dgm:spPr>
      <dgm:t>
        <a:bodyPr/>
        <a:lstStyle/>
        <a:p>
          <a:pPr rtl="0"/>
          <a:r>
            <a:rPr lang="en-US" dirty="0" smtClean="0"/>
            <a:t>Implements Methods</a:t>
          </a:r>
          <a:endParaRPr lang="en-US" dirty="0"/>
        </a:p>
      </dgm:t>
    </dgm:pt>
    <dgm:pt modelId="{83B6CD77-7DC3-4B48-A993-ED0E64C757C6}" type="parTrans" cxnId="{D387D019-C236-4734-9A37-31A1144233BA}">
      <dgm:prSet/>
      <dgm:spPr/>
      <dgm:t>
        <a:bodyPr/>
        <a:lstStyle/>
        <a:p>
          <a:endParaRPr lang="en-US"/>
        </a:p>
      </dgm:t>
    </dgm:pt>
    <dgm:pt modelId="{ED06AA31-CC88-4851-97BA-5D1CA4098727}" type="sibTrans" cxnId="{D387D019-C236-4734-9A37-31A1144233BA}">
      <dgm:prSet/>
      <dgm:spPr/>
      <dgm:t>
        <a:bodyPr/>
        <a:lstStyle/>
        <a:p>
          <a:endParaRPr lang="en-US"/>
        </a:p>
      </dgm:t>
    </dgm:pt>
    <dgm:pt modelId="{6327671D-728E-4A6B-98D0-39375C7FE3FF}">
      <dgm:prSet/>
      <dgm:spPr/>
      <dgm:t>
        <a:bodyPr/>
        <a:lstStyle/>
        <a:p>
          <a:pPr rtl="0"/>
          <a:r>
            <a:rPr lang="en-US" dirty="0" smtClean="0"/>
            <a:t>Hide/Show Images</a:t>
          </a:r>
          <a:endParaRPr lang="en-US" dirty="0"/>
        </a:p>
      </dgm:t>
    </dgm:pt>
    <dgm:pt modelId="{6E5BC1CF-C4CE-443E-8078-9550C59D617B}" type="parTrans" cxnId="{667475E1-8173-4CA4-8AD5-3CBF79CEE07E}">
      <dgm:prSet/>
      <dgm:spPr/>
      <dgm:t>
        <a:bodyPr/>
        <a:lstStyle/>
        <a:p>
          <a:endParaRPr lang="en-US"/>
        </a:p>
      </dgm:t>
    </dgm:pt>
    <dgm:pt modelId="{AC4A7343-593A-4D1F-A21E-45499C380283}" type="sibTrans" cxnId="{667475E1-8173-4CA4-8AD5-3CBF79CEE07E}">
      <dgm:prSet/>
      <dgm:spPr/>
      <dgm:t>
        <a:bodyPr/>
        <a:lstStyle/>
        <a:p>
          <a:endParaRPr lang="en-US"/>
        </a:p>
      </dgm:t>
    </dgm:pt>
    <dgm:pt modelId="{5FCE0003-CC28-46B6-A624-1FB6FB52C115}" type="pres">
      <dgm:prSet presAssocID="{070B3B46-C25C-496A-9769-6704A584708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006EE2-BD04-4D96-AF7E-0194CEA7E18E}" type="pres">
      <dgm:prSet presAssocID="{D34EDE06-9B1F-4393-A967-27EE747DBE1F}" presName="parentLin" presStyleCnt="0"/>
      <dgm:spPr/>
    </dgm:pt>
    <dgm:pt modelId="{409BD45A-4CAA-4277-BDA7-77E5F5E7A91C}" type="pres">
      <dgm:prSet presAssocID="{D34EDE06-9B1F-4393-A967-27EE747DBE1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081B715-FF13-4111-9C56-32135BB8114E}" type="pres">
      <dgm:prSet presAssocID="{D34EDE06-9B1F-4393-A967-27EE747DBE1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46BA5-5AA1-4BA0-8E1E-281DC58E9E31}" type="pres">
      <dgm:prSet presAssocID="{D34EDE06-9B1F-4393-A967-27EE747DBE1F}" presName="negativeSpace" presStyleCnt="0"/>
      <dgm:spPr/>
    </dgm:pt>
    <dgm:pt modelId="{CD6BDA17-09FF-4288-A789-711424908329}" type="pres">
      <dgm:prSet presAssocID="{D34EDE06-9B1F-4393-A967-27EE747DBE1F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65061-60A9-4327-ABFB-461B2F9DE64C}" type="pres">
      <dgm:prSet presAssocID="{8DEF28E2-A9D3-42A6-9577-C9E6DE88265E}" presName="spaceBetweenRectangles" presStyleCnt="0"/>
      <dgm:spPr/>
    </dgm:pt>
    <dgm:pt modelId="{2CCBC045-D1C0-4292-928C-9680D9388637}" type="pres">
      <dgm:prSet presAssocID="{AEBC71CC-4D56-4091-8A99-CE0A99A74F5A}" presName="parentLin" presStyleCnt="0"/>
      <dgm:spPr/>
    </dgm:pt>
    <dgm:pt modelId="{FED6E296-BBC7-4BAE-8797-79C2C7CADE71}" type="pres">
      <dgm:prSet presAssocID="{AEBC71CC-4D56-4091-8A99-CE0A99A74F5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BC93F66D-EDC3-49B9-BDEE-FCCAA903E96E}" type="pres">
      <dgm:prSet presAssocID="{AEBC71CC-4D56-4091-8A99-CE0A99A74F5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0B085-3F9A-42A5-9392-9D217D0E06F2}" type="pres">
      <dgm:prSet presAssocID="{AEBC71CC-4D56-4091-8A99-CE0A99A74F5A}" presName="negativeSpace" presStyleCnt="0"/>
      <dgm:spPr/>
    </dgm:pt>
    <dgm:pt modelId="{C223E7A1-26AC-456D-BBC7-DF20DBC71E6C}" type="pres">
      <dgm:prSet presAssocID="{AEBC71CC-4D56-4091-8A99-CE0A99A74F5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089967-5C60-4DF4-A12C-4DD0058C42B7}" type="presOf" srcId="{D34EDE06-9B1F-4393-A967-27EE747DBE1F}" destId="{0081B715-FF13-4111-9C56-32135BB8114E}" srcOrd="1" destOrd="0" presId="urn:microsoft.com/office/officeart/2005/8/layout/list1"/>
    <dgm:cxn modelId="{D3C0C708-5883-44E4-B5A0-25D2E4056C43}" type="presOf" srcId="{D34EDE06-9B1F-4393-A967-27EE747DBE1F}" destId="{409BD45A-4CAA-4277-BDA7-77E5F5E7A91C}" srcOrd="0" destOrd="0" presId="urn:microsoft.com/office/officeart/2005/8/layout/list1"/>
    <dgm:cxn modelId="{E1A9685E-6A58-4710-9666-497A32582172}" type="presOf" srcId="{AEBC71CC-4D56-4091-8A99-CE0A99A74F5A}" destId="{BC93F66D-EDC3-49B9-BDEE-FCCAA903E96E}" srcOrd="1" destOrd="0" presId="urn:microsoft.com/office/officeart/2005/8/layout/list1"/>
    <dgm:cxn modelId="{83B2615F-239F-4809-8FDD-470CD128D3A7}" type="presOf" srcId="{DE057814-DDB3-47FA-BEB6-7F06602EDD01}" destId="{CD6BDA17-09FF-4288-A789-711424908329}" srcOrd="0" destOrd="0" presId="urn:microsoft.com/office/officeart/2005/8/layout/list1"/>
    <dgm:cxn modelId="{61E6B76C-DE16-4683-A448-C82D380B1E49}" type="presOf" srcId="{AEBC71CC-4D56-4091-8A99-CE0A99A74F5A}" destId="{FED6E296-BBC7-4BAE-8797-79C2C7CADE71}" srcOrd="0" destOrd="0" presId="urn:microsoft.com/office/officeart/2005/8/layout/list1"/>
    <dgm:cxn modelId="{8196616F-6FB3-4882-A6C1-EDE06E3CF5AC}" type="presOf" srcId="{6327671D-728E-4A6B-98D0-39375C7FE3FF}" destId="{C223E7A1-26AC-456D-BBC7-DF20DBC71E6C}" srcOrd="0" destOrd="0" presId="urn:microsoft.com/office/officeart/2005/8/layout/list1"/>
    <dgm:cxn modelId="{69925026-1CAA-4F50-B734-ABFD8790D011}" srcId="{D34EDE06-9B1F-4393-A967-27EE747DBE1F}" destId="{DE057814-DDB3-47FA-BEB6-7F06602EDD01}" srcOrd="0" destOrd="0" parTransId="{10A30797-69D8-426C-A917-69EE83976B25}" sibTransId="{F1C542AC-BB01-477A-AB76-AB325C73F63C}"/>
    <dgm:cxn modelId="{C34F0F70-3251-489E-B279-4997662057C0}" type="presOf" srcId="{070B3B46-C25C-496A-9769-6704A5847087}" destId="{5FCE0003-CC28-46B6-A624-1FB6FB52C115}" srcOrd="0" destOrd="0" presId="urn:microsoft.com/office/officeart/2005/8/layout/list1"/>
    <dgm:cxn modelId="{D387D019-C236-4734-9A37-31A1144233BA}" srcId="{070B3B46-C25C-496A-9769-6704A5847087}" destId="{AEBC71CC-4D56-4091-8A99-CE0A99A74F5A}" srcOrd="1" destOrd="0" parTransId="{83B6CD77-7DC3-4B48-A993-ED0E64C757C6}" sibTransId="{ED06AA31-CC88-4851-97BA-5D1CA4098727}"/>
    <dgm:cxn modelId="{CFE76921-E0CB-4A0B-BF6F-8C0C1EFC405E}" srcId="{070B3B46-C25C-496A-9769-6704A5847087}" destId="{D34EDE06-9B1F-4393-A967-27EE747DBE1F}" srcOrd="0" destOrd="0" parTransId="{EFAC39E7-D1B9-4B5A-9AC2-84C3EA0B3D76}" sibTransId="{8DEF28E2-A9D3-42A6-9577-C9E6DE88265E}"/>
    <dgm:cxn modelId="{667475E1-8173-4CA4-8AD5-3CBF79CEE07E}" srcId="{AEBC71CC-4D56-4091-8A99-CE0A99A74F5A}" destId="{6327671D-728E-4A6B-98D0-39375C7FE3FF}" srcOrd="0" destOrd="0" parTransId="{6E5BC1CF-C4CE-443E-8078-9550C59D617B}" sibTransId="{AC4A7343-593A-4D1F-A21E-45499C380283}"/>
    <dgm:cxn modelId="{FF9FE88A-F2E9-48F8-8DED-90DC913895D5}" type="presParOf" srcId="{5FCE0003-CC28-46B6-A624-1FB6FB52C115}" destId="{9F006EE2-BD04-4D96-AF7E-0194CEA7E18E}" srcOrd="0" destOrd="0" presId="urn:microsoft.com/office/officeart/2005/8/layout/list1"/>
    <dgm:cxn modelId="{D24DE89A-EF76-43FA-9F83-3146C0F40E1D}" type="presParOf" srcId="{9F006EE2-BD04-4D96-AF7E-0194CEA7E18E}" destId="{409BD45A-4CAA-4277-BDA7-77E5F5E7A91C}" srcOrd="0" destOrd="0" presId="urn:microsoft.com/office/officeart/2005/8/layout/list1"/>
    <dgm:cxn modelId="{CC1F5AFC-943F-4A08-A7E1-F907E98DF515}" type="presParOf" srcId="{9F006EE2-BD04-4D96-AF7E-0194CEA7E18E}" destId="{0081B715-FF13-4111-9C56-32135BB8114E}" srcOrd="1" destOrd="0" presId="urn:microsoft.com/office/officeart/2005/8/layout/list1"/>
    <dgm:cxn modelId="{464AEBBC-E31C-41A7-A543-69ABABBA2245}" type="presParOf" srcId="{5FCE0003-CC28-46B6-A624-1FB6FB52C115}" destId="{8B246BA5-5AA1-4BA0-8E1E-281DC58E9E31}" srcOrd="1" destOrd="0" presId="urn:microsoft.com/office/officeart/2005/8/layout/list1"/>
    <dgm:cxn modelId="{EF4C56C2-6682-438F-BA83-41CF36753775}" type="presParOf" srcId="{5FCE0003-CC28-46B6-A624-1FB6FB52C115}" destId="{CD6BDA17-09FF-4288-A789-711424908329}" srcOrd="2" destOrd="0" presId="urn:microsoft.com/office/officeart/2005/8/layout/list1"/>
    <dgm:cxn modelId="{0DAB7377-30A8-47B0-943F-A9AABA8A96FD}" type="presParOf" srcId="{5FCE0003-CC28-46B6-A624-1FB6FB52C115}" destId="{AD065061-60A9-4327-ABFB-461B2F9DE64C}" srcOrd="3" destOrd="0" presId="urn:microsoft.com/office/officeart/2005/8/layout/list1"/>
    <dgm:cxn modelId="{D948C187-2B5A-4657-9E33-51F5CBC8A52D}" type="presParOf" srcId="{5FCE0003-CC28-46B6-A624-1FB6FB52C115}" destId="{2CCBC045-D1C0-4292-928C-9680D9388637}" srcOrd="4" destOrd="0" presId="urn:microsoft.com/office/officeart/2005/8/layout/list1"/>
    <dgm:cxn modelId="{80A6AC68-8432-423F-8E91-A518E9D77137}" type="presParOf" srcId="{2CCBC045-D1C0-4292-928C-9680D9388637}" destId="{FED6E296-BBC7-4BAE-8797-79C2C7CADE71}" srcOrd="0" destOrd="0" presId="urn:microsoft.com/office/officeart/2005/8/layout/list1"/>
    <dgm:cxn modelId="{A9360453-64A7-4A1A-9F11-AED29988B588}" type="presParOf" srcId="{2CCBC045-D1C0-4292-928C-9680D9388637}" destId="{BC93F66D-EDC3-49B9-BDEE-FCCAA903E96E}" srcOrd="1" destOrd="0" presId="urn:microsoft.com/office/officeart/2005/8/layout/list1"/>
    <dgm:cxn modelId="{F34D994E-0579-4B2E-AE45-9503D405E387}" type="presParOf" srcId="{5FCE0003-CC28-46B6-A624-1FB6FB52C115}" destId="{EF50B085-3F9A-42A5-9392-9D217D0E06F2}" srcOrd="5" destOrd="0" presId="urn:microsoft.com/office/officeart/2005/8/layout/list1"/>
    <dgm:cxn modelId="{21679794-6801-43BC-B78E-8D948232E719}" type="presParOf" srcId="{5FCE0003-CC28-46B6-A624-1FB6FB52C115}" destId="{C223E7A1-26AC-456D-BBC7-DF20DBC71E6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9255CA-9E6A-43E7-A2E6-443D4940E984}" type="doc">
      <dgm:prSet loTypeId="urn:microsoft.com/office/officeart/2005/8/layout/default#10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8B34E783-0A2B-4E8C-9BD0-B915C479D209}">
      <dgm:prSet/>
      <dgm:spPr>
        <a:xfrm>
          <a:off x="0" y="773850"/>
          <a:ext cx="2571749" cy="1543050"/>
        </a:xfrm>
        <a:solidFill>
          <a:srgbClr val="C0504D">
            <a:hueOff val="0"/>
            <a:satOff val="0"/>
            <a:lumOff val="0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="1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Expressive HTML</a:t>
          </a:r>
          <a:endParaRPr lang="en-US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3A3059E7-B53E-484F-A709-BE9B35782390}" type="parTrans" cxnId="{D990742F-37A9-4904-A915-E4FEDE729AE5}">
      <dgm:prSet/>
      <dgm:spPr/>
      <dgm:t>
        <a:bodyPr/>
        <a:lstStyle/>
        <a:p>
          <a:endParaRPr lang="en-US"/>
        </a:p>
      </dgm:t>
    </dgm:pt>
    <dgm:pt modelId="{00211F97-3AD9-4874-B90C-5B8B2033F8BE}" type="sibTrans" cxnId="{D990742F-37A9-4904-A915-E4FEDE729AE5}">
      <dgm:prSet/>
      <dgm:spPr/>
      <dgm:t>
        <a:bodyPr/>
        <a:lstStyle/>
        <a:p>
          <a:endParaRPr lang="en-US"/>
        </a:p>
      </dgm:t>
    </dgm:pt>
    <dgm:pt modelId="{589746FD-DAB9-4798-B09B-37ECC85E03FE}">
      <dgm:prSet/>
      <dgm:spPr>
        <a:xfrm>
          <a:off x="2828925" y="773850"/>
          <a:ext cx="2571749" cy="1543050"/>
        </a:xfrm>
        <a:solidFill>
          <a:srgbClr val="9BBB59"/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="1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Powerful Data Binding</a:t>
          </a:r>
          <a:endParaRPr lang="en-US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EF52EFA3-B287-4541-8F25-1AA015900556}" type="parTrans" cxnId="{A934F46B-843C-4CE1-9FD3-0171ABB72BD3}">
      <dgm:prSet/>
      <dgm:spPr/>
      <dgm:t>
        <a:bodyPr/>
        <a:lstStyle/>
        <a:p>
          <a:endParaRPr lang="en-US"/>
        </a:p>
      </dgm:t>
    </dgm:pt>
    <dgm:pt modelId="{1200FB32-1019-4AC0-9F28-C4FE5C19745E}" type="sibTrans" cxnId="{A934F46B-843C-4CE1-9FD3-0171ABB72BD3}">
      <dgm:prSet/>
      <dgm:spPr/>
      <dgm:t>
        <a:bodyPr/>
        <a:lstStyle/>
        <a:p>
          <a:endParaRPr lang="en-US"/>
        </a:p>
      </dgm:t>
    </dgm:pt>
    <dgm:pt modelId="{6E9D4A0B-33D3-4CDB-94C1-D5602145C37B}">
      <dgm:prSet/>
      <dgm:spPr>
        <a:xfrm>
          <a:off x="5657849" y="773850"/>
          <a:ext cx="2571749" cy="1543050"/>
        </a:xfrm>
        <a:solidFill>
          <a:srgbClr val="8064A2"/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="1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Modularity</a:t>
          </a:r>
          <a:endParaRPr lang="en-US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99703776-CC50-4906-B4E9-AFF1E7F07ACC}" type="parTrans" cxnId="{600D2EBB-DE81-4B19-8290-294A5425104F}">
      <dgm:prSet/>
      <dgm:spPr/>
      <dgm:t>
        <a:bodyPr/>
        <a:lstStyle/>
        <a:p>
          <a:endParaRPr lang="en-US"/>
        </a:p>
      </dgm:t>
    </dgm:pt>
    <dgm:pt modelId="{30C2F94B-4002-422A-8E7A-F0A22314C7E5}" type="sibTrans" cxnId="{600D2EBB-DE81-4B19-8290-294A5425104F}">
      <dgm:prSet/>
      <dgm:spPr/>
      <dgm:t>
        <a:bodyPr/>
        <a:lstStyle/>
        <a:p>
          <a:endParaRPr lang="en-US"/>
        </a:p>
      </dgm:t>
    </dgm:pt>
    <dgm:pt modelId="{DDBEEC2B-C9FF-4E5A-B38F-F3D06D519C17}">
      <dgm:prSet/>
      <dgm:spPr>
        <a:xfrm>
          <a:off x="2828925" y="2574075"/>
          <a:ext cx="2571749" cy="1543050"/>
        </a:xfrm>
        <a:solidFill>
          <a:srgbClr val="537ABA"/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="1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Easily Call HTTP Service</a:t>
          </a:r>
          <a:endParaRPr lang="en-US" b="1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821D7CB6-585C-4218-909E-199DB01AEB2B}" type="parTrans" cxnId="{09F6635F-C230-4B6F-9169-D0CF0EAC5474}">
      <dgm:prSet/>
      <dgm:spPr/>
      <dgm:t>
        <a:bodyPr/>
        <a:lstStyle/>
        <a:p>
          <a:endParaRPr lang="en-US"/>
        </a:p>
      </dgm:t>
    </dgm:pt>
    <dgm:pt modelId="{0C8D0CED-DD29-474E-9275-C660B5B499CD}" type="sibTrans" cxnId="{09F6635F-C230-4B6F-9169-D0CF0EAC5474}">
      <dgm:prSet/>
      <dgm:spPr/>
      <dgm:t>
        <a:bodyPr/>
        <a:lstStyle/>
        <a:p>
          <a:endParaRPr lang="en-US"/>
        </a:p>
      </dgm:t>
    </dgm:pt>
    <dgm:pt modelId="{3265E553-43B0-4D07-A9A4-8EBF09EF1C18}">
      <dgm:prSet/>
      <dgm:spPr>
        <a:xfrm>
          <a:off x="0" y="2574075"/>
          <a:ext cx="2571749" cy="1543050"/>
        </a:xfrm>
        <a:solidFill>
          <a:srgbClr val="4BACC6">
            <a:hueOff val="0"/>
            <a:satOff val="0"/>
            <a:lumOff val="0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="1" dirty="0" smtClean="0">
              <a:solidFill>
                <a:sysClr val="window" lastClr="FFFFFF"/>
              </a:solidFill>
              <a:latin typeface="Myriad Pro"/>
              <a:ea typeface="+mn-ea"/>
              <a:cs typeface="+mn-cs"/>
            </a:rPr>
            <a:t>Rule-based Navigation</a:t>
          </a:r>
          <a:endParaRPr lang="en-US" dirty="0">
            <a:solidFill>
              <a:sysClr val="window" lastClr="FFFFFF"/>
            </a:solidFill>
            <a:latin typeface="Myriad Pro"/>
            <a:ea typeface="+mn-ea"/>
            <a:cs typeface="+mn-cs"/>
          </a:endParaRPr>
        </a:p>
      </dgm:t>
    </dgm:pt>
    <dgm:pt modelId="{2C93ECCA-D9B0-4B4C-A9C1-87B967040251}" type="sibTrans" cxnId="{C8BE5F1D-7C16-4BF5-8200-C2CF76CF2F74}">
      <dgm:prSet/>
      <dgm:spPr/>
      <dgm:t>
        <a:bodyPr/>
        <a:lstStyle/>
        <a:p>
          <a:endParaRPr lang="en-US"/>
        </a:p>
      </dgm:t>
    </dgm:pt>
    <dgm:pt modelId="{1AA64446-3886-4D2B-B4F3-9EA854D7B1E9}" type="parTrans" cxnId="{C8BE5F1D-7C16-4BF5-8200-C2CF76CF2F74}">
      <dgm:prSet/>
      <dgm:spPr/>
      <dgm:t>
        <a:bodyPr/>
        <a:lstStyle/>
        <a:p>
          <a:endParaRPr lang="en-US"/>
        </a:p>
      </dgm:t>
    </dgm:pt>
    <dgm:pt modelId="{C1BC193C-863D-4380-8136-41D51A1508C0}" type="pres">
      <dgm:prSet presAssocID="{C49255CA-9E6A-43E7-A2E6-443D4940E98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75AD97-6177-4F4B-8111-7E1448FC0CD4}" type="pres">
      <dgm:prSet presAssocID="{8B34E783-0A2B-4E8C-9BD0-B915C479D209}" presName="node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C3502E60-76C6-4150-B545-85D4928D9C28}" type="pres">
      <dgm:prSet presAssocID="{00211F97-3AD9-4874-B90C-5B8B2033F8BE}" presName="sibTrans" presStyleCnt="0"/>
      <dgm:spPr/>
      <dgm:t>
        <a:bodyPr/>
        <a:lstStyle/>
        <a:p>
          <a:endParaRPr lang="en-US"/>
        </a:p>
      </dgm:t>
    </dgm:pt>
    <dgm:pt modelId="{5F537EA6-686A-4ACE-89AB-5A456887D114}" type="pres">
      <dgm:prSet presAssocID="{589746FD-DAB9-4798-B09B-37ECC85E03FE}" presName="node" presStyleLbl="node1" presStyleIdx="1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87762D7-04AF-47B6-BB3C-5C4B9F9E9AF9}" type="pres">
      <dgm:prSet presAssocID="{1200FB32-1019-4AC0-9F28-C4FE5C19745E}" presName="sibTrans" presStyleCnt="0"/>
      <dgm:spPr/>
      <dgm:t>
        <a:bodyPr/>
        <a:lstStyle/>
        <a:p>
          <a:endParaRPr lang="en-US"/>
        </a:p>
      </dgm:t>
    </dgm:pt>
    <dgm:pt modelId="{0007020E-E6A6-44CA-9FAF-29705320AC8D}" type="pres">
      <dgm:prSet presAssocID="{6E9D4A0B-33D3-4CDB-94C1-D5602145C37B}" presName="node" presStyleLbl="node1" presStyleIdx="2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B879132-D7A0-4F57-8209-EB52DC05E791}" type="pres">
      <dgm:prSet presAssocID="{30C2F94B-4002-422A-8E7A-F0A22314C7E5}" presName="sibTrans" presStyleCnt="0"/>
      <dgm:spPr/>
      <dgm:t>
        <a:bodyPr/>
        <a:lstStyle/>
        <a:p>
          <a:endParaRPr lang="en-US"/>
        </a:p>
      </dgm:t>
    </dgm:pt>
    <dgm:pt modelId="{F0E27BF7-564B-4654-9A50-D37437D48534}" type="pres">
      <dgm:prSet presAssocID="{3265E553-43B0-4D07-A9A4-8EBF09EF1C18}" presName="node" presStyleLbl="node1" presStyleIdx="3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313F1E1-4074-4A97-8715-C3ADCBA481FE}" type="pres">
      <dgm:prSet presAssocID="{2C93ECCA-D9B0-4B4C-A9C1-87B967040251}" presName="sibTrans" presStyleCnt="0"/>
      <dgm:spPr/>
      <dgm:t>
        <a:bodyPr/>
        <a:lstStyle/>
        <a:p>
          <a:endParaRPr lang="en-US"/>
        </a:p>
      </dgm:t>
    </dgm:pt>
    <dgm:pt modelId="{7BACD2E2-3673-4C79-B67E-D34305AF80B2}" type="pres">
      <dgm:prSet presAssocID="{DDBEEC2B-C9FF-4E5A-B38F-F3D06D519C17}" presName="node" presStyleLbl="node1" presStyleIdx="4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A934F46B-843C-4CE1-9FD3-0171ABB72BD3}" srcId="{C49255CA-9E6A-43E7-A2E6-443D4940E984}" destId="{589746FD-DAB9-4798-B09B-37ECC85E03FE}" srcOrd="1" destOrd="0" parTransId="{EF52EFA3-B287-4541-8F25-1AA015900556}" sibTransId="{1200FB32-1019-4AC0-9F28-C4FE5C19745E}"/>
    <dgm:cxn modelId="{72F9AEA7-B59B-42A3-A53E-5BD95940C0CD}" type="presOf" srcId="{C49255CA-9E6A-43E7-A2E6-443D4940E984}" destId="{C1BC193C-863D-4380-8136-41D51A1508C0}" srcOrd="0" destOrd="0" presId="urn:microsoft.com/office/officeart/2005/8/layout/default#10"/>
    <dgm:cxn modelId="{300D2490-672E-405E-ACA7-395327BD4BAB}" type="presOf" srcId="{3265E553-43B0-4D07-A9A4-8EBF09EF1C18}" destId="{F0E27BF7-564B-4654-9A50-D37437D48534}" srcOrd="0" destOrd="0" presId="urn:microsoft.com/office/officeart/2005/8/layout/default#10"/>
    <dgm:cxn modelId="{73EC92FA-D8AA-40F9-9FD1-A83DA3DAE9AF}" type="presOf" srcId="{8B34E783-0A2B-4E8C-9BD0-B915C479D209}" destId="{A275AD97-6177-4F4B-8111-7E1448FC0CD4}" srcOrd="0" destOrd="0" presId="urn:microsoft.com/office/officeart/2005/8/layout/default#10"/>
    <dgm:cxn modelId="{C8BE5F1D-7C16-4BF5-8200-C2CF76CF2F74}" srcId="{C49255CA-9E6A-43E7-A2E6-443D4940E984}" destId="{3265E553-43B0-4D07-A9A4-8EBF09EF1C18}" srcOrd="3" destOrd="0" parTransId="{1AA64446-3886-4D2B-B4F3-9EA854D7B1E9}" sibTransId="{2C93ECCA-D9B0-4B4C-A9C1-87B967040251}"/>
    <dgm:cxn modelId="{D990742F-37A9-4904-A915-E4FEDE729AE5}" srcId="{C49255CA-9E6A-43E7-A2E6-443D4940E984}" destId="{8B34E783-0A2B-4E8C-9BD0-B915C479D209}" srcOrd="0" destOrd="0" parTransId="{3A3059E7-B53E-484F-A709-BE9B35782390}" sibTransId="{00211F97-3AD9-4874-B90C-5B8B2033F8BE}"/>
    <dgm:cxn modelId="{30D9A483-32C7-4691-B8D4-E198AF5CF71C}" type="presOf" srcId="{DDBEEC2B-C9FF-4E5A-B38F-F3D06D519C17}" destId="{7BACD2E2-3673-4C79-B67E-D34305AF80B2}" srcOrd="0" destOrd="0" presId="urn:microsoft.com/office/officeart/2005/8/layout/default#10"/>
    <dgm:cxn modelId="{E301A47E-839B-487F-8636-C2D4C5D56A12}" type="presOf" srcId="{589746FD-DAB9-4798-B09B-37ECC85E03FE}" destId="{5F537EA6-686A-4ACE-89AB-5A456887D114}" srcOrd="0" destOrd="0" presId="urn:microsoft.com/office/officeart/2005/8/layout/default#10"/>
    <dgm:cxn modelId="{09F6635F-C230-4B6F-9169-D0CF0EAC5474}" srcId="{C49255CA-9E6A-43E7-A2E6-443D4940E984}" destId="{DDBEEC2B-C9FF-4E5A-B38F-F3D06D519C17}" srcOrd="4" destOrd="0" parTransId="{821D7CB6-585C-4218-909E-199DB01AEB2B}" sibTransId="{0C8D0CED-DD29-474E-9275-C660B5B499CD}"/>
    <dgm:cxn modelId="{6F45EF75-F8A6-4258-9741-805EC5E0C9BF}" type="presOf" srcId="{6E9D4A0B-33D3-4CDB-94C1-D5602145C37B}" destId="{0007020E-E6A6-44CA-9FAF-29705320AC8D}" srcOrd="0" destOrd="0" presId="urn:microsoft.com/office/officeart/2005/8/layout/default#10"/>
    <dgm:cxn modelId="{600D2EBB-DE81-4B19-8290-294A5425104F}" srcId="{C49255CA-9E6A-43E7-A2E6-443D4940E984}" destId="{6E9D4A0B-33D3-4CDB-94C1-D5602145C37B}" srcOrd="2" destOrd="0" parTransId="{99703776-CC50-4906-B4E9-AFF1E7F07ACC}" sibTransId="{30C2F94B-4002-422A-8E7A-F0A22314C7E5}"/>
    <dgm:cxn modelId="{7B3B94A8-C690-47E5-92FF-DB2C5E21FD78}" type="presParOf" srcId="{C1BC193C-863D-4380-8136-41D51A1508C0}" destId="{A275AD97-6177-4F4B-8111-7E1448FC0CD4}" srcOrd="0" destOrd="0" presId="urn:microsoft.com/office/officeart/2005/8/layout/default#10"/>
    <dgm:cxn modelId="{245DAAAD-D964-413C-A672-5D797128EC45}" type="presParOf" srcId="{C1BC193C-863D-4380-8136-41D51A1508C0}" destId="{C3502E60-76C6-4150-B545-85D4928D9C28}" srcOrd="1" destOrd="0" presId="urn:microsoft.com/office/officeart/2005/8/layout/default#10"/>
    <dgm:cxn modelId="{E1A2E771-6FC1-44BC-80B6-5DEB64727471}" type="presParOf" srcId="{C1BC193C-863D-4380-8136-41D51A1508C0}" destId="{5F537EA6-686A-4ACE-89AB-5A456887D114}" srcOrd="2" destOrd="0" presId="urn:microsoft.com/office/officeart/2005/8/layout/default#10"/>
    <dgm:cxn modelId="{D2FC678D-F1DE-4E50-A9DA-8971BC5E284A}" type="presParOf" srcId="{C1BC193C-863D-4380-8136-41D51A1508C0}" destId="{587762D7-04AF-47B6-BB3C-5C4B9F9E9AF9}" srcOrd="3" destOrd="0" presId="urn:microsoft.com/office/officeart/2005/8/layout/default#10"/>
    <dgm:cxn modelId="{4D7B1523-561E-473A-BF43-1D9DF8AE4368}" type="presParOf" srcId="{C1BC193C-863D-4380-8136-41D51A1508C0}" destId="{0007020E-E6A6-44CA-9FAF-29705320AC8D}" srcOrd="4" destOrd="0" presId="urn:microsoft.com/office/officeart/2005/8/layout/default#10"/>
    <dgm:cxn modelId="{75C9EA9D-A70F-44E1-8611-65261AFD3459}" type="presParOf" srcId="{C1BC193C-863D-4380-8136-41D51A1508C0}" destId="{0B879132-D7A0-4F57-8209-EB52DC05E791}" srcOrd="5" destOrd="0" presId="urn:microsoft.com/office/officeart/2005/8/layout/default#10"/>
    <dgm:cxn modelId="{8BA1DC7F-465D-400E-BED0-3D76D8CF4AA4}" type="presParOf" srcId="{C1BC193C-863D-4380-8136-41D51A1508C0}" destId="{F0E27BF7-564B-4654-9A50-D37437D48534}" srcOrd="6" destOrd="0" presId="urn:microsoft.com/office/officeart/2005/8/layout/default#10"/>
    <dgm:cxn modelId="{EB58B06B-99DD-4B1E-A6BF-3F5D2E72DBB6}" type="presParOf" srcId="{C1BC193C-863D-4380-8136-41D51A1508C0}" destId="{1313F1E1-4074-4A97-8715-C3ADCBA481FE}" srcOrd="7" destOrd="0" presId="urn:microsoft.com/office/officeart/2005/8/layout/default#10"/>
    <dgm:cxn modelId="{D256CAEF-BD9F-4D7E-8972-74CB9D931B42}" type="presParOf" srcId="{C1BC193C-863D-4380-8136-41D51A1508C0}" destId="{7BACD2E2-3673-4C79-B67E-D34305AF80B2}" srcOrd="8" destOrd="0" presId="urn:microsoft.com/office/officeart/2005/8/layout/default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9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0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24675" y="8843645"/>
            <a:ext cx="628589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fld id="{DE7A66A1-37FE-4413-BCCD-DA932D8A8D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4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217" y="0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42206" y="8842029"/>
            <a:ext cx="1309425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17E27147-5EC7-48E7-9B29-3508FD6F7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9934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Visual Studio Live! Chicago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950312"/>
            <a:ext cx="5828738" cy="357173"/>
          </a:xfrm>
          <a:prstGeom prst="rect">
            <a:avLst/>
          </a:prstGeom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2259" y="4355561"/>
            <a:ext cx="6148747" cy="4675560"/>
          </a:xfrm>
          <a:ln/>
        </p:spPr>
        <p:txBody>
          <a:bodyPr lIns="94698" tIns="48152" rIns="94698" bIns="48152"/>
          <a:lstStyle/>
          <a:p>
            <a:r>
              <a:rPr lang="en-US" dirty="0" smtClean="0"/>
              <a:t>In this session, you’ll learn the basics of building an Angular application. Your journey begins with a short overview of what Angular is and why it is a great choice for building full-featured Web applications.</a:t>
            </a:r>
          </a:p>
          <a:p>
            <a:r>
              <a:rPr lang="en-US" dirty="0" smtClean="0"/>
              <a:t>We will then walk step by step through the process of building a sample application including a view, model, module, and controller. Along the way you’ll learn the Angular terminology, best practices, and some useful tips and techniques.</a:t>
            </a:r>
          </a:p>
          <a:p>
            <a:endParaRPr lang="en-US" dirty="0"/>
          </a:p>
        </p:txBody>
      </p:sp>
      <p:sp>
        <p:nvSpPr>
          <p:cNvPr id="189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55700" y="688975"/>
            <a:ext cx="4687888" cy="35147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889287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Responsive</a:t>
            </a:r>
          </a:p>
          <a:p>
            <a:r>
              <a:rPr lang="en-US" dirty="0" smtClean="0"/>
              <a:t>Browser Differences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Visual Studio Live! Chicago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8950312"/>
            <a:ext cx="5828738" cy="357173"/>
          </a:xfrm>
          <a:prstGeom prst="rect">
            <a:avLst/>
          </a:prstGeom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2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72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8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how does it work.</a:t>
            </a:r>
          </a:p>
          <a:p>
            <a:r>
              <a:rPr lang="en-US" dirty="0" smtClean="0"/>
              <a:t>There are no "Angular" files per se.</a:t>
            </a:r>
          </a:p>
          <a:p>
            <a:r>
              <a:rPr lang="en-US" dirty="0" smtClean="0"/>
              <a:t>Index.html by convention</a:t>
            </a:r>
            <a:r>
              <a:rPr lang="en-US" baseline="0" dirty="0" smtClean="0"/>
              <a:t> is the startup page.</a:t>
            </a:r>
          </a:p>
          <a:p>
            <a:r>
              <a:rPr lang="en-US" baseline="0" dirty="0" smtClean="0"/>
              <a:t>It contains link and script tags with the paths to the required assets (HTML templates, JavaScript files, CSS files,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Visual Studio Live! Chicago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8950312"/>
            <a:ext cx="5828738" cy="357173"/>
          </a:xfrm>
          <a:prstGeom prst="rect">
            <a:avLst/>
          </a:prstGeom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85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sure to show:</a:t>
            </a:r>
          </a:p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dirty="0" smtClean="0"/>
              <a:t>Resizing</a:t>
            </a:r>
          </a:p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dirty="0" smtClean="0"/>
              <a:t>Filtering</a:t>
            </a:r>
          </a:p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dirty="0" smtClean="0"/>
              <a:t>Use F12 tools to show the communication with the server.</a:t>
            </a:r>
          </a:p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dirty="0" smtClean="0"/>
              <a:t>Use F12 tools to show the DOM</a:t>
            </a:r>
          </a:p>
          <a:p>
            <a:pPr marL="175308" indent="-175308">
              <a:buFont typeface="Arial" panose="020B0604020202020204" pitchFamily="34" charset="0"/>
              <a:buChar char="•"/>
            </a:pPr>
            <a:r>
              <a:rPr lang="en-US" dirty="0" smtClean="0"/>
              <a:t>Leave up the browser to show the visual while going through the code.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Visual Studio Live! Chicago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8950312"/>
            <a:ext cx="5828738" cy="357173"/>
          </a:xfrm>
          <a:prstGeom prst="rect">
            <a:avLst/>
          </a:prstGeom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Class-based</a:t>
            </a:r>
            <a:r>
              <a:rPr lang="en-US" baseline="0" dirty="0" smtClean="0"/>
              <a:t> object-oriented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Strongly typed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06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ALIAS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Visual Studio Live! Chicago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8950312"/>
            <a:ext cx="5828738" cy="357173"/>
          </a:xfrm>
          <a:prstGeom prst="rect">
            <a:avLst/>
          </a:prstGeom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Responsive</a:t>
            </a:r>
          </a:p>
          <a:p>
            <a:r>
              <a:rPr lang="en-US" dirty="0" smtClean="0"/>
              <a:t>Browser Differences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Visual Studio Live! Chicago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8950312"/>
            <a:ext cx="5828738" cy="357173"/>
          </a:xfrm>
          <a:prstGeom prst="rect">
            <a:avLst/>
          </a:prstGeom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9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-1403497" y="10633"/>
            <a:ext cx="14034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Title +</a:t>
            </a:r>
            <a:r>
              <a:rPr lang="en-US" sz="1200" baseline="0" dirty="0" smtClean="0"/>
              <a:t> Bullet List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Bottom Line"/>
          <p:cNvCxnSpPr/>
          <p:nvPr userDrawn="1"/>
        </p:nvCxnSpPr>
        <p:spPr>
          <a:xfrm>
            <a:off x="467033" y="5507951"/>
            <a:ext cx="8226323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ection 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67033" y="3525521"/>
            <a:ext cx="8226323" cy="1311460"/>
          </a:xfrm>
        </p:spPr>
        <p:txBody>
          <a:bodyPr anchor="t"/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Myriad Pro" panose="020B0503030403020204" pitchFamily="34" charset="0"/>
              </a:defRPr>
            </a:lvl1pPr>
            <a:lvl2pPr marL="22284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44721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662434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822698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Section 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467033" y="1641764"/>
            <a:ext cx="8226323" cy="1661776"/>
          </a:xfrm>
        </p:spPr>
        <p:txBody>
          <a:bodyPr anchor="b"/>
          <a:lstStyle>
            <a:lvl1pPr marL="0" indent="0" algn="ctr">
              <a:buFontTx/>
              <a:buNone/>
              <a:defRPr sz="3300">
                <a:solidFill>
                  <a:schemeClr val="tx1"/>
                </a:solidFill>
                <a:latin typeface="+mj-lt"/>
              </a:defRPr>
            </a:lvl1pPr>
            <a:lvl2pPr marL="22284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44721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662434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822698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cxnSp>
        <p:nvCxnSpPr>
          <p:cNvPr id="14" name="Top Line"/>
          <p:cNvCxnSpPr/>
          <p:nvPr userDrawn="1"/>
        </p:nvCxnSpPr>
        <p:spPr>
          <a:xfrm>
            <a:off x="467033" y="1054484"/>
            <a:ext cx="82263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Orange Line"/>
          <p:cNvCxnSpPr/>
          <p:nvPr userDrawn="1"/>
        </p:nvCxnSpPr>
        <p:spPr>
          <a:xfrm>
            <a:off x="2266605" y="1895127"/>
            <a:ext cx="0" cy="4172857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2"/>
          <p:cNvSpPr>
            <a:spLocks noGrp="1"/>
          </p:cNvSpPr>
          <p:nvPr>
            <p:ph type="body" sz="quarter" idx="10" hasCustomPrompt="1"/>
          </p:nvPr>
        </p:nvSpPr>
        <p:spPr>
          <a:xfrm>
            <a:off x="2460567" y="1826379"/>
            <a:ext cx="6219884" cy="4100288"/>
          </a:xfrm>
        </p:spPr>
        <p:txBody>
          <a:bodyPr lIns="0" rIns="0" bIns="0" anchor="ctr" anchorCtr="0">
            <a:normAutofit/>
          </a:bodyPr>
          <a:lstStyle>
            <a:lvl1pPr marL="0" marR="0" indent="0" algn="l" defTabSz="4395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70000"/>
              <a:buFont typeface="Wingdings" charset="2"/>
              <a:buNone/>
              <a:tabLst/>
              <a:defRPr sz="2400" b="0" baseline="0">
                <a:latin typeface="+mn-lt"/>
                <a:cs typeface="Myriad Pro" panose="020B0503030403020204" pitchFamily="34" charset="0"/>
              </a:defRPr>
            </a:lvl1pPr>
          </a:lstStyle>
          <a:p>
            <a:pPr lvl="0"/>
            <a:r>
              <a:rPr lang="en-US" dirty="0" smtClean="0"/>
              <a:t>Click to add overview of topics</a:t>
            </a:r>
          </a:p>
          <a:p>
            <a:pPr lvl="0"/>
            <a:r>
              <a:rPr lang="en-US" dirty="0" smtClean="0"/>
              <a:t>Don’t forget to include why this subject is important and build a little excitement about this course/module</a:t>
            </a:r>
          </a:p>
        </p:txBody>
      </p:sp>
      <p:sp>
        <p:nvSpPr>
          <p:cNvPr id="20" name="Content 1"/>
          <p:cNvSpPr>
            <a:spLocks noGrp="1"/>
          </p:cNvSpPr>
          <p:nvPr>
            <p:ph sz="quarter" idx="11" hasCustomPrompt="1"/>
          </p:nvPr>
        </p:nvSpPr>
        <p:spPr>
          <a:xfrm>
            <a:off x="454028" y="2712749"/>
            <a:ext cx="1743821" cy="23275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 smtClean="0"/>
              <a:t>Drag picture to placeholder or click icon to add a graphic</a:t>
            </a:r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8" y="187203"/>
            <a:ext cx="8243535" cy="1570983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Overview, Summary, or Similar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4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AC44-B5AB-4464-B45B-1977BA3D10D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8DCAC44-B5AB-4464-B45B-1977BA3D10D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8DCAC44-B5AB-4464-B45B-1977BA3D10D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803940D-23D8-45F2-973E-388C2F101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hecustomizewindows.com/wp-content/uploads/2010/11/Picture1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979715"/>
            <a:ext cx="7772400" cy="2620736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effectLst/>
              </a:rPr>
              <a:t>Angular LOB Applications Hands-On</a:t>
            </a:r>
            <a:endParaRPr lang="en-US" sz="4400" b="1" dirty="0">
              <a:effectLst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295523"/>
            <a:ext cx="7772400" cy="1752600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smtClean="0">
                <a:solidFill>
                  <a:srgbClr val="89898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Deborah </a:t>
            </a:r>
            <a:r>
              <a:rPr lang="en-US" sz="4000" b="1" dirty="0" smtClean="0">
                <a:solidFill>
                  <a:srgbClr val="89898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Kurata &amp; Jerry Kurata</a:t>
            </a:r>
            <a:endParaRPr lang="en-US" sz="4000" b="1" dirty="0" smtClean="0">
              <a:solidFill>
                <a:srgbClr val="89898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/>
            <a:r>
              <a:rPr lang="en-US" b="1" dirty="0" smtClean="0">
                <a:solidFill>
                  <a:srgbClr val="898989"/>
                </a:solidFill>
                <a:latin typeface="Arial" charset="0"/>
              </a:rPr>
              <a:t>Consultants</a:t>
            </a:r>
            <a:endParaRPr lang="en-US" b="1" dirty="0" smtClean="0">
              <a:solidFill>
                <a:srgbClr val="898989"/>
              </a:solidFill>
              <a:latin typeface="Arial" charset="0"/>
            </a:endParaRPr>
          </a:p>
          <a:p>
            <a:r>
              <a:rPr lang="en-US" dirty="0" smtClean="0"/>
              <a:t>http://blogs.msmvps.com/deborahk</a:t>
            </a:r>
          </a:p>
          <a:p>
            <a:r>
              <a:rPr lang="en-US" dirty="0" smtClean="0"/>
              <a:t>deborahk@insteptech.com</a:t>
            </a:r>
          </a:p>
          <a:p>
            <a:r>
              <a:rPr lang="en-US" dirty="0" smtClean="0"/>
              <a:t>jerryk@insteptech.com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1333011" y="1437357"/>
            <a:ext cx="986117" cy="4990848"/>
          </a:xfrm>
          <a:prstGeom prst="roundRect">
            <a:avLst/>
          </a:prstGeom>
          <a:gradFill rotWithShape="1">
            <a:gsLst>
              <a:gs pos="0">
                <a:srgbClr val="FFFFFF">
                  <a:tint val="40000"/>
                  <a:satMod val="350000"/>
                </a:srgbClr>
              </a:gs>
              <a:gs pos="40000">
                <a:srgbClr val="FFFFFF">
                  <a:tint val="45000"/>
                  <a:shade val="99000"/>
                  <a:satMod val="350000"/>
                </a:srgbClr>
              </a:gs>
              <a:gs pos="100000">
                <a:srgbClr val="FFFFFF">
                  <a:shade val="20000"/>
                  <a:satMod val="255000"/>
                </a:srgbClr>
              </a:gs>
            </a:gsLst>
            <a:path path="circle">
              <a:fillToRect l="50000" t="-80000" r="50000" b="180000"/>
            </a:path>
          </a:gradFill>
          <a:ln w="25400" cap="flat" cmpd="sng" algn="ctr">
            <a:solidFill>
              <a:srgbClr val="F2672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47969" y="559417"/>
            <a:ext cx="171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ekton Pro" pitchFamily="34" charset="0"/>
              </a:rPr>
              <a:t>Web Server</a:t>
            </a:r>
            <a:endParaRPr lang="en-US" sz="2800" dirty="0">
              <a:latin typeface="Tekton Pro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321222" y="1487452"/>
            <a:ext cx="986117" cy="4990848"/>
          </a:xfrm>
          <a:prstGeom prst="roundRect">
            <a:avLst/>
          </a:prstGeom>
          <a:gradFill rotWithShape="1">
            <a:gsLst>
              <a:gs pos="0">
                <a:srgbClr val="FFFFFF">
                  <a:tint val="40000"/>
                  <a:satMod val="350000"/>
                </a:srgbClr>
              </a:gs>
              <a:gs pos="40000">
                <a:srgbClr val="FFFFFF">
                  <a:tint val="45000"/>
                  <a:shade val="99000"/>
                  <a:satMod val="350000"/>
                </a:srgbClr>
              </a:gs>
              <a:gs pos="100000">
                <a:srgbClr val="FFFFFF">
                  <a:shade val="20000"/>
                  <a:satMod val="255000"/>
                </a:srgbClr>
              </a:gs>
            </a:gsLst>
            <a:path path="circle">
              <a:fillToRect l="50000" t="-80000" r="50000" b="180000"/>
            </a:path>
          </a:gradFill>
          <a:ln w="25400" cap="flat" cmpd="sng" algn="ctr">
            <a:solidFill>
              <a:srgbClr val="F2672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8809" y="949589"/>
            <a:ext cx="2099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ekton Pro" pitchFamily="34" charset="0"/>
              </a:rPr>
              <a:t>Web Browser</a:t>
            </a:r>
            <a:endParaRPr lang="en-US" sz="2800" dirty="0">
              <a:latin typeface="Tekton Pro" pitchFamily="34" charset="0"/>
            </a:endParaRPr>
          </a:p>
        </p:txBody>
      </p:sp>
      <p:pic>
        <p:nvPicPr>
          <p:cNvPr id="56" name="Picture 8" descr="Internet Explorer 9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7978" y="227563"/>
            <a:ext cx="752338" cy="752338"/>
          </a:xfrm>
          <a:prstGeom prst="rect">
            <a:avLst/>
          </a:prstGeom>
          <a:noFill/>
        </p:spPr>
      </p:pic>
      <p:pic>
        <p:nvPicPr>
          <p:cNvPr id="57" name="Picture 12" descr="http://icons.iconarchive.com/icons/cornmanthe3rd/plex/512/Internet-chrome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4626" y="240021"/>
            <a:ext cx="748182" cy="748182"/>
          </a:xfrm>
          <a:prstGeom prst="rect">
            <a:avLst/>
          </a:prstGeom>
          <a:noFill/>
        </p:spPr>
      </p:pic>
      <p:pic>
        <p:nvPicPr>
          <p:cNvPr id="58" name="Picture 18" descr="http://images.techhive.com/images/article/2013/08/firefox-mac-icon-100051847-galler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0097" y="269129"/>
            <a:ext cx="1064080" cy="710772"/>
          </a:xfrm>
          <a:prstGeom prst="rect">
            <a:avLst/>
          </a:prstGeom>
          <a:noFill/>
        </p:spPr>
      </p:pic>
      <p:cxnSp>
        <p:nvCxnSpPr>
          <p:cNvPr id="59" name="Straight Arrow Connector 58"/>
          <p:cNvCxnSpPr/>
          <p:nvPr/>
        </p:nvCxnSpPr>
        <p:spPr>
          <a:xfrm flipH="1" flipV="1">
            <a:off x="2310231" y="1926500"/>
            <a:ext cx="3967545" cy="45402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754809" y="1478994"/>
            <a:ext cx="33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Myriad Pro"/>
              </a:rPr>
              <a:t>URL Request (www.mysite.com)</a:t>
            </a:r>
            <a:endParaRPr lang="en-US" sz="1800" dirty="0">
              <a:latin typeface="Myriad Pro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2310232" y="2745209"/>
            <a:ext cx="3967544" cy="22694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886292" y="2290300"/>
            <a:ext cx="296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Myriad Pro"/>
              </a:rPr>
              <a:t>Response (Page and Assets)</a:t>
            </a:r>
            <a:endParaRPr lang="en-US" sz="1800" dirty="0">
              <a:latin typeface="Myriad Pro"/>
            </a:endParaRPr>
          </a:p>
        </p:txBody>
      </p:sp>
      <p:grpSp>
        <p:nvGrpSpPr>
          <p:cNvPr id="63" name="Group 58"/>
          <p:cNvGrpSpPr/>
          <p:nvPr/>
        </p:nvGrpSpPr>
        <p:grpSpPr>
          <a:xfrm>
            <a:off x="6966889" y="1451457"/>
            <a:ext cx="1843532" cy="2531419"/>
            <a:chOff x="7686920" y="1471776"/>
            <a:chExt cx="1382649" cy="2531419"/>
          </a:xfrm>
          <a:solidFill>
            <a:srgbClr val="4BACC6"/>
          </a:solidFill>
        </p:grpSpPr>
        <p:sp>
          <p:nvSpPr>
            <p:cNvPr id="64" name="Flowchart: Card 63"/>
            <p:cNvSpPr/>
            <p:nvPr/>
          </p:nvSpPr>
          <p:spPr>
            <a:xfrm>
              <a:off x="7724864" y="2855713"/>
              <a:ext cx="1192305" cy="995082"/>
            </a:xfrm>
            <a:prstGeom prst="flowChartPunchedCard">
              <a:avLst/>
            </a:prstGeom>
            <a:solidFill>
              <a:srgbClr val="4BACC6"/>
            </a:solidFill>
            <a:ln w="9525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endParaRPr>
            </a:p>
          </p:txBody>
        </p:sp>
        <p:sp>
          <p:nvSpPr>
            <p:cNvPr id="65" name="Flowchart: Card 64"/>
            <p:cNvSpPr/>
            <p:nvPr/>
          </p:nvSpPr>
          <p:spPr>
            <a:xfrm>
              <a:off x="7877264" y="3008113"/>
              <a:ext cx="1192305" cy="995082"/>
            </a:xfrm>
            <a:prstGeom prst="flowChartPunchedCard">
              <a:avLst/>
            </a:prstGeom>
            <a:solidFill>
              <a:srgbClr val="4BACC6"/>
            </a:solidFill>
            <a:ln w="9525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kton Pro" pitchFamily="34" charset="0"/>
                  <a:ea typeface="+mn-ea"/>
                  <a:cs typeface="+mn-cs"/>
                </a:rPr>
                <a:t>Java-Script</a:t>
              </a:r>
            </a:p>
          </p:txBody>
        </p:sp>
        <p:sp>
          <p:nvSpPr>
            <p:cNvPr id="66" name="Flowchart: Card 65"/>
            <p:cNvSpPr/>
            <p:nvPr/>
          </p:nvSpPr>
          <p:spPr>
            <a:xfrm>
              <a:off x="7686920" y="1471776"/>
              <a:ext cx="1062318" cy="995082"/>
            </a:xfrm>
            <a:prstGeom prst="flowChartPunchedCard">
              <a:avLst/>
            </a:prstGeom>
            <a:solidFill>
              <a:srgbClr val="4BACC6"/>
            </a:solidFill>
            <a:ln w="9525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endParaRPr>
            </a:p>
          </p:txBody>
        </p:sp>
        <p:sp>
          <p:nvSpPr>
            <p:cNvPr id="67" name="Flowchart: Card 66"/>
            <p:cNvSpPr/>
            <p:nvPr/>
          </p:nvSpPr>
          <p:spPr>
            <a:xfrm>
              <a:off x="7839320" y="1624176"/>
              <a:ext cx="1062318" cy="995082"/>
            </a:xfrm>
            <a:prstGeom prst="flowChartPunchedCard">
              <a:avLst/>
            </a:prstGeom>
            <a:solidFill>
              <a:srgbClr val="4BACC6"/>
            </a:solidFill>
            <a:ln w="9525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kton Pro" pitchFamily="34" charset="0"/>
                  <a:ea typeface="+mn-ea"/>
                  <a:cs typeface="+mn-cs"/>
                </a:rPr>
                <a:t>HTML</a:t>
              </a:r>
            </a:p>
          </p:txBody>
        </p:sp>
      </p:grpSp>
      <p:sp>
        <p:nvSpPr>
          <p:cNvPr id="72" name="Flowchart: Card 71"/>
          <p:cNvSpPr/>
          <p:nvPr/>
        </p:nvSpPr>
        <p:spPr>
          <a:xfrm>
            <a:off x="7022199" y="2838932"/>
            <a:ext cx="1589740" cy="995082"/>
          </a:xfrm>
          <a:prstGeom prst="flowChartPunchedCard">
            <a:avLst/>
          </a:prstGeom>
          <a:solidFill>
            <a:srgbClr val="4BACC6"/>
          </a:solidFill>
          <a:ln w="952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kton Pro" pitchFamily="34" charset="0"/>
              <a:ea typeface="+mn-ea"/>
              <a:cs typeface="+mn-cs"/>
            </a:endParaRPr>
          </a:p>
        </p:txBody>
      </p:sp>
      <p:sp>
        <p:nvSpPr>
          <p:cNvPr id="73" name="Flowchart: Card 72"/>
          <p:cNvSpPr/>
          <p:nvPr/>
        </p:nvSpPr>
        <p:spPr>
          <a:xfrm>
            <a:off x="7225399" y="2991332"/>
            <a:ext cx="1589740" cy="995082"/>
          </a:xfrm>
          <a:prstGeom prst="flowChartPunchedCard">
            <a:avLst/>
          </a:prstGeom>
          <a:solidFill>
            <a:srgbClr val="4BACC6"/>
          </a:solidFill>
          <a:ln w="952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Java-Script</a:t>
            </a:r>
          </a:p>
        </p:txBody>
      </p:sp>
      <p:sp>
        <p:nvSpPr>
          <p:cNvPr id="74" name="Flowchart: Card 73"/>
          <p:cNvSpPr/>
          <p:nvPr/>
        </p:nvSpPr>
        <p:spPr>
          <a:xfrm>
            <a:off x="6971607" y="1454995"/>
            <a:ext cx="1416424" cy="995082"/>
          </a:xfrm>
          <a:prstGeom prst="flowChartPunchedCard">
            <a:avLst/>
          </a:prstGeom>
          <a:solidFill>
            <a:srgbClr val="4BACC6"/>
          </a:solidFill>
          <a:ln w="952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kton Pro" pitchFamily="34" charset="0"/>
              <a:ea typeface="+mn-ea"/>
              <a:cs typeface="+mn-cs"/>
            </a:endParaRPr>
          </a:p>
        </p:txBody>
      </p:sp>
      <p:sp>
        <p:nvSpPr>
          <p:cNvPr id="75" name="Flowchart: Card 74"/>
          <p:cNvSpPr/>
          <p:nvPr/>
        </p:nvSpPr>
        <p:spPr>
          <a:xfrm>
            <a:off x="7174807" y="1607395"/>
            <a:ext cx="1416424" cy="995082"/>
          </a:xfrm>
          <a:prstGeom prst="flowChartPunchedCard">
            <a:avLst/>
          </a:prstGeom>
          <a:solidFill>
            <a:srgbClr val="4BACC6"/>
          </a:solidFill>
          <a:ln w="952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7512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-0.75173 0.003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8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1D4E7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A1D4E7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A1D4E7"/>
                </a:solidFill>
              </a:rPr>
              <a:t>M</a:t>
            </a:r>
            <a:r>
              <a:rPr lang="en-US" dirty="0" smtClean="0"/>
              <a:t>odel</a:t>
            </a:r>
          </a:p>
          <a:p>
            <a:r>
              <a:rPr lang="en-US" dirty="0" smtClean="0"/>
              <a:t>Tree structure that defines all of the loaded elements in an HTML document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63" y="3174151"/>
            <a:ext cx="3907746" cy="348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smtClean="0"/>
              <a:t>Angular Apps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Angular?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666321" y="1406845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C0504D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kern="1200" dirty="0" smtClean="0">
                <a:solidFill>
                  <a:sysClr val="window" lastClr="FFFFFF"/>
                </a:solidFill>
                <a:latin typeface="Tekton Pro" panose="020F0403020208020904" pitchFamily="34" charset="0"/>
              </a:rPr>
              <a:t>Expressive HTML</a:t>
            </a:r>
            <a:endParaRPr lang="en-US" sz="3200" kern="1200" dirty="0">
              <a:solidFill>
                <a:sysClr val="window" lastClr="FFFFFF"/>
              </a:solidFill>
              <a:latin typeface="Tekton Pro" panose="020F04030202080209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350419" y="1417320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9BBB59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Powerful Data Binding</a:t>
            </a:r>
          </a:p>
        </p:txBody>
      </p:sp>
      <p:sp>
        <p:nvSpPr>
          <p:cNvPr id="8" name="Freeform 7"/>
          <p:cNvSpPr/>
          <p:nvPr/>
        </p:nvSpPr>
        <p:spPr>
          <a:xfrm>
            <a:off x="6034517" y="1417321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8064A2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Modularity</a:t>
            </a:r>
          </a:p>
        </p:txBody>
      </p:sp>
      <p:sp>
        <p:nvSpPr>
          <p:cNvPr id="9" name="Freeform 8"/>
          <p:cNvSpPr/>
          <p:nvPr/>
        </p:nvSpPr>
        <p:spPr>
          <a:xfrm>
            <a:off x="1949292" y="3136508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4BACC6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Rule-based Navigation</a:t>
            </a:r>
          </a:p>
        </p:txBody>
      </p:sp>
      <p:sp>
        <p:nvSpPr>
          <p:cNvPr id="10" name="Freeform 9"/>
          <p:cNvSpPr/>
          <p:nvPr/>
        </p:nvSpPr>
        <p:spPr>
          <a:xfrm>
            <a:off x="4751451" y="3136508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537ABA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Easily Call HTTP Service</a:t>
            </a:r>
          </a:p>
        </p:txBody>
      </p:sp>
      <p:sp>
        <p:nvSpPr>
          <p:cNvPr id="11" name="Freeform 10"/>
          <p:cNvSpPr/>
          <p:nvPr/>
        </p:nvSpPr>
        <p:spPr>
          <a:xfrm>
            <a:off x="1949292" y="4798546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Testable</a:t>
            </a:r>
          </a:p>
        </p:txBody>
      </p:sp>
      <p:sp>
        <p:nvSpPr>
          <p:cNvPr id="12" name="Freeform 11"/>
          <p:cNvSpPr/>
          <p:nvPr/>
        </p:nvSpPr>
        <p:spPr>
          <a:xfrm>
            <a:off x="4751451" y="4798546"/>
            <a:ext cx="2443162" cy="1465897"/>
          </a:xfrm>
          <a:custGeom>
            <a:avLst/>
            <a:gdLst>
              <a:gd name="connsiteX0" fmla="*/ 0 w 2443162"/>
              <a:gd name="connsiteY0" fmla="*/ 0 h 1465897"/>
              <a:gd name="connsiteX1" fmla="*/ 2443162 w 2443162"/>
              <a:gd name="connsiteY1" fmla="*/ 0 h 1465897"/>
              <a:gd name="connsiteX2" fmla="*/ 2443162 w 2443162"/>
              <a:gd name="connsiteY2" fmla="*/ 1465897 h 1465897"/>
              <a:gd name="connsiteX3" fmla="*/ 0 w 2443162"/>
              <a:gd name="connsiteY3" fmla="*/ 1465897 h 1465897"/>
              <a:gd name="connsiteX4" fmla="*/ 0 w 2443162"/>
              <a:gd name="connsiteY4" fmla="*/ 0 h 146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162" h="1465897">
                <a:moveTo>
                  <a:pt x="0" y="0"/>
                </a:moveTo>
                <a:lnTo>
                  <a:pt x="2443162" y="0"/>
                </a:lnTo>
                <a:lnTo>
                  <a:pt x="2443162" y="1465897"/>
                </a:lnTo>
                <a:lnTo>
                  <a:pt x="0" y="1465897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It's Popular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List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163781"/>
            <a:ext cx="8410575" cy="569421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&lt;div ng-controller="</a:t>
            </a:r>
            <a:r>
              <a:rPr lang="en-US" sz="1200" dirty="0" err="1" smtClean="0">
                <a:latin typeface="Lucida Console" panose="020B0609040504020204" pitchFamily="49" charset="0"/>
              </a:rPr>
              <a:t>MovieListCtrl</a:t>
            </a:r>
            <a:r>
              <a:rPr lang="en-US" sz="1200" dirty="0" smtClean="0">
                <a:latin typeface="Lucida Console" panose="020B0609040504020204" pitchFamily="49" charset="0"/>
              </a:rPr>
              <a:t>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&lt;div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title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&lt;/div&gt;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</a:t>
            </a:r>
            <a:r>
              <a:rPr lang="en-US" sz="1200" dirty="0">
                <a:latin typeface="Lucida Console" panose="020B0609040504020204" pitchFamily="49" charset="0"/>
              </a:rPr>
              <a:t>div&gt;Filter by:&lt;/div</a:t>
            </a:r>
            <a:r>
              <a:rPr lang="en-US" sz="1200" dirty="0" smtClean="0">
                <a:latin typeface="Lucida Console" panose="020B0609040504020204" pitchFamily="49" charset="0"/>
              </a:rPr>
              <a:t>&gt;&lt;</a:t>
            </a:r>
            <a:r>
              <a:rPr lang="en-US" sz="1200" dirty="0">
                <a:latin typeface="Lucida Console" panose="020B0609040504020204" pitchFamily="49" charset="0"/>
              </a:rPr>
              <a:t>input type="text" ng-model="listFilter" /&gt;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</a:t>
            </a:r>
            <a:r>
              <a:rPr lang="en-US" sz="1200" dirty="0">
                <a:latin typeface="Lucida Console" panose="020B0609040504020204" pitchFamily="49" charset="0"/>
              </a:rPr>
              <a:t>div ng-show="listFilter"&gt;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&lt;h3&gt;Movies filtered </a:t>
            </a:r>
            <a:r>
              <a:rPr lang="en-US" sz="1200" dirty="0" smtClean="0">
                <a:latin typeface="Lucida Console" panose="020B0609040504020204" pitchFamily="49" charset="0"/>
              </a:rPr>
              <a:t>by: 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listFilter</a:t>
            </a:r>
            <a:r>
              <a:rPr lang="en-US" sz="1200" b="1" dirty="0" smtClean="0">
                <a:latin typeface="Lucida Console" panose="020B0609040504020204" pitchFamily="49" charset="0"/>
              </a:rPr>
              <a:t>}}</a:t>
            </a:r>
            <a:r>
              <a:rPr lang="en-US" sz="1200" dirty="0" smtClean="0">
                <a:latin typeface="Lucida Console" panose="020B0609040504020204" pitchFamily="49" charset="0"/>
              </a:rPr>
              <a:t>&lt;/</a:t>
            </a:r>
            <a:r>
              <a:rPr lang="en-US" sz="1200" dirty="0">
                <a:latin typeface="Lucida Console" panose="020B0609040504020204" pitchFamily="49" charset="0"/>
              </a:rPr>
              <a:t>h3&gt;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&lt;/</a:t>
            </a:r>
            <a:r>
              <a:rPr lang="en-US" sz="1200" dirty="0">
                <a:latin typeface="Lucida Console" panose="020B0609040504020204" pitchFamily="49" charset="0"/>
              </a:rPr>
              <a:t>div&gt;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&lt;table ng-if</a:t>
            </a:r>
            <a:r>
              <a:rPr lang="en-US" sz="1200" dirty="0">
                <a:latin typeface="Lucida Console" panose="020B0609040504020204" pitchFamily="49" charset="0"/>
              </a:rPr>
              <a:t>="</a:t>
            </a:r>
            <a:r>
              <a:rPr lang="en-US" sz="1200" dirty="0" err="1" smtClean="0">
                <a:latin typeface="Lucida Console" panose="020B0609040504020204" pitchFamily="49" charset="0"/>
              </a:rPr>
              <a:t>movies.length</a:t>
            </a:r>
            <a:r>
              <a:rPr lang="en-US" sz="1200" dirty="0">
                <a:latin typeface="Lucida Console" panose="020B0609040504020204" pitchFamily="49" charset="0"/>
              </a:rPr>
              <a:t>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thead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&lt;</a:t>
            </a:r>
            <a:r>
              <a:rPr lang="en-US" sz="1200" dirty="0" err="1">
                <a:latin typeface="Lucida Console" panose="020B0609040504020204" pitchFamily="49" charset="0"/>
              </a:rPr>
              <a:t>tr</a:t>
            </a:r>
            <a:r>
              <a:rPr lang="en-US" sz="12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&lt;td&gt;&lt;</a:t>
            </a:r>
            <a:r>
              <a:rPr lang="en-US" sz="1200" dirty="0">
                <a:latin typeface="Lucida Console" panose="020B0609040504020204" pitchFamily="49" charset="0"/>
              </a:rPr>
              <a:t>button type="button"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       ng-click="</a:t>
            </a:r>
            <a:r>
              <a:rPr lang="en-US" sz="1200" dirty="0" err="1">
                <a:latin typeface="Lucida Console" panose="020B0609040504020204" pitchFamily="49" charset="0"/>
              </a:rPr>
              <a:t>toggleImage</a:t>
            </a:r>
            <a:r>
              <a:rPr lang="en-US" sz="1200" dirty="0">
                <a:latin typeface="Lucida Console" panose="020B0609040504020204" pitchFamily="49" charset="0"/>
              </a:rPr>
              <a:t>()"&gt;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   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 err="1">
                <a:latin typeface="Lucida Console" panose="020B0609040504020204" pitchFamily="49" charset="0"/>
              </a:rPr>
              <a:t>showImage</a:t>
            </a:r>
            <a:r>
              <a:rPr lang="en-US" sz="1200" dirty="0">
                <a:latin typeface="Lucida Console" panose="020B0609040504020204" pitchFamily="49" charset="0"/>
              </a:rPr>
              <a:t> ? "Hide" : "Show"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 Poster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&lt;/button</a:t>
            </a:r>
            <a:r>
              <a:rPr lang="en-US" sz="1200" dirty="0" smtClean="0">
                <a:latin typeface="Lucida Console" panose="020B0609040504020204" pitchFamily="49" charset="0"/>
              </a:rPr>
              <a:t>&gt;&lt;/</a:t>
            </a:r>
            <a:r>
              <a:rPr lang="en-US" sz="1200" dirty="0">
                <a:latin typeface="Lucida Console" panose="020B0609040504020204" pitchFamily="49" charset="0"/>
              </a:rPr>
              <a:t>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&lt;td&gt;Title&lt;/td</a:t>
            </a:r>
            <a:r>
              <a:rPr lang="en-US" sz="1200" dirty="0" smtClean="0">
                <a:latin typeface="Lucida Console" panose="020B0609040504020204" pitchFamily="49" charset="0"/>
              </a:rPr>
              <a:t>&gt; </a:t>
            </a:r>
            <a:r>
              <a:rPr lang="en-US" sz="1200" dirty="0">
                <a:latin typeface="Lucida Console" panose="020B0609040504020204" pitchFamily="49" charset="0"/>
              </a:rPr>
              <a:t>&lt;td&gt;Director&lt;/td</a:t>
            </a:r>
            <a:r>
              <a:rPr lang="en-US" sz="1200" dirty="0" smtClean="0">
                <a:latin typeface="Lucida Console" panose="020B0609040504020204" pitchFamily="49" charset="0"/>
              </a:rPr>
              <a:t>&gt; &lt;</a:t>
            </a:r>
            <a:r>
              <a:rPr lang="en-US" sz="1200" dirty="0">
                <a:latin typeface="Lucida Console" panose="020B0609040504020204" pitchFamily="49" charset="0"/>
              </a:rPr>
              <a:t>td&gt;Release Date&lt;/td</a:t>
            </a:r>
            <a:r>
              <a:rPr lang="en-US" sz="1200" dirty="0" smtClean="0">
                <a:latin typeface="Lucida Console" panose="020B0609040504020204" pitchFamily="49" charset="0"/>
              </a:rPr>
              <a:t>&gt; &lt;</a:t>
            </a:r>
            <a:r>
              <a:rPr lang="en-US" sz="1200" dirty="0">
                <a:latin typeface="Lucida Console" panose="020B0609040504020204" pitchFamily="49" charset="0"/>
              </a:rPr>
              <a:t>td&gt;Rating&lt;/td&gt;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&lt;/</a:t>
            </a:r>
            <a:r>
              <a:rPr lang="en-US" sz="1200" dirty="0" err="1">
                <a:latin typeface="Lucida Console" panose="020B0609040504020204" pitchFamily="49" charset="0"/>
              </a:rPr>
              <a:t>tr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latin typeface="Lucida Console" panose="020B0609040504020204" pitchFamily="49" charset="0"/>
              </a:rPr>
              <a:t>&lt;/</a:t>
            </a:r>
            <a:r>
              <a:rPr lang="en-US" sz="1200" dirty="0" err="1">
                <a:latin typeface="Lucida Console" panose="020B0609040504020204" pitchFamily="49" charset="0"/>
              </a:rPr>
              <a:t>thead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tbody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tr</a:t>
            </a:r>
            <a:r>
              <a:rPr lang="en-US" sz="1200" dirty="0">
                <a:latin typeface="Lucida Console" panose="020B0609040504020204" pitchFamily="49" charset="0"/>
              </a:rPr>
              <a:t> ng-repeat="movie in </a:t>
            </a:r>
            <a:r>
              <a:rPr lang="en-US" sz="1200" dirty="0" smtClean="0">
                <a:latin typeface="Lucida Console" panose="020B0609040504020204" pitchFamily="49" charset="0"/>
              </a:rPr>
              <a:t>movies </a:t>
            </a:r>
            <a:r>
              <a:rPr lang="en-US" sz="1200" dirty="0">
                <a:latin typeface="Lucida Console" panose="020B0609040504020204" pitchFamily="49" charset="0"/>
              </a:rPr>
              <a:t>| filter : {</a:t>
            </a:r>
            <a:r>
              <a:rPr lang="en-US" sz="1200" dirty="0" err="1">
                <a:latin typeface="Lucida Console" panose="020B0609040504020204" pitchFamily="49" charset="0"/>
              </a:rPr>
              <a:t>title:listFilter</a:t>
            </a:r>
            <a:r>
              <a:rPr lang="en-US" sz="1200" dirty="0">
                <a:latin typeface="Lucida Console" panose="020B0609040504020204" pitchFamily="49" charset="0"/>
              </a:rPr>
              <a:t>} | </a:t>
            </a:r>
            <a:r>
              <a:rPr lang="en-US" sz="1200" dirty="0" err="1">
                <a:latin typeface="Lucida Console" panose="020B0609040504020204" pitchFamily="49" charset="0"/>
              </a:rPr>
              <a:t>orderBy</a:t>
            </a:r>
            <a:r>
              <a:rPr lang="en-US" sz="1200" dirty="0">
                <a:latin typeface="Lucida Console" panose="020B0609040504020204" pitchFamily="49" charset="0"/>
              </a:rPr>
              <a:t> : 'title'"&gt;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&lt;td&gt;&lt;</a:t>
            </a:r>
            <a:r>
              <a:rPr lang="en-US" sz="1200" dirty="0" err="1">
                <a:latin typeface="Lucida Console" panose="020B0609040504020204" pitchFamily="49" charset="0"/>
              </a:rPr>
              <a:t>img</a:t>
            </a:r>
            <a:r>
              <a:rPr lang="en-US" sz="1200" dirty="0">
                <a:latin typeface="Lucida Console" panose="020B0609040504020204" pitchFamily="49" charset="0"/>
              </a:rPr>
              <a:t> ng-show="</a:t>
            </a:r>
            <a:r>
              <a:rPr lang="en-US" sz="1200" dirty="0" err="1">
                <a:latin typeface="Lucida Console" panose="020B0609040504020204" pitchFamily="49" charset="0"/>
              </a:rPr>
              <a:t>showImage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    ng-</a:t>
            </a:r>
            <a:r>
              <a:rPr lang="en-US" sz="1200" dirty="0" err="1">
                <a:latin typeface="Lucida Console" panose="020B0609040504020204" pitchFamily="49" charset="0"/>
              </a:rPr>
              <a:t>src</a:t>
            </a:r>
            <a:r>
              <a:rPr lang="en-US" sz="1200" dirty="0">
                <a:latin typeface="Lucida Console" panose="020B0609040504020204" pitchFamily="49" charset="0"/>
              </a:rPr>
              <a:t>="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 err="1" smtClean="0">
                <a:latin typeface="Lucida Console" panose="020B0609040504020204" pitchFamily="49" charset="0"/>
              </a:rPr>
              <a:t>movie.imageurl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" title="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 err="1">
                <a:latin typeface="Lucida Console" panose="020B0609040504020204" pitchFamily="49" charset="0"/>
              </a:rPr>
              <a:t>movie.title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"&gt;&lt;/td&gt;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movie.title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movie.director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movie.releaseDate</a:t>
            </a:r>
            <a:r>
              <a:rPr lang="en-US" sz="1200" dirty="0">
                <a:latin typeface="Lucida Console" panose="020B0609040504020204" pitchFamily="49" charset="0"/>
              </a:rPr>
              <a:t> | date 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movie.mpaa</a:t>
            </a:r>
            <a:r>
              <a:rPr lang="en-US" sz="1200" dirty="0">
                <a:latin typeface="Lucida Console" panose="020B0609040504020204" pitchFamily="49" charset="0"/>
              </a:rPr>
              <a:t> | uppercase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latin typeface="Lucida Console" panose="020B0609040504020204" pitchFamily="49" charset="0"/>
              </a:rPr>
              <a:t>&lt;/</a:t>
            </a:r>
            <a:r>
              <a:rPr lang="en-US" sz="1200" dirty="0" err="1">
                <a:latin typeface="Lucida Console" panose="020B0609040504020204" pitchFamily="49" charset="0"/>
              </a:rPr>
              <a:t>tr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latin typeface="Lucida Console" panose="020B0609040504020204" pitchFamily="49" charset="0"/>
              </a:rPr>
              <a:t>&lt;/</a:t>
            </a:r>
            <a:r>
              <a:rPr lang="en-US" sz="1200" dirty="0" err="1">
                <a:latin typeface="Lucida Console" panose="020B0609040504020204" pitchFamily="49" charset="0"/>
              </a:rPr>
              <a:t>tbody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&lt;/</a:t>
            </a:r>
            <a:r>
              <a:rPr lang="en-US" sz="1200" dirty="0">
                <a:latin typeface="Lucida Console" panose="020B0609040504020204" pitchFamily="49" charset="0"/>
              </a:rPr>
              <a:t>table</a:t>
            </a:r>
            <a:r>
              <a:rPr lang="en-US" sz="12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&lt;/div&gt;</a:t>
            </a:r>
            <a:br>
              <a:rPr lang="en-US" sz="1200" dirty="0" smtClean="0">
                <a:latin typeface="Lucida Console" panose="020B0609040504020204" pitchFamily="49" charset="0"/>
              </a:rPr>
            </a:b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1178719"/>
            <a:ext cx="6135706" cy="1361281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2616006"/>
            <a:ext cx="7716982" cy="1882097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3995" y="4474223"/>
            <a:ext cx="7758113" cy="1882097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92906" y="112871"/>
            <a:ext cx="2443162" cy="1465897"/>
          </a:xfrm>
          <a:prstGeom prst="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Expressive </a:t>
            </a:r>
            <a:r>
              <a:rPr lang="en-US" sz="3200" b="1" dirty="0" smtClean="0">
                <a:solidFill>
                  <a:sysClr val="window" lastClr="FFFFFF"/>
                </a:solidFill>
                <a:latin typeface="Tekton Pro" panose="020F0403020208020904" pitchFamily="34" charset="0"/>
              </a:rPr>
              <a:t>HTML</a:t>
            </a:r>
            <a:endParaRPr lang="en-US" sz="3200" dirty="0">
              <a:solidFill>
                <a:sysClr val="window" lastClr="FFFFFF"/>
              </a:solidFill>
              <a:latin typeface="Tekton Pro" panose="020F04030202080209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0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Extend HTML</a:t>
            </a:r>
          </a:p>
          <a:p>
            <a:pPr lvl="1"/>
            <a:r>
              <a:rPr lang="en-US" dirty="0" smtClean="0"/>
              <a:t>Apply special behavior to attributes or elements in the HTML</a:t>
            </a:r>
          </a:p>
          <a:p>
            <a:pPr lvl="1"/>
            <a:r>
              <a:rPr lang="en-US" dirty="0" smtClean="0"/>
              <a:t>Are simple to define in the HTML</a:t>
            </a:r>
          </a:p>
          <a:p>
            <a:pPr lvl="2"/>
            <a:r>
              <a:rPr lang="en-US" dirty="0" smtClean="0"/>
              <a:t>Prefixed with "ng-"</a:t>
            </a:r>
          </a:p>
          <a:p>
            <a:r>
              <a:rPr lang="en-US" dirty="0" smtClean="0"/>
              <a:t>Provide an extensive set of features and capabilities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592913" y="113189"/>
            <a:ext cx="2443162" cy="1465897"/>
          </a:xfrm>
          <a:prstGeom prst="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200" b="1" dirty="0">
                <a:solidFill>
                  <a:sysClr val="window" lastClr="FFFFFF"/>
                </a:solidFill>
                <a:latin typeface="Tekton Pro" panose="020F0403020208020904" pitchFamily="34" charset="0"/>
              </a:rPr>
              <a:t>Expressive </a:t>
            </a:r>
            <a:r>
              <a:rPr lang="en-US" sz="3200" b="1" dirty="0" smtClean="0">
                <a:solidFill>
                  <a:sysClr val="window" lastClr="FFFFFF"/>
                </a:solidFill>
                <a:latin typeface="Tekton Pro" panose="020F0403020208020904" pitchFamily="34" charset="0"/>
              </a:rPr>
              <a:t>HTML</a:t>
            </a:r>
            <a:endParaRPr lang="en-US" sz="3200" dirty="0">
              <a:solidFill>
                <a:sysClr val="window" lastClr="FFFFFF"/>
              </a:solidFill>
              <a:latin typeface="Tekton Pro" panose="020F04030202080209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85900"/>
            <a:ext cx="8410575" cy="4953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latin typeface="Lucida Console" panose="020B0609040504020204" pitchFamily="49" charset="0"/>
              </a:rPr>
              <a:t>&lt;body ng-app="movieHunter"&gt;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&lt;table ng-if="</a:t>
            </a:r>
            <a:r>
              <a:rPr lang="en-US" sz="2400" dirty="0" err="1"/>
              <a:t>movies.length</a:t>
            </a:r>
            <a:r>
              <a:rPr lang="en-US" sz="2400" dirty="0"/>
              <a:t>"&gt;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 </a:t>
            </a:r>
            <a:r>
              <a:rPr lang="en-US" sz="2400" dirty="0"/>
              <a:t>ng-repeat="movie in movies | </a:t>
            </a:r>
            <a:r>
              <a:rPr lang="en-US" sz="2400" dirty="0" err="1"/>
              <a:t>orderBy</a:t>
            </a:r>
            <a:r>
              <a:rPr lang="en-US" sz="2400" dirty="0"/>
              <a:t>:</a:t>
            </a:r>
            <a:r>
              <a:rPr lang="en-US" sz="2400" dirty="0" smtClean="0"/>
              <a:t>'title' "&gt;</a:t>
            </a:r>
          </a:p>
          <a:p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ng-show="</a:t>
            </a:r>
            <a:r>
              <a:rPr lang="en-US" sz="2400" dirty="0" err="1"/>
              <a:t>showImage</a:t>
            </a:r>
            <a:r>
              <a:rPr lang="en-US" sz="2400" dirty="0"/>
              <a:t>"</a:t>
            </a:r>
          </a:p>
          <a:p>
            <a:r>
              <a:rPr lang="en-US" sz="2400" dirty="0"/>
              <a:t>         </a:t>
            </a:r>
            <a:r>
              <a:rPr lang="en-US" sz="2400" dirty="0" smtClean="0"/>
              <a:t>ng-</a:t>
            </a:r>
            <a:r>
              <a:rPr lang="en-US" sz="2400" dirty="0" err="1" smtClean="0"/>
              <a:t>src</a:t>
            </a:r>
            <a:r>
              <a:rPr lang="en-US" sz="2400" dirty="0" smtClean="0"/>
              <a:t>="" /&gt;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&lt;button </a:t>
            </a:r>
            <a:r>
              <a:rPr lang="en-US" sz="2400" dirty="0"/>
              <a:t>type="button"</a:t>
            </a:r>
          </a:p>
          <a:p>
            <a:r>
              <a:rPr lang="en-US" sz="2400" dirty="0"/>
              <a:t>            </a:t>
            </a:r>
            <a:r>
              <a:rPr lang="en-US" sz="2400" dirty="0" smtClean="0"/>
              <a:t> </a:t>
            </a:r>
            <a:r>
              <a:rPr lang="en-US" sz="2400" dirty="0"/>
              <a:t>ng-click="</a:t>
            </a:r>
            <a:r>
              <a:rPr lang="en-US" sz="2400" dirty="0" err="1"/>
              <a:t>toggleImage</a:t>
            </a:r>
            <a:r>
              <a:rPr lang="en-US" sz="2400" dirty="0" smtClean="0"/>
              <a:t>()"&gt;Poster</a:t>
            </a:r>
            <a:endParaRPr lang="en-US" sz="2400" dirty="0"/>
          </a:p>
          <a:p>
            <a:r>
              <a:rPr lang="en-US" sz="2400" dirty="0" smtClean="0"/>
              <a:t>&lt;/</a:t>
            </a:r>
            <a:r>
              <a:rPr lang="en-US" sz="2400" dirty="0"/>
              <a:t>button&gt;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0674" y="1552864"/>
            <a:ext cx="3781425" cy="400049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38275" y="2257424"/>
            <a:ext cx="2933700" cy="457201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1549" y="3009900"/>
            <a:ext cx="6029325" cy="457201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90674" y="5162550"/>
            <a:ext cx="3352800" cy="428625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58824" y="3695700"/>
            <a:ext cx="3198876" cy="457201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58824" y="4152901"/>
            <a:ext cx="1351026" cy="361951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0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Way Data Binding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View is a projection of the model</a:t>
            </a:r>
          </a:p>
          <a:p>
            <a:pPr lvl="1"/>
            <a:r>
              <a:rPr lang="en-US" dirty="0" smtClean="0"/>
              <a:t>When the model changes, the view reflects the change</a:t>
            </a:r>
          </a:p>
          <a:p>
            <a:r>
              <a:rPr lang="en-US" dirty="0" smtClean="0"/>
              <a:t>Binding Expression</a:t>
            </a:r>
          </a:p>
          <a:p>
            <a:pPr lvl="2"/>
            <a:r>
              <a:rPr lang="en-US" dirty="0" smtClean="0"/>
              <a:t>{{</a:t>
            </a:r>
            <a:r>
              <a:rPr lang="en-US" dirty="0" err="1" smtClean="0"/>
              <a:t>movie.title</a:t>
            </a:r>
            <a:r>
              <a:rPr lang="en-US" dirty="0" smtClean="0"/>
              <a:t>}}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Freeform 6"/>
          <p:cNvSpPr/>
          <p:nvPr/>
        </p:nvSpPr>
        <p:spPr>
          <a:xfrm>
            <a:off x="6498336" y="100566"/>
            <a:ext cx="2506284" cy="1317072"/>
          </a:xfrm>
          <a:custGeom>
            <a:avLst/>
            <a:gdLst>
              <a:gd name="connsiteX0" fmla="*/ 0 w 2571749"/>
              <a:gd name="connsiteY0" fmla="*/ 0 h 1543050"/>
              <a:gd name="connsiteX1" fmla="*/ 2571749 w 2571749"/>
              <a:gd name="connsiteY1" fmla="*/ 0 h 1543050"/>
              <a:gd name="connsiteX2" fmla="*/ 2571749 w 2571749"/>
              <a:gd name="connsiteY2" fmla="*/ 1543050 h 1543050"/>
              <a:gd name="connsiteX3" fmla="*/ 0 w 2571749"/>
              <a:gd name="connsiteY3" fmla="*/ 1543050 h 1543050"/>
              <a:gd name="connsiteX4" fmla="*/ 0 w 2571749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49" h="1543050">
                <a:moveTo>
                  <a:pt x="0" y="0"/>
                </a:moveTo>
                <a:lnTo>
                  <a:pt x="2571749" y="0"/>
                </a:lnTo>
                <a:lnTo>
                  <a:pt x="2571749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solidFill>
            <a:srgbClr val="9BBB59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/>
            <a:r>
              <a:rPr lang="en-US" sz="3200" b="1" dirty="0" smtClean="0">
                <a:solidFill>
                  <a:sysClr val="window" lastClr="FFFFFF"/>
                </a:solidFill>
                <a:latin typeface="Tekton Pro" panose="020F0403020208020904" pitchFamily="34" charset="0"/>
              </a:rPr>
              <a:t>Powerful Data Binding</a:t>
            </a:r>
            <a:endParaRPr lang="en-US" sz="3200" dirty="0">
              <a:solidFill>
                <a:sysClr val="window" lastClr="FFFFFF"/>
              </a:solidFill>
              <a:latin typeface="Tekton Pro" panose="020F04030202080209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Way Data Binding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85900"/>
            <a:ext cx="8410575" cy="4953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&lt;</a:t>
            </a:r>
            <a:r>
              <a:rPr lang="en-US" sz="2400" dirty="0" err="1"/>
              <a:t>tr</a:t>
            </a:r>
            <a:r>
              <a:rPr lang="en-US" sz="2400" dirty="0"/>
              <a:t> ng-repeat="movie in movies | </a:t>
            </a:r>
            <a:r>
              <a:rPr lang="en-US" sz="2400" dirty="0" err="1"/>
              <a:t>orderBy</a:t>
            </a:r>
            <a:r>
              <a:rPr lang="en-US" sz="2400" dirty="0"/>
              <a:t>:'title' </a:t>
            </a:r>
            <a:r>
              <a:rPr lang="en-US" sz="2400" dirty="0" smtClean="0"/>
              <a:t>"&gt;</a:t>
            </a:r>
            <a:endParaRPr lang="en-US" sz="2400" dirty="0"/>
          </a:p>
          <a:p>
            <a:r>
              <a:rPr lang="en-US" sz="2400" dirty="0"/>
              <a:t>    &lt;td&gt;</a:t>
            </a:r>
          </a:p>
          <a:p>
            <a:r>
              <a:rPr lang="en-US" sz="2400" dirty="0"/>
              <a:t>        &lt;</a:t>
            </a:r>
            <a:r>
              <a:rPr lang="en-US" sz="2400" dirty="0" err="1"/>
              <a:t>img</a:t>
            </a:r>
            <a:r>
              <a:rPr lang="en-US" sz="2400" dirty="0"/>
              <a:t> ng-show="</a:t>
            </a:r>
            <a:r>
              <a:rPr lang="en-US" sz="2400" dirty="0" err="1"/>
              <a:t>showImage</a:t>
            </a:r>
            <a:r>
              <a:rPr lang="en-US" sz="2400" dirty="0"/>
              <a:t>"</a:t>
            </a:r>
          </a:p>
          <a:p>
            <a:r>
              <a:rPr lang="en-US" sz="2400" dirty="0"/>
              <a:t>                ng-</a:t>
            </a:r>
            <a:r>
              <a:rPr lang="en-US" sz="2400" dirty="0" err="1"/>
              <a:t>src</a:t>
            </a:r>
            <a:r>
              <a:rPr lang="en-US" sz="2400" dirty="0"/>
              <a:t>="</a:t>
            </a:r>
            <a:r>
              <a:rPr lang="en-US" sz="2400" b="1" dirty="0"/>
              <a:t>{{</a:t>
            </a:r>
            <a:r>
              <a:rPr lang="en-US" sz="2400" dirty="0" err="1"/>
              <a:t>movie.imageurl</a:t>
            </a:r>
            <a:r>
              <a:rPr lang="en-US" sz="2400" b="1" dirty="0"/>
              <a:t>}}</a:t>
            </a:r>
            <a:r>
              <a:rPr lang="en-US" sz="2400" dirty="0"/>
              <a:t>" </a:t>
            </a:r>
            <a:r>
              <a:rPr lang="en-US" sz="2400" dirty="0" smtClean="0"/>
              <a:t> </a:t>
            </a:r>
            <a:r>
              <a:rPr lang="en-US" sz="2400" dirty="0"/>
              <a:t>/&gt;</a:t>
            </a:r>
          </a:p>
          <a:p>
            <a:r>
              <a:rPr lang="en-US" sz="2400" dirty="0"/>
              <a:t>    &lt;/td&gt;</a:t>
            </a:r>
          </a:p>
          <a:p>
            <a:r>
              <a:rPr lang="en-US" sz="2400" dirty="0"/>
              <a:t>    &lt;td&gt;</a:t>
            </a:r>
          </a:p>
          <a:p>
            <a:r>
              <a:rPr lang="en-US" sz="2400" dirty="0"/>
              <a:t>        &lt;a&gt;</a:t>
            </a:r>
            <a:r>
              <a:rPr lang="en-US" sz="2400" b="1" dirty="0"/>
              <a:t>{{</a:t>
            </a:r>
            <a:r>
              <a:rPr lang="en-US" sz="2400" dirty="0" err="1"/>
              <a:t>movie.title</a:t>
            </a:r>
            <a:r>
              <a:rPr lang="en-US" sz="2400" b="1" dirty="0"/>
              <a:t>}}</a:t>
            </a:r>
            <a:r>
              <a:rPr lang="en-US" sz="2400" dirty="0"/>
              <a:t>&lt;/a&gt;</a:t>
            </a:r>
          </a:p>
          <a:p>
            <a:r>
              <a:rPr lang="en-US" sz="2400" dirty="0"/>
              <a:t>    &lt;/td&gt;</a:t>
            </a:r>
          </a:p>
          <a:p>
            <a:r>
              <a:rPr lang="en-US" sz="2400" dirty="0"/>
              <a:t>    &lt;td&gt;</a:t>
            </a:r>
            <a:r>
              <a:rPr lang="en-US" sz="2400" b="1" dirty="0"/>
              <a:t>{{</a:t>
            </a:r>
            <a:r>
              <a:rPr lang="en-US" sz="2400" dirty="0" err="1"/>
              <a:t>movie.director</a:t>
            </a:r>
            <a:r>
              <a:rPr lang="en-US" sz="2400" b="1" dirty="0"/>
              <a:t>}}</a:t>
            </a:r>
            <a:r>
              <a:rPr lang="en-US" sz="2400" dirty="0"/>
              <a:t>&lt;/td&gt;</a:t>
            </a:r>
          </a:p>
          <a:p>
            <a:r>
              <a:rPr lang="en-US" sz="2400" dirty="0"/>
              <a:t>    &lt;td&gt;</a:t>
            </a:r>
            <a:r>
              <a:rPr lang="en-US" sz="2400" b="1" dirty="0"/>
              <a:t>{{</a:t>
            </a:r>
            <a:r>
              <a:rPr lang="en-US" sz="2400" dirty="0" err="1" smtClean="0"/>
              <a:t>movie.date</a:t>
            </a:r>
            <a:r>
              <a:rPr lang="en-US" sz="2400" dirty="0" smtClean="0"/>
              <a:t> | date</a:t>
            </a:r>
            <a:r>
              <a:rPr lang="en-US" sz="2400" b="1" dirty="0"/>
              <a:t>}}</a:t>
            </a:r>
            <a:r>
              <a:rPr lang="en-US" sz="2400" dirty="0"/>
              <a:t>&lt;/td&gt;</a:t>
            </a:r>
          </a:p>
          <a:p>
            <a:r>
              <a:rPr lang="en-US" sz="2400" dirty="0"/>
              <a:t>    &lt;td&gt;</a:t>
            </a:r>
            <a:r>
              <a:rPr lang="en-US" sz="2400" b="1" dirty="0"/>
              <a:t>{{</a:t>
            </a:r>
            <a:r>
              <a:rPr lang="en-US" sz="2400" dirty="0" err="1"/>
              <a:t>movie.mpaa</a:t>
            </a:r>
            <a:r>
              <a:rPr lang="en-US" sz="2400" dirty="0"/>
              <a:t> </a:t>
            </a:r>
            <a:r>
              <a:rPr lang="en-US" sz="2400" dirty="0" smtClean="0"/>
              <a:t>| uppercase</a:t>
            </a:r>
            <a:r>
              <a:rPr lang="en-US" sz="2400" b="1" dirty="0"/>
              <a:t>}}</a:t>
            </a:r>
            <a:r>
              <a:rPr lang="en-US" sz="2400" dirty="0"/>
              <a:t>&lt;/td&gt;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2619374"/>
            <a:ext cx="2676526" cy="457201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39798" y="5200652"/>
            <a:ext cx="3865731" cy="438148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24025" y="3695700"/>
            <a:ext cx="1924050" cy="457201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39799" y="4476750"/>
            <a:ext cx="2474976" cy="361951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39799" y="4838701"/>
            <a:ext cx="2884551" cy="361951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 Data Binding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in the model and the view are synchronized</a:t>
            </a:r>
          </a:p>
          <a:p>
            <a:pPr lvl="1"/>
            <a:r>
              <a:rPr lang="en-US" dirty="0" smtClean="0"/>
              <a:t>Changes to the model are reflected in the view</a:t>
            </a:r>
          </a:p>
          <a:p>
            <a:pPr lvl="1"/>
            <a:r>
              <a:rPr lang="en-US" dirty="0" smtClean="0"/>
              <a:t>Changes in the view are reflected in the model</a:t>
            </a:r>
          </a:p>
          <a:p>
            <a:r>
              <a:rPr lang="en-US" dirty="0" smtClean="0"/>
              <a:t>Define using a directive: ng-model</a:t>
            </a:r>
          </a:p>
          <a:p>
            <a:pPr lvl="2"/>
            <a:r>
              <a:rPr lang="en-US" dirty="0" smtClean="0"/>
              <a:t>ng-model="listFilter"</a:t>
            </a:r>
          </a:p>
          <a:p>
            <a:pPr lvl="1"/>
            <a:endParaRPr lang="en-US" dirty="0" smtClean="0"/>
          </a:p>
        </p:txBody>
      </p:sp>
      <p:sp>
        <p:nvSpPr>
          <p:cNvPr id="6" name="Freeform 5"/>
          <p:cNvSpPr/>
          <p:nvPr/>
        </p:nvSpPr>
        <p:spPr>
          <a:xfrm>
            <a:off x="6498336" y="100566"/>
            <a:ext cx="2506284" cy="1317072"/>
          </a:xfrm>
          <a:custGeom>
            <a:avLst/>
            <a:gdLst>
              <a:gd name="connsiteX0" fmla="*/ 0 w 2571749"/>
              <a:gd name="connsiteY0" fmla="*/ 0 h 1543050"/>
              <a:gd name="connsiteX1" fmla="*/ 2571749 w 2571749"/>
              <a:gd name="connsiteY1" fmla="*/ 0 h 1543050"/>
              <a:gd name="connsiteX2" fmla="*/ 2571749 w 2571749"/>
              <a:gd name="connsiteY2" fmla="*/ 1543050 h 1543050"/>
              <a:gd name="connsiteX3" fmla="*/ 0 w 2571749"/>
              <a:gd name="connsiteY3" fmla="*/ 1543050 h 1543050"/>
              <a:gd name="connsiteX4" fmla="*/ 0 w 2571749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49" h="1543050">
                <a:moveTo>
                  <a:pt x="0" y="0"/>
                </a:moveTo>
                <a:lnTo>
                  <a:pt x="2571749" y="0"/>
                </a:lnTo>
                <a:lnTo>
                  <a:pt x="2571749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solidFill>
            <a:srgbClr val="9BBB59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/>
            <a:r>
              <a:rPr lang="en-US" sz="3200" b="1" dirty="0" smtClean="0">
                <a:solidFill>
                  <a:sysClr val="window" lastClr="FFFFFF"/>
                </a:solidFill>
                <a:latin typeface="Tekton Pro" panose="020F0403020208020904" pitchFamily="34" charset="0"/>
              </a:rPr>
              <a:t>Powerful Data Binding</a:t>
            </a:r>
            <a:endParaRPr lang="en-US" sz="3200" dirty="0">
              <a:solidFill>
                <a:sysClr val="window" lastClr="FFFFFF"/>
              </a:solidFill>
              <a:latin typeface="Tekton Pro" panose="020F04030202080209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92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Deborah Kurata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437418" cy="4525963"/>
          </a:xfrm>
        </p:spPr>
        <p:txBody>
          <a:bodyPr/>
          <a:lstStyle/>
          <a:p>
            <a:pPr lvl="0"/>
            <a:r>
              <a:rPr lang="en-US" dirty="0" smtClean="0"/>
              <a:t>Independent Consultant | Developer | Mentor</a:t>
            </a:r>
          </a:p>
          <a:p>
            <a:pPr lvl="1"/>
            <a:r>
              <a:rPr lang="en-US" dirty="0" smtClean="0"/>
              <a:t>Web (Angular), .NET</a:t>
            </a:r>
          </a:p>
          <a:p>
            <a:pPr lvl="0"/>
            <a:r>
              <a:rPr lang="en-US" dirty="0" smtClean="0"/>
              <a:t>Pluralsight Author</a:t>
            </a:r>
          </a:p>
          <a:p>
            <a:pPr lvl="1"/>
            <a:r>
              <a:rPr lang="en-US" dirty="0" smtClean="0"/>
              <a:t>AngularJS Line of Business Applications</a:t>
            </a:r>
          </a:p>
          <a:p>
            <a:pPr lvl="1"/>
            <a:r>
              <a:rPr lang="en-US" dirty="0" smtClean="0"/>
              <a:t>Angular Front to Back with Web API</a:t>
            </a:r>
          </a:p>
          <a:p>
            <a:pPr lvl="1"/>
            <a:r>
              <a:rPr lang="en-US" dirty="0" smtClean="0"/>
              <a:t>Object-Oriented Programming Fundamentals in C#</a:t>
            </a:r>
          </a:p>
          <a:p>
            <a:pPr lvl="0"/>
            <a:r>
              <a:rPr lang="en-US" dirty="0" smtClean="0"/>
              <a:t>Microsoft MVP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 Data Binding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85900"/>
            <a:ext cx="8410575" cy="4953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&lt;div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&lt;div&gt;Filter by:&lt;/div&gt;</a:t>
            </a:r>
          </a:p>
          <a:p>
            <a:r>
              <a:rPr lang="en-US" sz="2400" dirty="0"/>
              <a:t>    &lt;div&gt;</a:t>
            </a:r>
          </a:p>
          <a:p>
            <a:r>
              <a:rPr lang="en-US" sz="2400" dirty="0"/>
              <a:t>        &lt;input type="text" ng-model="listFilter" /&gt;</a:t>
            </a:r>
          </a:p>
          <a:p>
            <a:r>
              <a:rPr lang="en-US" sz="2400" dirty="0"/>
              <a:t>    &lt;/div&gt;</a:t>
            </a:r>
          </a:p>
          <a:p>
            <a:r>
              <a:rPr lang="en-US" sz="2400" dirty="0"/>
              <a:t>&lt;/div&gt;</a:t>
            </a:r>
          </a:p>
          <a:p>
            <a:endParaRPr lang="en-US" sz="2400" dirty="0"/>
          </a:p>
          <a:p>
            <a:r>
              <a:rPr lang="en-US" sz="2400" dirty="0"/>
              <a:t>&lt;div ng-show="listFilter"&gt;</a:t>
            </a:r>
          </a:p>
          <a:p>
            <a:r>
              <a:rPr lang="en-US" sz="2400" dirty="0"/>
              <a:t>    &lt;h3&gt;Movies filtered by: </a:t>
            </a:r>
            <a:r>
              <a:rPr lang="en-US" sz="2400" b="1" dirty="0"/>
              <a:t>{{</a:t>
            </a:r>
            <a:r>
              <a:rPr lang="en-US" sz="2400" dirty="0"/>
              <a:t>listFilter</a:t>
            </a:r>
            <a:r>
              <a:rPr lang="en-US" sz="2400" b="1" dirty="0"/>
              <a:t>}}</a:t>
            </a:r>
            <a:r>
              <a:rPr lang="en-US" sz="2400" dirty="0"/>
              <a:t>&lt;/h3&gt;</a:t>
            </a:r>
          </a:p>
          <a:p>
            <a:r>
              <a:rPr lang="en-US" sz="2400" dirty="0"/>
              <a:t>&lt;/div</a:t>
            </a:r>
            <a:r>
              <a:rPr lang="en-US" sz="2400" dirty="0" smtClean="0"/>
              <a:t>&gt;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/>
              <a:t>&lt;</a:t>
            </a:r>
            <a:r>
              <a:rPr lang="en-US" sz="2400" dirty="0" err="1"/>
              <a:t>tr</a:t>
            </a:r>
            <a:r>
              <a:rPr lang="en-US" sz="2400" dirty="0"/>
              <a:t> ng-repeat="movie in movies | </a:t>
            </a:r>
            <a:r>
              <a:rPr lang="en-US" sz="2400" dirty="0" err="1"/>
              <a:t>orderBy</a:t>
            </a:r>
            <a:r>
              <a:rPr lang="en-US" sz="2400" dirty="0"/>
              <a:t>:'title</a:t>
            </a:r>
            <a:r>
              <a:rPr lang="en-US" sz="2400" dirty="0" smtClean="0"/>
              <a:t>'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          | filter </a:t>
            </a:r>
            <a:r>
              <a:rPr lang="en-US" sz="2400" dirty="0"/>
              <a:t>: {title : listFilter}"&gt;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48074" y="2581274"/>
            <a:ext cx="2809875" cy="457201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52525" y="4019549"/>
            <a:ext cx="2667000" cy="457201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62099" y="4476750"/>
            <a:ext cx="4124325" cy="409575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62524" y="5915025"/>
            <a:ext cx="2851023" cy="409575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9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and Binding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ng-app</a:t>
            </a:r>
          </a:p>
          <a:p>
            <a:pPr lvl="1"/>
            <a:r>
              <a:rPr lang="en-US" dirty="0" smtClean="0"/>
              <a:t>ng-if</a:t>
            </a:r>
          </a:p>
          <a:p>
            <a:pPr lvl="1"/>
            <a:r>
              <a:rPr lang="en-US" dirty="0" smtClean="0"/>
              <a:t>ng-repeat</a:t>
            </a:r>
          </a:p>
          <a:p>
            <a:pPr lvl="1"/>
            <a:r>
              <a:rPr lang="en-US" dirty="0"/>
              <a:t>ng-show/ng-hide</a:t>
            </a:r>
          </a:p>
          <a:p>
            <a:pPr lvl="1"/>
            <a:r>
              <a:rPr lang="en-US" dirty="0" smtClean="0"/>
              <a:t>ng-model</a:t>
            </a:r>
          </a:p>
          <a:p>
            <a:r>
              <a:rPr lang="en-US" dirty="0" smtClean="0"/>
              <a:t>Data Binding</a:t>
            </a:r>
          </a:p>
          <a:p>
            <a:pPr lvl="1"/>
            <a:r>
              <a:rPr lang="en-US" dirty="0" smtClean="0"/>
              <a:t>One way binding</a:t>
            </a:r>
          </a:p>
          <a:p>
            <a:pPr lvl="2"/>
            <a:r>
              <a:rPr lang="en-US" dirty="0" smtClean="0"/>
              <a:t>{{</a:t>
            </a:r>
            <a:r>
              <a:rPr lang="en-US" dirty="0" err="1" smtClean="0"/>
              <a:t>movie.title</a:t>
            </a:r>
            <a:r>
              <a:rPr lang="en-US" dirty="0" smtClean="0"/>
              <a:t>}}</a:t>
            </a:r>
          </a:p>
          <a:p>
            <a:pPr lvl="1"/>
            <a:r>
              <a:rPr lang="en-US" dirty="0" smtClean="0"/>
              <a:t>Two way binding</a:t>
            </a:r>
          </a:p>
          <a:p>
            <a:pPr lvl="2"/>
            <a:r>
              <a:rPr lang="en-US" dirty="0" smtClean="0"/>
              <a:t>ng-model="listFilter"</a:t>
            </a:r>
          </a:p>
          <a:p>
            <a:pPr lvl="1"/>
            <a:endParaRPr lang="en-US" dirty="0" smtClean="0"/>
          </a:p>
        </p:txBody>
      </p:sp>
      <p:sp>
        <p:nvSpPr>
          <p:cNvPr id="6" name="Freeform 5"/>
          <p:cNvSpPr/>
          <p:nvPr/>
        </p:nvSpPr>
        <p:spPr>
          <a:xfrm>
            <a:off x="6295485" y="1592365"/>
            <a:ext cx="2409602" cy="1317072"/>
          </a:xfrm>
          <a:custGeom>
            <a:avLst/>
            <a:gdLst>
              <a:gd name="connsiteX0" fmla="*/ 0 w 2571749"/>
              <a:gd name="connsiteY0" fmla="*/ 0 h 1543050"/>
              <a:gd name="connsiteX1" fmla="*/ 2571749 w 2571749"/>
              <a:gd name="connsiteY1" fmla="*/ 0 h 1543050"/>
              <a:gd name="connsiteX2" fmla="*/ 2571749 w 2571749"/>
              <a:gd name="connsiteY2" fmla="*/ 1543050 h 1543050"/>
              <a:gd name="connsiteX3" fmla="*/ 0 w 2571749"/>
              <a:gd name="connsiteY3" fmla="*/ 1543050 h 1543050"/>
              <a:gd name="connsiteX4" fmla="*/ 0 w 2571749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49" h="1543050">
                <a:moveTo>
                  <a:pt x="0" y="0"/>
                </a:moveTo>
                <a:lnTo>
                  <a:pt x="2571749" y="0"/>
                </a:lnTo>
                <a:lnTo>
                  <a:pt x="2571749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solidFill>
            <a:srgbClr val="C0504D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kern="1200" dirty="0" smtClean="0">
                <a:solidFill>
                  <a:sysClr val="window" lastClr="FFFFFF"/>
                </a:solidFill>
                <a:latin typeface="Tekton Pro" panose="020F0403020208020904" pitchFamily="34" charset="0"/>
              </a:rPr>
              <a:t>Expressive HTML</a:t>
            </a:r>
            <a:endParaRPr lang="en-US" sz="3200" kern="1200" dirty="0">
              <a:solidFill>
                <a:sysClr val="window" lastClr="FFFFFF"/>
              </a:solidFill>
              <a:latin typeface="Tekton Pro" panose="020F04030202080209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295484" y="3810008"/>
            <a:ext cx="2409603" cy="1317072"/>
          </a:xfrm>
          <a:custGeom>
            <a:avLst/>
            <a:gdLst>
              <a:gd name="connsiteX0" fmla="*/ 0 w 2571749"/>
              <a:gd name="connsiteY0" fmla="*/ 0 h 1543050"/>
              <a:gd name="connsiteX1" fmla="*/ 2571749 w 2571749"/>
              <a:gd name="connsiteY1" fmla="*/ 0 h 1543050"/>
              <a:gd name="connsiteX2" fmla="*/ 2571749 w 2571749"/>
              <a:gd name="connsiteY2" fmla="*/ 1543050 h 1543050"/>
              <a:gd name="connsiteX3" fmla="*/ 0 w 2571749"/>
              <a:gd name="connsiteY3" fmla="*/ 1543050 h 1543050"/>
              <a:gd name="connsiteX4" fmla="*/ 0 w 2571749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49" h="1543050">
                <a:moveTo>
                  <a:pt x="0" y="0"/>
                </a:moveTo>
                <a:lnTo>
                  <a:pt x="2571749" y="0"/>
                </a:lnTo>
                <a:lnTo>
                  <a:pt x="2571749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solidFill>
            <a:srgbClr val="9BBB59"/>
          </a:solidFill>
          <a:ln w="25400" cap="rnd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/>
            <a:r>
              <a:rPr lang="en-US" sz="3200" b="1" dirty="0" smtClean="0">
                <a:solidFill>
                  <a:sysClr val="window" lastClr="FFFFFF"/>
                </a:solidFill>
                <a:latin typeface="Tekton Pro" panose="020F0403020208020904" pitchFamily="34" charset="0"/>
              </a:rPr>
              <a:t>Powerful Data Binding</a:t>
            </a:r>
            <a:endParaRPr lang="en-US" sz="3200" dirty="0">
              <a:solidFill>
                <a:sysClr val="window" lastClr="FFFFFF"/>
              </a:solidFill>
              <a:latin typeface="Tekton Pro" panose="020F04030202080209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026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using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Divided into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Services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14711" y="113189"/>
            <a:ext cx="2443162" cy="1465897"/>
            <a:chOff x="5580697" y="2325"/>
            <a:chExt cx="2443162" cy="1465897"/>
          </a:xfrm>
        </p:grpSpPr>
        <p:sp>
          <p:nvSpPr>
            <p:cNvPr id="5" name="Rectangle 4"/>
            <p:cNvSpPr/>
            <p:nvPr/>
          </p:nvSpPr>
          <p:spPr>
            <a:xfrm>
              <a:off x="5580697" y="2325"/>
              <a:ext cx="2443162" cy="1465897"/>
            </a:xfrm>
            <a:prstGeom prst="rect">
              <a:avLst/>
            </a:prstGeom>
            <a:solidFill>
              <a:srgbClr val="8064A2"/>
            </a:solidFill>
            <a:ln w="25400" cap="rnd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5580697" y="2325"/>
              <a:ext cx="2443162" cy="1465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 smtClean="0">
                  <a:solidFill>
                    <a:sysClr val="window" lastClr="FFFFFF"/>
                  </a:solidFill>
                  <a:latin typeface="Tekton Pro" panose="020F0403020208020904" pitchFamily="34" charset="0"/>
                </a:rPr>
                <a:t>Modularity</a:t>
              </a:r>
              <a:endParaRPr lang="en-US" sz="3200" kern="1200" dirty="0">
                <a:solidFill>
                  <a:sysClr val="window" lastClr="FFFFFF"/>
                </a:solidFill>
                <a:latin typeface="Tekton Pro" panose="020F04030202080209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41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3716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27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EDE375-5C17-4339-A3FA-D3FA6515D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EEDE375-5C17-4339-A3FA-D3FA6515D6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4252B-ED48-403D-9A0F-1BF0F6007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CE64252B-ED48-403D-9A0F-1BF0F6007C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A0A731-DC9C-4CBD-B7A5-B2D14FCF6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63A0A731-DC9C-4CBD-B7A5-B2D14FCF69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49BE35-8F26-42A5-9646-D823E8A18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1449BE35-8F26-42A5-9646-D823E8A188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Angular Module Method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457200" y="1744644"/>
            <a:ext cx="8229600" cy="1908385"/>
          </a:xfrm>
          <a:custGeom>
            <a:avLst/>
            <a:gdLst>
              <a:gd name="connsiteX0" fmla="*/ 0 w 8229600"/>
              <a:gd name="connsiteY0" fmla="*/ 0 h 2564099"/>
              <a:gd name="connsiteX1" fmla="*/ 8229600 w 8229600"/>
              <a:gd name="connsiteY1" fmla="*/ 0 h 2564099"/>
              <a:gd name="connsiteX2" fmla="*/ 8229600 w 8229600"/>
              <a:gd name="connsiteY2" fmla="*/ 2564099 h 2564099"/>
              <a:gd name="connsiteX3" fmla="*/ 0 w 8229600"/>
              <a:gd name="connsiteY3" fmla="*/ 2564099 h 2564099"/>
              <a:gd name="connsiteX4" fmla="*/ 0 w 8229600"/>
              <a:gd name="connsiteY4" fmla="*/ 0 h 256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0" h="2564099">
                <a:moveTo>
                  <a:pt x="0" y="0"/>
                </a:moveTo>
                <a:lnTo>
                  <a:pt x="8229600" y="0"/>
                </a:lnTo>
                <a:lnTo>
                  <a:pt x="8229600" y="2564099"/>
                </a:lnTo>
                <a:lnTo>
                  <a:pt x="0" y="25640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880" tIns="916432" rIns="182880" bIns="312928" numCol="1" spcCol="1270" anchor="t" anchorCtr="0">
            <a:noAutofit/>
          </a:bodyPr>
          <a:lstStyle/>
          <a:p>
            <a:pPr marL="0" lvl="1" defTabSz="1955800">
              <a:lnSpc>
                <a:spcPct val="90000"/>
              </a:lnSpc>
              <a:spcAft>
                <a:spcPct val="15000"/>
              </a:spcAft>
            </a:pPr>
            <a:r>
              <a:rPr lang="en-US" sz="2400" dirty="0" err="1" smtClean="0">
                <a:latin typeface="Lucida Console" pitchFamily="49" charset="0"/>
              </a:rPr>
              <a:t>angular.module</a:t>
            </a:r>
            <a:r>
              <a:rPr lang="en-US" sz="2400" dirty="0" smtClean="0">
                <a:latin typeface="Lucida Console" pitchFamily="49" charset="0"/>
              </a:rPr>
              <a:t>("movieHunter", ["</a:t>
            </a:r>
            <a:r>
              <a:rPr lang="en-US" sz="2400" dirty="0" err="1" smtClean="0">
                <a:latin typeface="Lucida Console" pitchFamily="49" charset="0"/>
              </a:rPr>
              <a:t>ngRoute</a:t>
            </a:r>
            <a:r>
              <a:rPr lang="en-US" sz="2400" dirty="0" smtClean="0">
                <a:latin typeface="Lucida Console" pitchFamily="49" charset="0"/>
              </a:rPr>
              <a:t>",</a:t>
            </a:r>
          </a:p>
          <a:p>
            <a:pPr marL="285750" lvl="1" indent="-285750" defTabSz="1955800">
              <a:lnSpc>
                <a:spcPct val="90000"/>
              </a:lnSpc>
              <a:spcAft>
                <a:spcPct val="15000"/>
              </a:spcAft>
            </a:pPr>
            <a:r>
              <a:rPr lang="en-US" sz="2400" dirty="0" smtClean="0">
                <a:latin typeface="Lucida Console" pitchFamily="49" charset="0"/>
              </a:rPr>
              <a:t>		            "</a:t>
            </a:r>
            <a:r>
              <a:rPr lang="en-US" sz="2400" dirty="0" err="1" smtClean="0">
                <a:latin typeface="Lucida Console" pitchFamily="49" charset="0"/>
              </a:rPr>
              <a:t>common.services</a:t>
            </a:r>
            <a:r>
              <a:rPr lang="en-US" sz="2400" dirty="0" smtClean="0">
                <a:latin typeface="Lucida Console" pitchFamily="49" charset="0"/>
              </a:rPr>
              <a:t>"]);</a:t>
            </a:r>
            <a:endParaRPr lang="en-US" sz="2400" kern="1200" dirty="0">
              <a:latin typeface="Lucida Console" pitchFamily="49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68680" y="1444993"/>
            <a:ext cx="5760720" cy="949091"/>
          </a:xfrm>
          <a:custGeom>
            <a:avLst/>
            <a:gdLst>
              <a:gd name="connsiteX0" fmla="*/ 0 w 5760720"/>
              <a:gd name="connsiteY0" fmla="*/ 158185 h 949091"/>
              <a:gd name="connsiteX1" fmla="*/ 46331 w 5760720"/>
              <a:gd name="connsiteY1" fmla="*/ 46331 h 949091"/>
              <a:gd name="connsiteX2" fmla="*/ 158185 w 5760720"/>
              <a:gd name="connsiteY2" fmla="*/ 0 h 949091"/>
              <a:gd name="connsiteX3" fmla="*/ 5602535 w 5760720"/>
              <a:gd name="connsiteY3" fmla="*/ 0 h 949091"/>
              <a:gd name="connsiteX4" fmla="*/ 5714389 w 5760720"/>
              <a:gd name="connsiteY4" fmla="*/ 46331 h 949091"/>
              <a:gd name="connsiteX5" fmla="*/ 5760720 w 5760720"/>
              <a:gd name="connsiteY5" fmla="*/ 158185 h 949091"/>
              <a:gd name="connsiteX6" fmla="*/ 5760720 w 5760720"/>
              <a:gd name="connsiteY6" fmla="*/ 790906 h 949091"/>
              <a:gd name="connsiteX7" fmla="*/ 5714389 w 5760720"/>
              <a:gd name="connsiteY7" fmla="*/ 902760 h 949091"/>
              <a:gd name="connsiteX8" fmla="*/ 5602535 w 5760720"/>
              <a:gd name="connsiteY8" fmla="*/ 949091 h 949091"/>
              <a:gd name="connsiteX9" fmla="*/ 158185 w 5760720"/>
              <a:gd name="connsiteY9" fmla="*/ 949091 h 949091"/>
              <a:gd name="connsiteX10" fmla="*/ 46331 w 5760720"/>
              <a:gd name="connsiteY10" fmla="*/ 902760 h 949091"/>
              <a:gd name="connsiteX11" fmla="*/ 0 w 5760720"/>
              <a:gd name="connsiteY11" fmla="*/ 790906 h 949091"/>
              <a:gd name="connsiteX12" fmla="*/ 0 w 5760720"/>
              <a:gd name="connsiteY12" fmla="*/ 158185 h 94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60720" h="949091">
                <a:moveTo>
                  <a:pt x="0" y="158185"/>
                </a:moveTo>
                <a:cubicBezTo>
                  <a:pt x="0" y="116232"/>
                  <a:pt x="16666" y="75997"/>
                  <a:pt x="46331" y="46331"/>
                </a:cubicBezTo>
                <a:cubicBezTo>
                  <a:pt x="75996" y="16666"/>
                  <a:pt x="116232" y="0"/>
                  <a:pt x="158185" y="0"/>
                </a:cubicBezTo>
                <a:lnTo>
                  <a:pt x="5602535" y="0"/>
                </a:lnTo>
                <a:cubicBezTo>
                  <a:pt x="5644488" y="0"/>
                  <a:pt x="5684723" y="16666"/>
                  <a:pt x="5714389" y="46331"/>
                </a:cubicBezTo>
                <a:cubicBezTo>
                  <a:pt x="5744054" y="75996"/>
                  <a:pt x="5760720" y="116232"/>
                  <a:pt x="5760720" y="158185"/>
                </a:cubicBezTo>
                <a:lnTo>
                  <a:pt x="5760720" y="790906"/>
                </a:lnTo>
                <a:cubicBezTo>
                  <a:pt x="5760720" y="832859"/>
                  <a:pt x="5744054" y="873094"/>
                  <a:pt x="5714389" y="902760"/>
                </a:cubicBezTo>
                <a:cubicBezTo>
                  <a:pt x="5684724" y="932425"/>
                  <a:pt x="5644489" y="949091"/>
                  <a:pt x="5602535" y="949091"/>
                </a:cubicBezTo>
                <a:lnTo>
                  <a:pt x="158185" y="949091"/>
                </a:lnTo>
                <a:cubicBezTo>
                  <a:pt x="116232" y="949091"/>
                  <a:pt x="75997" y="932425"/>
                  <a:pt x="46331" y="902760"/>
                </a:cubicBezTo>
                <a:cubicBezTo>
                  <a:pt x="16666" y="873095"/>
                  <a:pt x="0" y="832860"/>
                  <a:pt x="0" y="790906"/>
                </a:cubicBezTo>
                <a:lnTo>
                  <a:pt x="0" y="158185"/>
                </a:lnTo>
                <a:close/>
              </a:path>
            </a:pathLst>
          </a:custGeom>
          <a:solidFill>
            <a:srgbClr val="8064A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4073" tIns="46331" rIns="264073" bIns="46331" numCol="1" spcCol="1270" anchor="ctr" anchorCtr="0">
            <a:noAutofit/>
          </a:bodyPr>
          <a:lstStyle/>
          <a:p>
            <a:pPr lvl="0" algn="l" defTabSz="1955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Setter Method</a:t>
            </a:r>
            <a:endParaRPr lang="en-US" sz="3200" kern="1200" dirty="0"/>
          </a:p>
        </p:txBody>
      </p:sp>
      <p:sp>
        <p:nvSpPr>
          <p:cNvPr id="8" name="Freeform 7"/>
          <p:cNvSpPr/>
          <p:nvPr/>
        </p:nvSpPr>
        <p:spPr>
          <a:xfrm>
            <a:off x="457200" y="4338583"/>
            <a:ext cx="8229600" cy="1836450"/>
          </a:xfrm>
          <a:custGeom>
            <a:avLst/>
            <a:gdLst>
              <a:gd name="connsiteX0" fmla="*/ 0 w 8229600"/>
              <a:gd name="connsiteY0" fmla="*/ 0 h 1836450"/>
              <a:gd name="connsiteX1" fmla="*/ 8229600 w 8229600"/>
              <a:gd name="connsiteY1" fmla="*/ 0 h 1836450"/>
              <a:gd name="connsiteX2" fmla="*/ 8229600 w 8229600"/>
              <a:gd name="connsiteY2" fmla="*/ 1836450 h 1836450"/>
              <a:gd name="connsiteX3" fmla="*/ 0 w 8229600"/>
              <a:gd name="connsiteY3" fmla="*/ 1836450 h 1836450"/>
              <a:gd name="connsiteX4" fmla="*/ 0 w 8229600"/>
              <a:gd name="connsiteY4" fmla="*/ 0 h 183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0" h="1836450">
                <a:moveTo>
                  <a:pt x="0" y="0"/>
                </a:moveTo>
                <a:lnTo>
                  <a:pt x="8229600" y="0"/>
                </a:lnTo>
                <a:lnTo>
                  <a:pt x="8229600" y="1836450"/>
                </a:lnTo>
                <a:lnTo>
                  <a:pt x="0" y="18364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880" tIns="916432" rIns="182880" bIns="312928" numCol="1" spcCol="1270" anchor="t" anchorCtr="0">
            <a:noAutofit/>
          </a:bodyPr>
          <a:lstStyle/>
          <a:p>
            <a:pPr marL="285750" lvl="1" indent="-285750" defTabSz="1955800">
              <a:lnSpc>
                <a:spcPct val="90000"/>
              </a:lnSpc>
              <a:spcAft>
                <a:spcPct val="15000"/>
              </a:spcAft>
            </a:pPr>
            <a:r>
              <a:rPr lang="en-US" sz="2400" dirty="0" err="1" smtClean="0">
                <a:latin typeface="Lucida Console" pitchFamily="49" charset="0"/>
              </a:rPr>
              <a:t>angular.module</a:t>
            </a:r>
            <a:r>
              <a:rPr lang="en-US" sz="2400" dirty="0" smtClean="0">
                <a:latin typeface="Lucida Console" pitchFamily="49" charset="0"/>
              </a:rPr>
              <a:t>("movieHunter");</a:t>
            </a:r>
          </a:p>
          <a:p>
            <a:pPr marL="285750" lvl="1" indent="-285750" defTabSz="1955800">
              <a:lnSpc>
                <a:spcPct val="90000"/>
              </a:lnSpc>
              <a:spcAft>
                <a:spcPct val="15000"/>
              </a:spcAft>
            </a:pPr>
            <a:endParaRPr lang="en-US" sz="2400" dirty="0">
              <a:latin typeface="Lucida Console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868680" y="4014694"/>
            <a:ext cx="5760720" cy="973328"/>
          </a:xfrm>
          <a:custGeom>
            <a:avLst/>
            <a:gdLst>
              <a:gd name="connsiteX0" fmla="*/ 0 w 5760720"/>
              <a:gd name="connsiteY0" fmla="*/ 162225 h 973328"/>
              <a:gd name="connsiteX1" fmla="*/ 47515 w 5760720"/>
              <a:gd name="connsiteY1" fmla="*/ 47515 h 973328"/>
              <a:gd name="connsiteX2" fmla="*/ 162226 w 5760720"/>
              <a:gd name="connsiteY2" fmla="*/ 1 h 973328"/>
              <a:gd name="connsiteX3" fmla="*/ 5598495 w 5760720"/>
              <a:gd name="connsiteY3" fmla="*/ 0 h 973328"/>
              <a:gd name="connsiteX4" fmla="*/ 5713205 w 5760720"/>
              <a:gd name="connsiteY4" fmla="*/ 47515 h 973328"/>
              <a:gd name="connsiteX5" fmla="*/ 5760719 w 5760720"/>
              <a:gd name="connsiteY5" fmla="*/ 162226 h 973328"/>
              <a:gd name="connsiteX6" fmla="*/ 5760720 w 5760720"/>
              <a:gd name="connsiteY6" fmla="*/ 811103 h 973328"/>
              <a:gd name="connsiteX7" fmla="*/ 5713205 w 5760720"/>
              <a:gd name="connsiteY7" fmla="*/ 925813 h 973328"/>
              <a:gd name="connsiteX8" fmla="*/ 5598495 w 5760720"/>
              <a:gd name="connsiteY8" fmla="*/ 973328 h 973328"/>
              <a:gd name="connsiteX9" fmla="*/ 162225 w 5760720"/>
              <a:gd name="connsiteY9" fmla="*/ 973328 h 973328"/>
              <a:gd name="connsiteX10" fmla="*/ 47515 w 5760720"/>
              <a:gd name="connsiteY10" fmla="*/ 925813 h 973328"/>
              <a:gd name="connsiteX11" fmla="*/ 0 w 5760720"/>
              <a:gd name="connsiteY11" fmla="*/ 811103 h 973328"/>
              <a:gd name="connsiteX12" fmla="*/ 0 w 5760720"/>
              <a:gd name="connsiteY12" fmla="*/ 162225 h 97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60720" h="973328">
                <a:moveTo>
                  <a:pt x="0" y="162225"/>
                </a:moveTo>
                <a:cubicBezTo>
                  <a:pt x="0" y="119200"/>
                  <a:pt x="17092" y="77938"/>
                  <a:pt x="47515" y="47515"/>
                </a:cubicBezTo>
                <a:cubicBezTo>
                  <a:pt x="77938" y="17092"/>
                  <a:pt x="119201" y="0"/>
                  <a:pt x="162226" y="1"/>
                </a:cubicBezTo>
                <a:lnTo>
                  <a:pt x="5598495" y="0"/>
                </a:lnTo>
                <a:cubicBezTo>
                  <a:pt x="5641520" y="0"/>
                  <a:pt x="5682782" y="17092"/>
                  <a:pt x="5713205" y="47515"/>
                </a:cubicBezTo>
                <a:cubicBezTo>
                  <a:pt x="5743628" y="77938"/>
                  <a:pt x="5760720" y="119201"/>
                  <a:pt x="5760719" y="162226"/>
                </a:cubicBezTo>
                <a:cubicBezTo>
                  <a:pt x="5760719" y="378518"/>
                  <a:pt x="5760720" y="594811"/>
                  <a:pt x="5760720" y="811103"/>
                </a:cubicBezTo>
                <a:cubicBezTo>
                  <a:pt x="5760720" y="854128"/>
                  <a:pt x="5743628" y="895390"/>
                  <a:pt x="5713205" y="925813"/>
                </a:cubicBezTo>
                <a:cubicBezTo>
                  <a:pt x="5682782" y="956236"/>
                  <a:pt x="5641519" y="973328"/>
                  <a:pt x="5598495" y="973328"/>
                </a:cubicBezTo>
                <a:lnTo>
                  <a:pt x="162225" y="973328"/>
                </a:lnTo>
                <a:cubicBezTo>
                  <a:pt x="119200" y="973328"/>
                  <a:pt x="77938" y="956236"/>
                  <a:pt x="47515" y="925813"/>
                </a:cubicBezTo>
                <a:cubicBezTo>
                  <a:pt x="17092" y="895390"/>
                  <a:pt x="0" y="854127"/>
                  <a:pt x="0" y="811103"/>
                </a:cubicBezTo>
                <a:lnTo>
                  <a:pt x="0" y="162225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5256" tIns="47514" rIns="265256" bIns="47514" numCol="1" spcCol="1270" anchor="ctr" anchorCtr="0">
            <a:noAutofit/>
          </a:bodyPr>
          <a:lstStyle/>
          <a:p>
            <a:pPr lvl="0" algn="l" defTabSz="1955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Getter Method</a:t>
            </a:r>
            <a:endParaRPr lang="en-US" sz="3200" kern="1200" dirty="0"/>
          </a:p>
        </p:txBody>
      </p:sp>
    </p:spTree>
    <p:extLst>
      <p:ext uri="{BB962C8B-B14F-4D97-AF65-F5344CB8AC3E}">
        <p14:creationId xmlns:p14="http://schemas.microsoft.com/office/powerpoint/2010/main" val="194995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Main 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85900"/>
            <a:ext cx="8410575" cy="50292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app = </a:t>
            </a:r>
            <a:r>
              <a:rPr lang="en-US" sz="2400" dirty="0" err="1">
                <a:latin typeface="Lucida Console" panose="020B0609040504020204" pitchFamily="49" charset="0"/>
              </a:rPr>
              <a:t>angular.module</a:t>
            </a:r>
            <a:r>
              <a:rPr lang="en-US" sz="2400" dirty="0">
                <a:latin typeface="Lucida Console" panose="020B0609040504020204" pitchFamily="49" charset="0"/>
              </a:rPr>
              <a:t>("movieHunter</a:t>
            </a:r>
            <a:r>
              <a:rPr lang="en-US" sz="2400" dirty="0" smtClean="0">
                <a:latin typeface="Lucida Console" panose="020B0609040504020204" pitchFamily="49" charset="0"/>
              </a:rPr>
              <a:t>",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                        []);</a:t>
            </a:r>
            <a:endParaRPr 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Main 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85900"/>
            <a:ext cx="8410575" cy="50292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latin typeface="Lucida Console" panose="020B0609040504020204" pitchFamily="49" charset="0"/>
              </a:rPr>
              <a:t>function () </a:t>
            </a:r>
            <a:r>
              <a:rPr lang="en-US" sz="24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app = </a:t>
            </a:r>
            <a:r>
              <a:rPr lang="en-US" sz="2400" dirty="0" err="1">
                <a:latin typeface="Lucida Console" panose="020B0609040504020204" pitchFamily="49" charset="0"/>
              </a:rPr>
              <a:t>angular.module</a:t>
            </a:r>
            <a:r>
              <a:rPr lang="en-US" sz="2400" dirty="0">
                <a:latin typeface="Lucida Console" panose="020B0609040504020204" pitchFamily="49" charset="0"/>
              </a:rPr>
              <a:t>("movieHunter</a:t>
            </a:r>
            <a:r>
              <a:rPr lang="en-US" sz="2400" dirty="0" smtClean="0">
                <a:latin typeface="Lucida Console" panose="020B0609040504020204" pitchFamily="49" charset="0"/>
              </a:rPr>
              <a:t>",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                   </a:t>
            </a:r>
            <a:r>
              <a:rPr lang="en-US" sz="2400" dirty="0" smtClean="0">
                <a:latin typeface="Lucida Console" panose="020B0609040504020204" pitchFamily="49" charset="0"/>
              </a:rPr>
              <a:t>[]);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39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Main Module - IIFE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85900"/>
            <a:ext cx="8410575" cy="507339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latin typeface="Lucida Console" panose="020B0609040504020204" pitchFamily="49" charset="0"/>
              </a:rPr>
              <a:t>(function </a:t>
            </a:r>
            <a:r>
              <a:rPr lang="en-US" sz="2400" dirty="0">
                <a:latin typeface="Lucida Console" panose="020B0609040504020204" pitchFamily="49" charset="0"/>
              </a:rPr>
              <a:t>() </a:t>
            </a:r>
            <a:r>
              <a:rPr lang="en-US" sz="24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app = </a:t>
            </a:r>
            <a:r>
              <a:rPr lang="en-US" sz="2400" dirty="0" err="1">
                <a:latin typeface="Lucida Console" panose="020B0609040504020204" pitchFamily="49" charset="0"/>
              </a:rPr>
              <a:t>angular.module</a:t>
            </a:r>
            <a:r>
              <a:rPr lang="en-US" sz="2400" dirty="0">
                <a:latin typeface="Lucida Console" panose="020B0609040504020204" pitchFamily="49" charset="0"/>
              </a:rPr>
              <a:t>("movieHunter</a:t>
            </a:r>
            <a:r>
              <a:rPr lang="en-US" sz="2400" dirty="0" smtClean="0">
                <a:latin typeface="Lucida Console" panose="020B0609040504020204" pitchFamily="49" charset="0"/>
              </a:rPr>
              <a:t>",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                   []);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}());</a:t>
            </a:r>
            <a:endParaRPr 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IIFE JavaScript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38492" cy="4525963"/>
          </a:xfrm>
        </p:spPr>
        <p:txBody>
          <a:bodyPr/>
          <a:lstStyle/>
          <a:p>
            <a:r>
              <a:rPr lang="en-US" dirty="0" smtClean="0"/>
              <a:t>Immediately-Invoked Function Expression</a:t>
            </a:r>
          </a:p>
          <a:p>
            <a:r>
              <a:rPr lang="en-US" dirty="0" smtClean="0"/>
              <a:t>JavaScript </a:t>
            </a:r>
            <a:r>
              <a:rPr lang="en-US" dirty="0" err="1" smtClean="0"/>
              <a:t>var</a:t>
            </a:r>
            <a:r>
              <a:rPr lang="en-US" dirty="0" smtClean="0"/>
              <a:t> declarations have global scope</a:t>
            </a:r>
          </a:p>
          <a:p>
            <a:r>
              <a:rPr lang="en-US" dirty="0" smtClean="0"/>
              <a:t>JavaScript variables and functions defined within a function have local scope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27539" y="3823530"/>
            <a:ext cx="79330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itchFamily="49" charset="0"/>
              </a:rPr>
              <a:t>(function () {</a:t>
            </a: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itchFamily="49" charset="0"/>
              </a:rPr>
              <a:t>    // Code here</a:t>
            </a: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itchFamily="49" charset="0"/>
              </a:rPr>
              <a:t>    </a:t>
            </a:r>
          </a:p>
          <a:p>
            <a:endParaRPr lang="en-US" sz="2400" dirty="0" smtClean="0">
              <a:solidFill>
                <a:schemeClr val="accent2">
                  <a:lumMod val="20000"/>
                  <a:lumOff val="80000"/>
                </a:schemeClr>
              </a:solidFill>
              <a:latin typeface="Lucida Console" pitchFamily="49" charset="0"/>
            </a:endParaRP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itchFamily="49" charset="0"/>
              </a:rPr>
              <a:t>}());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7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"main" module for the application</a:t>
            </a:r>
          </a:p>
          <a:p>
            <a:r>
              <a:rPr lang="en-US" dirty="0" smtClean="0"/>
              <a:t>Any number of additional modules</a:t>
            </a:r>
          </a:p>
          <a:p>
            <a:pPr lvl="1"/>
            <a:r>
              <a:rPr lang="en-US" dirty="0" smtClean="0"/>
              <a:t>Group related functionality</a:t>
            </a:r>
          </a:p>
          <a:p>
            <a:pPr lvl="1"/>
            <a:r>
              <a:rPr lang="en-US" dirty="0" smtClean="0"/>
              <a:t>Define reusable common code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75671" y="25167"/>
            <a:ext cx="2443162" cy="1465897"/>
            <a:chOff x="5580697" y="2325"/>
            <a:chExt cx="2443162" cy="1465897"/>
          </a:xfrm>
        </p:grpSpPr>
        <p:sp>
          <p:nvSpPr>
            <p:cNvPr id="6" name="Rectangle 5"/>
            <p:cNvSpPr/>
            <p:nvPr/>
          </p:nvSpPr>
          <p:spPr>
            <a:xfrm>
              <a:off x="5580697" y="2325"/>
              <a:ext cx="2443162" cy="1465897"/>
            </a:xfrm>
            <a:prstGeom prst="rect">
              <a:avLst/>
            </a:prstGeom>
            <a:solidFill>
              <a:srgbClr val="8064A2"/>
            </a:solidFill>
            <a:ln w="25400" cap="rnd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580697" y="2325"/>
              <a:ext cx="2443162" cy="1465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b="1" kern="1200" dirty="0" smtClean="0">
                  <a:solidFill>
                    <a:sysClr val="window" lastClr="FFFFFF"/>
                  </a:solidFill>
                  <a:latin typeface="Myriad Pro"/>
                  <a:ea typeface="+mn-ea"/>
                  <a:cs typeface="+mn-cs"/>
                </a:rPr>
                <a:t>Modularity</a:t>
              </a:r>
              <a:endParaRPr lang="en-US" sz="2900" kern="1200" dirty="0">
                <a:solidFill>
                  <a:sysClr val="window" lastClr="FFFFFF"/>
                </a:solidFill>
                <a:latin typeface="Myriad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96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Jerry </a:t>
            </a:r>
            <a:r>
              <a:rPr lang="en-US" dirty="0" smtClean="0"/>
              <a:t>Kurata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437418" cy="4525963"/>
          </a:xfrm>
        </p:spPr>
        <p:txBody>
          <a:bodyPr/>
          <a:lstStyle/>
          <a:p>
            <a:pPr lvl="0"/>
            <a:r>
              <a:rPr lang="en-US" dirty="0" smtClean="0"/>
              <a:t>Independent Consultant | Developer | Mentor</a:t>
            </a:r>
          </a:p>
          <a:p>
            <a:pPr lvl="1"/>
            <a:r>
              <a:rPr lang="en-US" dirty="0" smtClean="0"/>
              <a:t>Web (Angular), .NET</a:t>
            </a:r>
          </a:p>
          <a:p>
            <a:pPr lvl="0"/>
            <a:r>
              <a:rPr lang="en-US" dirty="0" smtClean="0"/>
              <a:t>Pluralsight Author</a:t>
            </a:r>
          </a:p>
          <a:p>
            <a:pPr lvl="1"/>
            <a:r>
              <a:rPr lang="en-US" dirty="0" smtClean="0"/>
              <a:t>AngularJS Line of Business Applications</a:t>
            </a:r>
          </a:p>
          <a:p>
            <a:pPr lvl="1"/>
            <a:r>
              <a:rPr lang="en-US" dirty="0" smtClean="0"/>
              <a:t>Angular Front to Back with Web API</a:t>
            </a:r>
          </a:p>
          <a:p>
            <a:pPr lvl="1"/>
            <a:r>
              <a:rPr lang="en-US" dirty="0" smtClean="0"/>
              <a:t>Object-Oriented Programming Fundamentals in C#</a:t>
            </a:r>
          </a:p>
          <a:p>
            <a:pPr lvl="0"/>
            <a:r>
              <a:rPr lang="en-US" dirty="0" smtClean="0"/>
              <a:t>Microsoft MVP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76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36839496"/>
              </p:ext>
            </p:extLst>
          </p:nvPr>
        </p:nvGraphicFramePr>
        <p:xfrm>
          <a:off x="457200" y="13716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49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81B715-FF13-4111-9C56-32135BB811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081B715-FF13-4111-9C56-32135BB811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6BDA17-09FF-4288-A789-711424908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CD6BDA17-09FF-4288-A789-7114249083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93F66D-EDC3-49B9-BDEE-FCCAA903E9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BC93F66D-EDC3-49B9-BDEE-FCCAA903E9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23E7A1-26AC-456D-BBC7-DF20DBC71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C223E7A1-26AC-456D-BBC7-DF20DBC71E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View, Controller, and $scope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0113" y="1233377"/>
            <a:ext cx="8517763" cy="4938823"/>
          </a:xfrm>
          <a:prstGeom prst="roundRect">
            <a:avLst/>
          </a:prstGeom>
          <a:solidFill>
            <a:srgbClr val="C4BD9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9144" bIns="9144" rtlCol="0" anchor="t"/>
          <a:lstStyle/>
          <a:p>
            <a:pPr algn="ctr" defTabSz="457200"/>
            <a:r>
              <a:rPr lang="en-US" sz="3200" dirty="0" smtClean="0">
                <a:latin typeface="Tekton Pro" pitchFamily="34" charset="0"/>
              </a:rPr>
              <a:t>Angular Application (movieHunter)</a:t>
            </a:r>
            <a:endParaRPr lang="en-US" sz="3200" dirty="0">
              <a:latin typeface="Tekton Pro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3964" y="2009554"/>
            <a:ext cx="3141916" cy="3540641"/>
          </a:xfrm>
          <a:prstGeom prst="roundRect">
            <a:avLst/>
          </a:prstGeom>
          <a:solidFill>
            <a:srgbClr val="9BBB59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err="1" smtClean="0">
                <a:latin typeface="Tekton Pro" pitchFamily="34" charset="0"/>
              </a:rPr>
              <a:t>movieListView</a:t>
            </a:r>
            <a:endParaRPr lang="en-US" sz="2800" dirty="0">
              <a:latin typeface="Tekton Pro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85562" y="2004459"/>
            <a:ext cx="3021727" cy="3535104"/>
          </a:xfrm>
          <a:prstGeom prst="roundRect">
            <a:avLst/>
          </a:prstGeom>
          <a:solidFill>
            <a:srgbClr val="8064A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err="1" smtClean="0">
                <a:latin typeface="Tekton Pro" pitchFamily="34" charset="0"/>
              </a:rPr>
              <a:t>MovieListCtrl</a:t>
            </a:r>
            <a:endParaRPr lang="en-US" sz="2800" dirty="0">
              <a:latin typeface="Tekton Pro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95411" y="2512009"/>
            <a:ext cx="2487168" cy="2429776"/>
          </a:xfrm>
          <a:prstGeom prst="round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latin typeface="Tekton Pro" pitchFamily="34" charset="0"/>
              </a:rPr>
              <a:t>$scope</a:t>
            </a:r>
            <a:endParaRPr lang="en-US" sz="3200" dirty="0">
              <a:latin typeface="Tekton Pro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69610" y="3582761"/>
            <a:ext cx="2133600" cy="633984"/>
          </a:xfrm>
          <a:prstGeom prst="roundRect">
            <a:avLst/>
          </a:prstGeom>
          <a:solidFill>
            <a:srgbClr val="4BACC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ekton Pro" pitchFamily="34" charset="0"/>
              </a:rPr>
              <a:t>Model</a:t>
            </a:r>
            <a:endParaRPr lang="en-US" sz="3200" dirty="0">
              <a:latin typeface="Tekton Pro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69610" y="4386951"/>
            <a:ext cx="2133600" cy="633984"/>
          </a:xfrm>
          <a:prstGeom prst="roundRect">
            <a:avLst/>
          </a:prstGeom>
          <a:solidFill>
            <a:srgbClr val="4BACC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ekton Pro" pitchFamily="34" charset="0"/>
              </a:rPr>
              <a:t>Methods</a:t>
            </a:r>
            <a:endParaRPr lang="en-US" sz="32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2699" y="2589028"/>
            <a:ext cx="2529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&lt;div ng-controller=</a:t>
            </a:r>
          </a:p>
          <a:p>
            <a:r>
              <a:rPr lang="en-US" dirty="0" smtClean="0">
                <a:latin typeface="Lucida Console" pitchFamily="49" charset="0"/>
              </a:rPr>
              <a:t>   "</a:t>
            </a:r>
            <a:r>
              <a:rPr lang="en-US" dirty="0" err="1" smtClean="0">
                <a:latin typeface="Lucida Console" pitchFamily="49" charset="0"/>
              </a:rPr>
              <a:t>MovieListCtrl</a:t>
            </a:r>
            <a:r>
              <a:rPr lang="en-US" dirty="0" smtClean="0">
                <a:latin typeface="Lucida Console" pitchFamily="49" charset="0"/>
              </a:rPr>
              <a:t>"&gt;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964" y="4410616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&lt;/div&gt;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74780" y="3411721"/>
            <a:ext cx="2026466" cy="950278"/>
          </a:xfrm>
          <a:prstGeom prst="roundRect">
            <a:avLst/>
          </a:prstGeom>
          <a:solidFill>
            <a:srgbClr val="F7964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ekton Pro" pitchFamily="34" charset="0"/>
              </a:rPr>
              <a:t>Directives &amp; Bindings</a:t>
            </a:r>
            <a:endParaRPr lang="en-US" sz="2800" dirty="0">
              <a:latin typeface="Tekton Pro" pitchFamily="34" charset="0"/>
            </a:endParaRPr>
          </a:p>
        </p:txBody>
      </p:sp>
      <p:cxnSp>
        <p:nvCxnSpPr>
          <p:cNvPr id="13" name="Straight Arrow Connector 12"/>
          <p:cNvCxnSpPr>
            <a:stCxn id="12" idx="3"/>
            <a:endCxn id="7" idx="1"/>
          </p:cNvCxnSpPr>
          <p:nvPr/>
        </p:nvCxnSpPr>
        <p:spPr>
          <a:xfrm>
            <a:off x="3201246" y="3886860"/>
            <a:ext cx="2568364" cy="12893"/>
          </a:xfrm>
          <a:prstGeom prst="straightConnector1">
            <a:avLst/>
          </a:prstGeom>
          <a:ln w="38100">
            <a:solidFill>
              <a:schemeClr val="tx2">
                <a:lumMod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  <a:endCxn id="8" idx="1"/>
          </p:cNvCxnSpPr>
          <p:nvPr/>
        </p:nvCxnSpPr>
        <p:spPr>
          <a:xfrm>
            <a:off x="3201246" y="3886860"/>
            <a:ext cx="2568364" cy="817083"/>
          </a:xfrm>
          <a:prstGeom prst="straightConnector1">
            <a:avLst/>
          </a:prstGeom>
          <a:ln w="38100">
            <a:solidFill>
              <a:schemeClr val="tx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83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2292 C 0.04861 -0.22801 0.09757 -0.43264 0.1382 -0.42546 C 0.17934 -0.41829 0.22691 -0.05532 0.24514 0.02106 C 0.26354 0.09745 0.25538 0.06481 0.2474 0.0326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00" y="-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54792"/>
            <a:ext cx="8410575" cy="536707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Lucida Console" panose="020B0609040504020204" pitchFamily="49" charset="0"/>
              </a:rPr>
              <a:t>(function ()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"use strict";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angular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.module("movieHunter")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.controller("</a:t>
            </a:r>
            <a:r>
              <a:rPr lang="en-US" dirty="0" err="1">
                <a:latin typeface="Lucida Console" panose="020B0609040504020204" pitchFamily="49" charset="0"/>
              </a:rPr>
              <a:t>MovieListCtrl</a:t>
            </a:r>
            <a:r>
              <a:rPr lang="en-US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    ["$scope",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     </a:t>
            </a:r>
            <a:r>
              <a:rPr lang="en-US" dirty="0" err="1" smtClean="0">
                <a:latin typeface="Lucida Console" panose="020B0609040504020204" pitchFamily="49" charset="0"/>
              </a:rPr>
              <a:t>MovieListCtrl</a:t>
            </a:r>
            <a:r>
              <a:rPr lang="en-US" dirty="0">
                <a:latin typeface="Lucida Console" panose="020B0609040504020204" pitchFamily="49" charset="0"/>
              </a:rPr>
              <a:t>]);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function </a:t>
            </a:r>
            <a:r>
              <a:rPr lang="en-US" dirty="0" err="1">
                <a:latin typeface="Lucida Console" panose="020B0609040504020204" pitchFamily="49" charset="0"/>
              </a:rPr>
              <a:t>MovieListCtrl</a:t>
            </a:r>
            <a:r>
              <a:rPr lang="en-US" dirty="0">
                <a:latin typeface="Lucida Console" panose="020B0609040504020204" pitchFamily="49" charset="0"/>
              </a:rPr>
              <a:t>($</a:t>
            </a:r>
            <a:r>
              <a:rPr lang="en-US" dirty="0" smtClean="0">
                <a:latin typeface="Lucida Console" panose="020B0609040504020204" pitchFamily="49" charset="0"/>
              </a:rPr>
              <a:t>scope) </a:t>
            </a:r>
            <a:r>
              <a:rPr lang="en-US" dirty="0">
                <a:latin typeface="Lucida Console" panose="020B0609040504020204" pitchFamily="49" charset="0"/>
              </a:rPr>
              <a:t>{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  $</a:t>
            </a:r>
            <a:r>
              <a:rPr lang="en-US" dirty="0" err="1" smtClean="0">
                <a:latin typeface="Lucida Console" panose="020B0609040504020204" pitchFamily="49" charset="0"/>
              </a:rPr>
              <a:t>scope.movies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[];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$</a:t>
            </a:r>
            <a:r>
              <a:rPr lang="en-US" dirty="0" err="1">
                <a:latin typeface="Lucida Console" panose="020B0609040504020204" pitchFamily="49" charset="0"/>
              </a:rPr>
              <a:t>scope.title</a:t>
            </a:r>
            <a:r>
              <a:rPr lang="en-US" dirty="0">
                <a:latin typeface="Lucida Console" panose="020B0609040504020204" pitchFamily="49" charset="0"/>
              </a:rPr>
              <a:t> = "Search by Movie Title";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$</a:t>
            </a:r>
            <a:r>
              <a:rPr lang="en-US" dirty="0" err="1">
                <a:latin typeface="Lucida Console" panose="020B0609040504020204" pitchFamily="49" charset="0"/>
              </a:rPr>
              <a:t>scope.showImage</a:t>
            </a:r>
            <a:r>
              <a:rPr lang="en-US" dirty="0">
                <a:latin typeface="Lucida Console" panose="020B0609040504020204" pitchFamily="49" charset="0"/>
              </a:rPr>
              <a:t> = false;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  $</a:t>
            </a:r>
            <a:r>
              <a:rPr lang="en-US" dirty="0" err="1">
                <a:latin typeface="Lucida Console" panose="020B0609040504020204" pitchFamily="49" charset="0"/>
              </a:rPr>
              <a:t>scope.toggleImage</a:t>
            </a:r>
            <a:r>
              <a:rPr lang="en-US" dirty="0">
                <a:latin typeface="Lucida Console" panose="020B0609040504020204" pitchFamily="49" charset="0"/>
              </a:rPr>
              <a:t> = function ()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$</a:t>
            </a:r>
            <a:r>
              <a:rPr lang="en-US" dirty="0" err="1">
                <a:latin typeface="Lucida Console" panose="020B0609040504020204" pitchFamily="49" charset="0"/>
              </a:rPr>
              <a:t>scope.showImage</a:t>
            </a:r>
            <a:r>
              <a:rPr lang="en-US" dirty="0">
                <a:latin typeface="Lucida Console" panose="020B0609040504020204" pitchFamily="49" charset="0"/>
              </a:rPr>
              <a:t> = !$</a:t>
            </a:r>
            <a:r>
              <a:rPr lang="en-US" dirty="0" err="1">
                <a:latin typeface="Lucida Console" panose="020B0609040504020204" pitchFamily="49" charset="0"/>
              </a:rPr>
              <a:t>scope.showImage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};</a:t>
            </a:r>
          </a:p>
          <a:p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}());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254794"/>
            <a:ext cx="1870364" cy="296718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905303"/>
            <a:ext cx="762000" cy="296718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9054" y="1551512"/>
            <a:ext cx="1671782" cy="296718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9053" y="1996588"/>
            <a:ext cx="3260437" cy="552449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91673" y="2526526"/>
            <a:ext cx="3606800" cy="764306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583709" y="2994113"/>
            <a:ext cx="572655" cy="487798"/>
          </a:xfrm>
          <a:prstGeom prst="straightConnector1">
            <a:avLst/>
          </a:prstGeom>
          <a:ln w="57150">
            <a:solidFill>
              <a:srgbClr val="F79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55636" y="3223293"/>
            <a:ext cx="1200728" cy="327198"/>
          </a:xfrm>
          <a:prstGeom prst="straightConnector1">
            <a:avLst/>
          </a:prstGeom>
          <a:ln w="57150">
            <a:solidFill>
              <a:srgbClr val="F79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65199" y="3438617"/>
            <a:ext cx="5657273" cy="2384714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92381" y="3922605"/>
            <a:ext cx="4925291" cy="880106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07390" y="4854209"/>
            <a:ext cx="5122719" cy="880106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"Controller As" 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85900"/>
            <a:ext cx="8410575" cy="50292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Lucida Console" panose="020B0609040504020204" pitchFamily="49" charset="0"/>
              </a:rPr>
              <a:t>(function ()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"use strict";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angular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.module("movieHunter")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.controller("</a:t>
            </a:r>
            <a:r>
              <a:rPr lang="en-US" dirty="0" err="1">
                <a:latin typeface="Lucida Console" panose="020B0609040504020204" pitchFamily="49" charset="0"/>
              </a:rPr>
              <a:t>MovieListCtrl</a:t>
            </a:r>
            <a:r>
              <a:rPr lang="en-US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    ["$scope",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     </a:t>
            </a:r>
            <a:r>
              <a:rPr lang="en-US" dirty="0" err="1">
                <a:latin typeface="Lucida Console" panose="020B0609040504020204" pitchFamily="49" charset="0"/>
              </a:rPr>
              <a:t>MovieListCtrl</a:t>
            </a:r>
            <a:r>
              <a:rPr lang="en-US" dirty="0">
                <a:latin typeface="Lucida Console" panose="020B0609040504020204" pitchFamily="49" charset="0"/>
              </a:rPr>
              <a:t>]);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function </a:t>
            </a:r>
            <a:r>
              <a:rPr lang="en-US" dirty="0" err="1">
                <a:latin typeface="Lucida Console" panose="020B0609040504020204" pitchFamily="49" charset="0"/>
              </a:rPr>
              <a:t>MovieListCtrl</a:t>
            </a:r>
            <a:r>
              <a:rPr lang="en-US" dirty="0">
                <a:latin typeface="Lucida Console" panose="020B0609040504020204" pitchFamily="49" charset="0"/>
              </a:rPr>
              <a:t>($scope) {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  $</a:t>
            </a:r>
            <a:r>
              <a:rPr lang="en-US" dirty="0" err="1">
                <a:latin typeface="Lucida Console" panose="020B0609040504020204" pitchFamily="49" charset="0"/>
              </a:rPr>
              <a:t>scope.movies</a:t>
            </a:r>
            <a:r>
              <a:rPr lang="en-US" dirty="0">
                <a:latin typeface="Lucida Console" panose="020B0609040504020204" pitchFamily="49" charset="0"/>
              </a:rPr>
              <a:t> = [];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$</a:t>
            </a:r>
            <a:r>
              <a:rPr lang="en-US" dirty="0" err="1">
                <a:latin typeface="Lucida Console" panose="020B0609040504020204" pitchFamily="49" charset="0"/>
              </a:rPr>
              <a:t>scope.title</a:t>
            </a:r>
            <a:r>
              <a:rPr lang="en-US" dirty="0">
                <a:latin typeface="Lucida Console" panose="020B0609040504020204" pitchFamily="49" charset="0"/>
              </a:rPr>
              <a:t> = "Search by Movie Title";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$</a:t>
            </a:r>
            <a:r>
              <a:rPr lang="en-US" dirty="0" err="1">
                <a:latin typeface="Lucida Console" panose="020B0609040504020204" pitchFamily="49" charset="0"/>
              </a:rPr>
              <a:t>scope.showImage</a:t>
            </a:r>
            <a:r>
              <a:rPr lang="en-US" dirty="0">
                <a:latin typeface="Lucida Console" panose="020B0609040504020204" pitchFamily="49" charset="0"/>
              </a:rPr>
              <a:t> = false;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  $</a:t>
            </a:r>
            <a:r>
              <a:rPr lang="en-US" dirty="0" err="1">
                <a:latin typeface="Lucida Console" panose="020B0609040504020204" pitchFamily="49" charset="0"/>
              </a:rPr>
              <a:t>scope.toggleImage</a:t>
            </a:r>
            <a:r>
              <a:rPr lang="en-US" dirty="0">
                <a:latin typeface="Lucida Console" panose="020B0609040504020204" pitchFamily="49" charset="0"/>
              </a:rPr>
              <a:t> = function ()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$</a:t>
            </a:r>
            <a:r>
              <a:rPr lang="en-US" dirty="0" err="1">
                <a:latin typeface="Lucida Console" panose="020B0609040504020204" pitchFamily="49" charset="0"/>
              </a:rPr>
              <a:t>scope.showImage</a:t>
            </a:r>
            <a:r>
              <a:rPr lang="en-US" dirty="0">
                <a:latin typeface="Lucida Console" panose="020B0609040504020204" pitchFamily="49" charset="0"/>
              </a:rPr>
              <a:t> = !$</a:t>
            </a:r>
            <a:r>
              <a:rPr lang="en-US" dirty="0" err="1">
                <a:latin typeface="Lucida Console" panose="020B0609040504020204" pitchFamily="49" charset="0"/>
              </a:rPr>
              <a:t>scope.showImage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};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}());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"Controller As" 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85900"/>
            <a:ext cx="8410575" cy="50292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Lucida Console" panose="020B0609040504020204" pitchFamily="49" charset="0"/>
              </a:rPr>
              <a:t>(function ()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"use strict";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angular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.module("movieHunter")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.controller("</a:t>
            </a:r>
            <a:r>
              <a:rPr lang="en-US" dirty="0" err="1">
                <a:latin typeface="Lucida Console" panose="020B0609040504020204" pitchFamily="49" charset="0"/>
              </a:rPr>
              <a:t>MovieListCtrl</a:t>
            </a:r>
            <a:r>
              <a:rPr lang="en-US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    </a:t>
            </a:r>
            <a:r>
              <a:rPr lang="en-US" dirty="0" smtClean="0">
                <a:latin typeface="Lucida Console" panose="020B0609040504020204" pitchFamily="49" charset="0"/>
              </a:rPr>
              <a:t>[</a:t>
            </a:r>
            <a:r>
              <a:rPr lang="en-US" dirty="0" err="1" smtClean="0">
                <a:latin typeface="Lucida Console" panose="020B0609040504020204" pitchFamily="49" charset="0"/>
              </a:rPr>
              <a:t>MovieListCtrl</a:t>
            </a:r>
            <a:r>
              <a:rPr lang="en-US" dirty="0">
                <a:latin typeface="Lucida Console" panose="020B0609040504020204" pitchFamily="49" charset="0"/>
              </a:rPr>
              <a:t>]);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function </a:t>
            </a:r>
            <a:r>
              <a:rPr lang="en-US" dirty="0" err="1">
                <a:latin typeface="Lucida Console" panose="020B0609040504020204" pitchFamily="49" charset="0"/>
              </a:rPr>
              <a:t>MovieListCtrl</a:t>
            </a:r>
            <a:r>
              <a:rPr lang="en-US" dirty="0" smtClean="0">
                <a:latin typeface="Lucida Console" panose="020B0609040504020204" pitchFamily="49" charset="0"/>
              </a:rPr>
              <a:t>() </a:t>
            </a:r>
            <a:r>
              <a:rPr lang="en-US" dirty="0">
                <a:latin typeface="Lucida Console" panose="020B0609040504020204" pitchFamily="49" charset="0"/>
              </a:rPr>
              <a:t>{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  $</a:t>
            </a:r>
            <a:r>
              <a:rPr lang="en-US" dirty="0" err="1">
                <a:latin typeface="Lucida Console" panose="020B0609040504020204" pitchFamily="49" charset="0"/>
              </a:rPr>
              <a:t>scope.movies</a:t>
            </a:r>
            <a:r>
              <a:rPr lang="en-US" dirty="0">
                <a:latin typeface="Lucida Console" panose="020B0609040504020204" pitchFamily="49" charset="0"/>
              </a:rPr>
              <a:t> = [];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$</a:t>
            </a:r>
            <a:r>
              <a:rPr lang="en-US" dirty="0" err="1">
                <a:latin typeface="Lucida Console" panose="020B0609040504020204" pitchFamily="49" charset="0"/>
              </a:rPr>
              <a:t>scope.title</a:t>
            </a:r>
            <a:r>
              <a:rPr lang="en-US" dirty="0">
                <a:latin typeface="Lucida Console" panose="020B0609040504020204" pitchFamily="49" charset="0"/>
              </a:rPr>
              <a:t> = "Search by Movie Title";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$</a:t>
            </a:r>
            <a:r>
              <a:rPr lang="en-US" dirty="0" err="1">
                <a:latin typeface="Lucida Console" panose="020B0609040504020204" pitchFamily="49" charset="0"/>
              </a:rPr>
              <a:t>scope.showImage</a:t>
            </a:r>
            <a:r>
              <a:rPr lang="en-US" dirty="0">
                <a:latin typeface="Lucida Console" panose="020B0609040504020204" pitchFamily="49" charset="0"/>
              </a:rPr>
              <a:t> = false;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  $</a:t>
            </a:r>
            <a:r>
              <a:rPr lang="en-US" dirty="0" err="1">
                <a:latin typeface="Lucida Console" panose="020B0609040504020204" pitchFamily="49" charset="0"/>
              </a:rPr>
              <a:t>scope.toggleImage</a:t>
            </a:r>
            <a:r>
              <a:rPr lang="en-US" dirty="0">
                <a:latin typeface="Lucida Console" panose="020B0609040504020204" pitchFamily="49" charset="0"/>
              </a:rPr>
              <a:t> = function ()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$</a:t>
            </a:r>
            <a:r>
              <a:rPr lang="en-US" dirty="0" err="1">
                <a:latin typeface="Lucida Console" panose="020B0609040504020204" pitchFamily="49" charset="0"/>
              </a:rPr>
              <a:t>scope.showImage</a:t>
            </a:r>
            <a:r>
              <a:rPr lang="en-US" dirty="0">
                <a:latin typeface="Lucida Console" panose="020B0609040504020204" pitchFamily="49" charset="0"/>
              </a:rPr>
              <a:t> = !$</a:t>
            </a:r>
            <a:r>
              <a:rPr lang="en-US" dirty="0" err="1">
                <a:latin typeface="Lucida Console" panose="020B0609040504020204" pitchFamily="49" charset="0"/>
              </a:rPr>
              <a:t>scope.showImage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};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}());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1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"Controller As" 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85900"/>
            <a:ext cx="8410575" cy="50292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Lucida Console" panose="020B0609040504020204" pitchFamily="49" charset="0"/>
              </a:rPr>
              <a:t>(function ()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"use strict";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angular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.module("movieHunter")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.controller("</a:t>
            </a:r>
            <a:r>
              <a:rPr lang="en-US" dirty="0" err="1">
                <a:latin typeface="Lucida Console" panose="020B0609040504020204" pitchFamily="49" charset="0"/>
              </a:rPr>
              <a:t>MovieListCtrl</a:t>
            </a:r>
            <a:r>
              <a:rPr lang="en-US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    </a:t>
            </a:r>
            <a:r>
              <a:rPr lang="en-US" dirty="0" smtClean="0">
                <a:latin typeface="Lucida Console" panose="020B0609040504020204" pitchFamily="49" charset="0"/>
              </a:rPr>
              <a:t>[</a:t>
            </a:r>
            <a:r>
              <a:rPr lang="en-US" dirty="0" err="1" smtClean="0">
                <a:latin typeface="Lucida Console" panose="020B0609040504020204" pitchFamily="49" charset="0"/>
              </a:rPr>
              <a:t>MovieListCtrl</a:t>
            </a:r>
            <a:r>
              <a:rPr lang="en-US" dirty="0">
                <a:latin typeface="Lucida Console" panose="020B0609040504020204" pitchFamily="49" charset="0"/>
              </a:rPr>
              <a:t>]);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function </a:t>
            </a:r>
            <a:r>
              <a:rPr lang="en-US" dirty="0" err="1">
                <a:latin typeface="Lucida Console" panose="020B0609040504020204" pitchFamily="49" charset="0"/>
              </a:rPr>
              <a:t>MovieListCtrl</a:t>
            </a:r>
            <a:r>
              <a:rPr lang="en-US" dirty="0" smtClean="0">
                <a:latin typeface="Lucida Console" panose="020B0609040504020204" pitchFamily="49" charset="0"/>
              </a:rPr>
              <a:t>() </a:t>
            </a:r>
            <a:r>
              <a:rPr lang="en-US" dirty="0">
                <a:latin typeface="Lucida Console" panose="020B0609040504020204" pitchFamily="49" charset="0"/>
              </a:rPr>
              <a:t>{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 </a:t>
            </a:r>
            <a:r>
              <a:rPr lang="en-US" dirty="0" err="1" smtClean="0"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vm</a:t>
            </a:r>
            <a:r>
              <a:rPr lang="en-US" dirty="0">
                <a:latin typeface="Lucida Console" panose="020B0609040504020204" pitchFamily="49" charset="0"/>
              </a:rPr>
              <a:t> = this;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$</a:t>
            </a:r>
            <a:r>
              <a:rPr lang="en-US" dirty="0" err="1">
                <a:latin typeface="Lucida Console" panose="020B0609040504020204" pitchFamily="49" charset="0"/>
              </a:rPr>
              <a:t>scope.movies</a:t>
            </a:r>
            <a:r>
              <a:rPr lang="en-US" dirty="0">
                <a:latin typeface="Lucida Console" panose="020B0609040504020204" pitchFamily="49" charset="0"/>
              </a:rPr>
              <a:t> = [];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$</a:t>
            </a:r>
            <a:r>
              <a:rPr lang="en-US" dirty="0" err="1">
                <a:latin typeface="Lucida Console" panose="020B0609040504020204" pitchFamily="49" charset="0"/>
              </a:rPr>
              <a:t>scope.title</a:t>
            </a:r>
            <a:r>
              <a:rPr lang="en-US" dirty="0">
                <a:latin typeface="Lucida Console" panose="020B0609040504020204" pitchFamily="49" charset="0"/>
              </a:rPr>
              <a:t> = "Search by Movie Title";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$</a:t>
            </a:r>
            <a:r>
              <a:rPr lang="en-US" dirty="0" err="1">
                <a:latin typeface="Lucida Console" panose="020B0609040504020204" pitchFamily="49" charset="0"/>
              </a:rPr>
              <a:t>scope.showImage</a:t>
            </a:r>
            <a:r>
              <a:rPr lang="en-US" dirty="0">
                <a:latin typeface="Lucida Console" panose="020B0609040504020204" pitchFamily="49" charset="0"/>
              </a:rPr>
              <a:t> = false;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  $</a:t>
            </a:r>
            <a:r>
              <a:rPr lang="en-US" dirty="0" err="1">
                <a:latin typeface="Lucida Console" panose="020B0609040504020204" pitchFamily="49" charset="0"/>
              </a:rPr>
              <a:t>scope.toggleImage</a:t>
            </a:r>
            <a:r>
              <a:rPr lang="en-US" dirty="0">
                <a:latin typeface="Lucida Console" panose="020B0609040504020204" pitchFamily="49" charset="0"/>
              </a:rPr>
              <a:t> = function ()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$</a:t>
            </a:r>
            <a:r>
              <a:rPr lang="en-US" dirty="0" err="1">
                <a:latin typeface="Lucida Console" panose="020B0609040504020204" pitchFamily="49" charset="0"/>
              </a:rPr>
              <a:t>scope.showImage</a:t>
            </a:r>
            <a:r>
              <a:rPr lang="en-US" dirty="0">
                <a:latin typeface="Lucida Console" panose="020B0609040504020204" pitchFamily="49" charset="0"/>
              </a:rPr>
              <a:t> = !$</a:t>
            </a:r>
            <a:r>
              <a:rPr lang="en-US" dirty="0" err="1">
                <a:latin typeface="Lucida Console" panose="020B0609040504020204" pitchFamily="49" charset="0"/>
              </a:rPr>
              <a:t>scope.showImage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};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}());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"Controller As" 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85900"/>
            <a:ext cx="8410575" cy="50292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Lucida Console" panose="020B0609040504020204" pitchFamily="49" charset="0"/>
              </a:rPr>
              <a:t>(function ()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"use strict";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angular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.module("movieHunter")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.controller("</a:t>
            </a:r>
            <a:r>
              <a:rPr lang="en-US" dirty="0" err="1">
                <a:latin typeface="Lucida Console" panose="020B0609040504020204" pitchFamily="49" charset="0"/>
              </a:rPr>
              <a:t>MovieListCtrl</a:t>
            </a:r>
            <a:r>
              <a:rPr lang="en-US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    </a:t>
            </a:r>
            <a:r>
              <a:rPr lang="en-US" dirty="0" smtClean="0">
                <a:latin typeface="Lucida Console" panose="020B0609040504020204" pitchFamily="49" charset="0"/>
              </a:rPr>
              <a:t>[</a:t>
            </a:r>
            <a:r>
              <a:rPr lang="en-US" dirty="0" err="1" smtClean="0">
                <a:latin typeface="Lucida Console" panose="020B0609040504020204" pitchFamily="49" charset="0"/>
              </a:rPr>
              <a:t>MovieListCtrl</a:t>
            </a:r>
            <a:r>
              <a:rPr lang="en-US" dirty="0">
                <a:latin typeface="Lucida Console" panose="020B0609040504020204" pitchFamily="49" charset="0"/>
              </a:rPr>
              <a:t>]);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function </a:t>
            </a:r>
            <a:r>
              <a:rPr lang="en-US" dirty="0" err="1">
                <a:latin typeface="Lucida Console" panose="020B0609040504020204" pitchFamily="49" charset="0"/>
              </a:rPr>
              <a:t>MovieListCtrl</a:t>
            </a:r>
            <a:r>
              <a:rPr lang="en-US" dirty="0" smtClean="0">
                <a:latin typeface="Lucida Console" panose="020B0609040504020204" pitchFamily="49" charset="0"/>
              </a:rPr>
              <a:t>() </a:t>
            </a:r>
            <a:r>
              <a:rPr lang="en-US" dirty="0"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    </a:t>
            </a:r>
            <a:r>
              <a:rPr lang="en-US" dirty="0" err="1" smtClean="0"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vm</a:t>
            </a:r>
            <a:r>
              <a:rPr lang="en-US" dirty="0" smtClean="0">
                <a:latin typeface="Lucida Console" panose="020B0609040504020204" pitchFamily="49" charset="0"/>
              </a:rPr>
              <a:t> = this;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  </a:t>
            </a:r>
            <a:r>
              <a:rPr lang="en-US" dirty="0" err="1" smtClean="0">
                <a:latin typeface="Lucida Console" panose="020B0609040504020204" pitchFamily="49" charset="0"/>
              </a:rPr>
              <a:t>vm.movies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[];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</a:t>
            </a:r>
            <a:r>
              <a:rPr lang="en-US" dirty="0" err="1" smtClean="0">
                <a:latin typeface="Lucida Console" panose="020B0609040504020204" pitchFamily="49" charset="0"/>
              </a:rPr>
              <a:t>vm.title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"Search by Movie Title";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</a:t>
            </a:r>
            <a:r>
              <a:rPr lang="en-US" dirty="0" err="1" smtClean="0">
                <a:latin typeface="Lucida Console" panose="020B0609040504020204" pitchFamily="49" charset="0"/>
              </a:rPr>
              <a:t>vm.showImage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false;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  </a:t>
            </a:r>
            <a:r>
              <a:rPr lang="en-US" dirty="0" err="1" smtClean="0">
                <a:latin typeface="Lucida Console" panose="020B0609040504020204" pitchFamily="49" charset="0"/>
              </a:rPr>
              <a:t>vm.toggleImage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function ()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</a:t>
            </a:r>
            <a:r>
              <a:rPr lang="en-US" dirty="0" err="1" smtClean="0">
                <a:latin typeface="Lucida Console" panose="020B0609040504020204" pitchFamily="49" charset="0"/>
              </a:rPr>
              <a:t>vm.showImage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</a:t>
            </a:r>
            <a:r>
              <a:rPr lang="en-US" dirty="0" smtClean="0">
                <a:latin typeface="Lucida Console" panose="020B0609040504020204" pitchFamily="49" charset="0"/>
              </a:rPr>
              <a:t>!</a:t>
            </a:r>
            <a:r>
              <a:rPr lang="en-US" dirty="0" err="1" smtClean="0">
                <a:latin typeface="Lucida Console" panose="020B0609040504020204" pitchFamily="49" charset="0"/>
              </a:rPr>
              <a:t>vm.showImage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};</a:t>
            </a:r>
          </a:p>
          <a:p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}());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 "Controller As" 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163781"/>
            <a:ext cx="8410575" cy="569421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&lt;div ng-controller="</a:t>
            </a:r>
            <a:r>
              <a:rPr lang="en-US" sz="1200" dirty="0" err="1" smtClean="0">
                <a:latin typeface="Lucida Console" panose="020B0609040504020204" pitchFamily="49" charset="0"/>
              </a:rPr>
              <a:t>MovieListCtrl</a:t>
            </a:r>
            <a:r>
              <a:rPr lang="en-US" sz="1200" dirty="0" smtClean="0">
                <a:latin typeface="Lucida Console" panose="020B0609040504020204" pitchFamily="49" charset="0"/>
              </a:rPr>
              <a:t>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&lt;div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title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&lt;/div&gt;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</a:t>
            </a:r>
            <a:r>
              <a:rPr lang="en-US" sz="1200" dirty="0">
                <a:latin typeface="Lucida Console" panose="020B0609040504020204" pitchFamily="49" charset="0"/>
              </a:rPr>
              <a:t>div&gt;Filter by:&lt;/div</a:t>
            </a:r>
            <a:r>
              <a:rPr lang="en-US" sz="1200" dirty="0" smtClean="0">
                <a:latin typeface="Lucida Console" panose="020B0609040504020204" pitchFamily="49" charset="0"/>
              </a:rPr>
              <a:t>&gt;&lt;</a:t>
            </a:r>
            <a:r>
              <a:rPr lang="en-US" sz="1200" dirty="0">
                <a:latin typeface="Lucida Console" panose="020B0609040504020204" pitchFamily="49" charset="0"/>
              </a:rPr>
              <a:t>input type="text" ng-model="listFilter" /&gt;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</a:t>
            </a:r>
            <a:r>
              <a:rPr lang="en-US" sz="1200" dirty="0">
                <a:latin typeface="Lucida Console" panose="020B0609040504020204" pitchFamily="49" charset="0"/>
              </a:rPr>
              <a:t>div ng-show="listFilter"&gt;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&lt;h3&gt;Movies filtered </a:t>
            </a:r>
            <a:r>
              <a:rPr lang="en-US" sz="1200" dirty="0" smtClean="0">
                <a:latin typeface="Lucida Console" panose="020B0609040504020204" pitchFamily="49" charset="0"/>
              </a:rPr>
              <a:t>by: 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listFilter</a:t>
            </a:r>
            <a:r>
              <a:rPr lang="en-US" sz="1200" b="1" dirty="0" smtClean="0">
                <a:latin typeface="Lucida Console" panose="020B0609040504020204" pitchFamily="49" charset="0"/>
              </a:rPr>
              <a:t>}}</a:t>
            </a:r>
            <a:r>
              <a:rPr lang="en-US" sz="1200" dirty="0" smtClean="0">
                <a:latin typeface="Lucida Console" panose="020B0609040504020204" pitchFamily="49" charset="0"/>
              </a:rPr>
              <a:t>&lt;/</a:t>
            </a:r>
            <a:r>
              <a:rPr lang="en-US" sz="1200" dirty="0">
                <a:latin typeface="Lucida Console" panose="020B0609040504020204" pitchFamily="49" charset="0"/>
              </a:rPr>
              <a:t>h3&gt;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&lt;/</a:t>
            </a:r>
            <a:r>
              <a:rPr lang="en-US" sz="1200" dirty="0">
                <a:latin typeface="Lucida Console" panose="020B0609040504020204" pitchFamily="49" charset="0"/>
              </a:rPr>
              <a:t>div&gt;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&lt;table ng-if</a:t>
            </a:r>
            <a:r>
              <a:rPr lang="en-US" sz="1200" dirty="0">
                <a:latin typeface="Lucida Console" panose="020B0609040504020204" pitchFamily="49" charset="0"/>
              </a:rPr>
              <a:t>="</a:t>
            </a:r>
            <a:r>
              <a:rPr lang="en-US" sz="1200" dirty="0" err="1" smtClean="0">
                <a:latin typeface="Lucida Console" panose="020B0609040504020204" pitchFamily="49" charset="0"/>
              </a:rPr>
              <a:t>movies.length</a:t>
            </a:r>
            <a:r>
              <a:rPr lang="en-US" sz="1200" dirty="0">
                <a:latin typeface="Lucida Console" panose="020B0609040504020204" pitchFamily="49" charset="0"/>
              </a:rPr>
              <a:t>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thead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&lt;</a:t>
            </a:r>
            <a:r>
              <a:rPr lang="en-US" sz="1200" dirty="0" err="1">
                <a:latin typeface="Lucida Console" panose="020B0609040504020204" pitchFamily="49" charset="0"/>
              </a:rPr>
              <a:t>tr</a:t>
            </a:r>
            <a:r>
              <a:rPr lang="en-US" sz="12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&lt;td&gt;&lt;</a:t>
            </a:r>
            <a:r>
              <a:rPr lang="en-US" sz="1200" dirty="0">
                <a:latin typeface="Lucida Console" panose="020B0609040504020204" pitchFamily="49" charset="0"/>
              </a:rPr>
              <a:t>button type="button"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       ng-click="</a:t>
            </a:r>
            <a:r>
              <a:rPr lang="en-US" sz="1200" dirty="0" err="1">
                <a:latin typeface="Lucida Console" panose="020B0609040504020204" pitchFamily="49" charset="0"/>
              </a:rPr>
              <a:t>toggleImage</a:t>
            </a:r>
            <a:r>
              <a:rPr lang="en-US" sz="1200" dirty="0">
                <a:latin typeface="Lucida Console" panose="020B0609040504020204" pitchFamily="49" charset="0"/>
              </a:rPr>
              <a:t>()"&gt;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   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 err="1">
                <a:latin typeface="Lucida Console" panose="020B0609040504020204" pitchFamily="49" charset="0"/>
              </a:rPr>
              <a:t>showImage</a:t>
            </a:r>
            <a:r>
              <a:rPr lang="en-US" sz="1200" dirty="0">
                <a:latin typeface="Lucida Console" panose="020B0609040504020204" pitchFamily="49" charset="0"/>
              </a:rPr>
              <a:t> ? "Hide" : "Show"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 Poster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&lt;/button</a:t>
            </a:r>
            <a:r>
              <a:rPr lang="en-US" sz="1200" dirty="0" smtClean="0">
                <a:latin typeface="Lucida Console" panose="020B0609040504020204" pitchFamily="49" charset="0"/>
              </a:rPr>
              <a:t>&gt;&lt;/</a:t>
            </a:r>
            <a:r>
              <a:rPr lang="en-US" sz="1200" dirty="0">
                <a:latin typeface="Lucida Console" panose="020B0609040504020204" pitchFamily="49" charset="0"/>
              </a:rPr>
              <a:t>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&lt;td&gt;Title&lt;/td</a:t>
            </a:r>
            <a:r>
              <a:rPr lang="en-US" sz="1200" dirty="0" smtClean="0">
                <a:latin typeface="Lucida Console" panose="020B0609040504020204" pitchFamily="49" charset="0"/>
              </a:rPr>
              <a:t>&gt; </a:t>
            </a:r>
            <a:r>
              <a:rPr lang="en-US" sz="1200" dirty="0">
                <a:latin typeface="Lucida Console" panose="020B0609040504020204" pitchFamily="49" charset="0"/>
              </a:rPr>
              <a:t>&lt;td&gt;Director&lt;/td</a:t>
            </a:r>
            <a:r>
              <a:rPr lang="en-US" sz="1200" dirty="0" smtClean="0">
                <a:latin typeface="Lucida Console" panose="020B0609040504020204" pitchFamily="49" charset="0"/>
              </a:rPr>
              <a:t>&gt; &lt;</a:t>
            </a:r>
            <a:r>
              <a:rPr lang="en-US" sz="1200" dirty="0">
                <a:latin typeface="Lucida Console" panose="020B0609040504020204" pitchFamily="49" charset="0"/>
              </a:rPr>
              <a:t>td&gt;Release Date&lt;/td</a:t>
            </a:r>
            <a:r>
              <a:rPr lang="en-US" sz="1200" dirty="0" smtClean="0">
                <a:latin typeface="Lucida Console" panose="020B0609040504020204" pitchFamily="49" charset="0"/>
              </a:rPr>
              <a:t>&gt; &lt;</a:t>
            </a:r>
            <a:r>
              <a:rPr lang="en-US" sz="1200" dirty="0">
                <a:latin typeface="Lucida Console" panose="020B0609040504020204" pitchFamily="49" charset="0"/>
              </a:rPr>
              <a:t>td&gt;Rating&lt;/td&gt;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&lt;/</a:t>
            </a:r>
            <a:r>
              <a:rPr lang="en-US" sz="1200" dirty="0" err="1">
                <a:latin typeface="Lucida Console" panose="020B0609040504020204" pitchFamily="49" charset="0"/>
              </a:rPr>
              <a:t>tr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latin typeface="Lucida Console" panose="020B0609040504020204" pitchFamily="49" charset="0"/>
              </a:rPr>
              <a:t>&lt;/</a:t>
            </a:r>
            <a:r>
              <a:rPr lang="en-US" sz="1200" dirty="0" err="1">
                <a:latin typeface="Lucida Console" panose="020B0609040504020204" pitchFamily="49" charset="0"/>
              </a:rPr>
              <a:t>thead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tbody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tr</a:t>
            </a:r>
            <a:r>
              <a:rPr lang="en-US" sz="1200" dirty="0">
                <a:latin typeface="Lucida Console" panose="020B0609040504020204" pitchFamily="49" charset="0"/>
              </a:rPr>
              <a:t> ng-repeat="movie in </a:t>
            </a:r>
            <a:r>
              <a:rPr lang="en-US" sz="1200" dirty="0" smtClean="0">
                <a:latin typeface="Lucida Console" panose="020B0609040504020204" pitchFamily="49" charset="0"/>
              </a:rPr>
              <a:t>movies </a:t>
            </a:r>
            <a:r>
              <a:rPr lang="en-US" sz="1200" dirty="0">
                <a:latin typeface="Lucida Console" panose="020B0609040504020204" pitchFamily="49" charset="0"/>
              </a:rPr>
              <a:t>| filter : {</a:t>
            </a:r>
            <a:r>
              <a:rPr lang="en-US" sz="1200" dirty="0" err="1">
                <a:latin typeface="Lucida Console" panose="020B0609040504020204" pitchFamily="49" charset="0"/>
              </a:rPr>
              <a:t>title:listFilter</a:t>
            </a:r>
            <a:r>
              <a:rPr lang="en-US" sz="1200" dirty="0">
                <a:latin typeface="Lucida Console" panose="020B0609040504020204" pitchFamily="49" charset="0"/>
              </a:rPr>
              <a:t>} | </a:t>
            </a:r>
            <a:r>
              <a:rPr lang="en-US" sz="1200" dirty="0" err="1">
                <a:latin typeface="Lucida Console" panose="020B0609040504020204" pitchFamily="49" charset="0"/>
              </a:rPr>
              <a:t>orderBy</a:t>
            </a:r>
            <a:r>
              <a:rPr lang="en-US" sz="1200" dirty="0">
                <a:latin typeface="Lucida Console" panose="020B0609040504020204" pitchFamily="49" charset="0"/>
              </a:rPr>
              <a:t> : 'title'"&gt;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&lt;td&gt;&lt;</a:t>
            </a:r>
            <a:r>
              <a:rPr lang="en-US" sz="1200" dirty="0" err="1">
                <a:latin typeface="Lucida Console" panose="020B0609040504020204" pitchFamily="49" charset="0"/>
              </a:rPr>
              <a:t>img</a:t>
            </a:r>
            <a:r>
              <a:rPr lang="en-US" sz="1200" dirty="0">
                <a:latin typeface="Lucida Console" panose="020B0609040504020204" pitchFamily="49" charset="0"/>
              </a:rPr>
              <a:t> ng-show="</a:t>
            </a:r>
            <a:r>
              <a:rPr lang="en-US" sz="1200" dirty="0" err="1">
                <a:latin typeface="Lucida Console" panose="020B0609040504020204" pitchFamily="49" charset="0"/>
              </a:rPr>
              <a:t>showImage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    ng-</a:t>
            </a:r>
            <a:r>
              <a:rPr lang="en-US" sz="1200" dirty="0" err="1">
                <a:latin typeface="Lucida Console" panose="020B0609040504020204" pitchFamily="49" charset="0"/>
              </a:rPr>
              <a:t>src</a:t>
            </a:r>
            <a:r>
              <a:rPr lang="en-US" sz="1200" dirty="0">
                <a:latin typeface="Lucida Console" panose="020B0609040504020204" pitchFamily="49" charset="0"/>
              </a:rPr>
              <a:t>="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 err="1" smtClean="0">
                <a:latin typeface="Lucida Console" panose="020B0609040504020204" pitchFamily="49" charset="0"/>
              </a:rPr>
              <a:t>movie.imageurl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" title="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 err="1">
                <a:latin typeface="Lucida Console" panose="020B0609040504020204" pitchFamily="49" charset="0"/>
              </a:rPr>
              <a:t>movie.title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"&gt;&lt;/td&gt;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movie.title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movie.director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movie.releaseDate</a:t>
            </a:r>
            <a:r>
              <a:rPr lang="en-US" sz="1200" dirty="0">
                <a:latin typeface="Lucida Console" panose="020B0609040504020204" pitchFamily="49" charset="0"/>
              </a:rPr>
              <a:t> | date 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movie.mpaa</a:t>
            </a:r>
            <a:r>
              <a:rPr lang="en-US" sz="1200" dirty="0">
                <a:latin typeface="Lucida Console" panose="020B0609040504020204" pitchFamily="49" charset="0"/>
              </a:rPr>
              <a:t> | uppercase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latin typeface="Lucida Console" panose="020B0609040504020204" pitchFamily="49" charset="0"/>
              </a:rPr>
              <a:t>&lt;/</a:t>
            </a:r>
            <a:r>
              <a:rPr lang="en-US" sz="1200" dirty="0" err="1">
                <a:latin typeface="Lucida Console" panose="020B0609040504020204" pitchFamily="49" charset="0"/>
              </a:rPr>
              <a:t>tr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latin typeface="Lucida Console" panose="020B0609040504020204" pitchFamily="49" charset="0"/>
              </a:rPr>
              <a:t>&lt;/</a:t>
            </a:r>
            <a:r>
              <a:rPr lang="en-US" sz="1200" dirty="0" err="1">
                <a:latin typeface="Lucida Console" panose="020B0609040504020204" pitchFamily="49" charset="0"/>
              </a:rPr>
              <a:t>tbody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&lt;/</a:t>
            </a:r>
            <a:r>
              <a:rPr lang="en-US" sz="1200" dirty="0">
                <a:latin typeface="Lucida Console" panose="020B0609040504020204" pitchFamily="49" charset="0"/>
              </a:rPr>
              <a:t>table</a:t>
            </a:r>
            <a:r>
              <a:rPr lang="en-US" sz="12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&lt;/div&gt;</a:t>
            </a:r>
            <a:br>
              <a:rPr lang="en-US" sz="1200" dirty="0" smtClean="0">
                <a:latin typeface="Lucida Console" panose="020B0609040504020204" pitchFamily="49" charset="0"/>
              </a:rPr>
            </a:b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"Controller As" Syntax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63781"/>
            <a:ext cx="8410575" cy="569421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&lt;div ng-controller="</a:t>
            </a:r>
            <a:r>
              <a:rPr lang="en-US" sz="1200" dirty="0" err="1" smtClean="0">
                <a:latin typeface="Lucida Console" panose="020B0609040504020204" pitchFamily="49" charset="0"/>
              </a:rPr>
              <a:t>MovieListCtrl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b="1" dirty="0" smtClean="0">
                <a:latin typeface="Lucida Console" panose="020B0609040504020204" pitchFamily="49" charset="0"/>
              </a:rPr>
              <a:t>as </a:t>
            </a:r>
            <a:r>
              <a:rPr lang="en-US" sz="1200" b="1" dirty="0" err="1" smtClean="0">
                <a:latin typeface="Lucida Console" panose="020B0609040504020204" pitchFamily="49" charset="0"/>
              </a:rPr>
              <a:t>vm</a:t>
            </a:r>
            <a:r>
              <a:rPr lang="en-US" sz="1200" dirty="0" smtClean="0">
                <a:latin typeface="Lucida Console" panose="020B0609040504020204" pitchFamily="49" charset="0"/>
              </a:rPr>
              <a:t>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&lt;div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title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&lt;/div&gt;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</a:t>
            </a:r>
            <a:r>
              <a:rPr lang="en-US" sz="1200" dirty="0">
                <a:latin typeface="Lucida Console" panose="020B0609040504020204" pitchFamily="49" charset="0"/>
              </a:rPr>
              <a:t>div&gt;Filter by:&lt;/div</a:t>
            </a:r>
            <a:r>
              <a:rPr lang="en-US" sz="1200" dirty="0" smtClean="0">
                <a:latin typeface="Lucida Console" panose="020B0609040504020204" pitchFamily="49" charset="0"/>
              </a:rPr>
              <a:t>&gt;&lt;</a:t>
            </a:r>
            <a:r>
              <a:rPr lang="en-US" sz="1200" dirty="0">
                <a:latin typeface="Lucida Console" panose="020B0609040504020204" pitchFamily="49" charset="0"/>
              </a:rPr>
              <a:t>input type="text" ng-model="listFilter" /&gt;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</a:t>
            </a:r>
            <a:r>
              <a:rPr lang="en-US" sz="1200" dirty="0">
                <a:latin typeface="Lucida Console" panose="020B0609040504020204" pitchFamily="49" charset="0"/>
              </a:rPr>
              <a:t>div ng-show="listFilter"&gt;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&lt;h3&gt;Movies filtered </a:t>
            </a:r>
            <a:r>
              <a:rPr lang="en-US" sz="1200" dirty="0" smtClean="0">
                <a:latin typeface="Lucida Console" panose="020B0609040504020204" pitchFamily="49" charset="0"/>
              </a:rPr>
              <a:t>by: 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listFilter</a:t>
            </a:r>
            <a:r>
              <a:rPr lang="en-US" sz="1200" b="1" dirty="0" smtClean="0">
                <a:latin typeface="Lucida Console" panose="020B0609040504020204" pitchFamily="49" charset="0"/>
              </a:rPr>
              <a:t>}}</a:t>
            </a:r>
            <a:r>
              <a:rPr lang="en-US" sz="1200" dirty="0" smtClean="0">
                <a:latin typeface="Lucida Console" panose="020B0609040504020204" pitchFamily="49" charset="0"/>
              </a:rPr>
              <a:t>&lt;/</a:t>
            </a:r>
            <a:r>
              <a:rPr lang="en-US" sz="1200" dirty="0">
                <a:latin typeface="Lucida Console" panose="020B0609040504020204" pitchFamily="49" charset="0"/>
              </a:rPr>
              <a:t>h3&gt;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&lt;/</a:t>
            </a:r>
            <a:r>
              <a:rPr lang="en-US" sz="1200" dirty="0">
                <a:latin typeface="Lucida Console" panose="020B0609040504020204" pitchFamily="49" charset="0"/>
              </a:rPr>
              <a:t>div&gt;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&lt;table ng-if</a:t>
            </a:r>
            <a:r>
              <a:rPr lang="en-US" sz="1200" dirty="0">
                <a:latin typeface="Lucida Console" panose="020B0609040504020204" pitchFamily="49" charset="0"/>
              </a:rPr>
              <a:t>="</a:t>
            </a:r>
            <a:r>
              <a:rPr lang="en-US" sz="1200" dirty="0" err="1" smtClean="0">
                <a:latin typeface="Lucida Console" panose="020B0609040504020204" pitchFamily="49" charset="0"/>
              </a:rPr>
              <a:t>movies.length</a:t>
            </a:r>
            <a:r>
              <a:rPr lang="en-US" sz="1200" dirty="0">
                <a:latin typeface="Lucida Console" panose="020B0609040504020204" pitchFamily="49" charset="0"/>
              </a:rPr>
              <a:t>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thead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&lt;</a:t>
            </a:r>
            <a:r>
              <a:rPr lang="en-US" sz="1200" dirty="0" err="1">
                <a:latin typeface="Lucida Console" panose="020B0609040504020204" pitchFamily="49" charset="0"/>
              </a:rPr>
              <a:t>tr</a:t>
            </a:r>
            <a:r>
              <a:rPr lang="en-US" sz="12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&lt;td&gt;&lt;</a:t>
            </a:r>
            <a:r>
              <a:rPr lang="en-US" sz="1200" dirty="0">
                <a:latin typeface="Lucida Console" panose="020B0609040504020204" pitchFamily="49" charset="0"/>
              </a:rPr>
              <a:t>button type="button"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       ng-click="</a:t>
            </a:r>
            <a:r>
              <a:rPr lang="en-US" sz="1200" dirty="0" err="1">
                <a:latin typeface="Lucida Console" panose="020B0609040504020204" pitchFamily="49" charset="0"/>
              </a:rPr>
              <a:t>toggleImage</a:t>
            </a:r>
            <a:r>
              <a:rPr lang="en-US" sz="1200" dirty="0">
                <a:latin typeface="Lucida Console" panose="020B0609040504020204" pitchFamily="49" charset="0"/>
              </a:rPr>
              <a:t>()"&gt;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   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 err="1">
                <a:latin typeface="Lucida Console" panose="020B0609040504020204" pitchFamily="49" charset="0"/>
              </a:rPr>
              <a:t>showImage</a:t>
            </a:r>
            <a:r>
              <a:rPr lang="en-US" sz="1200" dirty="0">
                <a:latin typeface="Lucida Console" panose="020B0609040504020204" pitchFamily="49" charset="0"/>
              </a:rPr>
              <a:t> ? "Hide" : "Show"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 Poster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&lt;/button</a:t>
            </a:r>
            <a:r>
              <a:rPr lang="en-US" sz="1200" dirty="0" smtClean="0">
                <a:latin typeface="Lucida Console" panose="020B0609040504020204" pitchFamily="49" charset="0"/>
              </a:rPr>
              <a:t>&gt;&lt;/</a:t>
            </a:r>
            <a:r>
              <a:rPr lang="en-US" sz="1200" dirty="0">
                <a:latin typeface="Lucida Console" panose="020B0609040504020204" pitchFamily="49" charset="0"/>
              </a:rPr>
              <a:t>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&lt;td&gt;Title&lt;/td</a:t>
            </a:r>
            <a:r>
              <a:rPr lang="en-US" sz="1200" dirty="0" smtClean="0">
                <a:latin typeface="Lucida Console" panose="020B0609040504020204" pitchFamily="49" charset="0"/>
              </a:rPr>
              <a:t>&gt; </a:t>
            </a:r>
            <a:r>
              <a:rPr lang="en-US" sz="1200" dirty="0">
                <a:latin typeface="Lucida Console" panose="020B0609040504020204" pitchFamily="49" charset="0"/>
              </a:rPr>
              <a:t>&lt;td&gt;Director&lt;/td</a:t>
            </a:r>
            <a:r>
              <a:rPr lang="en-US" sz="1200" dirty="0" smtClean="0">
                <a:latin typeface="Lucida Console" panose="020B0609040504020204" pitchFamily="49" charset="0"/>
              </a:rPr>
              <a:t>&gt; &lt;</a:t>
            </a:r>
            <a:r>
              <a:rPr lang="en-US" sz="1200" dirty="0">
                <a:latin typeface="Lucida Console" panose="020B0609040504020204" pitchFamily="49" charset="0"/>
              </a:rPr>
              <a:t>td&gt;Release Date&lt;/td</a:t>
            </a:r>
            <a:r>
              <a:rPr lang="en-US" sz="1200" dirty="0" smtClean="0">
                <a:latin typeface="Lucida Console" panose="020B0609040504020204" pitchFamily="49" charset="0"/>
              </a:rPr>
              <a:t>&gt; &lt;</a:t>
            </a:r>
            <a:r>
              <a:rPr lang="en-US" sz="1200" dirty="0">
                <a:latin typeface="Lucida Console" panose="020B0609040504020204" pitchFamily="49" charset="0"/>
              </a:rPr>
              <a:t>td&gt;Rating&lt;/td&gt;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&lt;/</a:t>
            </a:r>
            <a:r>
              <a:rPr lang="en-US" sz="1200" dirty="0" err="1">
                <a:latin typeface="Lucida Console" panose="020B0609040504020204" pitchFamily="49" charset="0"/>
              </a:rPr>
              <a:t>tr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latin typeface="Lucida Console" panose="020B0609040504020204" pitchFamily="49" charset="0"/>
              </a:rPr>
              <a:t>&lt;/</a:t>
            </a:r>
            <a:r>
              <a:rPr lang="en-US" sz="1200" dirty="0" err="1">
                <a:latin typeface="Lucida Console" panose="020B0609040504020204" pitchFamily="49" charset="0"/>
              </a:rPr>
              <a:t>thead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tbody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tr</a:t>
            </a:r>
            <a:r>
              <a:rPr lang="en-US" sz="1200" dirty="0">
                <a:latin typeface="Lucida Console" panose="020B0609040504020204" pitchFamily="49" charset="0"/>
              </a:rPr>
              <a:t> ng-repeat="movie in </a:t>
            </a:r>
            <a:r>
              <a:rPr lang="en-US" sz="1200" dirty="0" smtClean="0">
                <a:latin typeface="Lucida Console" panose="020B0609040504020204" pitchFamily="49" charset="0"/>
              </a:rPr>
              <a:t>movies </a:t>
            </a:r>
            <a:r>
              <a:rPr lang="en-US" sz="1200" dirty="0">
                <a:latin typeface="Lucida Console" panose="020B0609040504020204" pitchFamily="49" charset="0"/>
              </a:rPr>
              <a:t>| filter : {</a:t>
            </a:r>
            <a:r>
              <a:rPr lang="en-US" sz="1200" dirty="0" err="1">
                <a:latin typeface="Lucida Console" panose="020B0609040504020204" pitchFamily="49" charset="0"/>
              </a:rPr>
              <a:t>title:listFilter</a:t>
            </a:r>
            <a:r>
              <a:rPr lang="en-US" sz="1200" dirty="0">
                <a:latin typeface="Lucida Console" panose="020B0609040504020204" pitchFamily="49" charset="0"/>
              </a:rPr>
              <a:t>} | </a:t>
            </a:r>
            <a:r>
              <a:rPr lang="en-US" sz="1200" dirty="0" err="1">
                <a:latin typeface="Lucida Console" panose="020B0609040504020204" pitchFamily="49" charset="0"/>
              </a:rPr>
              <a:t>orderBy</a:t>
            </a:r>
            <a:r>
              <a:rPr lang="en-US" sz="1200" dirty="0">
                <a:latin typeface="Lucida Console" panose="020B0609040504020204" pitchFamily="49" charset="0"/>
              </a:rPr>
              <a:t> : 'title'"&gt;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&lt;td&gt;&lt;</a:t>
            </a:r>
            <a:r>
              <a:rPr lang="en-US" sz="1200" dirty="0" err="1">
                <a:latin typeface="Lucida Console" panose="020B0609040504020204" pitchFamily="49" charset="0"/>
              </a:rPr>
              <a:t>img</a:t>
            </a:r>
            <a:r>
              <a:rPr lang="en-US" sz="1200" dirty="0">
                <a:latin typeface="Lucida Console" panose="020B0609040504020204" pitchFamily="49" charset="0"/>
              </a:rPr>
              <a:t> ng-show="</a:t>
            </a:r>
            <a:r>
              <a:rPr lang="en-US" sz="1200" dirty="0" err="1">
                <a:latin typeface="Lucida Console" panose="020B0609040504020204" pitchFamily="49" charset="0"/>
              </a:rPr>
              <a:t>showImage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    ng-</a:t>
            </a:r>
            <a:r>
              <a:rPr lang="en-US" sz="1200" dirty="0" err="1">
                <a:latin typeface="Lucida Console" panose="020B0609040504020204" pitchFamily="49" charset="0"/>
              </a:rPr>
              <a:t>src</a:t>
            </a:r>
            <a:r>
              <a:rPr lang="en-US" sz="1200" dirty="0">
                <a:latin typeface="Lucida Console" panose="020B0609040504020204" pitchFamily="49" charset="0"/>
              </a:rPr>
              <a:t>="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 err="1" smtClean="0">
                <a:latin typeface="Lucida Console" panose="020B0609040504020204" pitchFamily="49" charset="0"/>
              </a:rPr>
              <a:t>movie.imageurl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" title="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 err="1">
                <a:latin typeface="Lucida Console" panose="020B0609040504020204" pitchFamily="49" charset="0"/>
              </a:rPr>
              <a:t>movie.title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"&gt;&lt;/td&gt;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movie.title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movie.director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movie.releaseDate</a:t>
            </a:r>
            <a:r>
              <a:rPr lang="en-US" sz="1200" dirty="0">
                <a:latin typeface="Lucida Console" panose="020B0609040504020204" pitchFamily="49" charset="0"/>
              </a:rPr>
              <a:t> | date 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movie.mpaa</a:t>
            </a:r>
            <a:r>
              <a:rPr lang="en-US" sz="1200" dirty="0">
                <a:latin typeface="Lucida Console" panose="020B0609040504020204" pitchFamily="49" charset="0"/>
              </a:rPr>
              <a:t> | uppercase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latin typeface="Lucida Console" panose="020B0609040504020204" pitchFamily="49" charset="0"/>
              </a:rPr>
              <a:t>&lt;/</a:t>
            </a:r>
            <a:r>
              <a:rPr lang="en-US" sz="1200" dirty="0" err="1">
                <a:latin typeface="Lucida Console" panose="020B0609040504020204" pitchFamily="49" charset="0"/>
              </a:rPr>
              <a:t>tr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latin typeface="Lucida Console" panose="020B0609040504020204" pitchFamily="49" charset="0"/>
              </a:rPr>
              <a:t>&lt;/</a:t>
            </a:r>
            <a:r>
              <a:rPr lang="en-US" sz="1200" dirty="0" err="1">
                <a:latin typeface="Lucida Console" panose="020B0609040504020204" pitchFamily="49" charset="0"/>
              </a:rPr>
              <a:t>tbody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&lt;/</a:t>
            </a:r>
            <a:r>
              <a:rPr lang="en-US" sz="1200" dirty="0">
                <a:latin typeface="Lucida Console" panose="020B0609040504020204" pitchFamily="49" charset="0"/>
              </a:rPr>
              <a:t>table</a:t>
            </a:r>
            <a:r>
              <a:rPr lang="en-US" sz="12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&lt;/div&gt;</a:t>
            </a:r>
            <a:br>
              <a:rPr lang="en-US" sz="1200" dirty="0" smtClean="0">
                <a:latin typeface="Lucida Console" panose="020B0609040504020204" pitchFamily="49" charset="0"/>
              </a:rPr>
            </a:b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199" y="1163781"/>
            <a:ext cx="3930073" cy="296718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"Controller As" Syntax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63781"/>
            <a:ext cx="8410575" cy="569421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&lt;div ng-controller="</a:t>
            </a:r>
            <a:r>
              <a:rPr lang="en-US" sz="1200" dirty="0" err="1" smtClean="0">
                <a:latin typeface="Lucida Console" panose="020B0609040504020204" pitchFamily="49" charset="0"/>
              </a:rPr>
              <a:t>MovieListCtrl</a:t>
            </a:r>
            <a:r>
              <a:rPr lang="en-US" sz="1200" dirty="0" smtClean="0">
                <a:latin typeface="Lucida Console" panose="020B0609040504020204" pitchFamily="49" charset="0"/>
              </a:rPr>
              <a:t> as </a:t>
            </a:r>
            <a:r>
              <a:rPr lang="en-US" sz="1200" dirty="0" err="1" smtClean="0">
                <a:latin typeface="Lucida Console" panose="020B0609040504020204" pitchFamily="49" charset="0"/>
              </a:rPr>
              <a:t>vm</a:t>
            </a:r>
            <a:r>
              <a:rPr lang="en-US" sz="1200" dirty="0" smtClean="0">
                <a:latin typeface="Lucida Console" panose="020B0609040504020204" pitchFamily="49" charset="0"/>
              </a:rPr>
              <a:t>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&lt;div&gt;</a:t>
            </a:r>
            <a:r>
              <a:rPr lang="en-US" sz="1200" b="1" dirty="0" smtClean="0">
                <a:latin typeface="Lucida Console" panose="020B0609040504020204" pitchFamily="49" charset="0"/>
              </a:rPr>
              <a:t>{{</a:t>
            </a:r>
            <a:r>
              <a:rPr lang="en-US" sz="1200" b="1" dirty="0" err="1" smtClean="0">
                <a:latin typeface="Lucida Console" panose="020B0609040504020204" pitchFamily="49" charset="0"/>
              </a:rPr>
              <a:t>vm.</a:t>
            </a:r>
            <a:r>
              <a:rPr lang="en-US" sz="1200" dirty="0" err="1" smtClean="0">
                <a:latin typeface="Lucida Console" panose="020B0609040504020204" pitchFamily="49" charset="0"/>
              </a:rPr>
              <a:t>title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&lt;/div&gt;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</a:t>
            </a:r>
            <a:r>
              <a:rPr lang="en-US" sz="1200" dirty="0">
                <a:latin typeface="Lucida Console" panose="020B0609040504020204" pitchFamily="49" charset="0"/>
              </a:rPr>
              <a:t>div&gt;Filter by:&lt;/div</a:t>
            </a:r>
            <a:r>
              <a:rPr lang="en-US" sz="1200" dirty="0" smtClean="0">
                <a:latin typeface="Lucida Console" panose="020B0609040504020204" pitchFamily="49" charset="0"/>
              </a:rPr>
              <a:t>&gt;&lt;</a:t>
            </a:r>
            <a:r>
              <a:rPr lang="en-US" sz="1200" dirty="0">
                <a:latin typeface="Lucida Console" panose="020B0609040504020204" pitchFamily="49" charset="0"/>
              </a:rPr>
              <a:t>input type="text" ng-model="listFilter" /&gt;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</a:t>
            </a:r>
            <a:r>
              <a:rPr lang="en-US" sz="1200" dirty="0">
                <a:latin typeface="Lucida Console" panose="020B0609040504020204" pitchFamily="49" charset="0"/>
              </a:rPr>
              <a:t>div ng-show="listFilter"&gt;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&lt;h3&gt;Movies filtered </a:t>
            </a:r>
            <a:r>
              <a:rPr lang="en-US" sz="1200" dirty="0" smtClean="0">
                <a:latin typeface="Lucida Console" panose="020B0609040504020204" pitchFamily="49" charset="0"/>
              </a:rPr>
              <a:t>by: 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listFilter</a:t>
            </a:r>
            <a:r>
              <a:rPr lang="en-US" sz="1200" b="1" dirty="0" smtClean="0">
                <a:latin typeface="Lucida Console" panose="020B0609040504020204" pitchFamily="49" charset="0"/>
              </a:rPr>
              <a:t>}}</a:t>
            </a:r>
            <a:r>
              <a:rPr lang="en-US" sz="1200" dirty="0" smtClean="0">
                <a:latin typeface="Lucida Console" panose="020B0609040504020204" pitchFamily="49" charset="0"/>
              </a:rPr>
              <a:t>&lt;/</a:t>
            </a:r>
            <a:r>
              <a:rPr lang="en-US" sz="1200" dirty="0">
                <a:latin typeface="Lucida Console" panose="020B0609040504020204" pitchFamily="49" charset="0"/>
              </a:rPr>
              <a:t>h3&gt;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&lt;/</a:t>
            </a:r>
            <a:r>
              <a:rPr lang="en-US" sz="1200" dirty="0">
                <a:latin typeface="Lucida Console" panose="020B0609040504020204" pitchFamily="49" charset="0"/>
              </a:rPr>
              <a:t>div&gt;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&lt;table ng-if="</a:t>
            </a:r>
            <a:r>
              <a:rPr lang="en-US" sz="1200" b="1" dirty="0" err="1">
                <a:latin typeface="Lucida Console" panose="020B0609040504020204" pitchFamily="49" charset="0"/>
              </a:rPr>
              <a:t>vm.</a:t>
            </a:r>
            <a:r>
              <a:rPr lang="en-US" sz="1200" dirty="0" err="1" smtClean="0">
                <a:latin typeface="Lucida Console" panose="020B0609040504020204" pitchFamily="49" charset="0"/>
              </a:rPr>
              <a:t>movies.length</a:t>
            </a:r>
            <a:r>
              <a:rPr lang="en-US" sz="1200" dirty="0">
                <a:latin typeface="Lucida Console" panose="020B0609040504020204" pitchFamily="49" charset="0"/>
              </a:rPr>
              <a:t>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thead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&lt;</a:t>
            </a:r>
            <a:r>
              <a:rPr lang="en-US" sz="1200" dirty="0" err="1">
                <a:latin typeface="Lucida Console" panose="020B0609040504020204" pitchFamily="49" charset="0"/>
              </a:rPr>
              <a:t>tr</a:t>
            </a:r>
            <a:r>
              <a:rPr lang="en-US" sz="12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&lt;td&gt;&lt;</a:t>
            </a:r>
            <a:r>
              <a:rPr lang="en-US" sz="1200" dirty="0">
                <a:latin typeface="Lucida Console" panose="020B0609040504020204" pitchFamily="49" charset="0"/>
              </a:rPr>
              <a:t>button type="button"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       ng-click</a:t>
            </a:r>
            <a:r>
              <a:rPr lang="en-US" sz="1200" dirty="0" smtClean="0">
                <a:latin typeface="Lucida Console" panose="020B0609040504020204" pitchFamily="49" charset="0"/>
              </a:rPr>
              <a:t>="</a:t>
            </a:r>
            <a:r>
              <a:rPr lang="en-US" sz="1200" b="1" dirty="0" err="1">
                <a:latin typeface="Lucida Console" panose="020B0609040504020204" pitchFamily="49" charset="0"/>
              </a:rPr>
              <a:t>vm.</a:t>
            </a:r>
            <a:r>
              <a:rPr lang="en-US" sz="1200" dirty="0" err="1" smtClean="0">
                <a:latin typeface="Lucida Console" panose="020B0609040504020204" pitchFamily="49" charset="0"/>
              </a:rPr>
              <a:t>toggleImage</a:t>
            </a:r>
            <a:r>
              <a:rPr lang="en-US" sz="1200" dirty="0">
                <a:latin typeface="Lucida Console" panose="020B0609040504020204" pitchFamily="49" charset="0"/>
              </a:rPr>
              <a:t>()"&gt;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   </a:t>
            </a:r>
            <a:r>
              <a:rPr lang="en-US" sz="1200" b="1" dirty="0" smtClean="0">
                <a:latin typeface="Lucida Console" panose="020B0609040504020204" pitchFamily="49" charset="0"/>
              </a:rPr>
              <a:t>{{</a:t>
            </a:r>
            <a:r>
              <a:rPr lang="en-US" sz="1200" b="1" dirty="0" err="1">
                <a:latin typeface="Lucida Console" panose="020B0609040504020204" pitchFamily="49" charset="0"/>
              </a:rPr>
              <a:t>vm.</a:t>
            </a:r>
            <a:r>
              <a:rPr lang="en-US" sz="1200" dirty="0" err="1" smtClean="0">
                <a:latin typeface="Lucida Console" panose="020B0609040504020204" pitchFamily="49" charset="0"/>
              </a:rPr>
              <a:t>showImage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? "Hide" : "Show"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 Poster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&lt;/button</a:t>
            </a:r>
            <a:r>
              <a:rPr lang="en-US" sz="1200" dirty="0" smtClean="0">
                <a:latin typeface="Lucida Console" panose="020B0609040504020204" pitchFamily="49" charset="0"/>
              </a:rPr>
              <a:t>&gt;&lt;/</a:t>
            </a:r>
            <a:r>
              <a:rPr lang="en-US" sz="1200" dirty="0">
                <a:latin typeface="Lucida Console" panose="020B0609040504020204" pitchFamily="49" charset="0"/>
              </a:rPr>
              <a:t>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&lt;td&gt;Title&lt;/td</a:t>
            </a:r>
            <a:r>
              <a:rPr lang="en-US" sz="1200" dirty="0" smtClean="0">
                <a:latin typeface="Lucida Console" panose="020B0609040504020204" pitchFamily="49" charset="0"/>
              </a:rPr>
              <a:t>&gt; </a:t>
            </a:r>
            <a:r>
              <a:rPr lang="en-US" sz="1200" dirty="0">
                <a:latin typeface="Lucida Console" panose="020B0609040504020204" pitchFamily="49" charset="0"/>
              </a:rPr>
              <a:t>&lt;td&gt;Director&lt;/td</a:t>
            </a:r>
            <a:r>
              <a:rPr lang="en-US" sz="1200" dirty="0" smtClean="0">
                <a:latin typeface="Lucida Console" panose="020B0609040504020204" pitchFamily="49" charset="0"/>
              </a:rPr>
              <a:t>&gt; &lt;</a:t>
            </a:r>
            <a:r>
              <a:rPr lang="en-US" sz="1200" dirty="0">
                <a:latin typeface="Lucida Console" panose="020B0609040504020204" pitchFamily="49" charset="0"/>
              </a:rPr>
              <a:t>td&gt;Release Date&lt;/td</a:t>
            </a:r>
            <a:r>
              <a:rPr lang="en-US" sz="1200" dirty="0" smtClean="0">
                <a:latin typeface="Lucida Console" panose="020B0609040504020204" pitchFamily="49" charset="0"/>
              </a:rPr>
              <a:t>&gt; &lt;</a:t>
            </a:r>
            <a:r>
              <a:rPr lang="en-US" sz="1200" dirty="0">
                <a:latin typeface="Lucida Console" panose="020B0609040504020204" pitchFamily="49" charset="0"/>
              </a:rPr>
              <a:t>td&gt;Rating&lt;/td&gt;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&lt;/</a:t>
            </a:r>
            <a:r>
              <a:rPr lang="en-US" sz="1200" dirty="0" err="1">
                <a:latin typeface="Lucida Console" panose="020B0609040504020204" pitchFamily="49" charset="0"/>
              </a:rPr>
              <a:t>tr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latin typeface="Lucida Console" panose="020B0609040504020204" pitchFamily="49" charset="0"/>
              </a:rPr>
              <a:t>&lt;/</a:t>
            </a:r>
            <a:r>
              <a:rPr lang="en-US" sz="1200" dirty="0" err="1">
                <a:latin typeface="Lucida Console" panose="020B0609040504020204" pitchFamily="49" charset="0"/>
              </a:rPr>
              <a:t>thead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tbody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tr</a:t>
            </a:r>
            <a:r>
              <a:rPr lang="en-US" sz="1200" dirty="0">
                <a:latin typeface="Lucida Console" panose="020B0609040504020204" pitchFamily="49" charset="0"/>
              </a:rPr>
              <a:t> ng-repeat="movie in </a:t>
            </a:r>
            <a:r>
              <a:rPr lang="en-US" sz="1200" b="1" dirty="0" err="1" smtClean="0">
                <a:latin typeface="Lucida Console" panose="020B0609040504020204" pitchFamily="49" charset="0"/>
              </a:rPr>
              <a:t>vm.</a:t>
            </a:r>
            <a:r>
              <a:rPr lang="en-US" sz="1200" dirty="0" err="1" smtClean="0">
                <a:latin typeface="Lucida Console" panose="020B0609040504020204" pitchFamily="49" charset="0"/>
              </a:rPr>
              <a:t>movies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| filter : {</a:t>
            </a:r>
            <a:r>
              <a:rPr lang="en-US" sz="1200" dirty="0" err="1">
                <a:latin typeface="Lucida Console" panose="020B0609040504020204" pitchFamily="49" charset="0"/>
              </a:rPr>
              <a:t>title:listFilter</a:t>
            </a:r>
            <a:r>
              <a:rPr lang="en-US" sz="1200" dirty="0">
                <a:latin typeface="Lucida Console" panose="020B0609040504020204" pitchFamily="49" charset="0"/>
              </a:rPr>
              <a:t>} | </a:t>
            </a:r>
            <a:r>
              <a:rPr lang="en-US" sz="1200" dirty="0" err="1">
                <a:latin typeface="Lucida Console" panose="020B0609040504020204" pitchFamily="49" charset="0"/>
              </a:rPr>
              <a:t>orderBy</a:t>
            </a:r>
            <a:r>
              <a:rPr lang="en-US" sz="1200" dirty="0">
                <a:latin typeface="Lucida Console" panose="020B0609040504020204" pitchFamily="49" charset="0"/>
              </a:rPr>
              <a:t> : 'title'"&gt;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&lt;td&gt;&lt;</a:t>
            </a:r>
            <a:r>
              <a:rPr lang="en-US" sz="1200" dirty="0" err="1">
                <a:latin typeface="Lucida Console" panose="020B0609040504020204" pitchFamily="49" charset="0"/>
              </a:rPr>
              <a:t>img</a:t>
            </a:r>
            <a:r>
              <a:rPr lang="en-US" sz="1200" dirty="0">
                <a:latin typeface="Lucida Console" panose="020B0609040504020204" pitchFamily="49" charset="0"/>
              </a:rPr>
              <a:t> ng-show</a:t>
            </a:r>
            <a:r>
              <a:rPr lang="en-US" sz="1200" dirty="0" smtClean="0">
                <a:latin typeface="Lucida Console" panose="020B0609040504020204" pitchFamily="49" charset="0"/>
              </a:rPr>
              <a:t>="</a:t>
            </a:r>
            <a:r>
              <a:rPr lang="en-US" sz="1200" b="1" dirty="0" err="1">
                <a:latin typeface="Lucida Console" panose="020B0609040504020204" pitchFamily="49" charset="0"/>
              </a:rPr>
              <a:t>vm.</a:t>
            </a:r>
            <a:r>
              <a:rPr lang="en-US" sz="1200" dirty="0" err="1" smtClean="0">
                <a:latin typeface="Lucida Console" panose="020B0609040504020204" pitchFamily="49" charset="0"/>
              </a:rPr>
              <a:t>showImage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    ng-</a:t>
            </a:r>
            <a:r>
              <a:rPr lang="en-US" sz="1200" dirty="0" err="1">
                <a:latin typeface="Lucida Console" panose="020B0609040504020204" pitchFamily="49" charset="0"/>
              </a:rPr>
              <a:t>src</a:t>
            </a:r>
            <a:r>
              <a:rPr lang="en-US" sz="1200" dirty="0">
                <a:latin typeface="Lucida Console" panose="020B0609040504020204" pitchFamily="49" charset="0"/>
              </a:rPr>
              <a:t>="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 err="1" smtClean="0">
                <a:latin typeface="Lucida Console" panose="020B0609040504020204" pitchFamily="49" charset="0"/>
              </a:rPr>
              <a:t>movie.imageurl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" title="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 err="1">
                <a:latin typeface="Lucida Console" panose="020B0609040504020204" pitchFamily="49" charset="0"/>
              </a:rPr>
              <a:t>movie.title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"&gt;&lt;/td&gt;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movie.title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movie.director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movie.releaseDate</a:t>
            </a:r>
            <a:r>
              <a:rPr lang="en-US" sz="1200" dirty="0">
                <a:latin typeface="Lucida Console" panose="020B0609040504020204" pitchFamily="49" charset="0"/>
              </a:rPr>
              <a:t> | date 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&lt;td&gt;</a:t>
            </a:r>
            <a:r>
              <a:rPr lang="en-US" sz="1200" b="1" dirty="0">
                <a:latin typeface="Lucida Console" panose="020B0609040504020204" pitchFamily="49" charset="0"/>
              </a:rPr>
              <a:t>{{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movie.mpaa</a:t>
            </a:r>
            <a:r>
              <a:rPr lang="en-US" sz="1200" dirty="0">
                <a:latin typeface="Lucida Console" panose="020B0609040504020204" pitchFamily="49" charset="0"/>
              </a:rPr>
              <a:t> | uppercase</a:t>
            </a:r>
            <a:r>
              <a:rPr lang="en-US" sz="1200" b="1" dirty="0">
                <a:latin typeface="Lucida Console" panose="020B0609040504020204" pitchFamily="49" charset="0"/>
              </a:rPr>
              <a:t>}}</a:t>
            </a:r>
            <a:r>
              <a:rPr lang="en-US" sz="1200" dirty="0">
                <a:latin typeface="Lucida Console" panose="020B0609040504020204" pitchFamily="49" charset="0"/>
              </a:rPr>
              <a:t>&lt;/td&gt;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smtClean="0">
                <a:latin typeface="Lucida Console" panose="020B0609040504020204" pitchFamily="49" charset="0"/>
              </a:rPr>
              <a:t>&lt;/</a:t>
            </a:r>
            <a:r>
              <a:rPr lang="en-US" sz="1200" dirty="0" err="1">
                <a:latin typeface="Lucida Console" panose="020B0609040504020204" pitchFamily="49" charset="0"/>
              </a:rPr>
              <a:t>tr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smtClean="0">
                <a:latin typeface="Lucida Console" panose="020B0609040504020204" pitchFamily="49" charset="0"/>
              </a:rPr>
              <a:t>&lt;/</a:t>
            </a:r>
            <a:r>
              <a:rPr lang="en-US" sz="1200" dirty="0" err="1">
                <a:latin typeface="Lucida Console" panose="020B0609040504020204" pitchFamily="49" charset="0"/>
              </a:rPr>
              <a:t>tbody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&lt;/</a:t>
            </a:r>
            <a:r>
              <a:rPr lang="en-US" sz="1200" dirty="0">
                <a:latin typeface="Lucida Console" panose="020B0609040504020204" pitchFamily="49" charset="0"/>
              </a:rPr>
              <a:t>table</a:t>
            </a:r>
            <a:r>
              <a:rPr lang="en-US" sz="12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&lt;/div&gt;</a:t>
            </a:r>
            <a:br>
              <a:rPr lang="en-US" sz="1200" dirty="0" smtClean="0">
                <a:latin typeface="Lucida Console" panose="020B0609040504020204" pitchFamily="49" charset="0"/>
              </a:rPr>
            </a:b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3709" y="1338119"/>
            <a:ext cx="1228436" cy="296718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93855" y="1486478"/>
            <a:ext cx="1228436" cy="296718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19563" y="2636405"/>
            <a:ext cx="1708727" cy="296718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78305" y="3319896"/>
            <a:ext cx="1677185" cy="296718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49869" y="3525866"/>
            <a:ext cx="1372386" cy="296718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09670" y="5191933"/>
            <a:ext cx="1518619" cy="296718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A1D4E7"/>
                </a:solidFill>
              </a:rPr>
              <a:t>https://github.com/DeborahK/SDD2015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Session Materials &amp; 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193" y="1337133"/>
            <a:ext cx="8942664" cy="4376962"/>
          </a:xfrm>
          <a:prstGeom prst="rect">
            <a:avLst/>
          </a:prstGeom>
          <a:noFill/>
          <a:ln w="19050">
            <a:solidFill>
              <a:schemeClr val="bg1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035431" y="1339392"/>
            <a:ext cx="1225484" cy="433633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16" y="1505255"/>
            <a:ext cx="7666667" cy="48761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Angular Project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6650" y="1981200"/>
            <a:ext cx="1152525" cy="285750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76649" y="2212010"/>
            <a:ext cx="1152525" cy="285750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7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183"/>
            <a:ext cx="8390476" cy="49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Template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3276" y="2324406"/>
            <a:ext cx="920750" cy="466420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98751" y="1857987"/>
            <a:ext cx="3406774" cy="466420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620" y="1157469"/>
            <a:ext cx="5214760" cy="53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52" y="1419440"/>
            <a:ext cx="7574895" cy="5181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2505074"/>
            <a:ext cx="3200400" cy="561975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943099"/>
            <a:ext cx="1276350" cy="981075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47796" y="1628774"/>
            <a:ext cx="2280051" cy="400051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4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Explorer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39" y="1262244"/>
            <a:ext cx="5149521" cy="52528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43199" y="3162299"/>
            <a:ext cx="2390775" cy="981075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715214" y="500302"/>
            <a:ext cx="4402248" cy="5926593"/>
          </a:xfrm>
          <a:prstGeom prst="roundRect">
            <a:avLst/>
          </a:prstGeom>
          <a:solidFill>
            <a:srgbClr val="C4BD97"/>
          </a:solidFill>
          <a:ln w="254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app.js (movieHunter)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59919" y="1431637"/>
            <a:ext cx="4112082" cy="4830618"/>
          </a:xfrm>
          <a:prstGeom prst="roundRect">
            <a:avLst/>
          </a:prstGeom>
          <a:solidFill>
            <a:srgbClr val="FFFFFF">
              <a:lumMod val="65000"/>
            </a:srgbClr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index.html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955074" y="3389745"/>
            <a:ext cx="3726948" cy="2872509"/>
          </a:xfrm>
          <a:prstGeom prst="roundRect">
            <a:avLst/>
          </a:prstGeom>
          <a:solidFill>
            <a:srgbClr val="8064A2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movieListCtrl.js 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MovieListCtrl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777931" y="4513857"/>
            <a:ext cx="2133600" cy="633984"/>
          </a:xfrm>
          <a:prstGeom prst="roundRect">
            <a:avLst/>
          </a:prstGeom>
          <a:solidFill>
            <a:srgbClr val="4BACC6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Model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77931" y="5403111"/>
            <a:ext cx="2133600" cy="633984"/>
          </a:xfrm>
          <a:prstGeom prst="roundRect">
            <a:avLst/>
          </a:prstGeom>
          <a:solidFill>
            <a:srgbClr val="4BACC6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Methods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3619" y="2182742"/>
            <a:ext cx="269496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&lt;head&gt;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FFFFFF"/>
                </a:solidFill>
              </a:rPr>
              <a:t> </a:t>
            </a:r>
            <a:r>
              <a:rPr lang="en-US" sz="1800" kern="0" dirty="0" smtClean="0">
                <a:solidFill>
                  <a:srgbClr val="FFFFFF"/>
                </a:solidFill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&lt;link …/&gt;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rgbClr val="FFFFFF"/>
                </a:solidFill>
              </a:rPr>
              <a:t>&lt;/head&gt;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&lt;body ng-app=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"movieHunter"&gt;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93619" y="4701804"/>
            <a:ext cx="2773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&lt;script …/&gt;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&lt;/body&gt;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961792" y="1431637"/>
            <a:ext cx="3707704" cy="1848455"/>
          </a:xfrm>
          <a:prstGeom prst="roundRect">
            <a:avLst/>
          </a:prstGeom>
          <a:solidFill>
            <a:srgbClr val="9CCB42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FFFFFF"/>
                </a:solidFill>
                <a:latin typeface="Tekton Pro" pitchFamily="34" charset="0"/>
              </a:rPr>
              <a:t>movieListView.html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kton Pro" pitchFamily="34" charset="0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3132" y="3696933"/>
            <a:ext cx="39501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rgbClr val="FFFFFF"/>
                </a:solidFill>
              </a:rPr>
              <a:t>[menu code here]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&lt;ng-include=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</a:t>
            </a:r>
            <a:r>
              <a:rPr lang="en-US" sz="1800" kern="0" dirty="0">
                <a:solidFill>
                  <a:srgbClr val="FFFFFF"/>
                </a:solidFill>
              </a:rPr>
              <a:t>"'movieListView.html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'"&gt;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09124" y="2063895"/>
            <a:ext cx="38106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&lt;div ng-controller=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"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MovieListCtrl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as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vm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"&gt;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566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39" grpId="0" animBg="1"/>
      <p:bldP spid="4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smtClean="0"/>
              <a:t>Angular Code So Far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Framework for prettifying Web pages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Developed by Twitter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http://getbootstrap.com/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Large third party community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7390" y="3726108"/>
            <a:ext cx="5178056" cy="303188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351" y="1594572"/>
            <a:ext cx="8690347" cy="242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75491" y="2188860"/>
            <a:ext cx="8839200" cy="317273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New to Angular - </a:t>
            </a:r>
            <a:r>
              <a:rPr lang="en-US" dirty="0" smtClean="0">
                <a:solidFill>
                  <a:srgbClr val="A1D4E7"/>
                </a:solidFill>
              </a:rPr>
              <a:t>no</a:t>
            </a:r>
            <a:r>
              <a:rPr lang="en-US" dirty="0" smtClean="0"/>
              <a:t> proficiency</a:t>
            </a:r>
          </a:p>
          <a:p>
            <a:r>
              <a:rPr lang="en-US" dirty="0" smtClean="0"/>
              <a:t>Just starting out - </a:t>
            </a:r>
            <a:r>
              <a:rPr lang="en-US" dirty="0" smtClean="0">
                <a:solidFill>
                  <a:srgbClr val="A1D4E7"/>
                </a:solidFill>
              </a:rPr>
              <a:t>limited</a:t>
            </a:r>
            <a:r>
              <a:rPr lang="en-US" dirty="0" smtClean="0"/>
              <a:t> proficiency</a:t>
            </a:r>
          </a:p>
          <a:p>
            <a:r>
              <a:rPr lang="en-US" sz="2400" dirty="0" smtClean="0"/>
              <a:t>Doing it, not fully understanding it</a:t>
            </a:r>
            <a:r>
              <a:rPr lang="en-US" sz="2800" dirty="0" smtClean="0"/>
              <a:t> 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A1D4E7"/>
                </a:solidFill>
              </a:rPr>
              <a:t>working</a:t>
            </a:r>
            <a:r>
              <a:rPr lang="en-US" dirty="0"/>
              <a:t> </a:t>
            </a:r>
            <a:r>
              <a:rPr lang="en-US" dirty="0" smtClean="0"/>
              <a:t>proficiency</a:t>
            </a:r>
          </a:p>
          <a:p>
            <a:r>
              <a:rPr lang="en-US" sz="2400" dirty="0" smtClean="0"/>
              <a:t>Been there, done that, can help others</a:t>
            </a:r>
            <a:r>
              <a:rPr lang="en-US" dirty="0" smtClean="0"/>
              <a:t> - </a:t>
            </a:r>
            <a:r>
              <a:rPr lang="en-US" dirty="0" smtClean="0">
                <a:solidFill>
                  <a:srgbClr val="A1D4E7"/>
                </a:solidFill>
              </a:rPr>
              <a:t>full</a:t>
            </a:r>
            <a:r>
              <a:rPr lang="en-US" dirty="0" smtClean="0"/>
              <a:t> proficiency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Rate Yourself 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A1D4E7"/>
                </a:solidFill>
              </a:rPr>
              <a:t>Angular</a:t>
            </a:r>
            <a:endParaRPr lang="en-US" dirty="0">
              <a:solidFill>
                <a:srgbClr val="A1D4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1379209"/>
          <a:ext cx="8229600" cy="4890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E27BF7-564B-4654-9A50-D37437D485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ACD2E2-3673-4C79-B67E-D34305AF8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deborahkurata</a:t>
            </a:r>
            <a:endParaRPr lang="en-US" dirty="0" smtClean="0"/>
          </a:p>
          <a:p>
            <a:r>
              <a:rPr lang="en-US" dirty="0" smtClean="0"/>
              <a:t>deborahk@insteptech.com</a:t>
            </a:r>
          </a:p>
          <a:p>
            <a:r>
              <a:rPr lang="en-US" sz="2800" dirty="0"/>
              <a:t>http://blogs.msmvps.com/deborahk </a:t>
            </a:r>
          </a:p>
          <a:p>
            <a:pPr lvl="0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github.com/DeborahK/SDD2015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60567" y="1826379"/>
            <a:ext cx="6461760" cy="4100288"/>
          </a:xfrm>
        </p:spPr>
        <p:txBody>
          <a:bodyPr/>
          <a:lstStyle/>
          <a:p>
            <a:r>
              <a:rPr lang="en-US" dirty="0" smtClean="0"/>
              <a:t>Introduction to Angular</a:t>
            </a:r>
          </a:p>
          <a:p>
            <a:r>
              <a:rPr lang="en-US" dirty="0" smtClean="0"/>
              <a:t>Angular and HTML: Building a View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Angular Code: Building the Module &amp; Controller</a:t>
            </a:r>
          </a:p>
          <a:p>
            <a:r>
              <a:rPr lang="en-US" dirty="0" smtClean="0"/>
              <a:t>Bootstrap: Styling the View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7" y="2910502"/>
            <a:ext cx="1727577" cy="174545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2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60567" y="1826379"/>
            <a:ext cx="6461760" cy="4100288"/>
          </a:xfrm>
        </p:spPr>
        <p:txBody>
          <a:bodyPr/>
          <a:lstStyle/>
          <a:p>
            <a:r>
              <a:rPr lang="en-US" dirty="0" smtClean="0"/>
              <a:t>Introduction to SPA</a:t>
            </a:r>
          </a:p>
          <a:p>
            <a:r>
              <a:rPr lang="en-US" dirty="0" smtClean="0"/>
              <a:t>Rule-Based Navigation / Routing</a:t>
            </a:r>
          </a:p>
          <a:p>
            <a:r>
              <a:rPr lang="en-US" dirty="0" smtClean="0"/>
              <a:t>Routing Frameworks (</a:t>
            </a:r>
            <a:r>
              <a:rPr lang="en-US" dirty="0" err="1" smtClean="0"/>
              <a:t>ngRoute</a:t>
            </a:r>
            <a:r>
              <a:rPr lang="en-US" dirty="0" smtClean="0"/>
              <a:t>/</a:t>
            </a:r>
            <a:r>
              <a:rPr lang="en-US" dirty="0" err="1" smtClean="0"/>
              <a:t>ngNewRouter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JavaScript Promises</a:t>
            </a:r>
          </a:p>
          <a:p>
            <a:r>
              <a:rPr lang="en-US" dirty="0" smtClean="0"/>
              <a:t>Accessing Data by Calling an HTTP Service</a:t>
            </a:r>
          </a:p>
          <a:p>
            <a:r>
              <a:rPr lang="en-US" dirty="0" smtClean="0"/>
              <a:t>Reusable Code: Building a Service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7" y="2910502"/>
            <a:ext cx="1727577" cy="174545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6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584325"/>
            <a:ext cx="9144000" cy="428307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client-side</a:t>
            </a:r>
            <a:r>
              <a:rPr lang="en-US" dirty="0" smtClean="0"/>
              <a:t> JavaScript framework for building </a:t>
            </a:r>
            <a:r>
              <a:rPr lang="en-US" dirty="0"/>
              <a:t>interactive</a:t>
            </a:r>
            <a:r>
              <a:rPr lang="en-US" dirty="0" smtClean="0"/>
              <a:t> Web applications</a:t>
            </a:r>
          </a:p>
          <a:p>
            <a:r>
              <a:rPr lang="en-US" dirty="0" smtClean="0"/>
              <a:t>Brings </a:t>
            </a:r>
            <a:r>
              <a:rPr lang="en-US" dirty="0"/>
              <a:t>simple/clean</a:t>
            </a:r>
            <a:r>
              <a:rPr lang="en-US" dirty="0" smtClean="0"/>
              <a:t> back to complex Web apps</a:t>
            </a:r>
          </a:p>
          <a:p>
            <a:r>
              <a:rPr lang="en-US" dirty="0" smtClean="0"/>
              <a:t>Originally developed by </a:t>
            </a:r>
            <a:r>
              <a:rPr lang="en-US" dirty="0" smtClean="0">
                <a:solidFill>
                  <a:srgbClr val="FF0000"/>
                </a:solidFill>
              </a:rPr>
              <a:t>Google</a:t>
            </a:r>
          </a:p>
          <a:p>
            <a:r>
              <a:rPr lang="en-US" dirty="0" smtClean="0"/>
              <a:t>Now open source: https://angularjs.org/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891" y="4239332"/>
            <a:ext cx="7060732" cy="241644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9" name="Picture 8" descr="AngularJS-lar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0254" y="138307"/>
            <a:ext cx="4863492" cy="13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2513</Words>
  <Application>Microsoft Office PowerPoint</Application>
  <PresentationFormat>On-screen Show (4:3)</PresentationFormat>
  <Paragraphs>515</Paragraphs>
  <Slides>52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Franklin Gothic Book</vt:lpstr>
      <vt:lpstr>Franklin Gothic Medium</vt:lpstr>
      <vt:lpstr>Lucida Console</vt:lpstr>
      <vt:lpstr>Myriad Pro</vt:lpstr>
      <vt:lpstr>Myriad Pro Light</vt:lpstr>
      <vt:lpstr>Tekton Pro</vt:lpstr>
      <vt:lpstr>Wingdings</vt:lpstr>
      <vt:lpstr>Wingdings 2</vt:lpstr>
      <vt:lpstr>Technic</vt:lpstr>
      <vt:lpstr>Angular LOB Applications Hands-On</vt:lpstr>
      <vt:lpstr>Deborah Kurata</vt:lpstr>
      <vt:lpstr>Jerry Kurata</vt:lpstr>
      <vt:lpstr>PowerPoint Presentation</vt:lpstr>
      <vt:lpstr>Rate Yourself on Angular</vt:lpstr>
      <vt:lpstr>Overview - Part 1</vt:lpstr>
      <vt:lpstr>Overview - Part 2</vt:lpstr>
      <vt:lpstr>Part I</vt:lpstr>
      <vt:lpstr>PowerPoint Presentation</vt:lpstr>
      <vt:lpstr>PowerPoint Presentation</vt:lpstr>
      <vt:lpstr>DOM</vt:lpstr>
      <vt:lpstr>DEMO:  Angular Apps</vt:lpstr>
      <vt:lpstr>Why Angular?</vt:lpstr>
      <vt:lpstr>Movie List View</vt:lpstr>
      <vt:lpstr>Directives</vt:lpstr>
      <vt:lpstr>Directives</vt:lpstr>
      <vt:lpstr>One Way Data Binding</vt:lpstr>
      <vt:lpstr>One Way Data Binding</vt:lpstr>
      <vt:lpstr>Two Way Data Binding</vt:lpstr>
      <vt:lpstr>Two Way Data Binding</vt:lpstr>
      <vt:lpstr>Directives and Binding</vt:lpstr>
      <vt:lpstr>Angular Code</vt:lpstr>
      <vt:lpstr>Module</vt:lpstr>
      <vt:lpstr>Angular Module Method</vt:lpstr>
      <vt:lpstr>Angular Main Module</vt:lpstr>
      <vt:lpstr>Angular Main Module</vt:lpstr>
      <vt:lpstr>Angular Main Module - IIFE</vt:lpstr>
      <vt:lpstr>The IIFE JavaScript Pattern</vt:lpstr>
      <vt:lpstr>Module</vt:lpstr>
      <vt:lpstr>Controller</vt:lpstr>
      <vt:lpstr>View, Controller, and $scope</vt:lpstr>
      <vt:lpstr>Angular Controller</vt:lpstr>
      <vt:lpstr>Angular "Controller As" Syntax</vt:lpstr>
      <vt:lpstr>Angular "Controller As" Syntax</vt:lpstr>
      <vt:lpstr>Angular "Controller As" Syntax</vt:lpstr>
      <vt:lpstr>Angular "Controller As" Syntax</vt:lpstr>
      <vt:lpstr>View "Controller As" Syntax</vt:lpstr>
      <vt:lpstr>View "Controller As" Syntax</vt:lpstr>
      <vt:lpstr>View "Controller As" Syntax</vt:lpstr>
      <vt:lpstr>Sample Application</vt:lpstr>
      <vt:lpstr>Creating an Angular Project</vt:lpstr>
      <vt:lpstr>Selecting a Template</vt:lpstr>
      <vt:lpstr>Generated Solution</vt:lpstr>
      <vt:lpstr>NuGet Package Manager</vt:lpstr>
      <vt:lpstr>Solution Explorer</vt:lpstr>
      <vt:lpstr>PowerPoint Presentation</vt:lpstr>
      <vt:lpstr>DEMO:  Angular Code So Far</vt:lpstr>
      <vt:lpstr>Bootstrap</vt:lpstr>
      <vt:lpstr>Bootstrap Grid System</vt:lpstr>
      <vt:lpstr>DEMO:  Bootstrap</vt:lpstr>
      <vt:lpstr>Take Away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2015-04-22T23:30:08Z</dcterms:created>
  <dcterms:modified xsi:type="dcterms:W3CDTF">2015-06-15T18:45:48Z</dcterms:modified>
</cp:coreProperties>
</file>