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15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revisionInfo.xml" ContentType="application/vnd.ms-powerpoint.revisioninfo+xml"/>
  <Override PartName="/ppt/changesInfos/changesInfo1.xml" ContentType="application/vnd.ms-powerpoint.changesinfo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57" r:id="rId18"/>
    <p:sldId id="258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ustomXml" Target="../customXml/item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28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Relationship Id="rId27" Type="http://schemas.openxmlformats.org/officeDocument/2006/relationships/customXml" Target="../customXml/item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=""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892969" y="1151930"/>
            <a:ext cx="7358063" cy="2321719"/>
          </a:xfrm>
          <a:prstGeom prst="rect">
            <a:avLst/>
          </a:prstGeom>
        </p:spPr>
        <p:txBody>
          <a:bodyPr anchor="b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625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892969" y="3536156"/>
            <a:ext cx="7358063" cy="794742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250"/>
            </a:lvl1pPr>
            <a:lvl2pPr marL="0" indent="160729" algn="ctr">
              <a:spcBef>
                <a:spcPts val="0"/>
              </a:spcBef>
              <a:buSzTx/>
              <a:buNone/>
              <a:defRPr sz="2250"/>
            </a:lvl2pPr>
            <a:lvl3pPr marL="0" indent="321457" algn="ctr">
              <a:spcBef>
                <a:spcPts val="0"/>
              </a:spcBef>
              <a:buSzTx/>
              <a:buNone/>
              <a:defRPr sz="2250"/>
            </a:lvl3pPr>
            <a:lvl4pPr marL="0" indent="482186" algn="ctr">
              <a:spcBef>
                <a:spcPts val="0"/>
              </a:spcBef>
              <a:buSzTx/>
              <a:buNone/>
              <a:defRPr sz="2250"/>
            </a:lvl4pPr>
            <a:lvl5pPr marL="0" indent="642915" algn="ctr">
              <a:spcBef>
                <a:spcPts val="0"/>
              </a:spcBef>
              <a:buSzTx/>
              <a:buNone/>
              <a:defRPr sz="225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250">
                <a:solidFill>
                  <a:srgbClr val="FFFFFF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250">
                <a:solidFill>
                  <a:srgbClr val="FFFFFF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250">
                <a:solidFill>
                  <a:srgbClr val="FFFFFF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250">
                <a:solidFill>
                  <a:srgbClr val="FFFFFF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250">
                <a:solidFill>
                  <a:srgbClr val="FFFFFF"/>
                </a:solidFill>
              </a:rPr>
              <a:t>Body Level Five</a:t>
            </a:r>
          </a:p>
        </p:txBody>
      </p:sp>
    </p:spTree>
    <p:extLst>
      <p:ext uri="{BB962C8B-B14F-4D97-AF65-F5344CB8AC3E}">
        <p14:creationId xmlns:p14="http://schemas.microsoft.com/office/powerpoint/2010/main" val="3816832671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=""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utorialspoint.com/assembly_programming/index.htm" TargetMode="Externa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=""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6512653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=""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=""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="" xmlns:a16="http://schemas.microsoft.com/office/drawing/2014/main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="" xmlns:a16="http://schemas.microsoft.com/office/drawing/2014/main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="" xmlns:a16="http://schemas.microsoft.com/office/drawing/2014/main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=""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Name &amp; email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aa-E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aa-E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aa-E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aa-ET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=""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6106"/>
            <a:ext cx="9144000" cy="1788416"/>
          </a:xfrm>
          <a:prstGeom prst="rect">
            <a:avLst/>
          </a:prstGeom>
        </p:spPr>
      </p:pic>
      <p:sp>
        <p:nvSpPr>
          <p:cNvPr id="7" name="Shape 38"/>
          <p:cNvSpPr>
            <a:spLocks noGrp="1"/>
          </p:cNvSpPr>
          <p:nvPr>
            <p:ph type="title"/>
          </p:nvPr>
        </p:nvSpPr>
        <p:spPr>
          <a:xfrm>
            <a:off x="203260" y="454156"/>
            <a:ext cx="7358063" cy="880104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3600" b="1" dirty="0">
                <a:solidFill>
                  <a:schemeClr val="accent1"/>
                </a:solidFill>
              </a:rPr>
              <a:t>Solve the </a:t>
            </a:r>
            <a:r>
              <a:rPr lang="en-US" sz="3600" b="1" dirty="0" smtClean="0">
                <a:solidFill>
                  <a:schemeClr val="accent1"/>
                </a:solidFill>
              </a:rPr>
              <a:t>Following</a:t>
            </a:r>
            <a:endParaRPr sz="3600" b="1" dirty="0">
              <a:solidFill>
                <a:schemeClr val="accent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03260" y="1864522"/>
            <a:ext cx="8572250" cy="47375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Which of the following are legal numbers? if they are legal tell whether they are Binary, decimal or hex numbers?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246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246h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1001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1,001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2A3h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FFFEh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0Ah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Bh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1110b</a:t>
            </a:r>
            <a:endParaRPr lang="en-US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542683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6106"/>
            <a:ext cx="9144000" cy="1788416"/>
          </a:xfrm>
          <a:prstGeom prst="rect">
            <a:avLst/>
          </a:prstGeom>
        </p:spPr>
      </p:pic>
      <p:sp>
        <p:nvSpPr>
          <p:cNvPr id="7" name="Shape 38"/>
          <p:cNvSpPr>
            <a:spLocks noGrp="1"/>
          </p:cNvSpPr>
          <p:nvPr>
            <p:ph type="title"/>
          </p:nvPr>
        </p:nvSpPr>
        <p:spPr>
          <a:xfrm>
            <a:off x="203260" y="454156"/>
            <a:ext cx="7358063" cy="880104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3600" b="1" dirty="0" smtClean="0">
                <a:solidFill>
                  <a:schemeClr val="accent1"/>
                </a:solidFill>
              </a:rPr>
              <a:t>Variables</a:t>
            </a:r>
            <a:endParaRPr sz="3600" b="1" dirty="0">
              <a:solidFill>
                <a:schemeClr val="accent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03260" y="1864522"/>
            <a:ext cx="8845206" cy="42934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 use a variable to store values temporarily.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Each variable has a data type and is assigned a memory address by the program.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 will mostly use DB (define byte) and DW(define word) variables.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Byte Variables: 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the following , the directive </a:t>
            </a: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associates a memory byte to ALPHA and initialize it to 4.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A </a:t>
            </a: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“?” 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mark can be used for uninitialized byte. The range of values in a byte is </a:t>
            </a: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2^8 or 256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      DB   </a:t>
            </a:r>
            <a:r>
              <a:rPr lang="en-US" sz="2000" b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Initial_value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ALPHA   DB    4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Word Variables: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Similar to byte variable and the range of initial values is </a:t>
            </a: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2^16 or 65536.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     DW   </a:t>
            </a:r>
            <a:r>
              <a:rPr lang="en-US" sz="2000" b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Initial_value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WRD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7494449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6106"/>
            <a:ext cx="9144000" cy="1788416"/>
          </a:xfrm>
          <a:prstGeom prst="rect">
            <a:avLst/>
          </a:prstGeom>
        </p:spPr>
      </p:pic>
      <p:sp>
        <p:nvSpPr>
          <p:cNvPr id="7" name="Shape 38"/>
          <p:cNvSpPr>
            <a:spLocks noGrp="1"/>
          </p:cNvSpPr>
          <p:nvPr>
            <p:ph type="title"/>
          </p:nvPr>
        </p:nvSpPr>
        <p:spPr>
          <a:xfrm>
            <a:off x="203260" y="454156"/>
            <a:ext cx="7358063" cy="880104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3600" b="1" dirty="0" smtClean="0">
                <a:solidFill>
                  <a:schemeClr val="accent1"/>
                </a:solidFill>
              </a:rPr>
              <a:t>Arrays</a:t>
            </a:r>
            <a:endParaRPr sz="3600" b="1" dirty="0">
              <a:solidFill>
                <a:schemeClr val="accent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03260" y="1864522"/>
            <a:ext cx="8722376" cy="43127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Array is just a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sequence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of bytes or words.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i.e. to define a three-byte array, we write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B_ARRAY       DB     10h,20,30h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 B_ARRAY is associated with first byte, B_ARRAY+1 with second and B_ARRAY+2 with third.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B_ARRAY          200     10H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B_ARRAY+1      201     20H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B_ARRAY+2      202     30H</a:t>
            </a:r>
            <a:endParaRPr lang="en-US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846416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6106"/>
            <a:ext cx="9144000" cy="1788416"/>
          </a:xfrm>
          <a:prstGeom prst="rect">
            <a:avLst/>
          </a:prstGeom>
        </p:spPr>
      </p:pic>
      <p:sp>
        <p:nvSpPr>
          <p:cNvPr id="7" name="Shape 38"/>
          <p:cNvSpPr>
            <a:spLocks noGrp="1"/>
          </p:cNvSpPr>
          <p:nvPr>
            <p:ph type="title"/>
          </p:nvPr>
        </p:nvSpPr>
        <p:spPr>
          <a:xfrm>
            <a:off x="203260" y="454156"/>
            <a:ext cx="7358063" cy="880104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3600" b="1" dirty="0">
                <a:solidFill>
                  <a:schemeClr val="accent1"/>
                </a:solidFill>
              </a:rPr>
              <a:t>Array </a:t>
            </a:r>
            <a:r>
              <a:rPr lang="en-US" sz="3600" b="1" dirty="0" smtClean="0">
                <a:solidFill>
                  <a:schemeClr val="accent1"/>
                </a:solidFill>
              </a:rPr>
              <a:t>Exercise</a:t>
            </a:r>
            <a:endParaRPr sz="3600" b="1" dirty="0">
              <a:solidFill>
                <a:schemeClr val="accent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03260" y="1925052"/>
            <a:ext cx="8654137" cy="43127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marR="0" lvl="1" indent="-28575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9144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 a word array (named MY_W_ARRAY) table of which the starting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address is 500 and values are 2000,323,4000 and 1000.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pt-BR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MY_W_ARRAY       DW     2000,323,4000,1000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pt-BR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pt-BR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MY_W_ARRAY          500     2000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pt-BR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MY_W_ARRAY+2     502      323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pt-BR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MY_W_ARRAY+4     504      4000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pt-BR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MY_W_ARRAY+6     506      1000</a:t>
            </a:r>
            <a:endParaRPr lang="en-US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27783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6106"/>
            <a:ext cx="9144000" cy="1788416"/>
          </a:xfrm>
          <a:prstGeom prst="rect">
            <a:avLst/>
          </a:prstGeom>
        </p:spPr>
      </p:pic>
      <p:sp>
        <p:nvSpPr>
          <p:cNvPr id="7" name="Shape 38"/>
          <p:cNvSpPr>
            <a:spLocks noGrp="1"/>
          </p:cNvSpPr>
          <p:nvPr>
            <p:ph type="title"/>
          </p:nvPr>
        </p:nvSpPr>
        <p:spPr>
          <a:xfrm>
            <a:off x="203260" y="454156"/>
            <a:ext cx="7358063" cy="880104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3600" b="1" dirty="0">
                <a:solidFill>
                  <a:schemeClr val="accent1"/>
                </a:solidFill>
              </a:rPr>
              <a:t>High and Low bytes of Word</a:t>
            </a:r>
            <a:endParaRPr sz="3600" b="1" dirty="0">
              <a:solidFill>
                <a:schemeClr val="accent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03260" y="1853814"/>
            <a:ext cx="8940740" cy="47375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Sometimes we may need to refer to the high and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low bytes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of a word variable. i.e. if we define,        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WORD1     DW     1234H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low byte 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of WORD1 contains 34h (symbolic address: WORD1) and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High byte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contains 12h (symbolic address: WORD1+1).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Character string: 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 array of ASCII codes.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marR="0" lvl="1" indent="-28575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LETTER     DB     ‘ABC’  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marR="0" lvl="1" indent="-28575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LETTER     DB     41h,42h,43h   [ UPPERCASE]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marR="0" lvl="1" indent="-28575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MSG          DB     `HELLO’, 0Ah, 0Dh, ’$’  [combination is also possible]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marR="0" lvl="1" indent="-28575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MSG          DB     48h,45h,4Ch,4Ch,4Fh,0Ah,0Dh,24h </a:t>
            </a:r>
            <a:endParaRPr lang="en-US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549027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6106"/>
            <a:ext cx="9144000" cy="1788416"/>
          </a:xfrm>
          <a:prstGeom prst="rect">
            <a:avLst/>
          </a:prstGeom>
        </p:spPr>
      </p:pic>
      <p:sp>
        <p:nvSpPr>
          <p:cNvPr id="7" name="Shape 38"/>
          <p:cNvSpPr>
            <a:spLocks noGrp="1"/>
          </p:cNvSpPr>
          <p:nvPr>
            <p:ph type="title"/>
          </p:nvPr>
        </p:nvSpPr>
        <p:spPr>
          <a:xfrm>
            <a:off x="203260" y="454156"/>
            <a:ext cx="7358063" cy="880104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3600" b="1" dirty="0">
                <a:solidFill>
                  <a:schemeClr val="accent1"/>
                </a:solidFill>
              </a:rPr>
              <a:t>Named </a:t>
            </a:r>
            <a:r>
              <a:rPr lang="en-US" sz="3600" b="1" dirty="0" smtClean="0">
                <a:solidFill>
                  <a:schemeClr val="accent1"/>
                </a:solidFill>
              </a:rPr>
              <a:t>Constant</a:t>
            </a:r>
            <a:endParaRPr sz="3600" b="1" dirty="0">
              <a:solidFill>
                <a:schemeClr val="accent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03260" y="1727247"/>
            <a:ext cx="8722376" cy="30385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 a symbolic name for constant quantity make the assembly code much easier.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EQU (Equates): 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Assign a name to a constant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e.g.   LF   EQU   0Ah   [LF= 0Ah]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 LF=0Ah is applicable to whole code after assigning)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marR="0" lvl="1" indent="-28575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PROMPT   EQU  ‘Type Your Name’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**No memory is allocated for EQU names**</a:t>
            </a:r>
            <a:endParaRPr lang="en-US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979030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6106"/>
            <a:ext cx="9144000" cy="1788416"/>
          </a:xfrm>
          <a:prstGeom prst="rect">
            <a:avLst/>
          </a:prstGeom>
        </p:spPr>
      </p:pic>
      <p:sp>
        <p:nvSpPr>
          <p:cNvPr id="7" name="Shape 38"/>
          <p:cNvSpPr>
            <a:spLocks noGrp="1"/>
          </p:cNvSpPr>
          <p:nvPr>
            <p:ph type="title"/>
          </p:nvPr>
        </p:nvSpPr>
        <p:spPr>
          <a:xfrm>
            <a:off x="203260" y="454156"/>
            <a:ext cx="7358063" cy="880104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3600" b="1" dirty="0">
                <a:solidFill>
                  <a:schemeClr val="accent1"/>
                </a:solidFill>
              </a:rPr>
              <a:t>Instructions: </a:t>
            </a:r>
            <a:r>
              <a:rPr lang="en-US" sz="3600" b="1" dirty="0" smtClean="0">
                <a:solidFill>
                  <a:schemeClr val="accent1"/>
                </a:solidFill>
              </a:rPr>
              <a:t>MOV</a:t>
            </a:r>
            <a:endParaRPr sz="3600" b="1" dirty="0">
              <a:solidFill>
                <a:schemeClr val="accent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03259" y="1864522"/>
            <a:ext cx="8790615" cy="21891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is used to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transfer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data between registers, register and memory-location or move number directly into register or memory location.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Syntax:      MOV    destination, source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MOV     AX, WORD1 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[reads Move WORD1 to AX]</a:t>
            </a:r>
            <a:endParaRPr lang="en-US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503493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2" name="Rectangle 1"/>
          <p:cNvSpPr/>
          <p:nvPr/>
        </p:nvSpPr>
        <p:spPr>
          <a:xfrm>
            <a:off x="581890" y="1942145"/>
            <a:ext cx="753687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Assembly Language Programming and Organization of the IBM PC,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</a:rPr>
              <a:t>Ytha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 Yu and </a:t>
            </a:r>
            <a:r>
              <a:rPr lang="en-US" dirty="0">
                <a:ea typeface="Times New Roman" panose="02020603050405020304" pitchFamily="18" charset="0"/>
              </a:rPr>
              <a:t>Charles </a:t>
            </a:r>
            <a:r>
              <a:rPr lang="en-US" dirty="0" err="1">
                <a:ea typeface="Times New Roman" panose="02020603050405020304" pitchFamily="18" charset="0"/>
              </a:rPr>
              <a:t>Marut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, McGraw Hill, 1992. (ISBN: 0-07-072692-2</a:t>
            </a:r>
            <a:r>
              <a:rPr lang="en-US" dirty="0" smtClean="0">
                <a:solidFill>
                  <a:srgbClr val="000000"/>
                </a:solidFill>
                <a:ea typeface="Times New Roman" panose="02020603050405020304" pitchFamily="18" charset="0"/>
              </a:rPr>
              <a:t>).</a:t>
            </a:r>
            <a:endParaRPr lang="en-US" dirty="0">
              <a:solidFill>
                <a:srgbClr val="000000"/>
              </a:solidFill>
              <a:ea typeface="Times New Roman" panose="02020603050405020304" pitchFamily="18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>
                <a:hlinkClick r:id="rId2"/>
              </a:rPr>
              <a:t>https://www.tutorialspoint.com/assembly_programming/index.htm</a:t>
            </a:r>
            <a:endParaRPr lang="en-US" dirty="0" smtClean="0"/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endParaRPr lang="en-US" dirty="0"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48986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2" name="Rectangle 1"/>
          <p:cNvSpPr/>
          <p:nvPr/>
        </p:nvSpPr>
        <p:spPr>
          <a:xfrm>
            <a:off x="678873" y="1998023"/>
            <a:ext cx="763385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Assembly Language Programming and Organization of the IBM PC, </a:t>
            </a:r>
            <a:r>
              <a:rPr lang="en-US" sz="2000" dirty="0" err="1">
                <a:solidFill>
                  <a:srgbClr val="000000"/>
                </a:solidFill>
                <a:ea typeface="Times New Roman" panose="02020603050405020304" pitchFamily="18" charset="0"/>
              </a:rPr>
              <a:t>Ytha</a:t>
            </a: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 Yu </a:t>
            </a:r>
            <a:r>
              <a:rPr lang="en-US" sz="2000" dirty="0">
                <a:ea typeface="Times New Roman" panose="02020603050405020304" pitchFamily="18" charset="0"/>
              </a:rPr>
              <a:t>and Charles </a:t>
            </a:r>
            <a:r>
              <a:rPr lang="en-US" sz="2000" dirty="0" err="1">
                <a:ea typeface="Times New Roman" panose="02020603050405020304" pitchFamily="18" charset="0"/>
              </a:rPr>
              <a:t>Marut</a:t>
            </a: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, McGraw Hill, 1992. (ISBN: 0-07-072692-2</a:t>
            </a:r>
            <a:r>
              <a:rPr lang="en-US" sz="2000" dirty="0" smtClean="0">
                <a:solidFill>
                  <a:srgbClr val="000000"/>
                </a:solidFill>
                <a:ea typeface="Times New Roman" panose="02020603050405020304" pitchFamily="18" charset="0"/>
              </a:rPr>
              <a:t>).</a:t>
            </a:r>
          </a:p>
          <a:p>
            <a:pPr marR="0" lvl="0" algn="just">
              <a:spcBef>
                <a:spcPts val="0"/>
              </a:spcBef>
              <a:spcAft>
                <a:spcPts val="0"/>
              </a:spcAft>
              <a:tabLst>
                <a:tab pos="228600" algn="l"/>
                <a:tab pos="457200" algn="l"/>
              </a:tabLst>
            </a:pPr>
            <a:endParaRPr lang="en-US" sz="2000" dirty="0">
              <a:ea typeface="Times New Roman" panose="02020603050405020304" pitchFamily="18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Essentials of Computer Organization and Architecture, (Third Edition), Linda Null and Julia </a:t>
            </a:r>
            <a:r>
              <a:rPr lang="en-US" sz="2000" dirty="0" err="1" smtClean="0">
                <a:solidFill>
                  <a:srgbClr val="000000"/>
                </a:solidFill>
                <a:ea typeface="Times New Roman" panose="02020603050405020304" pitchFamily="18" charset="0"/>
              </a:rPr>
              <a:t>Lobur</a:t>
            </a:r>
            <a:endParaRPr lang="en-US" sz="2000" dirty="0" smtClean="0">
              <a:solidFill>
                <a:srgbClr val="000000"/>
              </a:solidFill>
              <a:ea typeface="Times New Roman" panose="02020603050405020304" pitchFamily="18" charset="0"/>
            </a:endParaRPr>
          </a:p>
          <a:p>
            <a:pPr marR="0" lvl="0" algn="just">
              <a:spcBef>
                <a:spcPts val="0"/>
              </a:spcBef>
              <a:spcAft>
                <a:spcPts val="0"/>
              </a:spcAft>
              <a:tabLst>
                <a:tab pos="228600" algn="l"/>
                <a:tab pos="457200" algn="l"/>
              </a:tabLst>
            </a:pPr>
            <a:endParaRPr lang="en-US" sz="2000" dirty="0">
              <a:ea typeface="Times New Roman" panose="02020603050405020304" pitchFamily="18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W. Stallings, “Computer Organization and Architecture: Designing for performance”, 67h Edition, Prentice Hall of India, 2003, ISBN 81 – 203 – 2962 – </a:t>
            </a:r>
            <a:r>
              <a:rPr lang="en-US" sz="2000" dirty="0" smtClean="0">
                <a:solidFill>
                  <a:srgbClr val="000000"/>
                </a:solidFill>
                <a:ea typeface="Times New Roman" panose="02020603050405020304" pitchFamily="18" charset="0"/>
              </a:rPr>
              <a:t>7</a:t>
            </a:r>
          </a:p>
          <a:p>
            <a:pPr marR="0" lvl="0" algn="just">
              <a:spcBef>
                <a:spcPts val="0"/>
              </a:spcBef>
              <a:spcAft>
                <a:spcPts val="0"/>
              </a:spcAft>
              <a:tabLst>
                <a:tab pos="228600" algn="l"/>
                <a:tab pos="457200" algn="l"/>
              </a:tabLst>
            </a:pPr>
            <a:endParaRPr lang="en-US" sz="2000" dirty="0">
              <a:ea typeface="Times New Roman" panose="02020603050405020304" pitchFamily="18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Computer Organization and Architecture by John P. Haynes.</a:t>
            </a:r>
            <a:endParaRPr lang="en-US" sz="2000" dirty="0"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6053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2196097"/>
            <a:ext cx="8272283" cy="2213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pPr marL="800100" lvl="1" indent="-342900">
              <a:buFont typeface="+mj-lt"/>
              <a:buAutoNum type="arabicPeriod"/>
            </a:pPr>
            <a:r>
              <a:rPr lang="en-US" sz="2400" dirty="0"/>
              <a:t>Learn Syntax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400" dirty="0"/>
              <a:t>Variable declarations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400" dirty="0"/>
              <a:t>Introduction of basic data movement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400" dirty="0"/>
              <a:t>Program organization: Code, Data and stack</a:t>
            </a:r>
          </a:p>
          <a:p>
            <a:pPr marL="457200" marR="0" lvl="0" indent="-457200" algn="just">
              <a:lnSpc>
                <a:spcPct val="103000"/>
              </a:lnSpc>
              <a:spcBef>
                <a:spcPts val="0"/>
              </a:spcBef>
              <a:spcAft>
                <a:spcPts val="50"/>
              </a:spcAft>
              <a:buFont typeface="+mj-lt"/>
              <a:buAutoNum type="arabicPeriod"/>
            </a:pPr>
            <a:endParaRPr lang="en-US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5304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6106"/>
            <a:ext cx="9144000" cy="1788416"/>
          </a:xfrm>
          <a:prstGeom prst="rect">
            <a:avLst/>
          </a:prstGeom>
        </p:spPr>
      </p:pic>
      <p:sp>
        <p:nvSpPr>
          <p:cNvPr id="7" name="Shape 38"/>
          <p:cNvSpPr>
            <a:spLocks noGrp="1"/>
          </p:cNvSpPr>
          <p:nvPr>
            <p:ph type="title"/>
          </p:nvPr>
        </p:nvSpPr>
        <p:spPr>
          <a:xfrm>
            <a:off x="203260" y="454156"/>
            <a:ext cx="7358063" cy="880104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3600" b="1" dirty="0">
                <a:solidFill>
                  <a:schemeClr val="accent1"/>
                </a:solidFill>
              </a:rPr>
              <a:t>Assembly Language </a:t>
            </a:r>
            <a:r>
              <a:rPr lang="en-US" sz="3600" b="1" dirty="0" smtClean="0">
                <a:solidFill>
                  <a:schemeClr val="accent1"/>
                </a:solidFill>
              </a:rPr>
              <a:t>Syntax</a:t>
            </a:r>
            <a:endParaRPr sz="3600" b="1" dirty="0">
              <a:solidFill>
                <a:schemeClr val="accent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03260" y="1712310"/>
            <a:ext cx="8135522" cy="43127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Assembly language is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not case sensitive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however, we use upper case to differentiate code from rest of the text.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Statements: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marR="0" lvl="1" indent="-28575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Programs consist of statements (one per line)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marR="0" lvl="1" indent="-28575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Each statement can be any of following types: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0" marR="0" lvl="2" indent="-2286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13716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Instruction that are translated into machine code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0" marR="0" lvl="2" indent="-2286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13716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Assembler directives that instruct the assemble to perform some specific task: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00200" marR="0" lvl="3" indent="-2286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18288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Allocating memory space for variables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00200" marR="0" lvl="3" indent="-2286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18288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Creating procedure</a:t>
            </a:r>
            <a:endParaRPr lang="en-US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784110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6106"/>
            <a:ext cx="9144000" cy="1788416"/>
          </a:xfrm>
          <a:prstGeom prst="rect">
            <a:avLst/>
          </a:prstGeom>
        </p:spPr>
      </p:pic>
      <p:sp>
        <p:nvSpPr>
          <p:cNvPr id="7" name="Shape 38"/>
          <p:cNvSpPr>
            <a:spLocks noGrp="1"/>
          </p:cNvSpPr>
          <p:nvPr>
            <p:ph type="title"/>
          </p:nvPr>
        </p:nvSpPr>
        <p:spPr>
          <a:xfrm>
            <a:off x="203260" y="454156"/>
            <a:ext cx="7358063" cy="880104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3600" b="1" dirty="0" smtClean="0">
                <a:solidFill>
                  <a:schemeClr val="accent1"/>
                </a:solidFill>
              </a:rPr>
              <a:t>Fields</a:t>
            </a:r>
            <a:endParaRPr sz="3600" b="1" dirty="0">
              <a:solidFill>
                <a:schemeClr val="accent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03260" y="1864522"/>
            <a:ext cx="8490364" cy="34901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marR="0" lvl="1" indent="-28575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9144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Instructions and directives can have up to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four fields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     Operation   Operand(s)   comment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 START    MOV CX,5              ; initialize counter   		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**[Fields  must appear in this order]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		PROC  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 creates a Procedure]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0" marR="0" lvl="2" indent="-2286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13716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 least one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blank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tab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character must separate the fields</a:t>
            </a:r>
            <a:endParaRPr lang="en-US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798887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6106"/>
            <a:ext cx="9144000" cy="1788416"/>
          </a:xfrm>
          <a:prstGeom prst="rect">
            <a:avLst/>
          </a:prstGeom>
        </p:spPr>
      </p:pic>
      <p:sp>
        <p:nvSpPr>
          <p:cNvPr id="7" name="Shape 38"/>
          <p:cNvSpPr>
            <a:spLocks noGrp="1"/>
          </p:cNvSpPr>
          <p:nvPr>
            <p:ph type="title"/>
          </p:nvPr>
        </p:nvSpPr>
        <p:spPr>
          <a:xfrm>
            <a:off x="203260" y="454156"/>
            <a:ext cx="7358063" cy="880104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3600" b="1" dirty="0">
                <a:solidFill>
                  <a:schemeClr val="accent1"/>
                </a:solidFill>
              </a:rPr>
              <a:t>Name </a:t>
            </a:r>
            <a:r>
              <a:rPr lang="en-US" sz="3600" b="1" dirty="0" smtClean="0">
                <a:solidFill>
                  <a:schemeClr val="accent1"/>
                </a:solidFill>
              </a:rPr>
              <a:t>Field</a:t>
            </a:r>
            <a:endParaRPr sz="3600" b="1" dirty="0">
              <a:solidFill>
                <a:schemeClr val="accent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03260" y="1826519"/>
            <a:ext cx="8695080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it is used for instruction levels, procedure names and variable names.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marR="0" lvl="1" indent="-28575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assembler translates names into variable names.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marR="0" lvl="1" indent="-28575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Can be 1 to 31 characters long and consists of letter , digit and special characters.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marR="0" lvl="1" indent="-28575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Embedded blanks are not allowed.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marR="0" lvl="1" indent="-28575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Names may not begin with number.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marR="0" lvl="1" indent="-28575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UPPERCASE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lowercase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 name are same.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marR="0" lvl="1" indent="-28575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Examples: COUNTER1, $1000, Done?,  .TEST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0" marR="0" lvl="2" indent="-2286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1371600" algn="l"/>
              </a:tabLst>
            </a:pP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Illegal names TWO WORD, 2AB, A45.28, ME &amp;YOU  </a:t>
            </a:r>
            <a:endParaRPr lang="en-US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884768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6106"/>
            <a:ext cx="9144000" cy="1788416"/>
          </a:xfrm>
          <a:prstGeom prst="rect">
            <a:avLst/>
          </a:prstGeom>
        </p:spPr>
      </p:pic>
      <p:sp>
        <p:nvSpPr>
          <p:cNvPr id="7" name="Shape 38"/>
          <p:cNvSpPr>
            <a:spLocks noGrp="1"/>
          </p:cNvSpPr>
          <p:nvPr>
            <p:ph type="title"/>
          </p:nvPr>
        </p:nvSpPr>
        <p:spPr>
          <a:xfrm>
            <a:off x="203260" y="454156"/>
            <a:ext cx="7358063" cy="880104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3600" b="1" dirty="0">
                <a:solidFill>
                  <a:schemeClr val="accent1"/>
                </a:solidFill>
              </a:rPr>
              <a:t>Solve the </a:t>
            </a:r>
            <a:r>
              <a:rPr lang="en-US" sz="3600" b="1" dirty="0" smtClean="0">
                <a:solidFill>
                  <a:schemeClr val="accent1"/>
                </a:solidFill>
              </a:rPr>
              <a:t>Following</a:t>
            </a:r>
            <a:endParaRPr sz="3600" b="1" dirty="0">
              <a:solidFill>
                <a:schemeClr val="accent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03260" y="1859963"/>
            <a:ext cx="7821624" cy="38880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Which of the following names are legal in IBM PC assembly language?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TWO_WORDS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TwoWOrDs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?1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.@?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$145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LET’S_GO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 = . </a:t>
            </a:r>
            <a:endParaRPr lang="en-US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840319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6106"/>
            <a:ext cx="9144000" cy="1788416"/>
          </a:xfrm>
          <a:prstGeom prst="rect">
            <a:avLst/>
          </a:prstGeom>
        </p:spPr>
      </p:pic>
      <p:sp>
        <p:nvSpPr>
          <p:cNvPr id="7" name="Shape 38"/>
          <p:cNvSpPr>
            <a:spLocks noGrp="1"/>
          </p:cNvSpPr>
          <p:nvPr>
            <p:ph type="title"/>
          </p:nvPr>
        </p:nvSpPr>
        <p:spPr>
          <a:xfrm>
            <a:off x="203260" y="454156"/>
            <a:ext cx="7358063" cy="880104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3600" b="1" dirty="0">
                <a:solidFill>
                  <a:schemeClr val="accent1"/>
                </a:solidFill>
              </a:rPr>
              <a:t>Operation Field </a:t>
            </a:r>
            <a:endParaRPr sz="3600" b="1" dirty="0">
              <a:solidFill>
                <a:schemeClr val="accent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03260" y="1908467"/>
            <a:ext cx="8790615" cy="4445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•"/>
              <a:tabLst>
                <a:tab pos="457200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Operation field contains a symbolic operation code (opcode).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•"/>
              <a:tabLst>
                <a:tab pos="457200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assembler translates a symbolic opcode into a machine language.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•"/>
              <a:tabLst>
                <a:tab pos="457200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Opcode symbols often describe the </a:t>
            </a: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operations function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(e.g. </a:t>
            </a: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MOV, ADD, SUM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etc..).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•"/>
              <a:tabLst>
                <a:tab pos="457200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assembler directive, the operation field contains pseudo operation code (pseudo-ops).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•"/>
              <a:tabLst>
                <a:tab pos="457200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Pseudo-ops are NOT translated into machine code. they simply </a:t>
            </a: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tell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the assembler to do something.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1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914400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e.g. </a:t>
            </a: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PROC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pseudo-op is used to create procedure.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Operand field species the data that are to be </a:t>
            </a: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acted on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by the operation.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 instruction may have zero, one or two operands. e.g.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 operand is </a:t>
            </a: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Destination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(i.e. register or Memory location)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1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914400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some instruction do not store any result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Second operand is </a:t>
            </a: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Source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 its not usually modified by instruction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sz="1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908710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6106"/>
            <a:ext cx="9144000" cy="1788416"/>
          </a:xfrm>
          <a:prstGeom prst="rect">
            <a:avLst/>
          </a:prstGeom>
        </p:spPr>
      </p:pic>
      <p:sp>
        <p:nvSpPr>
          <p:cNvPr id="7" name="Shape 38"/>
          <p:cNvSpPr>
            <a:spLocks noGrp="1"/>
          </p:cNvSpPr>
          <p:nvPr>
            <p:ph type="title"/>
          </p:nvPr>
        </p:nvSpPr>
        <p:spPr>
          <a:xfrm>
            <a:off x="203260" y="454156"/>
            <a:ext cx="7358063" cy="880104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3600" b="1" dirty="0">
                <a:solidFill>
                  <a:schemeClr val="accent1"/>
                </a:solidFill>
              </a:rPr>
              <a:t>Comment </a:t>
            </a:r>
            <a:r>
              <a:rPr lang="en-US" sz="3600" b="1" dirty="0" smtClean="0">
                <a:solidFill>
                  <a:schemeClr val="accent1"/>
                </a:solidFill>
              </a:rPr>
              <a:t>Field</a:t>
            </a:r>
            <a:endParaRPr sz="3600" b="1" dirty="0">
              <a:solidFill>
                <a:schemeClr val="accent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03259" y="1846467"/>
            <a:ext cx="8544955" cy="3463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Comment: 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put instruction into the context of program.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Comment field of a statement is used to say something about what the statement does?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Semicolon ( ; ) marks in the beginning of this field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Assembler ignores anything typed after “ ; “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**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Comment is very important in assembly language and it is almost impossible to understand assembly code without comment.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**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Commenting is considered as good programming practice</a:t>
            </a:r>
            <a:endParaRPr lang="en-US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6876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6106"/>
            <a:ext cx="9144000" cy="1788416"/>
          </a:xfrm>
          <a:prstGeom prst="rect">
            <a:avLst/>
          </a:prstGeom>
        </p:spPr>
      </p:pic>
      <p:sp>
        <p:nvSpPr>
          <p:cNvPr id="7" name="Shape 38"/>
          <p:cNvSpPr>
            <a:spLocks noGrp="1"/>
          </p:cNvSpPr>
          <p:nvPr>
            <p:ph type="title"/>
          </p:nvPr>
        </p:nvSpPr>
        <p:spPr>
          <a:xfrm>
            <a:off x="203260" y="454156"/>
            <a:ext cx="7358063" cy="880104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3600" b="1" dirty="0">
                <a:solidFill>
                  <a:schemeClr val="accent1"/>
                </a:solidFill>
              </a:rPr>
              <a:t>Program</a:t>
            </a:r>
            <a:r>
              <a:rPr lang="en-US" sz="3600" dirty="0">
                <a:solidFill>
                  <a:schemeClr val="accent1"/>
                </a:solidFill>
              </a:rPr>
              <a:t> </a:t>
            </a:r>
            <a:r>
              <a:rPr lang="en-US" sz="3600" b="1" dirty="0" smtClean="0">
                <a:solidFill>
                  <a:schemeClr val="accent1"/>
                </a:solidFill>
              </a:rPr>
              <a:t>Data</a:t>
            </a:r>
            <a:endParaRPr sz="3600" b="1" dirty="0">
              <a:solidFill>
                <a:schemeClr val="accent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03259" y="1712310"/>
            <a:ext cx="8776967" cy="48503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Processor operates only on </a:t>
            </a: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binary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data. 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So, the assembler MUST </a:t>
            </a: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translate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all data representation into binary numbers.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assembly program, we may express data as </a:t>
            </a: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binary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decimal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hex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numbers and even characters.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Numbers: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marR="0" lvl="1" indent="-28575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Binary: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binary number is written as bit string followed by the letter </a:t>
            </a: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(e.g.</a:t>
            </a: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1010</a:t>
            </a: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marR="0" lvl="1" indent="-28575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Decimal: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 decimal number is a string of decimal digits. It ends with optional “D” or “d” (e.g. 1234).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marR="0" lvl="1" indent="-28575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Hex: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hex number begins with a decimal digit and ends with the letter </a:t>
            </a: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 (e.g.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12AB</a:t>
            </a: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Characters: 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Character strings must be enclosed with single or double quotes.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marR="0" lvl="1" indent="-28575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e.g. ‘A’ or “hello” is translated into ASCII by assembler. So, there is no difference between ‘A’ or 41h or 65d.</a:t>
            </a:r>
            <a:endParaRPr lang="en-US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251157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7065354EA01BC44868D572CD0454262" ma:contentTypeVersion="0" ma:contentTypeDescription="Create a new document." ma:contentTypeScope="" ma:versionID="d1d3c00398ebaa247de9cd830b09b605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967b7be50301903c78f9c39c6fd9af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3A7C67F-AB95-4633-B135-D70A9B20D833}"/>
</file>

<file path=customXml/itemProps2.xml><?xml version="1.0" encoding="utf-8"?>
<ds:datastoreItem xmlns:ds="http://schemas.openxmlformats.org/officeDocument/2006/customXml" ds:itemID="{4C493C3A-1106-4241-89E8-A8EF7B30CF8B}"/>
</file>

<file path=customXml/itemProps3.xml><?xml version="1.0" encoding="utf-8"?>
<ds:datastoreItem xmlns:ds="http://schemas.openxmlformats.org/officeDocument/2006/customXml" ds:itemID="{07019E37-6E6B-47AF-BEF1-78DB89F9BE10}"/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71</TotalTime>
  <Words>1097</Words>
  <Application>Microsoft Office PowerPoint</Application>
  <PresentationFormat>On-screen Show (4:3)</PresentationFormat>
  <Paragraphs>155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Corbel</vt:lpstr>
      <vt:lpstr>Times New Roman</vt:lpstr>
      <vt:lpstr>Wingdings</vt:lpstr>
      <vt:lpstr>Spectrum</vt:lpstr>
      <vt:lpstr>Lecture Title</vt:lpstr>
      <vt:lpstr>Lecture Outline</vt:lpstr>
      <vt:lpstr>Assembly Language Syntax</vt:lpstr>
      <vt:lpstr>Fields</vt:lpstr>
      <vt:lpstr>Name Field</vt:lpstr>
      <vt:lpstr>Solve the Following</vt:lpstr>
      <vt:lpstr>Operation Field </vt:lpstr>
      <vt:lpstr>Comment Field</vt:lpstr>
      <vt:lpstr>Program Data</vt:lpstr>
      <vt:lpstr>Solve the Following</vt:lpstr>
      <vt:lpstr>Variables</vt:lpstr>
      <vt:lpstr>Arrays</vt:lpstr>
      <vt:lpstr>Array Exercise</vt:lpstr>
      <vt:lpstr>High and Low bytes of Word</vt:lpstr>
      <vt:lpstr>Named Constant</vt:lpstr>
      <vt:lpstr>Instructions: MOV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Windows User</cp:lastModifiedBy>
  <cp:revision>14</cp:revision>
  <dcterms:created xsi:type="dcterms:W3CDTF">2018-12-10T17:20:29Z</dcterms:created>
  <dcterms:modified xsi:type="dcterms:W3CDTF">2020-04-30T10:19:13Z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0x01010057065354EA01BC44868D572CD0454262</vt:lpwstr>
  </property>
</Properties>
</file>