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ADA0C-088C-40B5-B714-63E90D061D1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40BA5-46B4-45BD-A24E-7EA8588E7322}">
      <dgm:prSet phldrT="[Text]" custT="1"/>
      <dgm:spPr/>
      <dgm:t>
        <a:bodyPr/>
        <a:lstStyle/>
        <a:p>
          <a:r>
            <a:rPr lang="en-US" sz="1200" b="1" dirty="0" smtClean="0"/>
            <a:t>Age</a:t>
          </a:r>
          <a:endParaRPr lang="en-US" sz="1200" b="1" dirty="0"/>
        </a:p>
      </dgm:t>
    </dgm:pt>
    <dgm:pt modelId="{917FFD98-18F7-4398-918C-8F62322C4E9D}" type="parTrans" cxnId="{D833CE9A-50DD-47E6-BA78-11E50B690448}">
      <dgm:prSet/>
      <dgm:spPr/>
      <dgm:t>
        <a:bodyPr/>
        <a:lstStyle/>
        <a:p>
          <a:endParaRPr lang="en-US"/>
        </a:p>
      </dgm:t>
    </dgm:pt>
    <dgm:pt modelId="{6ECA877F-45C6-486C-9757-D92F6AFF1381}" type="sibTrans" cxnId="{D833CE9A-50DD-47E6-BA78-11E50B690448}">
      <dgm:prSet/>
      <dgm:spPr/>
      <dgm:t>
        <a:bodyPr/>
        <a:lstStyle/>
        <a:p>
          <a:endParaRPr lang="en-US"/>
        </a:p>
      </dgm:t>
    </dgm:pt>
    <dgm:pt modelId="{2D1A916D-A0DA-4329-92A6-B783492B3FD2}">
      <dgm:prSet phldrT="[Text]" custT="1"/>
      <dgm:spPr/>
      <dgm:t>
        <a:bodyPr/>
        <a:lstStyle/>
        <a:p>
          <a:r>
            <a:rPr lang="en-US" sz="900" b="1" dirty="0" smtClean="0"/>
            <a:t>Retain 30-50Yrs age</a:t>
          </a:r>
          <a:endParaRPr lang="en-US" sz="900" b="1" dirty="0"/>
        </a:p>
      </dgm:t>
    </dgm:pt>
    <dgm:pt modelId="{8459A9B4-A39E-4C29-A880-D82D4D533CE0}" type="parTrans" cxnId="{E3F50E9A-BAAA-4837-9A79-05E96C2015C7}">
      <dgm:prSet/>
      <dgm:spPr/>
      <dgm:t>
        <a:bodyPr/>
        <a:lstStyle/>
        <a:p>
          <a:endParaRPr lang="en-US"/>
        </a:p>
      </dgm:t>
    </dgm:pt>
    <dgm:pt modelId="{7ECC4276-829F-470B-A1FD-F3D90E1560CE}" type="sibTrans" cxnId="{E3F50E9A-BAAA-4837-9A79-05E96C2015C7}">
      <dgm:prSet/>
      <dgm:spPr/>
      <dgm:t>
        <a:bodyPr/>
        <a:lstStyle/>
        <a:p>
          <a:endParaRPr lang="en-US"/>
        </a:p>
      </dgm:t>
    </dgm:pt>
    <dgm:pt modelId="{57999C02-EE13-405D-8D09-5D8B1734CDAE}">
      <dgm:prSet phldrT="[Text]" custT="1"/>
      <dgm:spPr/>
      <dgm:t>
        <a:bodyPr/>
        <a:lstStyle/>
        <a:p>
          <a:r>
            <a:rPr lang="en-US" sz="1200" b="1" dirty="0" smtClean="0"/>
            <a:t>Income</a:t>
          </a:r>
          <a:endParaRPr lang="en-US" sz="1200" b="1" dirty="0"/>
        </a:p>
      </dgm:t>
    </dgm:pt>
    <dgm:pt modelId="{AB920C70-B978-4AD4-9871-269C5D4A0476}" type="parTrans" cxnId="{DDC15707-097A-4699-8D30-4D29919DAAD4}">
      <dgm:prSet/>
      <dgm:spPr/>
      <dgm:t>
        <a:bodyPr/>
        <a:lstStyle/>
        <a:p>
          <a:endParaRPr lang="en-US"/>
        </a:p>
      </dgm:t>
    </dgm:pt>
    <dgm:pt modelId="{D542E49D-FA62-4A23-96D0-A2C6B38416EB}" type="sibTrans" cxnId="{DDC15707-097A-4699-8D30-4D29919DAAD4}">
      <dgm:prSet/>
      <dgm:spPr/>
      <dgm:t>
        <a:bodyPr/>
        <a:lstStyle/>
        <a:p>
          <a:endParaRPr lang="en-US"/>
        </a:p>
      </dgm:t>
    </dgm:pt>
    <dgm:pt modelId="{7511DF95-1DA6-4314-A191-898295B86B63}">
      <dgm:prSet phldrT="[Text]" custT="1"/>
      <dgm:spPr/>
      <dgm:t>
        <a:bodyPr/>
        <a:lstStyle/>
        <a:p>
          <a:r>
            <a:rPr lang="en-US" sz="900" b="1" dirty="0" smtClean="0"/>
            <a:t>Focus on Salary &lt;80K $</a:t>
          </a:r>
          <a:endParaRPr lang="en-US" sz="900" b="1" dirty="0"/>
        </a:p>
      </dgm:t>
    </dgm:pt>
    <dgm:pt modelId="{D61F1E90-2273-4BFA-AA67-CEB3FD705415}" type="parTrans" cxnId="{9A02E02D-21BE-47BD-9441-6825AF75E88F}">
      <dgm:prSet/>
      <dgm:spPr/>
      <dgm:t>
        <a:bodyPr/>
        <a:lstStyle/>
        <a:p>
          <a:endParaRPr lang="en-US"/>
        </a:p>
      </dgm:t>
    </dgm:pt>
    <dgm:pt modelId="{90B089CA-F05C-4DFD-8FAD-C8115C6DAAB1}" type="sibTrans" cxnId="{9A02E02D-21BE-47BD-9441-6825AF75E88F}">
      <dgm:prSet/>
      <dgm:spPr/>
      <dgm:t>
        <a:bodyPr/>
        <a:lstStyle/>
        <a:p>
          <a:endParaRPr lang="en-US"/>
        </a:p>
      </dgm:t>
    </dgm:pt>
    <dgm:pt modelId="{1FF6D45E-70B9-42A7-AAB0-6129D00ED140}">
      <dgm:prSet phldrT="[Text]" custT="1"/>
      <dgm:spPr/>
      <dgm:t>
        <a:bodyPr/>
        <a:lstStyle/>
        <a:p>
          <a:r>
            <a:rPr lang="en-US" sz="1200" b="1" dirty="0" smtClean="0"/>
            <a:t>Credit Limit</a:t>
          </a:r>
          <a:endParaRPr lang="en-US" sz="1200" b="1" dirty="0"/>
        </a:p>
      </dgm:t>
    </dgm:pt>
    <dgm:pt modelId="{EC3FBEAA-3E08-475E-904C-14F91A775B14}" type="parTrans" cxnId="{944D405D-87C3-4A23-A9E7-856F521F8456}">
      <dgm:prSet/>
      <dgm:spPr/>
      <dgm:t>
        <a:bodyPr/>
        <a:lstStyle/>
        <a:p>
          <a:endParaRPr lang="en-US"/>
        </a:p>
      </dgm:t>
    </dgm:pt>
    <dgm:pt modelId="{BD87C5E4-3C26-4EF8-8E6C-1F12733E67E6}" type="sibTrans" cxnId="{944D405D-87C3-4A23-A9E7-856F521F8456}">
      <dgm:prSet/>
      <dgm:spPr/>
      <dgm:t>
        <a:bodyPr/>
        <a:lstStyle/>
        <a:p>
          <a:endParaRPr lang="en-US"/>
        </a:p>
      </dgm:t>
    </dgm:pt>
    <dgm:pt modelId="{FFAEE3D1-C6FD-42AB-BF55-221DB75AF3C5}">
      <dgm:prSet phldrT="[Text]" custT="1"/>
      <dgm:spPr/>
      <dgm:t>
        <a:bodyPr/>
        <a:lstStyle/>
        <a:p>
          <a:r>
            <a:rPr lang="en-US" sz="900" b="1" dirty="0" smtClean="0"/>
            <a:t>Higher Credit limit for income &lt;80K $ </a:t>
          </a:r>
          <a:endParaRPr lang="en-US" sz="900" b="1" dirty="0"/>
        </a:p>
      </dgm:t>
    </dgm:pt>
    <dgm:pt modelId="{979BDB5E-1CCB-4DF1-BD0A-A9AE75778A48}" type="parTrans" cxnId="{E681336D-6EB9-4619-9311-752CD560D166}">
      <dgm:prSet/>
      <dgm:spPr/>
      <dgm:t>
        <a:bodyPr/>
        <a:lstStyle/>
        <a:p>
          <a:endParaRPr lang="en-US"/>
        </a:p>
      </dgm:t>
    </dgm:pt>
    <dgm:pt modelId="{ADA9B998-61AE-4A97-8AB7-3B5A0B637089}" type="sibTrans" cxnId="{E681336D-6EB9-4619-9311-752CD560D166}">
      <dgm:prSet/>
      <dgm:spPr/>
      <dgm:t>
        <a:bodyPr/>
        <a:lstStyle/>
        <a:p>
          <a:endParaRPr lang="en-US"/>
        </a:p>
      </dgm:t>
    </dgm:pt>
    <dgm:pt modelId="{8C4A6634-7804-47D1-97DF-858FDBBB1FC9}">
      <dgm:prSet phldrT="[Text]" custT="1"/>
      <dgm:spPr/>
      <dgm:t>
        <a:bodyPr/>
        <a:lstStyle/>
        <a:p>
          <a:r>
            <a:rPr lang="en-US" sz="1200" b="1" dirty="0" smtClean="0"/>
            <a:t>Utilization</a:t>
          </a:r>
          <a:endParaRPr lang="en-US" sz="1200" b="1" dirty="0"/>
        </a:p>
      </dgm:t>
    </dgm:pt>
    <dgm:pt modelId="{C3AA4D7F-2827-4D2A-B23D-A80F92F247E1}" type="parTrans" cxnId="{F04AF7E5-E85C-413D-8B6A-E21193F69B8E}">
      <dgm:prSet/>
      <dgm:spPr/>
      <dgm:t>
        <a:bodyPr/>
        <a:lstStyle/>
        <a:p>
          <a:endParaRPr lang="en-US"/>
        </a:p>
      </dgm:t>
    </dgm:pt>
    <dgm:pt modelId="{236FC8B1-32A6-4254-966A-2EB5890E9DB5}" type="sibTrans" cxnId="{F04AF7E5-E85C-413D-8B6A-E21193F69B8E}">
      <dgm:prSet/>
      <dgm:spPr/>
      <dgm:t>
        <a:bodyPr/>
        <a:lstStyle/>
        <a:p>
          <a:endParaRPr lang="en-US"/>
        </a:p>
      </dgm:t>
    </dgm:pt>
    <dgm:pt modelId="{52E68612-CD4D-4DF5-B90C-5CE726C2CA7C}">
      <dgm:prSet phldrT="[Text]" custT="1"/>
      <dgm:spPr/>
      <dgm:t>
        <a:bodyPr/>
        <a:lstStyle/>
        <a:p>
          <a:r>
            <a:rPr lang="en-US" sz="900" b="1" dirty="0" smtClean="0"/>
            <a:t>Monitoring for lower utilization Customer</a:t>
          </a:r>
          <a:endParaRPr lang="en-US" sz="900" b="1" dirty="0"/>
        </a:p>
      </dgm:t>
    </dgm:pt>
    <dgm:pt modelId="{9CF0AA61-ED7A-49D0-94BF-67407AA97803}" type="parTrans" cxnId="{434E0F44-A48F-48AB-89F8-1F2160BBF7A7}">
      <dgm:prSet/>
      <dgm:spPr/>
      <dgm:t>
        <a:bodyPr/>
        <a:lstStyle/>
        <a:p>
          <a:endParaRPr lang="en-US"/>
        </a:p>
      </dgm:t>
    </dgm:pt>
    <dgm:pt modelId="{E94B4DEB-662E-4460-9126-EC95687F3C61}" type="sibTrans" cxnId="{434E0F44-A48F-48AB-89F8-1F2160BBF7A7}">
      <dgm:prSet/>
      <dgm:spPr/>
      <dgm:t>
        <a:bodyPr/>
        <a:lstStyle/>
        <a:p>
          <a:endParaRPr lang="en-US"/>
        </a:p>
      </dgm:t>
    </dgm:pt>
    <dgm:pt modelId="{ADF05D85-284E-4F09-9E38-5045EED4D048}">
      <dgm:prSet phldrT="[Text]" custT="1"/>
      <dgm:spPr/>
      <dgm:t>
        <a:bodyPr/>
        <a:lstStyle/>
        <a:p>
          <a:r>
            <a:rPr lang="en-US" sz="1200" b="1" dirty="0" smtClean="0"/>
            <a:t>Months on Books.</a:t>
          </a:r>
          <a:endParaRPr lang="en-US" sz="1200" b="1" dirty="0"/>
        </a:p>
      </dgm:t>
    </dgm:pt>
    <dgm:pt modelId="{6E80A7DD-8896-4B8A-8BBC-C77CC6E45AE4}" type="parTrans" cxnId="{07AC55D2-4B91-4D7B-8FDA-B9D246698318}">
      <dgm:prSet/>
      <dgm:spPr/>
      <dgm:t>
        <a:bodyPr/>
        <a:lstStyle/>
        <a:p>
          <a:endParaRPr lang="en-US"/>
        </a:p>
      </dgm:t>
    </dgm:pt>
    <dgm:pt modelId="{09D0DB89-AF90-433D-AC4F-6665F0A20BE9}" type="sibTrans" cxnId="{07AC55D2-4B91-4D7B-8FDA-B9D246698318}">
      <dgm:prSet/>
      <dgm:spPr/>
      <dgm:t>
        <a:bodyPr/>
        <a:lstStyle/>
        <a:p>
          <a:endParaRPr lang="en-US"/>
        </a:p>
      </dgm:t>
    </dgm:pt>
    <dgm:pt modelId="{EB964C1D-4688-49C6-9856-5996AEAF0EDF}">
      <dgm:prSet phldrT="[Text]" custT="1"/>
      <dgm:spPr/>
      <dgm:t>
        <a:bodyPr/>
        <a:lstStyle/>
        <a:p>
          <a:r>
            <a:rPr lang="en-US" sz="900" b="1" dirty="0" smtClean="0"/>
            <a:t>30-40 Month customer</a:t>
          </a:r>
          <a:endParaRPr lang="en-US" sz="900" b="1" dirty="0"/>
        </a:p>
      </dgm:t>
    </dgm:pt>
    <dgm:pt modelId="{6B45E380-40FD-411E-8489-B9B8EAA78243}" type="parTrans" cxnId="{D3C442FA-C0D9-4130-A30C-57E0EA5C2DA2}">
      <dgm:prSet/>
      <dgm:spPr/>
      <dgm:t>
        <a:bodyPr/>
        <a:lstStyle/>
        <a:p>
          <a:endParaRPr lang="en-US"/>
        </a:p>
      </dgm:t>
    </dgm:pt>
    <dgm:pt modelId="{2EF74B37-152A-440C-BCB9-B2E88C569FE8}" type="sibTrans" cxnId="{D3C442FA-C0D9-4130-A30C-57E0EA5C2DA2}">
      <dgm:prSet/>
      <dgm:spPr/>
      <dgm:t>
        <a:bodyPr/>
        <a:lstStyle/>
        <a:p>
          <a:endParaRPr lang="en-US"/>
        </a:p>
      </dgm:t>
    </dgm:pt>
    <dgm:pt modelId="{0639DEBD-8328-43F3-922A-60649B8282D2}" type="pres">
      <dgm:prSet presAssocID="{DC1ADA0C-088C-40B5-B714-63E90D061D1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D96B5E-697D-4CAB-BBF5-29F502FD8FA2}" type="pres">
      <dgm:prSet presAssocID="{9FD40BA5-46B4-45BD-A24E-7EA8588E732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D81D9-A9E5-4C06-8EC0-896C54B4FFFB}" type="pres">
      <dgm:prSet presAssocID="{9FD40BA5-46B4-45BD-A24E-7EA8588E7322}" presName="spNode" presStyleCnt="0"/>
      <dgm:spPr/>
    </dgm:pt>
    <dgm:pt modelId="{E501A505-09B2-417F-9EA3-68595B49D864}" type="pres">
      <dgm:prSet presAssocID="{6ECA877F-45C6-486C-9757-D92F6AFF1381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19B02F1-498E-458C-8F18-9E423EDE84C8}" type="pres">
      <dgm:prSet presAssocID="{57999C02-EE13-405D-8D09-5D8B1734CD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EA983-7C2C-4AD7-8403-454CCBB61629}" type="pres">
      <dgm:prSet presAssocID="{57999C02-EE13-405D-8D09-5D8B1734CDAE}" presName="spNode" presStyleCnt="0"/>
      <dgm:spPr/>
    </dgm:pt>
    <dgm:pt modelId="{0574030E-2BC3-4F5A-B4E2-74FA6A879B15}" type="pres">
      <dgm:prSet presAssocID="{D542E49D-FA62-4A23-96D0-A2C6B38416E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A8B5F06-8140-44D9-AA9B-A5E087D3E3D9}" type="pres">
      <dgm:prSet presAssocID="{1FF6D45E-70B9-42A7-AAB0-6129D00ED1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C7AC7-B9C1-4980-B15E-7D681FF0F3DE}" type="pres">
      <dgm:prSet presAssocID="{1FF6D45E-70B9-42A7-AAB0-6129D00ED140}" presName="spNode" presStyleCnt="0"/>
      <dgm:spPr/>
    </dgm:pt>
    <dgm:pt modelId="{475E8E8B-1372-48EA-9ECB-A8A07C542FD1}" type="pres">
      <dgm:prSet presAssocID="{BD87C5E4-3C26-4EF8-8E6C-1F12733E67E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BAAE69C-43F5-4B16-9757-B09A685344C9}" type="pres">
      <dgm:prSet presAssocID="{8C4A6634-7804-47D1-97DF-858FDBBB1FC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9BBABF-0D72-460D-82D6-113121E7A449}" type="pres">
      <dgm:prSet presAssocID="{8C4A6634-7804-47D1-97DF-858FDBBB1FC9}" presName="spNode" presStyleCnt="0"/>
      <dgm:spPr/>
    </dgm:pt>
    <dgm:pt modelId="{877A4143-12A7-4935-BE9A-5BE688653894}" type="pres">
      <dgm:prSet presAssocID="{236FC8B1-32A6-4254-966A-2EB5890E9DB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4C3B5BD-0F80-4343-971B-DA5FA75F5975}" type="pres">
      <dgm:prSet presAssocID="{ADF05D85-284E-4F09-9E38-5045EED4D04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5624A3-546F-4CD6-9356-5E4DF09019EF}" type="pres">
      <dgm:prSet presAssocID="{ADF05D85-284E-4F09-9E38-5045EED4D048}" presName="spNode" presStyleCnt="0"/>
      <dgm:spPr/>
    </dgm:pt>
    <dgm:pt modelId="{ED4E4456-5A75-4EDB-B680-507500D41A7F}" type="pres">
      <dgm:prSet presAssocID="{09D0DB89-AF90-433D-AC4F-6665F0A20BE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577BFF0-C6E6-4132-BAD7-FB3A66B469D0}" type="presOf" srcId="{8C4A6634-7804-47D1-97DF-858FDBBB1FC9}" destId="{BBAAE69C-43F5-4B16-9757-B09A685344C9}" srcOrd="0" destOrd="0" presId="urn:microsoft.com/office/officeart/2005/8/layout/cycle6"/>
    <dgm:cxn modelId="{F04AF7E5-E85C-413D-8B6A-E21193F69B8E}" srcId="{DC1ADA0C-088C-40B5-B714-63E90D061D13}" destId="{8C4A6634-7804-47D1-97DF-858FDBBB1FC9}" srcOrd="3" destOrd="0" parTransId="{C3AA4D7F-2827-4D2A-B23D-A80F92F247E1}" sibTransId="{236FC8B1-32A6-4254-966A-2EB5890E9DB5}"/>
    <dgm:cxn modelId="{2497AED0-12C5-46FE-BF39-AB617346E37B}" type="presOf" srcId="{09D0DB89-AF90-433D-AC4F-6665F0A20BE9}" destId="{ED4E4456-5A75-4EDB-B680-507500D41A7F}" srcOrd="0" destOrd="0" presId="urn:microsoft.com/office/officeart/2005/8/layout/cycle6"/>
    <dgm:cxn modelId="{B354D71B-AB10-4AB0-82FE-890477886521}" type="presOf" srcId="{7511DF95-1DA6-4314-A191-898295B86B63}" destId="{619B02F1-498E-458C-8F18-9E423EDE84C8}" srcOrd="0" destOrd="1" presId="urn:microsoft.com/office/officeart/2005/8/layout/cycle6"/>
    <dgm:cxn modelId="{58EE7982-6134-450B-AA5C-D5230D1421D9}" type="presOf" srcId="{1FF6D45E-70B9-42A7-AAB0-6129D00ED140}" destId="{BA8B5F06-8140-44D9-AA9B-A5E087D3E3D9}" srcOrd="0" destOrd="0" presId="urn:microsoft.com/office/officeart/2005/8/layout/cycle6"/>
    <dgm:cxn modelId="{9A02E02D-21BE-47BD-9441-6825AF75E88F}" srcId="{57999C02-EE13-405D-8D09-5D8B1734CDAE}" destId="{7511DF95-1DA6-4314-A191-898295B86B63}" srcOrd="0" destOrd="0" parTransId="{D61F1E90-2273-4BFA-AA67-CEB3FD705415}" sibTransId="{90B089CA-F05C-4DFD-8FAD-C8115C6DAAB1}"/>
    <dgm:cxn modelId="{4A80C07F-06D6-4F81-A3DB-8FCDBD531D98}" type="presOf" srcId="{236FC8B1-32A6-4254-966A-2EB5890E9DB5}" destId="{877A4143-12A7-4935-BE9A-5BE688653894}" srcOrd="0" destOrd="0" presId="urn:microsoft.com/office/officeart/2005/8/layout/cycle6"/>
    <dgm:cxn modelId="{09A151F6-C955-46B0-A0A0-62B6AF08A6F5}" type="presOf" srcId="{EB964C1D-4688-49C6-9856-5996AEAF0EDF}" destId="{74C3B5BD-0F80-4343-971B-DA5FA75F5975}" srcOrd="0" destOrd="1" presId="urn:microsoft.com/office/officeart/2005/8/layout/cycle6"/>
    <dgm:cxn modelId="{8276D614-EC0C-4DAD-94DA-BB3169553318}" type="presOf" srcId="{D542E49D-FA62-4A23-96D0-A2C6B38416EB}" destId="{0574030E-2BC3-4F5A-B4E2-74FA6A879B15}" srcOrd="0" destOrd="0" presId="urn:microsoft.com/office/officeart/2005/8/layout/cycle6"/>
    <dgm:cxn modelId="{C2D609FE-C381-4C03-BB38-7E3013899FB5}" type="presOf" srcId="{52E68612-CD4D-4DF5-B90C-5CE726C2CA7C}" destId="{BBAAE69C-43F5-4B16-9757-B09A685344C9}" srcOrd="0" destOrd="1" presId="urn:microsoft.com/office/officeart/2005/8/layout/cycle6"/>
    <dgm:cxn modelId="{D1A4937A-5122-4DBB-9855-F401FE623AA7}" type="presOf" srcId="{6ECA877F-45C6-486C-9757-D92F6AFF1381}" destId="{E501A505-09B2-417F-9EA3-68595B49D864}" srcOrd="0" destOrd="0" presId="urn:microsoft.com/office/officeart/2005/8/layout/cycle6"/>
    <dgm:cxn modelId="{E681336D-6EB9-4619-9311-752CD560D166}" srcId="{1FF6D45E-70B9-42A7-AAB0-6129D00ED140}" destId="{FFAEE3D1-C6FD-42AB-BF55-221DB75AF3C5}" srcOrd="0" destOrd="0" parTransId="{979BDB5E-1CCB-4DF1-BD0A-A9AE75778A48}" sibTransId="{ADA9B998-61AE-4A97-8AB7-3B5A0B637089}"/>
    <dgm:cxn modelId="{67E81F3D-11ED-4BCF-A5BF-0E4AD05FC84A}" type="presOf" srcId="{DC1ADA0C-088C-40B5-B714-63E90D061D13}" destId="{0639DEBD-8328-43F3-922A-60649B8282D2}" srcOrd="0" destOrd="0" presId="urn:microsoft.com/office/officeart/2005/8/layout/cycle6"/>
    <dgm:cxn modelId="{8C60737C-E0BD-47C2-B2C0-3B01BAFAAB70}" type="presOf" srcId="{BD87C5E4-3C26-4EF8-8E6C-1F12733E67E6}" destId="{475E8E8B-1372-48EA-9ECB-A8A07C542FD1}" srcOrd="0" destOrd="0" presId="urn:microsoft.com/office/officeart/2005/8/layout/cycle6"/>
    <dgm:cxn modelId="{B7B1F1B6-C99E-49F7-808B-EBA5DAE4A6FD}" type="presOf" srcId="{2D1A916D-A0DA-4329-92A6-B783492B3FD2}" destId="{CED96B5E-697D-4CAB-BBF5-29F502FD8FA2}" srcOrd="0" destOrd="1" presId="urn:microsoft.com/office/officeart/2005/8/layout/cycle6"/>
    <dgm:cxn modelId="{F699AB54-C76A-44F1-B99A-E24C1EFCE84A}" type="presOf" srcId="{9FD40BA5-46B4-45BD-A24E-7EA8588E7322}" destId="{CED96B5E-697D-4CAB-BBF5-29F502FD8FA2}" srcOrd="0" destOrd="0" presId="urn:microsoft.com/office/officeart/2005/8/layout/cycle6"/>
    <dgm:cxn modelId="{E3F50E9A-BAAA-4837-9A79-05E96C2015C7}" srcId="{9FD40BA5-46B4-45BD-A24E-7EA8588E7322}" destId="{2D1A916D-A0DA-4329-92A6-B783492B3FD2}" srcOrd="0" destOrd="0" parTransId="{8459A9B4-A39E-4C29-A880-D82D4D533CE0}" sibTransId="{7ECC4276-829F-470B-A1FD-F3D90E1560CE}"/>
    <dgm:cxn modelId="{488ACA6A-1725-4C86-B62B-7AEDBF046917}" type="presOf" srcId="{FFAEE3D1-C6FD-42AB-BF55-221DB75AF3C5}" destId="{BA8B5F06-8140-44D9-AA9B-A5E087D3E3D9}" srcOrd="0" destOrd="1" presId="urn:microsoft.com/office/officeart/2005/8/layout/cycle6"/>
    <dgm:cxn modelId="{D833CE9A-50DD-47E6-BA78-11E50B690448}" srcId="{DC1ADA0C-088C-40B5-B714-63E90D061D13}" destId="{9FD40BA5-46B4-45BD-A24E-7EA8588E7322}" srcOrd="0" destOrd="0" parTransId="{917FFD98-18F7-4398-918C-8F62322C4E9D}" sibTransId="{6ECA877F-45C6-486C-9757-D92F6AFF1381}"/>
    <dgm:cxn modelId="{6BF5EA46-CF13-49F8-9CB5-4D01B2A3C050}" type="presOf" srcId="{57999C02-EE13-405D-8D09-5D8B1734CDAE}" destId="{619B02F1-498E-458C-8F18-9E423EDE84C8}" srcOrd="0" destOrd="0" presId="urn:microsoft.com/office/officeart/2005/8/layout/cycle6"/>
    <dgm:cxn modelId="{07AC55D2-4B91-4D7B-8FDA-B9D246698318}" srcId="{DC1ADA0C-088C-40B5-B714-63E90D061D13}" destId="{ADF05D85-284E-4F09-9E38-5045EED4D048}" srcOrd="4" destOrd="0" parTransId="{6E80A7DD-8896-4B8A-8BBC-C77CC6E45AE4}" sibTransId="{09D0DB89-AF90-433D-AC4F-6665F0A20BE9}"/>
    <dgm:cxn modelId="{434E0F44-A48F-48AB-89F8-1F2160BBF7A7}" srcId="{8C4A6634-7804-47D1-97DF-858FDBBB1FC9}" destId="{52E68612-CD4D-4DF5-B90C-5CE726C2CA7C}" srcOrd="0" destOrd="0" parTransId="{9CF0AA61-ED7A-49D0-94BF-67407AA97803}" sibTransId="{E94B4DEB-662E-4460-9126-EC95687F3C61}"/>
    <dgm:cxn modelId="{828FA2B1-DE79-4ED5-8571-AFF115AD785E}" type="presOf" srcId="{ADF05D85-284E-4F09-9E38-5045EED4D048}" destId="{74C3B5BD-0F80-4343-971B-DA5FA75F5975}" srcOrd="0" destOrd="0" presId="urn:microsoft.com/office/officeart/2005/8/layout/cycle6"/>
    <dgm:cxn modelId="{D3C442FA-C0D9-4130-A30C-57E0EA5C2DA2}" srcId="{ADF05D85-284E-4F09-9E38-5045EED4D048}" destId="{EB964C1D-4688-49C6-9856-5996AEAF0EDF}" srcOrd="0" destOrd="0" parTransId="{6B45E380-40FD-411E-8489-B9B8EAA78243}" sibTransId="{2EF74B37-152A-440C-BCB9-B2E88C569FE8}"/>
    <dgm:cxn modelId="{944D405D-87C3-4A23-A9E7-856F521F8456}" srcId="{DC1ADA0C-088C-40B5-B714-63E90D061D13}" destId="{1FF6D45E-70B9-42A7-AAB0-6129D00ED140}" srcOrd="2" destOrd="0" parTransId="{EC3FBEAA-3E08-475E-904C-14F91A775B14}" sibTransId="{BD87C5E4-3C26-4EF8-8E6C-1F12733E67E6}"/>
    <dgm:cxn modelId="{DDC15707-097A-4699-8D30-4D29919DAAD4}" srcId="{DC1ADA0C-088C-40B5-B714-63E90D061D13}" destId="{57999C02-EE13-405D-8D09-5D8B1734CDAE}" srcOrd="1" destOrd="0" parTransId="{AB920C70-B978-4AD4-9871-269C5D4A0476}" sibTransId="{D542E49D-FA62-4A23-96D0-A2C6B38416EB}"/>
    <dgm:cxn modelId="{D918AC9F-EFBC-42A8-8D67-99F7D3204F7B}" type="presParOf" srcId="{0639DEBD-8328-43F3-922A-60649B8282D2}" destId="{CED96B5E-697D-4CAB-BBF5-29F502FD8FA2}" srcOrd="0" destOrd="0" presId="urn:microsoft.com/office/officeart/2005/8/layout/cycle6"/>
    <dgm:cxn modelId="{0FD75C77-4C37-4D59-AB72-55490AAA1864}" type="presParOf" srcId="{0639DEBD-8328-43F3-922A-60649B8282D2}" destId="{504D81D9-A9E5-4C06-8EC0-896C54B4FFFB}" srcOrd="1" destOrd="0" presId="urn:microsoft.com/office/officeart/2005/8/layout/cycle6"/>
    <dgm:cxn modelId="{EEC11FE4-B1C7-488A-8F47-6BA0E84C23EE}" type="presParOf" srcId="{0639DEBD-8328-43F3-922A-60649B8282D2}" destId="{E501A505-09B2-417F-9EA3-68595B49D864}" srcOrd="2" destOrd="0" presId="urn:microsoft.com/office/officeart/2005/8/layout/cycle6"/>
    <dgm:cxn modelId="{BE04E3C0-0870-41CC-9D4C-CB38CDB85DA7}" type="presParOf" srcId="{0639DEBD-8328-43F3-922A-60649B8282D2}" destId="{619B02F1-498E-458C-8F18-9E423EDE84C8}" srcOrd="3" destOrd="0" presId="urn:microsoft.com/office/officeart/2005/8/layout/cycle6"/>
    <dgm:cxn modelId="{AF7E7B16-DFD4-416D-919C-FAB9F1A4A051}" type="presParOf" srcId="{0639DEBD-8328-43F3-922A-60649B8282D2}" destId="{BB5EA983-7C2C-4AD7-8403-454CCBB61629}" srcOrd="4" destOrd="0" presId="urn:microsoft.com/office/officeart/2005/8/layout/cycle6"/>
    <dgm:cxn modelId="{416BBE27-296C-4442-ABD2-0F37CA9A325E}" type="presParOf" srcId="{0639DEBD-8328-43F3-922A-60649B8282D2}" destId="{0574030E-2BC3-4F5A-B4E2-74FA6A879B15}" srcOrd="5" destOrd="0" presId="urn:microsoft.com/office/officeart/2005/8/layout/cycle6"/>
    <dgm:cxn modelId="{FCCC7B14-E674-496A-B5D4-C928EBC04B95}" type="presParOf" srcId="{0639DEBD-8328-43F3-922A-60649B8282D2}" destId="{BA8B5F06-8140-44D9-AA9B-A5E087D3E3D9}" srcOrd="6" destOrd="0" presId="urn:microsoft.com/office/officeart/2005/8/layout/cycle6"/>
    <dgm:cxn modelId="{1892A291-F55A-41DD-8956-1D39AEDE5D48}" type="presParOf" srcId="{0639DEBD-8328-43F3-922A-60649B8282D2}" destId="{703C7AC7-B9C1-4980-B15E-7D681FF0F3DE}" srcOrd="7" destOrd="0" presId="urn:microsoft.com/office/officeart/2005/8/layout/cycle6"/>
    <dgm:cxn modelId="{CBF250B2-C0DF-45CF-982A-D8A0787B7043}" type="presParOf" srcId="{0639DEBD-8328-43F3-922A-60649B8282D2}" destId="{475E8E8B-1372-48EA-9ECB-A8A07C542FD1}" srcOrd="8" destOrd="0" presId="urn:microsoft.com/office/officeart/2005/8/layout/cycle6"/>
    <dgm:cxn modelId="{4FFAA970-2BD5-4C6D-A1FE-85DD508204CB}" type="presParOf" srcId="{0639DEBD-8328-43F3-922A-60649B8282D2}" destId="{BBAAE69C-43F5-4B16-9757-B09A685344C9}" srcOrd="9" destOrd="0" presId="urn:microsoft.com/office/officeart/2005/8/layout/cycle6"/>
    <dgm:cxn modelId="{2310EAA9-D105-438D-B9ED-4CF2EA4A9806}" type="presParOf" srcId="{0639DEBD-8328-43F3-922A-60649B8282D2}" destId="{459BBABF-0D72-460D-82D6-113121E7A449}" srcOrd="10" destOrd="0" presId="urn:microsoft.com/office/officeart/2005/8/layout/cycle6"/>
    <dgm:cxn modelId="{6E121623-7355-4EEA-8B23-9FA258005764}" type="presParOf" srcId="{0639DEBD-8328-43F3-922A-60649B8282D2}" destId="{877A4143-12A7-4935-BE9A-5BE688653894}" srcOrd="11" destOrd="0" presId="urn:microsoft.com/office/officeart/2005/8/layout/cycle6"/>
    <dgm:cxn modelId="{65A95369-95B9-4240-A929-78D5EA3C796B}" type="presParOf" srcId="{0639DEBD-8328-43F3-922A-60649B8282D2}" destId="{74C3B5BD-0F80-4343-971B-DA5FA75F5975}" srcOrd="12" destOrd="0" presId="urn:microsoft.com/office/officeart/2005/8/layout/cycle6"/>
    <dgm:cxn modelId="{F1DA635A-56D2-49FF-AB48-AA8B5F49F08D}" type="presParOf" srcId="{0639DEBD-8328-43F3-922A-60649B8282D2}" destId="{925624A3-546F-4CD6-9356-5E4DF09019EF}" srcOrd="13" destOrd="0" presId="urn:microsoft.com/office/officeart/2005/8/layout/cycle6"/>
    <dgm:cxn modelId="{7A68C7F0-8E2B-4203-83CE-DCA0A20FB842}" type="presParOf" srcId="{0639DEBD-8328-43F3-922A-60649B8282D2}" destId="{ED4E4456-5A75-4EDB-B680-507500D41A7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96B5E-697D-4CAB-BBF5-29F502FD8FA2}">
      <dsp:nvSpPr>
        <dsp:cNvPr id="0" name=""/>
        <dsp:cNvSpPr/>
      </dsp:nvSpPr>
      <dsp:spPr>
        <a:xfrm>
          <a:off x="1360716" y="49485"/>
          <a:ext cx="1101266" cy="715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Age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Retain 30-50Yrs age</a:t>
          </a:r>
          <a:endParaRPr lang="en-US" sz="900" b="1" kern="1200" dirty="0"/>
        </a:p>
      </dsp:txBody>
      <dsp:txXfrm>
        <a:off x="1395660" y="84429"/>
        <a:ext cx="1031378" cy="645934"/>
      </dsp:txXfrm>
    </dsp:sp>
    <dsp:sp modelId="{E501A505-09B2-417F-9EA3-68595B49D864}">
      <dsp:nvSpPr>
        <dsp:cNvPr id="0" name=""/>
        <dsp:cNvSpPr/>
      </dsp:nvSpPr>
      <dsp:spPr>
        <a:xfrm>
          <a:off x="481841" y="407396"/>
          <a:ext cx="2859016" cy="2859016"/>
        </a:xfrm>
        <a:custGeom>
          <a:avLst/>
          <a:gdLst/>
          <a:ahLst/>
          <a:cxnLst/>
          <a:rect l="0" t="0" r="0" b="0"/>
          <a:pathLst>
            <a:path>
              <a:moveTo>
                <a:pt x="1987698" y="113484"/>
              </a:moveTo>
              <a:arcTo wR="1429508" hR="1429508" stAng="17579052" swAng="196040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B02F1-498E-458C-8F18-9E423EDE84C8}">
      <dsp:nvSpPr>
        <dsp:cNvPr id="0" name=""/>
        <dsp:cNvSpPr/>
      </dsp:nvSpPr>
      <dsp:spPr>
        <a:xfrm>
          <a:off x="2720259" y="1037250"/>
          <a:ext cx="1101266" cy="715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Income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Focus on Salary &lt;80K $</a:t>
          </a:r>
          <a:endParaRPr lang="en-US" sz="900" b="1" kern="1200" dirty="0"/>
        </a:p>
      </dsp:txBody>
      <dsp:txXfrm>
        <a:off x="2755203" y="1072194"/>
        <a:ext cx="1031378" cy="645934"/>
      </dsp:txXfrm>
    </dsp:sp>
    <dsp:sp modelId="{0574030E-2BC3-4F5A-B4E2-74FA6A879B15}">
      <dsp:nvSpPr>
        <dsp:cNvPr id="0" name=""/>
        <dsp:cNvSpPr/>
      </dsp:nvSpPr>
      <dsp:spPr>
        <a:xfrm>
          <a:off x="481841" y="407396"/>
          <a:ext cx="2859016" cy="2859016"/>
        </a:xfrm>
        <a:custGeom>
          <a:avLst/>
          <a:gdLst/>
          <a:ahLst/>
          <a:cxnLst/>
          <a:rect l="0" t="0" r="0" b="0"/>
          <a:pathLst>
            <a:path>
              <a:moveTo>
                <a:pt x="2857063" y="1354811"/>
              </a:moveTo>
              <a:arcTo wR="1429508" hR="1429508" stAng="21420285" swAng="219543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B5F06-8140-44D9-AA9B-A5E087D3E3D9}">
      <dsp:nvSpPr>
        <dsp:cNvPr id="0" name=""/>
        <dsp:cNvSpPr/>
      </dsp:nvSpPr>
      <dsp:spPr>
        <a:xfrm>
          <a:off x="2200960" y="2635489"/>
          <a:ext cx="1101266" cy="715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Credit Limit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Higher Credit limit for income &lt;80K $ </a:t>
          </a:r>
          <a:endParaRPr lang="en-US" sz="900" b="1" kern="1200" dirty="0"/>
        </a:p>
      </dsp:txBody>
      <dsp:txXfrm>
        <a:off x="2235904" y="2670433"/>
        <a:ext cx="1031378" cy="645934"/>
      </dsp:txXfrm>
    </dsp:sp>
    <dsp:sp modelId="{475E8E8B-1372-48EA-9ECB-A8A07C542FD1}">
      <dsp:nvSpPr>
        <dsp:cNvPr id="0" name=""/>
        <dsp:cNvSpPr/>
      </dsp:nvSpPr>
      <dsp:spPr>
        <a:xfrm>
          <a:off x="481841" y="407396"/>
          <a:ext cx="2859016" cy="2859016"/>
        </a:xfrm>
        <a:custGeom>
          <a:avLst/>
          <a:gdLst/>
          <a:ahLst/>
          <a:cxnLst/>
          <a:rect l="0" t="0" r="0" b="0"/>
          <a:pathLst>
            <a:path>
              <a:moveTo>
                <a:pt x="1713444" y="2830534"/>
              </a:moveTo>
              <a:arcTo wR="1429508" hR="1429508" stAng="4712606" swAng="13747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AE69C-43F5-4B16-9757-B09A685344C9}">
      <dsp:nvSpPr>
        <dsp:cNvPr id="0" name=""/>
        <dsp:cNvSpPr/>
      </dsp:nvSpPr>
      <dsp:spPr>
        <a:xfrm>
          <a:off x="520473" y="2635489"/>
          <a:ext cx="1101266" cy="715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Utilization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Monitoring for lower utilization Customer</a:t>
          </a:r>
          <a:endParaRPr lang="en-US" sz="900" b="1" kern="1200" dirty="0"/>
        </a:p>
      </dsp:txBody>
      <dsp:txXfrm>
        <a:off x="555417" y="2670433"/>
        <a:ext cx="1031378" cy="645934"/>
      </dsp:txXfrm>
    </dsp:sp>
    <dsp:sp modelId="{877A4143-12A7-4935-BE9A-5BE688653894}">
      <dsp:nvSpPr>
        <dsp:cNvPr id="0" name=""/>
        <dsp:cNvSpPr/>
      </dsp:nvSpPr>
      <dsp:spPr>
        <a:xfrm>
          <a:off x="481841" y="407396"/>
          <a:ext cx="2859016" cy="2859016"/>
        </a:xfrm>
        <a:custGeom>
          <a:avLst/>
          <a:gdLst/>
          <a:ahLst/>
          <a:cxnLst/>
          <a:rect l="0" t="0" r="0" b="0"/>
          <a:pathLst>
            <a:path>
              <a:moveTo>
                <a:pt x="238776" y="2220489"/>
              </a:moveTo>
              <a:arcTo wR="1429508" hR="1429508" stAng="8784280" swAng="219543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B5BD-0F80-4343-971B-DA5FA75F5975}">
      <dsp:nvSpPr>
        <dsp:cNvPr id="0" name=""/>
        <dsp:cNvSpPr/>
      </dsp:nvSpPr>
      <dsp:spPr>
        <a:xfrm>
          <a:off x="1173" y="1037250"/>
          <a:ext cx="1101266" cy="715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Months on Books.</a:t>
          </a:r>
          <a:endParaRPr lang="en-US" sz="12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 smtClean="0"/>
            <a:t>30-40 Month customer</a:t>
          </a:r>
          <a:endParaRPr lang="en-US" sz="900" b="1" kern="1200" dirty="0"/>
        </a:p>
      </dsp:txBody>
      <dsp:txXfrm>
        <a:off x="36117" y="1072194"/>
        <a:ext cx="1031378" cy="645934"/>
      </dsp:txXfrm>
    </dsp:sp>
    <dsp:sp modelId="{ED4E4456-5A75-4EDB-B680-507500D41A7F}">
      <dsp:nvSpPr>
        <dsp:cNvPr id="0" name=""/>
        <dsp:cNvSpPr/>
      </dsp:nvSpPr>
      <dsp:spPr>
        <a:xfrm>
          <a:off x="481841" y="407396"/>
          <a:ext cx="2859016" cy="2859016"/>
        </a:xfrm>
        <a:custGeom>
          <a:avLst/>
          <a:gdLst/>
          <a:ahLst/>
          <a:cxnLst/>
          <a:rect l="0" t="0" r="0" b="0"/>
          <a:pathLst>
            <a:path>
              <a:moveTo>
                <a:pt x="249189" y="623071"/>
              </a:moveTo>
              <a:arcTo wR="1429508" hR="1429508" stAng="12860539" swAng="196040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73BD-1B5E-48D3-88D8-398E3599E3C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A0BCC-94DD-448E-B1B9-1A5FCB96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2CC7-87C9-40A2-9666-BE5AD0A5753D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A684-569B-4C14-8E04-C0AD3B9E94D9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9113-287D-4FCE-A6F1-9D16B7447C2B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6CF6-E06B-4F51-B44A-93F54DBF218D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123B-B2AE-46A6-8300-B295FCD1115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7C32-0445-4396-997F-9470DDDC9DB3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22EE-63E6-4AA6-8ED8-362775966DC5}" type="datetime1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9236-7788-4050-BC7E-86B69A5856D1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45A3-A7E9-405A-908B-7A75C2591668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45B7-B6AF-4B93-B44B-FF11B1C8B14C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7540-7661-4835-94FC-ABB63F5D8585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1C72025-C987-43C5-B847-52D1E41564DF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3548285-7600-432D-B71B-3B33D813250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borti.riju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deborit-de-biswas-a7aab11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deborit/viz/CreditCardcompany/Dashboard2?publish=y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4572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Reduce the Credit Card Attrition rate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070" y="2438400"/>
            <a:ext cx="43422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Unfold the Problems looking at the Data</a:t>
            </a:r>
            <a:endParaRPr lang="en-US" sz="2800" b="1" u="sng" dirty="0">
              <a:solidFill>
                <a:schemeClr val="bg1"/>
              </a:solidFill>
            </a:endParaRPr>
          </a:p>
          <a:p>
            <a:endParaRPr lang="en-US" b="1" u="sng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007856"/>
            <a:ext cx="4529918" cy="5222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8519" y="4783540"/>
            <a:ext cx="43854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Deborit</a:t>
            </a:r>
            <a:r>
              <a:rPr lang="en-US" sz="2800" b="1" dirty="0" smtClean="0">
                <a:solidFill>
                  <a:schemeClr val="bg1"/>
                </a:solidFill>
              </a:rPr>
              <a:t> De </a:t>
            </a:r>
            <a:r>
              <a:rPr lang="en-US" sz="2800" b="1" dirty="0" err="1" smtClean="0">
                <a:solidFill>
                  <a:schemeClr val="bg1"/>
                </a:solidFill>
              </a:rPr>
              <a:t>Biswas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1500" b="1" dirty="0" smtClean="0">
                <a:solidFill>
                  <a:schemeClr val="bg1"/>
                </a:solidFill>
                <a:hlinkClick r:id="rId3"/>
              </a:rPr>
              <a:t>Deborti.riju@gmail.com</a:t>
            </a:r>
            <a:endParaRPr lang="en-US" sz="1500" b="1" dirty="0" smtClean="0">
              <a:solidFill>
                <a:schemeClr val="bg1"/>
              </a:solidFill>
            </a:endParaRPr>
          </a:p>
          <a:p>
            <a:r>
              <a:rPr lang="en-US" sz="1500" b="1" dirty="0" smtClean="0">
                <a:solidFill>
                  <a:schemeClr val="bg1"/>
                </a:solidFill>
              </a:rPr>
              <a:t>7278844280</a:t>
            </a:r>
          </a:p>
          <a:p>
            <a:r>
              <a:rPr lang="en-US" sz="1500" b="1" dirty="0" err="1">
                <a:solidFill>
                  <a:schemeClr val="bg1"/>
                </a:solidFill>
              </a:rPr>
              <a:t>Linkedin</a:t>
            </a:r>
            <a:r>
              <a:rPr lang="en-US" sz="1500" b="1" dirty="0">
                <a:solidFill>
                  <a:schemeClr val="bg1"/>
                </a:solidFill>
              </a:rPr>
              <a:t>- </a:t>
            </a:r>
            <a:r>
              <a:rPr lang="en-US" sz="1500" b="1" dirty="0">
                <a:solidFill>
                  <a:schemeClr val="bg1"/>
                </a:solidFill>
                <a:hlinkClick r:id="rId4"/>
              </a:rPr>
              <a:t>https://www.linkedin.com/in/deborit-de-biswas-a7aab1106/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03442" cy="381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Demographic  &amp; Behavioral indicators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5760424"/>
          </a:xfrm>
        </p:spPr>
      </p:pic>
    </p:spTree>
    <p:extLst>
      <p:ext uri="{BB962C8B-B14F-4D97-AF65-F5344CB8AC3E}">
        <p14:creationId xmlns:p14="http://schemas.microsoft.com/office/powerpoint/2010/main" val="7820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03442" cy="381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Demographic  &amp; Behavioral indicators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154304" y="2115740"/>
            <a:ext cx="3817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Attrition rate is equally high with acquisition rate for 30-50 </a:t>
            </a:r>
            <a:r>
              <a:rPr lang="en-US" dirty="0" err="1" smtClean="0"/>
              <a:t>Yrs</a:t>
            </a:r>
            <a:r>
              <a:rPr lang="en-US" dirty="0" smtClean="0"/>
              <a:t> Age Group.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Lower the Utilization higher the Attrition rate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Months on book with 20-30s need more attention.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57800" y="1187988"/>
            <a:ext cx="3581400" cy="439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Insights on Age group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" y="3733799"/>
            <a:ext cx="5030337" cy="2838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" y="914398"/>
            <a:ext cx="502920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03442" cy="381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Demographic  &amp; Behavioral indicators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6246" y="2133600"/>
            <a:ext cx="4544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lower the salary higher the attrition rate.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People with long association range 20-30Months tends to be </a:t>
            </a:r>
            <a:r>
              <a:rPr lang="en-US" dirty="0" err="1" smtClean="0"/>
              <a:t>attrited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Customers having lower utilization tends to be more </a:t>
            </a:r>
            <a:r>
              <a:rPr lang="en-US" dirty="0" err="1" smtClean="0"/>
              <a:t>attrited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0" y="1524000"/>
            <a:ext cx="4191000" cy="439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Insights  Income wise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5" y="777450"/>
            <a:ext cx="4357084" cy="2975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5" y="3753256"/>
            <a:ext cx="4357083" cy="31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03442" cy="381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Credit Card type &amp; Limit effects on Attrition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556246" y="2133600"/>
            <a:ext cx="4544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Blue Category &amp; Lower Card Limit seems to have higher attrition rate.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Lower Salary seems lower Credit Limit.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Major Focus should be on proper setting of Credit Limit of  Income  &lt;80K $.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0" y="1524000"/>
            <a:ext cx="4191000" cy="439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Insights  Card limit &amp; Type  wise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066800"/>
            <a:ext cx="432764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03442" cy="3810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Utilization  effects on Attrition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56328" y="1506940"/>
            <a:ext cx="4224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Lower utilization seems higher attrition.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Lower Salary seems to use spend less on Credit Card hence the utilization is low.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Customer with 30-40 Months on Book with low utilization having higher attrition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838200"/>
            <a:ext cx="4047297" cy="609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Insights -  Utilization &amp; Month on Books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5" y="914400"/>
            <a:ext cx="4708644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22" y="3769841"/>
            <a:ext cx="449642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Unfold the underlying Problem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47355124"/>
              </p:ext>
            </p:extLst>
          </p:nvPr>
        </p:nvGraphicFramePr>
        <p:xfrm>
          <a:off x="0" y="1371600"/>
          <a:ext cx="3822700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3886200" y="1371600"/>
            <a:ext cx="49530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Customers with 30-50Yrs old Having less than &lt;80K $ Salary tend to use spend less.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Spending less means low utilization 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Spending Less may be due to many factors like- Low limit or  less attractive  offer.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After 30-40 Months of use such customer leaves.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761215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Possible Strategy –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Work on the  nature of spending of the </a:t>
            </a:r>
            <a:r>
              <a:rPr lang="en-US" dirty="0" err="1" smtClean="0"/>
              <a:t>attrited</a:t>
            </a:r>
            <a:r>
              <a:rPr lang="en-US" dirty="0" smtClean="0"/>
              <a:t> customers,  Age wise &amp; Month on book wise.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Launch some exiting offers for the above customer group to increase the spending.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Improve the Credit Limit.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9200" y="2858069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Retention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3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713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check  the tableau – Link for more interactive insights</a:t>
            </a:r>
            <a:endParaRPr lang="en-US" b="1" dirty="0" smtClean="0">
              <a:solidFill>
                <a:schemeClr val="bg1"/>
              </a:solidFill>
              <a:hlinkClick r:id="rId2"/>
            </a:endParaRP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https://public.tableau.com/app/profile/deborit/viz/CreditCardcompany/Dashboard2?publish=yes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4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241</TotalTime>
  <Words>339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Demographic  &amp; Behavioral indicators</vt:lpstr>
      <vt:lpstr>Demographic  &amp; Behavioral indicators</vt:lpstr>
      <vt:lpstr>Demographic  &amp; Behavioral indicators</vt:lpstr>
      <vt:lpstr>Credit Card type &amp; Limit effects on Attrition</vt:lpstr>
      <vt:lpstr>Utilization  effects on Attrition</vt:lpstr>
      <vt:lpstr>Unfold the underlying Problem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2023-02-26T04:17:04Z</dcterms:created>
  <dcterms:modified xsi:type="dcterms:W3CDTF">2023-02-26T08:24:10Z</dcterms:modified>
</cp:coreProperties>
</file>