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70" r:id="rId9"/>
    <p:sldId id="258" r:id="rId10"/>
    <p:sldId id="264" r:id="rId11"/>
    <p:sldId id="265" r:id="rId12"/>
    <p:sldId id="266" r:id="rId13"/>
    <p:sldId id="267" r:id="rId14"/>
    <p:sldId id="271" r:id="rId15"/>
    <p:sldId id="268" r:id="rId16"/>
    <p:sldId id="272" r:id="rId17"/>
    <p:sldId id="275" r:id="rId18"/>
    <p:sldId id="276" r:id="rId19"/>
    <p:sldId id="263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3E"/>
    <a:srgbClr val="269E83"/>
    <a:srgbClr val="E0FF59"/>
    <a:srgbClr val="195B4D"/>
    <a:srgbClr val="1C6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8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6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5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4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6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36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64" r:id="rId6"/>
    <p:sldLayoutId id="2147483869" r:id="rId7"/>
    <p:sldLayoutId id="2147483865" r:id="rId8"/>
    <p:sldLayoutId id="2147483866" r:id="rId9"/>
    <p:sldLayoutId id="2147483867" r:id="rId10"/>
    <p:sldLayoutId id="2147483868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38D1D7-BA30-4FF3-A0CC-9E90BB96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0"/>
            <a:ext cx="5444327" cy="6734640"/>
            <a:chOff x="6744625" y="0"/>
            <a:chExt cx="5444327" cy="6734640"/>
          </a:xfrm>
        </p:grpSpPr>
        <p:sp>
          <p:nvSpPr>
            <p:cNvPr id="57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731790C-9903-4B27-9B13-F9FFD286D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52849" y="0"/>
              <a:ext cx="1303285" cy="962498"/>
            </a:xfrm>
            <a:custGeom>
              <a:avLst/>
              <a:gdLst>
                <a:gd name="connsiteX0" fmla="*/ 0 w 1303285"/>
                <a:gd name="connsiteY0" fmla="*/ 0 h 962498"/>
                <a:gd name="connsiteX1" fmla="*/ 1303285 w 1303285"/>
                <a:gd name="connsiteY1" fmla="*/ 0 h 962498"/>
                <a:gd name="connsiteX2" fmla="*/ 1298420 w 1303285"/>
                <a:gd name="connsiteY2" fmla="*/ 67508 h 962498"/>
                <a:gd name="connsiteX3" fmla="*/ 651642 w 1303285"/>
                <a:gd name="connsiteY3" fmla="*/ 962498 h 962498"/>
                <a:gd name="connsiteX4" fmla="*/ 4865 w 1303285"/>
                <a:gd name="connsiteY4" fmla="*/ 67508 h 96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285" h="962498">
                  <a:moveTo>
                    <a:pt x="0" y="0"/>
                  </a:moveTo>
                  <a:lnTo>
                    <a:pt x="1303285" y="0"/>
                  </a:lnTo>
                  <a:lnTo>
                    <a:pt x="1298420" y="67508"/>
                  </a:lnTo>
                  <a:cubicBezTo>
                    <a:pt x="1226555" y="570204"/>
                    <a:pt x="651642" y="962498"/>
                    <a:pt x="651642" y="962498"/>
                  </a:cubicBezTo>
                  <a:cubicBezTo>
                    <a:pt x="651642" y="962498"/>
                    <a:pt x="76729" y="570204"/>
                    <a:pt x="4865" y="67508"/>
                  </a:cubicBezTo>
                  <a:close/>
                </a:path>
              </a:pathLst>
            </a:custGeom>
            <a:solidFill>
              <a:schemeClr val="bg2">
                <a:alpha val="3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7C0F451-89CB-7449-CE60-08A80B5C50FD}"/>
              </a:ext>
            </a:extLst>
          </p:cNvPr>
          <p:cNvSpPr txBox="1"/>
          <p:nvPr/>
        </p:nvSpPr>
        <p:spPr>
          <a:xfrm>
            <a:off x="457199" y="676656"/>
            <a:ext cx="5996975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rgbClr val="E0FF59"/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5400" dirty="0">
                <a:solidFill>
                  <a:srgbClr val="E0FF59"/>
                </a:solidFill>
                <a:latin typeface="+mj-lt"/>
                <a:ea typeface="+mj-ea"/>
                <a:cs typeface="+mj-cs"/>
              </a:rPr>
              <a:t> del Software 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EED770-B5A5-C6D4-2428-7B31B937F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840480"/>
            <a:ext cx="5996975" cy="23158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Progetto di Andrea Eugenio </a:t>
            </a:r>
            <a:r>
              <a:rPr lang="en-US" dirty="0" err="1"/>
              <a:t>Cesaretti</a:t>
            </a:r>
            <a:r>
              <a:rPr lang="en-US" dirty="0"/>
              <a:t>, Luca De </a:t>
            </a:r>
            <a:r>
              <a:rPr lang="en-US" dirty="0" err="1"/>
              <a:t>Dominicis</a:t>
            </a:r>
            <a:r>
              <a:rPr lang="en-US" dirty="0"/>
              <a:t>, Mirko Legnini</a:t>
            </a:r>
          </a:p>
        </p:txBody>
      </p:sp>
      <p:pic>
        <p:nvPicPr>
          <p:cNvPr id="6" name="Immagine 5" descr="Immagine che contiene testo, bigliettodavisita, screenshot&#10;&#10;Descrizione generata automaticamente">
            <a:extLst>
              <a:ext uri="{FF2B5EF4-FFF2-40B4-BE49-F238E27FC236}">
                <a16:creationId xmlns:a16="http://schemas.microsoft.com/office/drawing/2014/main" id="{A3139129-A778-994A-0320-F7AABF49FE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428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Group 38">
            <a:extLst>
              <a:ext uri="{FF2B5EF4-FFF2-40B4-BE49-F238E27FC236}">
                <a16:creationId xmlns:a16="http://schemas.microsoft.com/office/drawing/2014/main" id="{ACFFE4B1-0C8D-42AF-8708-9452BBC0F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8058" y="0"/>
            <a:ext cx="4842451" cy="6290051"/>
            <a:chOff x="6968058" y="0"/>
            <a:chExt cx="4842451" cy="6290051"/>
          </a:xfrm>
        </p:grpSpPr>
        <p:sp>
          <p:nvSpPr>
            <p:cNvPr id="51" name="Oval 39">
              <a:extLst>
                <a:ext uri="{FF2B5EF4-FFF2-40B4-BE49-F238E27FC236}">
                  <a16:creationId xmlns:a16="http://schemas.microsoft.com/office/drawing/2014/main" id="{F2640A5D-6AAA-4BD0-8F9E-947D32E86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Graphic 18">
              <a:extLst>
                <a:ext uri="{FF2B5EF4-FFF2-40B4-BE49-F238E27FC236}">
                  <a16:creationId xmlns:a16="http://schemas.microsoft.com/office/drawing/2014/main" id="{5004930C-818C-41BC-8346-DD8A8AA56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600000">
              <a:off x="7192513" y="5208982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Oval 41">
              <a:extLst>
                <a:ext uri="{FF2B5EF4-FFF2-40B4-BE49-F238E27FC236}">
                  <a16:creationId xmlns:a16="http://schemas.microsoft.com/office/drawing/2014/main" id="{F2150E4F-A492-4FF2-A7B7-3275EAEDD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28124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42">
              <a:extLst>
                <a:ext uri="{FF2B5EF4-FFF2-40B4-BE49-F238E27FC236}">
                  <a16:creationId xmlns:a16="http://schemas.microsoft.com/office/drawing/2014/main" id="{178181CF-FD84-4C33-A523-4227DD0AB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0"/>
              <a:ext cx="3721476" cy="1682047"/>
            </a:xfrm>
            <a:custGeom>
              <a:avLst/>
              <a:gdLst>
                <a:gd name="connsiteX0" fmla="*/ 0 w 3721476"/>
                <a:gd name="connsiteY0" fmla="*/ 0 h 1682047"/>
                <a:gd name="connsiteX1" fmla="*/ 3721476 w 3721476"/>
                <a:gd name="connsiteY1" fmla="*/ 0 h 1682047"/>
                <a:gd name="connsiteX2" fmla="*/ 3721230 w 3721476"/>
                <a:gd name="connsiteY2" fmla="*/ 4881 h 1682047"/>
                <a:gd name="connsiteX3" fmla="*/ 1862697 w 3721476"/>
                <a:gd name="connsiteY3" fmla="*/ 1682047 h 1682047"/>
                <a:gd name="connsiteX4" fmla="*/ 0 w 3721476"/>
                <a:gd name="connsiteY4" fmla="*/ 1682047 h 16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476" h="1682047">
                  <a:moveTo>
                    <a:pt x="0" y="0"/>
                  </a:moveTo>
                  <a:lnTo>
                    <a:pt x="3721476" y="0"/>
                  </a:lnTo>
                  <a:lnTo>
                    <a:pt x="3721230" y="4881"/>
                  </a:lnTo>
                  <a:cubicBezTo>
                    <a:pt x="3625562" y="946929"/>
                    <a:pt x="2829989" y="1682047"/>
                    <a:pt x="1862697" y="1682047"/>
                  </a:cubicBezTo>
                  <a:lnTo>
                    <a:pt x="0" y="168204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43">
              <a:extLst>
                <a:ext uri="{FF2B5EF4-FFF2-40B4-BE49-F238E27FC236}">
                  <a16:creationId xmlns:a16="http://schemas.microsoft.com/office/drawing/2014/main" id="{A4291BA4-6012-4E62-9967-AAF860BC2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94494" y="0"/>
              <a:ext cx="3281081" cy="1452282"/>
            </a:xfrm>
            <a:custGeom>
              <a:avLst/>
              <a:gdLst>
                <a:gd name="connsiteX0" fmla="*/ 0 w 2872279"/>
                <a:gd name="connsiteY0" fmla="*/ 0 h 1183937"/>
                <a:gd name="connsiteX1" fmla="*/ 2872279 w 2872279"/>
                <a:gd name="connsiteY1" fmla="*/ 0 h 1183937"/>
                <a:gd name="connsiteX2" fmla="*/ 2868418 w 2872279"/>
                <a:gd name="connsiteY2" fmla="*/ 25304 h 1183937"/>
                <a:gd name="connsiteX3" fmla="*/ 1446821 w 2872279"/>
                <a:gd name="connsiteY3" fmla="*/ 1183937 h 1183937"/>
                <a:gd name="connsiteX4" fmla="*/ 0 w 2872279"/>
                <a:gd name="connsiteY4" fmla="*/ 1183937 h 11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279" h="1183937">
                  <a:moveTo>
                    <a:pt x="0" y="0"/>
                  </a:moveTo>
                  <a:lnTo>
                    <a:pt x="2872279" y="0"/>
                  </a:lnTo>
                  <a:lnTo>
                    <a:pt x="2868418" y="25304"/>
                  </a:lnTo>
                  <a:cubicBezTo>
                    <a:pt x="2733112" y="686540"/>
                    <a:pt x="2148060" y="1183937"/>
                    <a:pt x="1446821" y="1183937"/>
                  </a:cubicBezTo>
                  <a:lnTo>
                    <a:pt x="0" y="1183937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bg2">
                  <a:lumMod val="75000"/>
                  <a:lumOff val="2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9">
              <a:extLst>
                <a:ext uri="{FF2B5EF4-FFF2-40B4-BE49-F238E27FC236}">
                  <a16:creationId xmlns:a16="http://schemas.microsoft.com/office/drawing/2014/main" id="{DB4C2B0A-BA86-462E-AECA-6706FA6C9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1837752"/>
              <a:ext cx="4389377" cy="438937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0EF79F-F94D-3ACA-ED20-EE76067A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58753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Pattern MVP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8950C1-4749-EE02-64DD-64ECF174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158753" cy="3878707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Per assicurare </a:t>
            </a:r>
            <a:r>
              <a:rPr lang="it-IT" sz="2400" dirty="0">
                <a:solidFill>
                  <a:srgbClr val="FFA33E"/>
                </a:solidFill>
              </a:rPr>
              <a:t>segregazione dei componenti</a:t>
            </a:r>
            <a:r>
              <a:rPr lang="it-IT" sz="2400" dirty="0"/>
              <a:t> e avere più </a:t>
            </a:r>
            <a:r>
              <a:rPr lang="it-IT" sz="2400" dirty="0">
                <a:solidFill>
                  <a:srgbClr val="FFA33E"/>
                </a:solidFill>
              </a:rPr>
              <a:t>estensibilità e robustezza </a:t>
            </a:r>
            <a:r>
              <a:rPr lang="it-IT" sz="2400" dirty="0"/>
              <a:t>abbiamo scelto di usare il pattern MVP</a:t>
            </a:r>
          </a:p>
          <a:p>
            <a:pPr algn="just"/>
            <a:r>
              <a:rPr lang="it-IT" sz="2400" dirty="0"/>
              <a:t>La </a:t>
            </a:r>
            <a:r>
              <a:rPr lang="it-IT" sz="2400" dirty="0" err="1">
                <a:solidFill>
                  <a:srgbClr val="FFA33E"/>
                </a:solidFill>
              </a:rPr>
              <a:t>View</a:t>
            </a:r>
            <a:r>
              <a:rPr lang="it-IT" sz="2400" dirty="0"/>
              <a:t> dell’applicazione in questo modo </a:t>
            </a:r>
            <a:r>
              <a:rPr lang="it-IT" sz="2400" dirty="0">
                <a:solidFill>
                  <a:srgbClr val="FFA33E"/>
                </a:solidFill>
              </a:rPr>
              <a:t>non dipende direttamente dallo stato</a:t>
            </a:r>
            <a:r>
              <a:rPr lang="it-IT" sz="2400" dirty="0"/>
              <a:t> del Model, </a:t>
            </a:r>
            <a:r>
              <a:rPr lang="it-IT" sz="2400" dirty="0">
                <a:solidFill>
                  <a:srgbClr val="FFA33E"/>
                </a:solidFill>
              </a:rPr>
              <a:t>ma da messaggi inviati</a:t>
            </a:r>
            <a:r>
              <a:rPr lang="it-IT" sz="2400" dirty="0"/>
              <a:t> dal </a:t>
            </a:r>
            <a:r>
              <a:rPr lang="it-IT" sz="2400" dirty="0" err="1">
                <a:solidFill>
                  <a:srgbClr val="FFA33E"/>
                </a:solidFill>
              </a:rPr>
              <a:t>Presenter</a:t>
            </a:r>
            <a:endParaRPr lang="it-IT" sz="2400" dirty="0">
              <a:solidFill>
                <a:srgbClr val="FFA33E"/>
              </a:solidFill>
            </a:endParaRPr>
          </a:p>
          <a:p>
            <a:pPr algn="just"/>
            <a:r>
              <a:rPr lang="it-IT" sz="2400" dirty="0"/>
              <a:t>La </a:t>
            </a:r>
            <a:r>
              <a:rPr lang="it-IT" sz="2400" dirty="0" err="1">
                <a:solidFill>
                  <a:srgbClr val="FFA33E"/>
                </a:solidFill>
              </a:rPr>
              <a:t>View</a:t>
            </a:r>
            <a:r>
              <a:rPr lang="it-IT" sz="2400" dirty="0"/>
              <a:t> così definita </a:t>
            </a:r>
            <a:r>
              <a:rPr lang="it-IT" sz="2400" dirty="0">
                <a:solidFill>
                  <a:srgbClr val="FFA33E"/>
                </a:solidFill>
              </a:rPr>
              <a:t>è passiva</a:t>
            </a:r>
            <a:r>
              <a:rPr lang="it-IT" sz="2400" dirty="0"/>
              <a:t>: il </a:t>
            </a:r>
            <a:r>
              <a:rPr lang="it-IT" sz="2400" dirty="0">
                <a:solidFill>
                  <a:srgbClr val="FFA33E"/>
                </a:solidFill>
              </a:rPr>
              <a:t>ruolo attivo </a:t>
            </a:r>
            <a:r>
              <a:rPr lang="it-IT" sz="2400" dirty="0"/>
              <a:t>è interamente assunto dal </a:t>
            </a:r>
            <a:r>
              <a:rPr lang="it-IT" sz="2400" dirty="0" err="1">
                <a:solidFill>
                  <a:srgbClr val="FFA33E"/>
                </a:solidFill>
              </a:rPr>
              <a:t>Presenter</a:t>
            </a:r>
            <a:r>
              <a:rPr lang="it-IT" sz="2400" dirty="0"/>
              <a:t>, che può prendere anche il nome di </a:t>
            </a:r>
            <a:r>
              <a:rPr lang="it-IT" sz="2400" dirty="0" err="1">
                <a:solidFill>
                  <a:srgbClr val="FFA33E"/>
                </a:solidFill>
              </a:rPr>
              <a:t>Supervising</a:t>
            </a:r>
            <a:r>
              <a:rPr lang="it-IT" sz="2400" dirty="0">
                <a:solidFill>
                  <a:srgbClr val="FFA33E"/>
                </a:solidFill>
              </a:rPr>
              <a:t> Controller</a:t>
            </a:r>
          </a:p>
        </p:txBody>
      </p:sp>
      <p:pic>
        <p:nvPicPr>
          <p:cNvPr id="56" name="Immagine 55">
            <a:extLst>
              <a:ext uri="{FF2B5EF4-FFF2-40B4-BE49-F238E27FC236}">
                <a16:creationId xmlns:a16="http://schemas.microsoft.com/office/drawing/2014/main" id="{97AD72FF-9691-0C06-1892-E5FD19417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F1AD16-1418-9B5B-FAC1-86543837BA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" t="22661" r="5819" b="2308"/>
          <a:stretch/>
        </p:blipFill>
        <p:spPr>
          <a:xfrm>
            <a:off x="7696427" y="2625079"/>
            <a:ext cx="3499742" cy="26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5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61ACB0-5B00-8686-9F96-71848F8C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DIP: </a:t>
            </a:r>
            <a:r>
              <a:rPr lang="it-IT" dirty="0" err="1">
                <a:solidFill>
                  <a:srgbClr val="E0FF59"/>
                </a:solidFill>
              </a:rPr>
              <a:t>Dependency</a:t>
            </a:r>
            <a:r>
              <a:rPr lang="it-IT" dirty="0">
                <a:solidFill>
                  <a:srgbClr val="E0FF59"/>
                </a:solidFill>
              </a:rPr>
              <a:t> </a:t>
            </a:r>
            <a:r>
              <a:rPr lang="it-IT" dirty="0" err="1">
                <a:solidFill>
                  <a:srgbClr val="E0FF59"/>
                </a:solidFill>
              </a:rPr>
              <a:t>Inversion</a:t>
            </a:r>
            <a:r>
              <a:rPr lang="it-IT" dirty="0">
                <a:solidFill>
                  <a:srgbClr val="E0FF59"/>
                </a:solidFill>
              </a:rPr>
              <a:t> </a:t>
            </a:r>
            <a:r>
              <a:rPr lang="it-IT" dirty="0" err="1">
                <a:solidFill>
                  <a:srgbClr val="E0FF59"/>
                </a:solidFill>
              </a:rPr>
              <a:t>Principle</a:t>
            </a:r>
            <a:endParaRPr lang="it-IT" dirty="0">
              <a:solidFill>
                <a:srgbClr val="E0FF59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7D01B-EBEC-D1F4-AB45-A54E8394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it-IT" dirty="0"/>
              <a:t>La natura del </a:t>
            </a:r>
            <a:r>
              <a:rPr lang="it-IT" dirty="0" err="1"/>
              <a:t>Presenter</a:t>
            </a:r>
            <a:r>
              <a:rPr lang="it-IT" dirty="0"/>
              <a:t> impone una </a:t>
            </a:r>
            <a:r>
              <a:rPr lang="it-IT" dirty="0">
                <a:solidFill>
                  <a:srgbClr val="FFA33E"/>
                </a:solidFill>
              </a:rPr>
              <a:t>dipendenza ciclica</a:t>
            </a:r>
            <a:r>
              <a:rPr lang="it-IT" dirty="0"/>
              <a:t>: la </a:t>
            </a:r>
            <a:r>
              <a:rPr lang="it-IT" dirty="0" err="1"/>
              <a:t>View</a:t>
            </a:r>
            <a:r>
              <a:rPr lang="it-IT" dirty="0"/>
              <a:t> ha bisogno di conoscere i controller per </a:t>
            </a:r>
            <a:r>
              <a:rPr lang="it-IT" dirty="0">
                <a:solidFill>
                  <a:srgbClr val="FFA33E"/>
                </a:solidFill>
              </a:rPr>
              <a:t>invocare le funzioni</a:t>
            </a:r>
            <a:r>
              <a:rPr lang="it-IT" dirty="0"/>
              <a:t> e i controller devono conoscere la </a:t>
            </a:r>
            <a:r>
              <a:rPr lang="it-IT" dirty="0" err="1"/>
              <a:t>View</a:t>
            </a:r>
            <a:r>
              <a:rPr lang="it-IT" dirty="0"/>
              <a:t> per poter </a:t>
            </a:r>
            <a:r>
              <a:rPr lang="it-IT" dirty="0">
                <a:solidFill>
                  <a:srgbClr val="FFA33E"/>
                </a:solidFill>
              </a:rPr>
              <a:t>impostare i campi</a:t>
            </a:r>
            <a:endParaRPr lang="it-IT" dirty="0"/>
          </a:p>
          <a:p>
            <a:r>
              <a:rPr lang="it-IT" dirty="0"/>
              <a:t>Risolviamo il problema tramite la creazione di una </a:t>
            </a:r>
            <a:r>
              <a:rPr lang="it-IT" dirty="0">
                <a:solidFill>
                  <a:srgbClr val="FFA33E"/>
                </a:solidFill>
              </a:rPr>
              <a:t>barriera di interfacce</a:t>
            </a:r>
            <a:r>
              <a:rPr lang="it-IT" dirty="0"/>
              <a:t> nel package delle </a:t>
            </a:r>
            <a:r>
              <a:rPr lang="it-IT" dirty="0" err="1"/>
              <a:t>View</a:t>
            </a:r>
            <a:r>
              <a:rPr lang="it-IT" dirty="0"/>
              <a:t>, </a:t>
            </a:r>
            <a:r>
              <a:rPr lang="it-IT" dirty="0">
                <a:solidFill>
                  <a:srgbClr val="FFA33E"/>
                </a:solidFill>
              </a:rPr>
              <a:t>invertendo una delle due dipendenze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7A1AED-62DC-DCBC-94A8-35025CCB44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84"/>
          <a:stretch/>
        </p:blipFill>
        <p:spPr>
          <a:xfrm>
            <a:off x="5407446" y="1492622"/>
            <a:ext cx="6141616" cy="18288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0501F04-62CE-11E3-528B-84857A49A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4CC5CA2-0841-238F-A32B-B855AD0574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44"/>
          <a:stretch/>
        </p:blipFill>
        <p:spPr>
          <a:xfrm>
            <a:off x="5933029" y="3429000"/>
            <a:ext cx="6155860" cy="193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12850C-EF14-4106-A11F-48C4BA40A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31143" y="0"/>
            <a:ext cx="9960857" cy="6836857"/>
            <a:chOff x="2189580" y="0"/>
            <a:chExt cx="9960857" cy="6836857"/>
          </a:xfrm>
        </p:grpSpPr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1D73543B-AFB9-417A-B636-13EFA6B58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15718" y="1723281"/>
              <a:ext cx="5113576" cy="511357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7706CBA2-68DA-4EEA-8553-1E2DEA3A7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007460">
              <a:off x="8912226" y="21507"/>
              <a:ext cx="958174" cy="146030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9CEB65-181C-4A08-84C1-900DD539A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46265" y="1054209"/>
              <a:ext cx="296462" cy="2964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D739CE8-0044-4E29-A3E2-4A660BD2E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0326" y="0"/>
              <a:ext cx="1610111" cy="2327087"/>
            </a:xfrm>
            <a:custGeom>
              <a:avLst/>
              <a:gdLst>
                <a:gd name="connsiteX0" fmla="*/ 0 w 1610111"/>
                <a:gd name="connsiteY0" fmla="*/ 0 h 2327087"/>
                <a:gd name="connsiteX1" fmla="*/ 1610111 w 1610111"/>
                <a:gd name="connsiteY1" fmla="*/ 0 h 2327087"/>
                <a:gd name="connsiteX2" fmla="*/ 1610111 w 1610111"/>
                <a:gd name="connsiteY2" fmla="*/ 2324325 h 2327087"/>
                <a:gd name="connsiteX3" fmla="*/ 1606169 w 1610111"/>
                <a:gd name="connsiteY3" fmla="*/ 2327087 h 2327087"/>
                <a:gd name="connsiteX4" fmla="*/ 8368 w 1610111"/>
                <a:gd name="connsiteY4" fmla="*/ 116098 h 232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11" h="2327087">
                  <a:moveTo>
                    <a:pt x="0" y="0"/>
                  </a:moveTo>
                  <a:lnTo>
                    <a:pt x="1610111" y="0"/>
                  </a:lnTo>
                  <a:lnTo>
                    <a:pt x="1610111" y="2324325"/>
                  </a:lnTo>
                  <a:lnTo>
                    <a:pt x="1606169" y="2327087"/>
                  </a:lnTo>
                  <a:cubicBezTo>
                    <a:pt x="1606169" y="2327087"/>
                    <a:pt x="185901" y="1357961"/>
                    <a:pt x="8368" y="116098"/>
                  </a:cubicBezTo>
                  <a:close/>
                </a:path>
              </a:pathLst>
            </a:custGeom>
            <a:blipFill dpi="0" rotWithShape="1">
              <a:blip r:embed="rId2">
                <a:alphaModFix amt="6000"/>
              </a:blip>
              <a:srcRect/>
              <a:tile tx="0" ty="0" sx="100000" sy="100000" flip="none" algn="tl"/>
            </a:blip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589D34-480E-4EBD-B77D-955465FEB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9580" y="0"/>
              <a:ext cx="4776075" cy="1569643"/>
            </a:xfrm>
            <a:custGeom>
              <a:avLst/>
              <a:gdLst>
                <a:gd name="connsiteX0" fmla="*/ 0 w 4776075"/>
                <a:gd name="connsiteY0" fmla="*/ 0 h 1569643"/>
                <a:gd name="connsiteX1" fmla="*/ 4776075 w 4776075"/>
                <a:gd name="connsiteY1" fmla="*/ 0 h 1569643"/>
                <a:gd name="connsiteX2" fmla="*/ 4776075 w 4776075"/>
                <a:gd name="connsiteY2" fmla="*/ 1569643 h 1569643"/>
                <a:gd name="connsiteX3" fmla="*/ 2319291 w 4776075"/>
                <a:gd name="connsiteY3" fmla="*/ 1569643 h 1569643"/>
                <a:gd name="connsiteX4" fmla="*/ 48913 w 4776075"/>
                <a:gd name="connsiteY4" fmla="*/ 128022 h 156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075" h="1569643">
                  <a:moveTo>
                    <a:pt x="0" y="0"/>
                  </a:moveTo>
                  <a:lnTo>
                    <a:pt x="4776075" y="0"/>
                  </a:lnTo>
                  <a:lnTo>
                    <a:pt x="4776075" y="1569643"/>
                  </a:lnTo>
                  <a:lnTo>
                    <a:pt x="2319291" y="1569643"/>
                  </a:lnTo>
                  <a:cubicBezTo>
                    <a:pt x="1298654" y="1569643"/>
                    <a:pt x="422966" y="975207"/>
                    <a:pt x="48913" y="128022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E81A6D98-2A79-43ED-9D02-D6826F621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C46D977-2C65-0AB8-55F4-C84B95CA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58753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Persistenza: ORM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A127CB-9CAF-E58B-4B4C-D976497B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158753" cy="3887585"/>
          </a:xfrm>
        </p:spPr>
        <p:txBody>
          <a:bodyPr>
            <a:noAutofit/>
          </a:bodyPr>
          <a:lstStyle/>
          <a:p>
            <a:pPr algn="just"/>
            <a:r>
              <a:rPr lang="it-IT" dirty="0"/>
              <a:t>Un prodotto ORM fornisce, mediante un'</a:t>
            </a:r>
            <a:r>
              <a:rPr lang="it-IT" dirty="0">
                <a:solidFill>
                  <a:srgbClr val="FFA33E"/>
                </a:solidFill>
              </a:rPr>
              <a:t>interfaccia orientata agli oggetti</a:t>
            </a:r>
            <a:r>
              <a:rPr lang="it-IT" dirty="0"/>
              <a:t>, tutti i servizi inerenti alla persistenza dei dati, astraendo nel contempo le caratteristiche implementative dello specifico RDBMS utilizzato.</a:t>
            </a:r>
          </a:p>
          <a:p>
            <a:pPr algn="just"/>
            <a:r>
              <a:rPr lang="it-IT" dirty="0"/>
              <a:t>Questo permette il superamento dell’incompatibilità di fondo presente tra </a:t>
            </a:r>
            <a:r>
              <a:rPr lang="it-IT" dirty="0">
                <a:solidFill>
                  <a:srgbClr val="FFA33E"/>
                </a:solidFill>
              </a:rPr>
              <a:t>un progetto orientato agli oggetti</a:t>
            </a:r>
            <a:r>
              <a:rPr lang="it-IT" dirty="0"/>
              <a:t> e il </a:t>
            </a:r>
            <a:r>
              <a:rPr lang="it-IT" dirty="0">
                <a:solidFill>
                  <a:srgbClr val="FFA33E"/>
                </a:solidFill>
              </a:rPr>
              <a:t>modello relazionale</a:t>
            </a:r>
            <a:r>
              <a:rPr lang="it-IT" dirty="0"/>
              <a:t> sul quale è basato il nostro DBMS.</a:t>
            </a:r>
          </a:p>
          <a:p>
            <a:pPr algn="just"/>
            <a:r>
              <a:rPr lang="it-IT" dirty="0"/>
              <a:t>Per gli sviluppatori questo si traduce in una </a:t>
            </a:r>
            <a:r>
              <a:rPr lang="it-IT" dirty="0">
                <a:solidFill>
                  <a:srgbClr val="FFA33E"/>
                </a:solidFill>
              </a:rPr>
              <a:t>drastica riduzione della quantità di codice sorgente</a:t>
            </a:r>
            <a:r>
              <a:rPr lang="it-IT" dirty="0"/>
              <a:t> da redigere; l'ORM maschera dietro </a:t>
            </a:r>
            <a:r>
              <a:rPr lang="it-IT" dirty="0">
                <a:solidFill>
                  <a:srgbClr val="FFA33E"/>
                </a:solidFill>
              </a:rPr>
              <a:t>semplici comandi </a:t>
            </a:r>
            <a:r>
              <a:rPr lang="it-IT" dirty="0"/>
              <a:t>le </a:t>
            </a:r>
            <a:r>
              <a:rPr lang="it-IT" dirty="0">
                <a:solidFill>
                  <a:srgbClr val="FFA33E"/>
                </a:solidFill>
              </a:rPr>
              <a:t>complesse operazioni CRUD</a:t>
            </a:r>
            <a:r>
              <a:rPr lang="it-IT" dirty="0"/>
              <a:t>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663536-00AF-0658-ACB6-035ECCC28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17" y="2699697"/>
            <a:ext cx="5299540" cy="255987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1F233C2-8998-8DB9-D48B-0EC7C7F0C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5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404A68-5931-43D8-B2F1-B632DAC4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39B074-6320-47A6-B37F-11F5C092F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BC943D3E-EE8F-41E2-BAE3-C16E786F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372153-F8F4-4C78-9183-AB99ED32D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3F320-7F87-42E2-826D-DCA61223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-1190"/>
              <a:ext cx="3522672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73C35A-A029-4C6C-BECB-D73FCEC2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F17AF78-D785-4C1C-B823-1B0A9F422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A810FF-E499-9E35-CC6D-CCCE2FFF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Persistenza: </a:t>
            </a:r>
            <a:r>
              <a:rPr lang="it-IT" dirty="0" err="1">
                <a:solidFill>
                  <a:srgbClr val="E0FF59"/>
                </a:solidFill>
              </a:rPr>
              <a:t>Hibernate</a:t>
            </a:r>
            <a:endParaRPr lang="it-IT" dirty="0">
              <a:solidFill>
                <a:srgbClr val="E0FF59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D862CB-A772-536F-6FFF-1915A0BB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8712"/>
          </a:xfrm>
        </p:spPr>
        <p:txBody>
          <a:bodyPr>
            <a:normAutofit/>
          </a:bodyPr>
          <a:lstStyle/>
          <a:p>
            <a:pPr algn="just"/>
            <a:r>
              <a:rPr lang="it-IT" sz="2400" dirty="0" err="1"/>
              <a:t>Hibernate</a:t>
            </a:r>
            <a:r>
              <a:rPr lang="it-IT" sz="2400" dirty="0"/>
              <a:t> è lo standard risolutivo per il mapping </a:t>
            </a:r>
            <a:r>
              <a:rPr lang="it-IT" sz="2400" dirty="0" err="1"/>
              <a:t>object</a:t>
            </a:r>
            <a:r>
              <a:rPr lang="it-IT" sz="2400" dirty="0"/>
              <a:t>/</a:t>
            </a:r>
            <a:r>
              <a:rPr lang="it-IT" sz="2400" dirty="0" err="1"/>
              <a:t>relational</a:t>
            </a:r>
            <a:r>
              <a:rPr lang="it-IT" sz="2400" dirty="0"/>
              <a:t> automatico tra </a:t>
            </a:r>
            <a:r>
              <a:rPr lang="it-IT" sz="2400" dirty="0">
                <a:solidFill>
                  <a:srgbClr val="FFA33E"/>
                </a:solidFill>
              </a:rPr>
              <a:t>oggetti Java</a:t>
            </a:r>
            <a:r>
              <a:rPr lang="it-IT" sz="2400" dirty="0"/>
              <a:t> e </a:t>
            </a:r>
            <a:r>
              <a:rPr lang="it-IT" sz="2400" dirty="0">
                <a:solidFill>
                  <a:srgbClr val="FFA33E"/>
                </a:solidFill>
              </a:rPr>
              <a:t>relazione del DB</a:t>
            </a:r>
            <a:r>
              <a:rPr lang="it-IT" sz="2400" dirty="0"/>
              <a:t>.</a:t>
            </a:r>
          </a:p>
          <a:p>
            <a:pPr algn="just"/>
            <a:r>
              <a:rPr lang="it-IT" sz="2400" dirty="0"/>
              <a:t>Il mapping viene realizzato tramite </a:t>
            </a:r>
            <a:r>
              <a:rPr lang="it-IT" sz="2400" dirty="0">
                <a:solidFill>
                  <a:srgbClr val="FFA33E"/>
                </a:solidFill>
              </a:rPr>
              <a:t>descrittori XML </a:t>
            </a:r>
            <a:r>
              <a:rPr lang="it-IT" sz="2400" dirty="0"/>
              <a:t>specifici di </a:t>
            </a:r>
            <a:r>
              <a:rPr lang="it-IT" sz="2400" dirty="0" err="1"/>
              <a:t>Hibernate</a:t>
            </a:r>
            <a:endParaRPr lang="it-IT" sz="2400" dirty="0"/>
          </a:p>
          <a:p>
            <a:pPr algn="just"/>
            <a:r>
              <a:rPr lang="it-IT" sz="2400" dirty="0"/>
              <a:t>Nel nostro caso risulta ideale in quanto permette la massima flessibilità e controllo sfruttando le tecnologie </a:t>
            </a:r>
            <a:r>
              <a:rPr lang="it-IT" sz="2400" dirty="0">
                <a:solidFill>
                  <a:srgbClr val="FFA33E"/>
                </a:solidFill>
              </a:rPr>
              <a:t>SQL e JDBC </a:t>
            </a:r>
            <a:r>
              <a:rPr lang="it-IT" sz="2400" dirty="0"/>
              <a:t>che sono alla base della normale interazione tra Java e DB.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3E2D14-0BFE-E26D-CE58-81BBE7CF4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28" y="3066846"/>
            <a:ext cx="2396444" cy="66501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FFFAC80-3151-A3A4-88D4-EF572F1FB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4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5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93C959-09F8-A7FB-0942-BF5804D7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E0FF59"/>
                </a:solidFill>
              </a:rPr>
              <a:t>Modifiche</a:t>
            </a:r>
            <a:r>
              <a:rPr lang="en-US" sz="5400" dirty="0">
                <a:solidFill>
                  <a:srgbClr val="E0FF59"/>
                </a:solidFill>
              </a:rPr>
              <a:t> </a:t>
            </a:r>
            <a:r>
              <a:rPr lang="en-US" sz="5400" dirty="0" err="1">
                <a:solidFill>
                  <a:srgbClr val="E0FF59"/>
                </a:solidFill>
              </a:rPr>
              <a:t>introdotte</a:t>
            </a:r>
            <a:endParaRPr lang="en-US" sz="5400" dirty="0">
              <a:solidFill>
                <a:srgbClr val="E0FF59"/>
              </a:solidFill>
            </a:endParaRP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EEA324E3-1909-C220-9C58-0AADEA7A8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6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2FBEFF-609A-4D49-6801-7A64E94F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Pattern Singleton: Agenda e </a:t>
            </a:r>
            <a:r>
              <a:rPr lang="it-IT" dirty="0" err="1">
                <a:solidFill>
                  <a:srgbClr val="E0FF59"/>
                </a:solidFill>
              </a:rPr>
              <a:t>Logger</a:t>
            </a:r>
            <a:endParaRPr lang="it-IT" dirty="0">
              <a:solidFill>
                <a:srgbClr val="E0FF59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D500EA-6459-3432-5C70-7791088D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400" dirty="0"/>
              <a:t>Sia l’</a:t>
            </a:r>
            <a:r>
              <a:rPr lang="it-IT" sz="2400" dirty="0">
                <a:solidFill>
                  <a:srgbClr val="FFA33E"/>
                </a:solidFill>
              </a:rPr>
              <a:t>Agenda</a:t>
            </a:r>
            <a:r>
              <a:rPr lang="it-IT" sz="2400" dirty="0"/>
              <a:t> che il </a:t>
            </a:r>
            <a:r>
              <a:rPr lang="it-IT" sz="2400" dirty="0" err="1">
                <a:solidFill>
                  <a:srgbClr val="FFA33E"/>
                </a:solidFill>
              </a:rPr>
              <a:t>Logger</a:t>
            </a:r>
            <a:r>
              <a:rPr lang="it-IT" sz="2400" dirty="0"/>
              <a:t> sono </a:t>
            </a:r>
            <a:r>
              <a:rPr lang="it-IT" sz="2400" dirty="0">
                <a:solidFill>
                  <a:srgbClr val="FFA33E"/>
                </a:solidFill>
              </a:rPr>
              <a:t>oggetti per natura unici all’interno dell’applicazione</a:t>
            </a:r>
          </a:p>
          <a:p>
            <a:pPr algn="just"/>
            <a:r>
              <a:rPr lang="it-IT" sz="2400" dirty="0"/>
              <a:t>Il </a:t>
            </a:r>
            <a:r>
              <a:rPr lang="it-IT" sz="2400" dirty="0" err="1"/>
              <a:t>Logger</a:t>
            </a:r>
            <a:r>
              <a:rPr lang="it-IT" sz="2400" dirty="0"/>
              <a:t> viene utilizzato come oggetto Singleton dai diversi componenti che hanno la necessità di </a:t>
            </a:r>
            <a:r>
              <a:rPr lang="it-IT" sz="2400" dirty="0">
                <a:solidFill>
                  <a:srgbClr val="FFA33E"/>
                </a:solidFill>
              </a:rPr>
              <a:t>tracciare le operazioni che vengono eseguite</a:t>
            </a:r>
          </a:p>
          <a:p>
            <a:pPr algn="just"/>
            <a:r>
              <a:rPr lang="it-IT" sz="2400" dirty="0"/>
              <a:t>Il Calendario viene trattato come Singleton per necessità di </a:t>
            </a:r>
            <a:r>
              <a:rPr lang="it-IT" sz="2400" dirty="0">
                <a:solidFill>
                  <a:srgbClr val="FFA33E"/>
                </a:solidFill>
              </a:rPr>
              <a:t>gestione delle </a:t>
            </a:r>
            <a:r>
              <a:rPr lang="it-IT" sz="2400" dirty="0" err="1">
                <a:solidFill>
                  <a:srgbClr val="FFA33E"/>
                </a:solidFill>
              </a:rPr>
              <a:t>View</a:t>
            </a:r>
            <a:r>
              <a:rPr lang="it-IT" sz="2400" dirty="0"/>
              <a:t>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DBFA0BC-074F-7107-826D-B08C20B6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8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8C8EF8BB-CAC8-44D6-ADC2-B3CC883F4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85C9FD82-C026-499D-AE4B-336DD871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8E9325-4974-4EA3-924B-E44DE9B1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6337" y="3571468"/>
            <a:ext cx="5141288" cy="3267949"/>
          </a:xfrm>
          <a:custGeom>
            <a:avLst/>
            <a:gdLst>
              <a:gd name="connsiteX0" fmla="*/ 0 w 3583524"/>
              <a:gd name="connsiteY0" fmla="*/ 0 h 3112264"/>
              <a:gd name="connsiteX1" fmla="*/ 1789130 w 3583524"/>
              <a:gd name="connsiteY1" fmla="*/ 0 h 3112264"/>
              <a:gd name="connsiteX2" fmla="*/ 3583524 w 3583524"/>
              <a:gd name="connsiteY2" fmla="*/ 1794393 h 3112264"/>
              <a:gd name="connsiteX3" fmla="*/ 3583524 w 3583524"/>
              <a:gd name="connsiteY3" fmla="*/ 3112264 h 3112264"/>
              <a:gd name="connsiteX4" fmla="*/ 585312 w 3583524"/>
              <a:gd name="connsiteY4" fmla="*/ 3112264 h 3112264"/>
              <a:gd name="connsiteX5" fmla="*/ 525562 w 3583524"/>
              <a:gd name="connsiteY5" fmla="*/ 3057960 h 3112264"/>
              <a:gd name="connsiteX6" fmla="*/ 0 w 3583524"/>
              <a:gd name="connsiteY6" fmla="*/ 1789129 h 311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524" h="3112264">
                <a:moveTo>
                  <a:pt x="0" y="0"/>
                </a:moveTo>
                <a:lnTo>
                  <a:pt x="1789130" y="0"/>
                </a:lnTo>
                <a:cubicBezTo>
                  <a:pt x="2780157" y="0"/>
                  <a:pt x="3583524" y="803366"/>
                  <a:pt x="3583524" y="1794393"/>
                </a:cubicBezTo>
                <a:lnTo>
                  <a:pt x="3583524" y="3112264"/>
                </a:lnTo>
                <a:lnTo>
                  <a:pt x="585312" y="3112264"/>
                </a:lnTo>
                <a:lnTo>
                  <a:pt x="525562" y="3057960"/>
                </a:lnTo>
                <a:cubicBezTo>
                  <a:pt x="200842" y="2733240"/>
                  <a:pt x="0" y="2284642"/>
                  <a:pt x="0" y="1789129"/>
                </a:cubicBez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62B48B-80E8-4A7D-87D2-8A2BED87A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751" y="3663358"/>
            <a:ext cx="12533185" cy="3196489"/>
            <a:chOff x="-7751" y="3663358"/>
            <a:chExt cx="12533185" cy="3196489"/>
          </a:xfrm>
        </p:grpSpPr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B6E05EFD-02B2-4CAC-862F-A4FBB0F09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5600" y="3711207"/>
              <a:ext cx="3196489" cy="310079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E933A5-1249-4637-B2FA-867125EA7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351" y="3811750"/>
              <a:ext cx="511015" cy="5131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6C0DE4-1B2F-448F-A253-483F156A6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01293" y="3663358"/>
              <a:ext cx="421428" cy="4075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53E96F-7C4D-4346-9380-8478372DB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05480" y="4030194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CDA1A055-936A-4FE6-B7C7-7BDC1198B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442532" y="3817817"/>
              <a:ext cx="3036177" cy="303617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9">
              <a:extLst>
                <a:ext uri="{FF2B5EF4-FFF2-40B4-BE49-F238E27FC236}">
                  <a16:creationId xmlns:a16="http://schemas.microsoft.com/office/drawing/2014/main" id="{3A4DBE85-3C67-4740-9F17-72E727AE4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4254" y="3965010"/>
              <a:ext cx="2710066" cy="271006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Texture">
            <a:extLst>
              <a:ext uri="{FF2B5EF4-FFF2-40B4-BE49-F238E27FC236}">
                <a16:creationId xmlns:a16="http://schemas.microsoft.com/office/drawing/2014/main" id="{64124455-3919-4F24-82F0-1269DE290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24293E-72E9-4626-EDC7-388E7A86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141288" cy="2527580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Pattern </a:t>
            </a:r>
            <a:r>
              <a:rPr lang="it-IT" dirty="0" err="1">
                <a:solidFill>
                  <a:srgbClr val="E0FF59"/>
                </a:solidFill>
              </a:rPr>
              <a:t>Flyweight</a:t>
            </a:r>
            <a:r>
              <a:rPr lang="it-IT" dirty="0">
                <a:solidFill>
                  <a:srgbClr val="E0FF59"/>
                </a:solidFill>
              </a:rPr>
              <a:t>: Alimenti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210F2C-2C9C-5E41-02A4-54A23A906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045" y="758952"/>
            <a:ext cx="5779628" cy="2527580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it-IT" sz="1800" dirty="0"/>
              <a:t>Gli </a:t>
            </a:r>
            <a:r>
              <a:rPr lang="it-IT" sz="1800" dirty="0">
                <a:solidFill>
                  <a:srgbClr val="FFA33E"/>
                </a:solidFill>
              </a:rPr>
              <a:t>Alimenti</a:t>
            </a:r>
            <a:r>
              <a:rPr lang="it-IT" sz="1800" dirty="0"/>
              <a:t> nell’applicazione sono </a:t>
            </a:r>
            <a:r>
              <a:rPr lang="it-IT" sz="1800" dirty="0">
                <a:solidFill>
                  <a:srgbClr val="FFA33E"/>
                </a:solidFill>
              </a:rPr>
              <a:t>condivisi da più pasti </a:t>
            </a:r>
            <a:r>
              <a:rPr lang="it-IT" sz="1800" dirty="0"/>
              <a:t>all’interno di una singola dieta e vengono sfruttati per </a:t>
            </a:r>
            <a:r>
              <a:rPr lang="it-IT" sz="1800" dirty="0">
                <a:solidFill>
                  <a:srgbClr val="FFA33E"/>
                </a:solidFill>
              </a:rPr>
              <a:t>calcolare l’apporto nutritivo complessivo</a:t>
            </a:r>
          </a:p>
          <a:p>
            <a:pPr algn="just"/>
            <a:r>
              <a:rPr lang="it-IT" sz="1800" dirty="0"/>
              <a:t>Per </a:t>
            </a:r>
            <a:r>
              <a:rPr lang="it-IT" sz="1800" dirty="0">
                <a:solidFill>
                  <a:srgbClr val="FFA33E"/>
                </a:solidFill>
              </a:rPr>
              <a:t>evitare la moltiplicazione di oggetti </a:t>
            </a:r>
            <a:r>
              <a:rPr lang="it-IT" sz="1800" dirty="0"/>
              <a:t>in memoria inutilmente sfruttiamo per ogni alimento un </a:t>
            </a:r>
            <a:r>
              <a:rPr lang="it-IT" sz="1800" dirty="0">
                <a:solidFill>
                  <a:srgbClr val="FFA33E"/>
                </a:solidFill>
              </a:rPr>
              <a:t>oggetto </a:t>
            </a:r>
            <a:r>
              <a:rPr lang="it-IT" sz="1800" dirty="0" err="1">
                <a:solidFill>
                  <a:srgbClr val="FFA33E"/>
                </a:solidFill>
              </a:rPr>
              <a:t>Flyweight</a:t>
            </a:r>
            <a:endParaRPr lang="it-IT" sz="1800" dirty="0">
              <a:solidFill>
                <a:srgbClr val="FFA33E"/>
              </a:solidFill>
            </a:endParaRPr>
          </a:p>
          <a:p>
            <a:pPr algn="just"/>
            <a:r>
              <a:rPr lang="it-IT" sz="1800" dirty="0"/>
              <a:t>Lo </a:t>
            </a:r>
            <a:r>
              <a:rPr lang="it-IT" sz="1800" dirty="0">
                <a:solidFill>
                  <a:srgbClr val="FFA33E"/>
                </a:solidFill>
              </a:rPr>
              <a:t>stato intrinseco</a:t>
            </a:r>
            <a:r>
              <a:rPr lang="it-IT" sz="1800" dirty="0"/>
              <a:t> dell’alimento è dato da </a:t>
            </a:r>
            <a:r>
              <a:rPr lang="it-IT" sz="1800" dirty="0">
                <a:solidFill>
                  <a:srgbClr val="FFA33E"/>
                </a:solidFill>
              </a:rPr>
              <a:t>nome e valori nutrizionali</a:t>
            </a:r>
            <a:r>
              <a:rPr lang="it-IT" sz="1800" dirty="0"/>
              <a:t>, lo </a:t>
            </a:r>
            <a:r>
              <a:rPr lang="it-IT" sz="1800" dirty="0">
                <a:solidFill>
                  <a:srgbClr val="FFA33E"/>
                </a:solidFill>
              </a:rPr>
              <a:t>stato estrinseco </a:t>
            </a:r>
            <a:r>
              <a:rPr lang="it-IT" sz="1800" dirty="0"/>
              <a:t>dalla </a:t>
            </a:r>
            <a:r>
              <a:rPr lang="it-IT" sz="1800" dirty="0">
                <a:solidFill>
                  <a:srgbClr val="FFA33E"/>
                </a:solidFill>
              </a:rPr>
              <a:t>quantità</a:t>
            </a:r>
            <a:r>
              <a:rPr lang="it-IT" sz="1800" dirty="0"/>
              <a:t> in cui è presente in un dato pasto.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04A6F0-8A03-BB7B-05CB-712FC2DE3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492" y="4324932"/>
            <a:ext cx="4088238" cy="225629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79C65E4-3358-DDE2-62C2-DFCC7D44B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85" y="4632648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3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olor Fill">
            <a:extLst>
              <a:ext uri="{FF2B5EF4-FFF2-40B4-BE49-F238E27FC236}">
                <a16:creationId xmlns:a16="http://schemas.microsoft.com/office/drawing/2014/main" id="{5AABFA05-E806-48B0-BA38-42F01BD63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DDC377-BE64-4F1B-80B7-057C95665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5972" y="-1"/>
            <a:ext cx="4112311" cy="6858001"/>
            <a:chOff x="7935972" y="-1"/>
            <a:chExt cx="4112311" cy="6858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04EC963-D536-4453-AA53-8431AB5EF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0769" y="756967"/>
              <a:ext cx="438100" cy="43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Graphic 18">
              <a:extLst>
                <a:ext uri="{FF2B5EF4-FFF2-40B4-BE49-F238E27FC236}">
                  <a16:creationId xmlns:a16="http://schemas.microsoft.com/office/drawing/2014/main" id="{9830F5A7-3C8A-4FDD-A9D3-679558CA6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5972" y="4013148"/>
              <a:ext cx="813897" cy="1240422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279D6A93-291B-4380-BF71-74648EA48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796"/>
              <a:ext cx="3518852" cy="351885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F4B6ED-6E4B-4600-BF49-D0B0A2F6E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2156" y="4526823"/>
              <a:ext cx="260714" cy="2607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Graphic 9">
              <a:extLst>
                <a:ext uri="{FF2B5EF4-FFF2-40B4-BE49-F238E27FC236}">
                  <a16:creationId xmlns:a16="http://schemas.microsoft.com/office/drawing/2014/main" id="{C7015312-5A36-4C0D-8547-E8CCA22DC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157"/>
              <a:ext cx="3540249" cy="354024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E6E37D0-F1F6-4779-A0DD-BE7107CC5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4793253"/>
              <a:ext cx="3518852" cy="2064747"/>
            </a:xfrm>
            <a:custGeom>
              <a:avLst/>
              <a:gdLst>
                <a:gd name="connsiteX0" fmla="*/ 1762010 w 3518852"/>
                <a:gd name="connsiteY0" fmla="*/ 0 h 2212102"/>
                <a:gd name="connsiteX1" fmla="*/ 3518852 w 3518852"/>
                <a:gd name="connsiteY1" fmla="*/ 0 h 2212102"/>
                <a:gd name="connsiteX2" fmla="*/ 3518852 w 3518852"/>
                <a:gd name="connsiteY2" fmla="*/ 1747195 h 2212102"/>
                <a:gd name="connsiteX3" fmla="*/ 3483055 w 3518852"/>
                <a:gd name="connsiteY3" fmla="*/ 2100355 h 2212102"/>
                <a:gd name="connsiteX4" fmla="*/ 3454163 w 3518852"/>
                <a:gd name="connsiteY4" fmla="*/ 2212102 h 2212102"/>
                <a:gd name="connsiteX5" fmla="*/ 0 w 3518852"/>
                <a:gd name="connsiteY5" fmla="*/ 2212102 h 2212102"/>
                <a:gd name="connsiteX6" fmla="*/ 0 w 3518852"/>
                <a:gd name="connsiteY6" fmla="*/ 1752335 h 2212102"/>
                <a:gd name="connsiteX7" fmla="*/ 1762010 w 3518852"/>
                <a:gd name="connsiteY7" fmla="*/ 0 h 221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8852" h="2212102">
                  <a:moveTo>
                    <a:pt x="1762010" y="0"/>
                  </a:moveTo>
                  <a:lnTo>
                    <a:pt x="3518852" y="0"/>
                  </a:lnTo>
                  <a:lnTo>
                    <a:pt x="3518852" y="1747195"/>
                  </a:lnTo>
                  <a:cubicBezTo>
                    <a:pt x="3518852" y="1868170"/>
                    <a:pt x="3506526" y="1986282"/>
                    <a:pt x="3483055" y="2100355"/>
                  </a:cubicBezTo>
                  <a:lnTo>
                    <a:pt x="3454163" y="2212102"/>
                  </a:lnTo>
                  <a:lnTo>
                    <a:pt x="0" y="2212102"/>
                  </a:lnTo>
                  <a:lnTo>
                    <a:pt x="0" y="1752335"/>
                  </a:lnTo>
                  <a:cubicBezTo>
                    <a:pt x="0" y="784537"/>
                    <a:pt x="788868" y="0"/>
                    <a:pt x="176201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DB3FC3E-AEEC-4250-B91C-26CA109ED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785" y="-1"/>
              <a:ext cx="3316434" cy="976017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537CC9FF-8A95-B633-37CF-F43F4FBE031F}"/>
              </a:ext>
            </a:extLst>
          </p:cNvPr>
          <p:cNvSpPr txBox="1">
            <a:spLocks/>
          </p:cNvSpPr>
          <p:nvPr/>
        </p:nvSpPr>
        <p:spPr>
          <a:xfrm>
            <a:off x="457200" y="758952"/>
            <a:ext cx="69437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dirty="0">
                <a:solidFill>
                  <a:srgbClr val="E0FF59"/>
                </a:solidFill>
              </a:rPr>
              <a:t>Pattern Strategy: Soglie</a:t>
            </a:r>
            <a:endParaRPr lang="en-US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6E96225-3D8E-7A3A-33E7-D0B4263F9794}"/>
              </a:ext>
            </a:extLst>
          </p:cNvPr>
          <p:cNvSpPr txBox="1">
            <a:spLocks/>
          </p:cNvSpPr>
          <p:nvPr/>
        </p:nvSpPr>
        <p:spPr>
          <a:xfrm>
            <a:off x="457200" y="2286000"/>
            <a:ext cx="6943725" cy="3872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dirty="0"/>
              <a:t>Le </a:t>
            </a:r>
            <a:r>
              <a:rPr lang="it-IT" dirty="0">
                <a:solidFill>
                  <a:srgbClr val="FFA33E"/>
                </a:solidFill>
              </a:rPr>
              <a:t>Soglie</a:t>
            </a:r>
            <a:r>
              <a:rPr lang="it-IT" dirty="0"/>
              <a:t> impostate sulla dieta possono essere di diverso tipo: per alcuni valori potremmo trovare dei </a:t>
            </a:r>
            <a:r>
              <a:rPr lang="it-IT" dirty="0">
                <a:solidFill>
                  <a:srgbClr val="FFA33E"/>
                </a:solidFill>
              </a:rPr>
              <a:t>minimi</a:t>
            </a:r>
            <a:r>
              <a:rPr lang="it-IT" dirty="0"/>
              <a:t>, per altri dei </a:t>
            </a:r>
            <a:r>
              <a:rPr lang="it-IT" dirty="0">
                <a:solidFill>
                  <a:srgbClr val="FFA33E"/>
                </a:solidFill>
              </a:rPr>
              <a:t>massimi</a:t>
            </a:r>
            <a:r>
              <a:rPr lang="it-IT" dirty="0"/>
              <a:t> e altri ancora potrebbero avere bisogno di </a:t>
            </a:r>
            <a:r>
              <a:rPr lang="it-IT" dirty="0">
                <a:solidFill>
                  <a:srgbClr val="FFA33E"/>
                </a:solidFill>
              </a:rPr>
              <a:t>intervalli specifici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Per gestire questa varietà di soglie abbiamo inizialmente pensato di utilizzare un </a:t>
            </a:r>
            <a:r>
              <a:rPr lang="it-IT" dirty="0">
                <a:solidFill>
                  <a:srgbClr val="FFA33E"/>
                </a:solidFill>
              </a:rPr>
              <a:t>oggetto Strategia</a:t>
            </a:r>
            <a:r>
              <a:rPr lang="it-IT" dirty="0"/>
              <a:t> che implementasse il metodo di controllo sulla soglia</a:t>
            </a:r>
          </a:p>
          <a:p>
            <a:pPr algn="just"/>
            <a:r>
              <a:rPr lang="it-IT" dirty="0"/>
              <a:t>Per mantenere il software il più semplice possibile </a:t>
            </a:r>
            <a:r>
              <a:rPr lang="it-IT" dirty="0">
                <a:solidFill>
                  <a:srgbClr val="FFA33E"/>
                </a:solidFill>
              </a:rPr>
              <a:t>questa possibilità è stata scartata</a:t>
            </a:r>
            <a:r>
              <a:rPr lang="it-IT" dirty="0"/>
              <a:t>, optando invece per </a:t>
            </a:r>
            <a:r>
              <a:rPr lang="it-IT" dirty="0">
                <a:solidFill>
                  <a:srgbClr val="FFA33E"/>
                </a:solidFill>
              </a:rPr>
              <a:t>impostare in automatico</a:t>
            </a:r>
            <a:r>
              <a:rPr lang="it-IT" dirty="0"/>
              <a:t>, ove non specificato, </a:t>
            </a:r>
            <a:r>
              <a:rPr lang="it-IT" i="1" dirty="0">
                <a:solidFill>
                  <a:srgbClr val="FFA33E"/>
                </a:solidFill>
              </a:rPr>
              <a:t>0</a:t>
            </a:r>
            <a:r>
              <a:rPr lang="it-IT" dirty="0">
                <a:solidFill>
                  <a:srgbClr val="FFA33E"/>
                </a:solidFill>
              </a:rPr>
              <a:t> come minimo e </a:t>
            </a:r>
            <a:r>
              <a:rPr lang="it-IT" i="1" dirty="0">
                <a:solidFill>
                  <a:srgbClr val="FFA33E"/>
                </a:solidFill>
              </a:rPr>
              <a:t>inf</a:t>
            </a:r>
            <a:r>
              <a:rPr lang="it-IT" dirty="0">
                <a:solidFill>
                  <a:srgbClr val="FFA33E"/>
                </a:solidFill>
              </a:rPr>
              <a:t> come massimo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04691F6-09CC-64AE-BAF4-B9993BA99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295" y="2245873"/>
            <a:ext cx="2442050" cy="1179362"/>
          </a:xfrm>
          <a:prstGeom prst="rect">
            <a:avLst/>
          </a:prstGeom>
        </p:spPr>
      </p:pic>
      <p:pic>
        <p:nvPicPr>
          <p:cNvPr id="10" name="Elemento grafico 9" descr="Chiudi con riempimento a tinta unita">
            <a:extLst>
              <a:ext uri="{FF2B5EF4-FFF2-40B4-BE49-F238E27FC236}">
                <a16:creationId xmlns:a16="http://schemas.microsoft.com/office/drawing/2014/main" id="{5A0DDB31-9680-AA85-CE93-738E31252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6903" y="987215"/>
            <a:ext cx="3518852" cy="3518852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1DE82E0C-41CC-D107-7CC5-AB2E0E9C5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8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olor Fill">
            <a:extLst>
              <a:ext uri="{FF2B5EF4-FFF2-40B4-BE49-F238E27FC236}">
                <a16:creationId xmlns:a16="http://schemas.microsoft.com/office/drawing/2014/main" id="{F74280F7-820D-43DE-BE07-57E20B271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D05CA9-900B-42D6-BF84-E51DF8B1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8149" y="268616"/>
            <a:ext cx="6745376" cy="6589384"/>
            <a:chOff x="5448149" y="268616"/>
            <a:chExt cx="6745376" cy="658938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93C6A70-C0B5-4908-A2EC-360597861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57348" y="4008649"/>
              <a:ext cx="3036177" cy="2845954"/>
            </a:xfrm>
            <a:custGeom>
              <a:avLst/>
              <a:gdLst>
                <a:gd name="connsiteX0" fmla="*/ 0 w 3036177"/>
                <a:gd name="connsiteY0" fmla="*/ 0 h 2845954"/>
                <a:gd name="connsiteX1" fmla="*/ 1515859 w 3036177"/>
                <a:gd name="connsiteY1" fmla="*/ 0 h 2845954"/>
                <a:gd name="connsiteX2" fmla="*/ 3036177 w 3036177"/>
                <a:gd name="connsiteY2" fmla="*/ 1520319 h 2845954"/>
                <a:gd name="connsiteX3" fmla="*/ 3036177 w 3036177"/>
                <a:gd name="connsiteY3" fmla="*/ 2845954 h 2845954"/>
                <a:gd name="connsiteX4" fmla="*/ 784560 w 3036177"/>
                <a:gd name="connsiteY4" fmla="*/ 2845954 h 2845954"/>
                <a:gd name="connsiteX5" fmla="*/ 670290 w 3036177"/>
                <a:gd name="connsiteY5" fmla="*/ 2776534 h 2845954"/>
                <a:gd name="connsiteX6" fmla="*/ 0 w 3036177"/>
                <a:gd name="connsiteY6" fmla="*/ 1515859 h 284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177" h="2845954">
                  <a:moveTo>
                    <a:pt x="0" y="0"/>
                  </a:moveTo>
                  <a:lnTo>
                    <a:pt x="1515859" y="0"/>
                  </a:lnTo>
                  <a:cubicBezTo>
                    <a:pt x="2355517" y="0"/>
                    <a:pt x="3036177" y="680661"/>
                    <a:pt x="3036177" y="1520319"/>
                  </a:cubicBezTo>
                  <a:lnTo>
                    <a:pt x="3036177" y="2845954"/>
                  </a:lnTo>
                  <a:lnTo>
                    <a:pt x="784560" y="2845954"/>
                  </a:lnTo>
                  <a:lnTo>
                    <a:pt x="670290" y="2776534"/>
                  </a:lnTo>
                  <a:cubicBezTo>
                    <a:pt x="265883" y="2503323"/>
                    <a:pt x="0" y="2040646"/>
                    <a:pt x="0" y="15158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52B173-1F6F-43CE-815E-70C35383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64193" y="3584499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64CD414-FEE4-4499-B5BE-2059603B9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45458" y="623464"/>
              <a:ext cx="273097" cy="27309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Graphic 9">
              <a:extLst>
                <a:ext uri="{FF2B5EF4-FFF2-40B4-BE49-F238E27FC236}">
                  <a16:creationId xmlns:a16="http://schemas.microsoft.com/office/drawing/2014/main" id="{0CD3B3FE-DC8C-4D16-9594-053C2BA4B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63379" y="4177495"/>
              <a:ext cx="2610483" cy="268050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C9E59506-9F0B-4E2E-A3D6-0F61DA19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8149" y="268616"/>
              <a:ext cx="3550966" cy="355096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E0FF59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731E1CFF-910A-4EB6-B58C-B8095FD4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91424" y="1182612"/>
              <a:ext cx="2654364" cy="265436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269E83"/>
            </a:solidFill>
            <a:ln w="38100" cap="flat">
              <a:solidFill>
                <a:srgbClr val="E0FF5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69E83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A4E8B6-F203-4AF8-986F-F244DFF08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839908" y="3680866"/>
              <a:ext cx="2863752" cy="3454661"/>
            </a:xfrm>
            <a:custGeom>
              <a:avLst/>
              <a:gdLst>
                <a:gd name="connsiteX0" fmla="*/ 0 w 2926519"/>
                <a:gd name="connsiteY0" fmla="*/ 1772876 h 3550967"/>
                <a:gd name="connsiteX1" fmla="*/ 0 w 2926519"/>
                <a:gd name="connsiteY1" fmla="*/ 0 h 3550967"/>
                <a:gd name="connsiteX2" fmla="*/ 1772876 w 2926519"/>
                <a:gd name="connsiteY2" fmla="*/ 0 h 3550967"/>
                <a:gd name="connsiteX3" fmla="*/ 2903911 w 2926519"/>
                <a:gd name="connsiteY3" fmla="*/ 406026 h 3550967"/>
                <a:gd name="connsiteX4" fmla="*/ 2926519 w 2926519"/>
                <a:gd name="connsiteY4" fmla="*/ 426574 h 3550967"/>
                <a:gd name="connsiteX5" fmla="*/ 2926519 w 2926519"/>
                <a:gd name="connsiteY5" fmla="*/ 3550967 h 3550967"/>
                <a:gd name="connsiteX6" fmla="*/ 1778091 w 2926519"/>
                <a:gd name="connsiteY6" fmla="*/ 3550967 h 3550967"/>
                <a:gd name="connsiteX7" fmla="*/ 0 w 2926519"/>
                <a:gd name="connsiteY7" fmla="*/ 1772876 h 355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6519" h="3550967">
                  <a:moveTo>
                    <a:pt x="0" y="1772876"/>
                  </a:moveTo>
                  <a:lnTo>
                    <a:pt x="0" y="0"/>
                  </a:lnTo>
                  <a:lnTo>
                    <a:pt x="1772876" y="0"/>
                  </a:lnTo>
                  <a:cubicBezTo>
                    <a:pt x="2202511" y="0"/>
                    <a:pt x="2596553" y="152372"/>
                    <a:pt x="2903911" y="406026"/>
                  </a:cubicBezTo>
                  <a:lnTo>
                    <a:pt x="2926519" y="426574"/>
                  </a:lnTo>
                  <a:lnTo>
                    <a:pt x="2926519" y="3550967"/>
                  </a:lnTo>
                  <a:lnTo>
                    <a:pt x="1778091" y="3550967"/>
                  </a:lnTo>
                  <a:cubicBezTo>
                    <a:pt x="796068" y="3550967"/>
                    <a:pt x="0" y="2754899"/>
                    <a:pt x="0" y="1772876"/>
                  </a:cubicBez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FA33E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61ACB0-5B00-8686-9F96-71848F8C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58952"/>
            <a:ext cx="4876800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Altre modifiche al progetto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7D01B-EBEC-D1F4-AB45-A54E8394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286001"/>
            <a:ext cx="4876800" cy="3878710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Abbiamo apportato altre modifiche minori al progetto, quali:</a:t>
            </a:r>
          </a:p>
          <a:p>
            <a:pPr lvl="1" algn="just"/>
            <a:r>
              <a:rPr lang="it-IT" dirty="0"/>
              <a:t>Cambiare il </a:t>
            </a:r>
            <a:r>
              <a:rPr lang="it-IT" dirty="0">
                <a:solidFill>
                  <a:srgbClr val="FFA33E"/>
                </a:solidFill>
              </a:rPr>
              <a:t>parametro ‘‘paziente’’ </a:t>
            </a:r>
            <a:r>
              <a:rPr lang="it-IT" dirty="0"/>
              <a:t>dell’appuntamento in una </a:t>
            </a:r>
            <a:r>
              <a:rPr lang="it-IT" dirty="0">
                <a:solidFill>
                  <a:srgbClr val="FFA33E"/>
                </a:solidFill>
              </a:rPr>
              <a:t>stringa</a:t>
            </a:r>
            <a:r>
              <a:rPr lang="it-IT" dirty="0"/>
              <a:t>. In questo modo la vista è più </a:t>
            </a:r>
            <a:r>
              <a:rPr lang="it-IT" dirty="0">
                <a:solidFill>
                  <a:srgbClr val="FFA33E"/>
                </a:solidFill>
              </a:rPr>
              <a:t>semplice</a:t>
            </a:r>
            <a:r>
              <a:rPr lang="it-IT" dirty="0"/>
              <a:t> da realizzare </a:t>
            </a:r>
          </a:p>
          <a:p>
            <a:pPr lvl="1" algn="just"/>
            <a:r>
              <a:rPr lang="it-IT" dirty="0"/>
              <a:t>Aggiungere alcuni </a:t>
            </a:r>
            <a:r>
              <a:rPr lang="it-IT" dirty="0">
                <a:solidFill>
                  <a:srgbClr val="FFA33E"/>
                </a:solidFill>
              </a:rPr>
              <a:t>metodi di calcolo </a:t>
            </a:r>
            <a:r>
              <a:rPr lang="it-IT" dirty="0"/>
              <a:t>dei valori all’interno del </a:t>
            </a:r>
            <a:r>
              <a:rPr lang="it-IT" dirty="0">
                <a:solidFill>
                  <a:srgbClr val="FFA33E"/>
                </a:solidFill>
              </a:rPr>
              <a:t>model</a:t>
            </a:r>
          </a:p>
          <a:p>
            <a:endParaRPr lang="it-IT" dirty="0"/>
          </a:p>
        </p:txBody>
      </p:sp>
      <p:sp>
        <p:nvSpPr>
          <p:cNvPr id="31" name="Graphic 9">
            <a:extLst>
              <a:ext uri="{FF2B5EF4-FFF2-40B4-BE49-F238E27FC236}">
                <a16:creationId xmlns:a16="http://schemas.microsoft.com/office/drawing/2014/main" id="{A4769B79-F2A5-4293-599B-27DF9FED6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6198" y="470517"/>
            <a:ext cx="3160451" cy="3176127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A33E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46D993C7-3D36-2D01-D142-67D575929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09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094290-5D07-C6AC-EC40-5D593A41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787" y="402287"/>
            <a:ext cx="6201379" cy="2624425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E0FF59"/>
                </a:solidFill>
              </a:rPr>
              <a:t>Ringraziamenti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EB805-85E5-5735-6DB1-9DFE548B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787" y="3215357"/>
            <a:ext cx="6201379" cy="2747963"/>
          </a:xfrm>
        </p:spPr>
        <p:txBody>
          <a:bodyPr>
            <a:noAutofit/>
          </a:bodyPr>
          <a:lstStyle/>
          <a:p>
            <a:pPr algn="ctr"/>
            <a:r>
              <a:rPr lang="it-IT" dirty="0"/>
              <a:t>Ringraziamo il professor Marco Patella,</a:t>
            </a:r>
            <a:r>
              <a:rPr lang="it-IT" dirty="0">
                <a:solidFill>
                  <a:srgbClr val="FFA33E"/>
                </a:solidFill>
              </a:rPr>
              <a:t> docente del modulo 1</a:t>
            </a:r>
            <a:r>
              <a:rPr lang="it-IT" dirty="0"/>
              <a:t>, per averci insegnato i principi dell’ingegneria del software ed averci accompagnati in questo percorso. </a:t>
            </a:r>
          </a:p>
          <a:p>
            <a:pPr algn="ctr"/>
            <a:r>
              <a:rPr lang="it-IT" dirty="0"/>
              <a:t>Ringraziamo il professor Marco Patella,</a:t>
            </a:r>
            <a:r>
              <a:rPr lang="it-IT" dirty="0">
                <a:solidFill>
                  <a:srgbClr val="FFA33E"/>
                </a:solidFill>
              </a:rPr>
              <a:t> docente del modulo 2</a:t>
            </a:r>
            <a:r>
              <a:rPr lang="it-IT" dirty="0"/>
              <a:t>, per aver approfondito aspetti più tecnici ed averci dato le competenze necessarie a svolgere questo lavoro.</a:t>
            </a:r>
          </a:p>
          <a:p>
            <a:pPr algn="ctr"/>
            <a:r>
              <a:rPr lang="it-IT" dirty="0"/>
              <a:t>Soprattutto ringraziamo il </a:t>
            </a:r>
            <a:r>
              <a:rPr lang="it-IT" dirty="0">
                <a:solidFill>
                  <a:srgbClr val="FFA33E"/>
                </a:solidFill>
              </a:rPr>
              <a:t>tutor del corso</a:t>
            </a:r>
            <a:r>
              <a:rPr lang="it-IT" dirty="0"/>
              <a:t>, Marco Patella, per aver chiarito i nostri dubbi ed averci aiutato a completare il progetto in modo soddisfacente.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E80C105-459A-0185-AB97-E71D54082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5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7D483A2-E9EC-E8D8-E3DF-428EC697B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04018"/>
            <a:ext cx="5859787" cy="2824981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E0FF59"/>
                </a:solidFill>
              </a:rPr>
              <a:t>Panoramica</a:t>
            </a:r>
            <a:r>
              <a:rPr lang="it-IT" dirty="0"/>
              <a:t> 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ED861253-7DB7-A533-80D2-AE3FA45F9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6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2915CC6E-6E07-408F-87AD-90C78C86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30B9D7-2173-457C-9E86-003B57DD3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30430" y="0"/>
            <a:ext cx="5956661" cy="6858000"/>
            <a:chOff x="6330430" y="0"/>
            <a:chExt cx="5956661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FB924B-59FF-4C80-B226-44A73C184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7206" y="1313709"/>
              <a:ext cx="533238" cy="53323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6975C13F-F04B-474C-B222-5AEC68805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430" y="1827090"/>
              <a:ext cx="3039624" cy="303962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219B71F3-06F5-4BD5-AD95-8D932DA94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691028" y="2190048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8EB2C1-AF76-4AC5-8608-50EC05D5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18804" y="5232931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114E89-D092-46A3-81DF-7A2EB379E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23404" y="0"/>
              <a:ext cx="3751917" cy="2479620"/>
            </a:xfrm>
            <a:custGeom>
              <a:avLst/>
              <a:gdLst>
                <a:gd name="connsiteX0" fmla="*/ 0 w 3751917"/>
                <a:gd name="connsiteY0" fmla="*/ 0 h 2479620"/>
                <a:gd name="connsiteX1" fmla="*/ 3751917 w 3751917"/>
                <a:gd name="connsiteY1" fmla="*/ 0 h 2479620"/>
                <a:gd name="connsiteX2" fmla="*/ 3727081 w 3751917"/>
                <a:gd name="connsiteY2" fmla="*/ 172109 h 2479620"/>
                <a:gd name="connsiteX3" fmla="*/ 3208207 w 3751917"/>
                <a:gd name="connsiteY3" fmla="*/ 1147371 h 2479620"/>
                <a:gd name="connsiteX4" fmla="*/ 1875959 w 3751917"/>
                <a:gd name="connsiteY4" fmla="*/ 2479620 h 2479620"/>
                <a:gd name="connsiteX5" fmla="*/ 543710 w 3751917"/>
                <a:gd name="connsiteY5" fmla="*/ 1147371 h 2479620"/>
                <a:gd name="connsiteX6" fmla="*/ 24836 w 3751917"/>
                <a:gd name="connsiteY6" fmla="*/ 172109 h 247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1917" h="2479620">
                  <a:moveTo>
                    <a:pt x="0" y="0"/>
                  </a:moveTo>
                  <a:lnTo>
                    <a:pt x="3751917" y="0"/>
                  </a:lnTo>
                  <a:lnTo>
                    <a:pt x="3727081" y="172109"/>
                  </a:lnTo>
                  <a:cubicBezTo>
                    <a:pt x="3657898" y="529433"/>
                    <a:pt x="3484940" y="870639"/>
                    <a:pt x="3208207" y="1147371"/>
                  </a:cubicBezTo>
                  <a:lnTo>
                    <a:pt x="1875959" y="2479620"/>
                  </a:lnTo>
                  <a:lnTo>
                    <a:pt x="543710" y="1147371"/>
                  </a:lnTo>
                  <a:cubicBezTo>
                    <a:pt x="266977" y="870639"/>
                    <a:pt x="94020" y="529433"/>
                    <a:pt x="24836" y="1721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427B428-3328-4197-B139-B9F656D0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90329" y="5077229"/>
              <a:ext cx="2606118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05FB83-8C37-4B91-B5ED-1558CBC2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5085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F5716E-68FC-DAF9-8627-38527CD7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564221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D4DB3-1F83-F1EB-FC60-09D4B1EF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564221" cy="4080250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2400" dirty="0"/>
              <a:t>Abbiamo scelto di sviluppare un’</a:t>
            </a:r>
            <a:r>
              <a:rPr lang="it-IT" sz="2400" dirty="0">
                <a:solidFill>
                  <a:srgbClr val="FFA33E"/>
                </a:solidFill>
              </a:rPr>
              <a:t>applicazione per la gestione delle attività di un nutrizionista</a:t>
            </a:r>
          </a:p>
          <a:p>
            <a:pPr algn="just"/>
            <a:r>
              <a:rPr lang="it-IT" sz="2400" dirty="0"/>
              <a:t>Le funzionalità previste sono la gestione degli </a:t>
            </a:r>
            <a:r>
              <a:rPr lang="it-IT" sz="2400" dirty="0">
                <a:solidFill>
                  <a:srgbClr val="FFA33E"/>
                </a:solidFill>
              </a:rPr>
              <a:t>appuntamenti</a:t>
            </a:r>
            <a:r>
              <a:rPr lang="it-IT" sz="2400" dirty="0"/>
              <a:t>, la gestione dei </a:t>
            </a:r>
            <a:r>
              <a:rPr lang="it-IT" sz="2400" dirty="0">
                <a:solidFill>
                  <a:srgbClr val="FFA33E"/>
                </a:solidFill>
              </a:rPr>
              <a:t>dati dei pazienti</a:t>
            </a:r>
            <a:r>
              <a:rPr lang="it-IT" sz="2400" dirty="0"/>
              <a:t> e il mantenimento di un </a:t>
            </a:r>
            <a:r>
              <a:rPr lang="it-IT" sz="2400" dirty="0">
                <a:solidFill>
                  <a:srgbClr val="FFA33E"/>
                </a:solidFill>
              </a:rPr>
              <a:t>database di alimenti continuamente estendibile.</a:t>
            </a:r>
          </a:p>
          <a:p>
            <a:pPr algn="just"/>
            <a:r>
              <a:rPr lang="it-IT" sz="2400" dirty="0"/>
              <a:t>Su indicazione del cliente è necessario che l’applicazione funzioni </a:t>
            </a:r>
            <a:r>
              <a:rPr lang="it-IT" sz="2400" dirty="0">
                <a:solidFill>
                  <a:srgbClr val="FFA33E"/>
                </a:solidFill>
              </a:rPr>
              <a:t>interamente in locale</a:t>
            </a:r>
            <a:r>
              <a:rPr lang="it-IT" sz="2400" dirty="0"/>
              <a:t> per evitare spese di mantenimento di server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2AC397-60B5-A9CB-A21D-A653AD00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5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CB3AC-BBE7-E316-FABC-6B4009D7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Client Desktop: Navigabilità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F22E73-0C1E-F89C-E3DB-BE0FFB45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400" dirty="0"/>
              <a:t>Il cliente ha evidenziato la necessità di </a:t>
            </a:r>
            <a:r>
              <a:rPr lang="it-IT" sz="2400" dirty="0">
                <a:solidFill>
                  <a:srgbClr val="FFA33E"/>
                </a:solidFill>
              </a:rPr>
              <a:t>navigare rapidamente fra le funzionalità dell’applicazione </a:t>
            </a:r>
          </a:p>
          <a:p>
            <a:pPr algn="just"/>
            <a:r>
              <a:rPr lang="it-IT" sz="2400" dirty="0"/>
              <a:t>Per aiutarlo in questo abbiamo organizzato le </a:t>
            </a:r>
            <a:r>
              <a:rPr lang="it-IT" sz="2400" dirty="0" err="1"/>
              <a:t>view</a:t>
            </a:r>
            <a:r>
              <a:rPr lang="it-IT" sz="2400" dirty="0"/>
              <a:t> all’interno di </a:t>
            </a:r>
            <a:r>
              <a:rPr lang="it-IT" sz="2400" dirty="0">
                <a:solidFill>
                  <a:srgbClr val="FFA33E"/>
                </a:solidFill>
              </a:rPr>
              <a:t>un’unica schermata</a:t>
            </a:r>
            <a:r>
              <a:rPr lang="it-IT" sz="2400" dirty="0"/>
              <a:t>, con una colonna laterale che permette di </a:t>
            </a:r>
            <a:r>
              <a:rPr lang="it-IT" sz="2400" dirty="0">
                <a:solidFill>
                  <a:srgbClr val="FFA33E"/>
                </a:solidFill>
              </a:rPr>
              <a:t>cambiare direttamente fra una e l’altra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061B563-FA4F-2C19-D4D3-FB8B0DCEF6A0}"/>
              </a:ext>
            </a:extLst>
          </p:cNvPr>
          <p:cNvSpPr/>
          <p:nvPr/>
        </p:nvSpPr>
        <p:spPr>
          <a:xfrm>
            <a:off x="6096000" y="4136838"/>
            <a:ext cx="4752513" cy="217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Screenhome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F91171-C42F-9211-C289-307DB89A3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5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46194-399F-0C79-0B77-BF202E5B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Client Desktop: Agenda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ADD38EB4-1421-273E-5A0D-DE4C4DD2C55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9CA29-A7AB-0CF5-572E-E731B3BC1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t-IT" sz="2400" dirty="0"/>
              <a:t>La schermata Agenda mostra </a:t>
            </a:r>
            <a:r>
              <a:rPr lang="it-IT" sz="2400" dirty="0">
                <a:solidFill>
                  <a:srgbClr val="FFA33E"/>
                </a:solidFill>
              </a:rPr>
              <a:t>un calendario</a:t>
            </a:r>
            <a:r>
              <a:rPr lang="it-IT" sz="2400" dirty="0"/>
              <a:t> su cui è possibile </a:t>
            </a:r>
            <a:r>
              <a:rPr lang="it-IT" sz="2400" dirty="0">
                <a:solidFill>
                  <a:srgbClr val="FFA33E"/>
                </a:solidFill>
              </a:rPr>
              <a:t>aggiungere, rimuovere o modificare appuntamenti</a:t>
            </a:r>
          </a:p>
          <a:p>
            <a:pPr algn="just"/>
            <a:r>
              <a:rPr lang="it-IT" sz="2400" dirty="0"/>
              <a:t>Viene mostrato un </a:t>
            </a:r>
            <a:r>
              <a:rPr lang="it-IT" sz="2400" dirty="0">
                <a:solidFill>
                  <a:srgbClr val="FFA33E"/>
                </a:solidFill>
              </a:rPr>
              <a:t>intervallo di tempo ristretto per comodità di visualizzazione</a:t>
            </a:r>
            <a:r>
              <a:rPr lang="it-IT" sz="2400" dirty="0"/>
              <a:t>. È possibile </a:t>
            </a:r>
            <a:r>
              <a:rPr lang="it-IT" sz="2400" dirty="0">
                <a:solidFill>
                  <a:srgbClr val="FFA33E"/>
                </a:solidFill>
              </a:rPr>
              <a:t>navigare avanti e indietro</a:t>
            </a:r>
            <a:r>
              <a:rPr lang="it-IT" sz="2400" dirty="0"/>
              <a:t> o </a:t>
            </a:r>
            <a:r>
              <a:rPr lang="it-IT" sz="2400" dirty="0">
                <a:solidFill>
                  <a:srgbClr val="FFA33E"/>
                </a:solidFill>
              </a:rPr>
              <a:t>scegliere una data specifica</a:t>
            </a:r>
            <a:r>
              <a:rPr lang="it-IT" sz="2400" dirty="0"/>
              <a:t> per visualizzare un intervallo di giorni.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2B58B1-9158-048F-E8FA-B69CA0DFB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1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46194-399F-0C79-0B77-BF202E5B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Client Desktop: Alimenti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ADD38EB4-1421-273E-5A0D-DE4C4DD2C55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9CA29-A7AB-0CF5-572E-E731B3BC1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t-IT" sz="2400" dirty="0"/>
              <a:t>La schermata Alimenti mostra un </a:t>
            </a:r>
            <a:r>
              <a:rPr lang="it-IT" sz="2400" dirty="0">
                <a:solidFill>
                  <a:srgbClr val="FFA33E"/>
                </a:solidFill>
              </a:rPr>
              <a:t>elenco degli alimenti </a:t>
            </a:r>
            <a:r>
              <a:rPr lang="it-IT" sz="2400" dirty="0"/>
              <a:t>presenti nel database</a:t>
            </a:r>
          </a:p>
          <a:p>
            <a:pPr algn="just"/>
            <a:r>
              <a:rPr lang="it-IT" dirty="0"/>
              <a:t>I </a:t>
            </a:r>
            <a:r>
              <a:rPr lang="it-IT" dirty="0">
                <a:solidFill>
                  <a:srgbClr val="FFA33E"/>
                </a:solidFill>
              </a:rPr>
              <a:t>campi dati </a:t>
            </a:r>
            <a:r>
              <a:rPr lang="it-IT" dirty="0"/>
              <a:t>degli alimenti </a:t>
            </a:r>
            <a:r>
              <a:rPr lang="it-IT" dirty="0">
                <a:solidFill>
                  <a:srgbClr val="FFA33E"/>
                </a:solidFill>
              </a:rPr>
              <a:t>non sono fissi</a:t>
            </a:r>
            <a:r>
              <a:rPr lang="it-IT" dirty="0"/>
              <a:t>, quindi la </a:t>
            </a:r>
            <a:r>
              <a:rPr lang="it-IT" dirty="0" err="1"/>
              <a:t>view</a:t>
            </a:r>
            <a:r>
              <a:rPr lang="it-IT" dirty="0"/>
              <a:t> non è organizzata come una tabella: </a:t>
            </a:r>
            <a:r>
              <a:rPr lang="it-IT" dirty="0">
                <a:solidFill>
                  <a:srgbClr val="FFA33E"/>
                </a:solidFill>
              </a:rPr>
              <a:t>per visualizzare i dettagli di un alimento è necessario selezionarlo</a:t>
            </a: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2B58B1-9158-048F-E8FA-B69CA0DFB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46194-399F-0C79-0B77-BF202E5B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Client Desktop: Pazienti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ADD38EB4-1421-273E-5A0D-DE4C4DD2C55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9CA29-A7AB-0CF5-572E-E731B3BC1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t-IT" sz="2400" dirty="0"/>
              <a:t>La schermata Pazienti mostra un elenco dei pazienti registrati.</a:t>
            </a:r>
          </a:p>
          <a:p>
            <a:pPr algn="just"/>
            <a:r>
              <a:rPr lang="it-IT" sz="2400" dirty="0"/>
              <a:t>Offre la possibilità di </a:t>
            </a:r>
            <a:r>
              <a:rPr lang="it-IT" sz="2400" dirty="0">
                <a:solidFill>
                  <a:srgbClr val="FFA33E"/>
                </a:solidFill>
              </a:rPr>
              <a:t>aggiungere pazienti</a:t>
            </a:r>
            <a:r>
              <a:rPr lang="it-IT" sz="2400" dirty="0"/>
              <a:t> o </a:t>
            </a:r>
            <a:r>
              <a:rPr lang="it-IT" sz="2400" dirty="0">
                <a:solidFill>
                  <a:srgbClr val="FFA33E"/>
                </a:solidFill>
              </a:rPr>
              <a:t>visualizzare i dettagli </a:t>
            </a:r>
            <a:r>
              <a:rPr lang="it-IT" sz="2400" dirty="0"/>
              <a:t>di un singolo paziente</a:t>
            </a:r>
          </a:p>
          <a:p>
            <a:pPr algn="just"/>
            <a:r>
              <a:rPr lang="it-IT" dirty="0"/>
              <a:t>Dalla schermata di dettaglio del paziente è possibile </a:t>
            </a:r>
            <a:r>
              <a:rPr lang="it-IT" dirty="0">
                <a:solidFill>
                  <a:srgbClr val="FFA33E"/>
                </a:solidFill>
              </a:rPr>
              <a:t>aggiornare le schede</a:t>
            </a:r>
            <a:r>
              <a:rPr lang="it-IT" dirty="0"/>
              <a:t> </a:t>
            </a:r>
            <a:r>
              <a:rPr lang="it-IT" dirty="0">
                <a:solidFill>
                  <a:srgbClr val="FFA33E"/>
                </a:solidFill>
              </a:rPr>
              <a:t>e le diete </a:t>
            </a:r>
            <a:r>
              <a:rPr lang="it-IT" dirty="0"/>
              <a:t>del paziente</a:t>
            </a: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2B58B1-9158-048F-E8FA-B69CA0DFB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7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5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93C959-09F8-A7FB-0942-BF5804D7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E0FF59"/>
                </a:solidFill>
              </a:rPr>
              <a:t>Sviluppo</a:t>
            </a:r>
            <a:r>
              <a:rPr lang="en-US" sz="5400" dirty="0">
                <a:solidFill>
                  <a:srgbClr val="E0FF59"/>
                </a:solidFill>
              </a:rPr>
              <a:t> e </a:t>
            </a:r>
            <a:r>
              <a:rPr lang="en-US" sz="5400" dirty="0" err="1">
                <a:solidFill>
                  <a:srgbClr val="E0FF59"/>
                </a:solidFill>
              </a:rPr>
              <a:t>Tecnologie</a:t>
            </a:r>
            <a:endParaRPr lang="en-US" sz="5400" dirty="0">
              <a:solidFill>
                <a:srgbClr val="E0FF59"/>
              </a:solidFill>
            </a:endParaRP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EEA324E3-1909-C220-9C58-0AADEA7A8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1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1936B1-93FE-4B01-946C-9EEA26C48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311514" cy="6859191"/>
            <a:chOff x="7649180" y="-1190"/>
            <a:chExt cx="4311514" cy="68591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E786F3-477C-4C7F-982F-D5967A1C1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9019" y="796196"/>
              <a:ext cx="351326" cy="351326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Graphic 18">
              <a:extLst>
                <a:ext uri="{FF2B5EF4-FFF2-40B4-BE49-F238E27FC236}">
                  <a16:creationId xmlns:a16="http://schemas.microsoft.com/office/drawing/2014/main" id="{418CCDB2-4B34-48D4-9A2D-0D6079CF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72AA2865-B591-4E0F-8C6C-78BC7EB97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3703" y="1605901"/>
              <a:ext cx="3646991" cy="3646990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E53B0F-B47E-4B4F-95BD-1ACA8307D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2B6F8B-EA89-4031-A840-F55D3591B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8F17D-1704-4F07-BF74-1791E01C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299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C9C3A1-41CB-5AAE-9115-110BA0C7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Client Desktop: Sviluppo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70183C-36A9-E938-2874-C75D0D69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sz="2400" dirty="0"/>
              <a:t>Scelta tecnologica:</a:t>
            </a:r>
            <a:r>
              <a:rPr lang="it-IT" sz="2400" dirty="0">
                <a:solidFill>
                  <a:srgbClr val="FFA33E"/>
                </a:solidFill>
              </a:rPr>
              <a:t> Java + </a:t>
            </a:r>
            <a:r>
              <a:rPr lang="it-IT" sz="2400" dirty="0" err="1">
                <a:solidFill>
                  <a:srgbClr val="FFA33E"/>
                </a:solidFill>
              </a:rPr>
              <a:t>JavaFX</a:t>
            </a:r>
            <a:endParaRPr lang="it-IT" sz="2400" dirty="0">
              <a:solidFill>
                <a:srgbClr val="FFA33E"/>
              </a:solidFill>
            </a:endParaRPr>
          </a:p>
          <a:p>
            <a:pPr algn="just"/>
            <a:r>
              <a:rPr lang="it-IT" sz="2400" dirty="0"/>
              <a:t>Sviluppo delle interfacce con il tool </a:t>
            </a:r>
            <a:r>
              <a:rPr lang="it-IT" sz="2400" dirty="0" err="1">
                <a:solidFill>
                  <a:srgbClr val="FFA33E"/>
                </a:solidFill>
              </a:rPr>
              <a:t>Scenebuilder</a:t>
            </a:r>
            <a:endParaRPr lang="it-IT" sz="2400" dirty="0">
              <a:solidFill>
                <a:srgbClr val="FFA33E"/>
              </a:solidFill>
            </a:endParaRP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209017C-1048-0542-A2AB-BD5947331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5D0F4C0-CD21-18A3-0E55-58500D2B626F}"/>
              </a:ext>
            </a:extLst>
          </p:cNvPr>
          <p:cNvSpPr/>
          <p:nvPr/>
        </p:nvSpPr>
        <p:spPr>
          <a:xfrm>
            <a:off x="1035024" y="3514587"/>
            <a:ext cx="6214369" cy="3122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Foto </a:t>
            </a:r>
            <a:r>
              <a:rPr lang="it-IT" dirty="0" err="1"/>
              <a:t>Scenebuilder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914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animBg="1"/>
    </p:bldLst>
  </p:timing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895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Gill Sans Nova</vt:lpstr>
      <vt:lpstr>TropicVTI</vt:lpstr>
      <vt:lpstr>Presentazione standard di PowerPoint</vt:lpstr>
      <vt:lpstr>Panoramica </vt:lpstr>
      <vt:lpstr>Introduzione</vt:lpstr>
      <vt:lpstr>Client Desktop: Navigabilità</vt:lpstr>
      <vt:lpstr>Client Desktop: Agenda</vt:lpstr>
      <vt:lpstr>Client Desktop: Alimenti</vt:lpstr>
      <vt:lpstr>Client Desktop: Pazienti</vt:lpstr>
      <vt:lpstr>Sviluppo e Tecnologie</vt:lpstr>
      <vt:lpstr>Client Desktop: Sviluppo</vt:lpstr>
      <vt:lpstr>Pattern MVP</vt:lpstr>
      <vt:lpstr>DIP: Dependency Inversion Principle</vt:lpstr>
      <vt:lpstr>Persistenza: ORM</vt:lpstr>
      <vt:lpstr>Persistenza: Hibernate</vt:lpstr>
      <vt:lpstr>Modifiche introdotte</vt:lpstr>
      <vt:lpstr>Pattern Singleton: Agenda e Logger</vt:lpstr>
      <vt:lpstr>Pattern Flyweight: Alimenti</vt:lpstr>
      <vt:lpstr>Presentazione standard di PowerPoint</vt:lpstr>
      <vt:lpstr>Altre modifiche al progetto</vt:lpstr>
      <vt:lpstr>Ringraziamenti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Mirko Legnini - mirko.legnini@studio.unibo.it</dc:creator>
  <cp:lastModifiedBy>Mirko Legnini - mirko.legnini@studio.unibo.it</cp:lastModifiedBy>
  <cp:revision>26</cp:revision>
  <dcterms:created xsi:type="dcterms:W3CDTF">2022-06-11T06:43:09Z</dcterms:created>
  <dcterms:modified xsi:type="dcterms:W3CDTF">2022-06-11T15:12:30Z</dcterms:modified>
</cp:coreProperties>
</file>